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0C6F-3109-40E3-9396-9879DBE38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44CEF2-0FF8-4489-B234-19FE1F1D8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F008B-E5C1-48F9-96BA-6B1BD779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47D5F-846B-4CBB-BB9A-10FA09CB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3894-E3DD-446A-BD5F-9D761EF6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0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6097-5B5E-4C75-B212-5D0F672C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76E267-914E-4CDF-804C-706CCDF13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E999F-DFE4-41C5-B6E6-689C2A71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4B965-143B-4ED3-918F-198A7F6B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83915-FFD7-4A3D-AF6C-936053A8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5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D0DE1B-924B-4802-8CF2-91E07D420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1F44CD-96CD-4596-98C6-E65333E89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4CFDC-FDB6-45F2-98BF-9379B2A8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BF3A0-7FFB-4CE2-8E02-3B19BEB3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06FB8-B26D-4F89-91C1-79420305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3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47CB-411A-4D00-AEF5-754FFAAB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46AEC-D3AD-4D51-93C7-65846E43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EBB206-CADD-4365-8CB5-A48B4F4D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A58E6-CAC5-4EAF-8506-1AF46722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33034-B46D-4E3E-8660-5B137ED2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11996-EFD0-4DBE-BEC4-F0A6FBE5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6AF59-CA32-429A-A6ED-656C772F1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575B21-1CC2-411F-BE4B-2915C969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82996-C10C-4653-9ED7-5F13DBB3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79BAA-EC08-4C85-8535-A1FB8357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7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4488F-329A-4C61-B3B3-757C5A49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256F6-EC27-4695-9ADC-1CD062AD7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4EFC71-9DF6-4C11-873D-A0DE57514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0B874-B2AC-42B0-B4F4-8277CD5B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FC75E-8A8D-48AB-9CF8-6D703E95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A7068A-64FD-4459-9120-D8847F3C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5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78ED-D00D-4F51-BD5B-4FEC04A5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3387E-8CDA-44B8-8FD0-10931F5A1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0B0465-00AB-45B2-9E24-EECB411F9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87D156-A617-4AAF-BA7C-2EFA7B0E3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95ECFC-A2B3-4580-B13D-698D7945B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1771C6-35F7-49B4-ACBD-39535B0C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142DD8-87CC-4747-9031-EE8B8DDC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EB499A-70C6-4E49-963A-270DCEEA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D5527-93C5-4C55-A6F6-94958A22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4DF5AA-E71C-4F24-888C-0F914DAB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86FC49-3567-4D8D-B0BC-C7150585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29E5AA-06B8-408F-99E4-FC4B5650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0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2B3B2-144B-43F6-BC18-E11261E1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8B636D-C669-49AF-B618-0D3B29FF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C9808A-6124-4C04-A656-1887180E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8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66DA9-7BC3-4C5A-BC20-B1FC4905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DE7FB-925A-426B-B84F-5653FE2EB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E7C621-BC99-41BF-8BD8-61A573D99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9F6F1A-949D-4FE9-8819-73529D77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7621E-F704-41E8-B556-4CFDF111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17E96-95A8-4AA5-8FC9-B7B5EAB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454C6-AB31-4F74-98CB-4A4FBC35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F7830-8009-48B5-A5B3-B7FF006E2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4CD21C-AB11-41FD-8A60-108260B8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010743-ADD3-4859-8FCF-7C891CD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9CD84-3AC0-40EC-ABB2-8039BB10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976753-B3C7-4D0E-9317-D9A02645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5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C6073-B45B-440C-87A9-9510CF19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87067B-4882-4036-8BD1-BA5FFA4DE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A6BD2-3FDE-41F3-8DE5-CE4E2C203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5CF57-644B-4BF2-B748-1FF3ED9811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03308-0606-4D92-926B-2A554604E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99E32-53AA-43D5-8766-C9FE3636F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42E99-BE41-4BB8-960D-A1DD67652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62712-914F-4AB0-AC08-905F773CB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8204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Профіль шпунтовий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2A322B-EE64-4F99-8EFC-E89A7D3D0D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Фасонний прокат галузевого призначення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64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DE8649-5547-4D67-868A-63E239D82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455" y="1592868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 – для шпунтової огорожі чи шпунтова стінка, що виконується з металевих конструкцій різних типів і форм в бурових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скважинах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задавлюванням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віброзануренням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 вид огородження забезпечує стійкість ґрунтових масивів на об’єкті будівництва, а також виконує протифільтраційну функцію, включаючи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води в котлован.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0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B06EA-D3BD-444F-92A7-F4D08B93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406" y="57943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вигляд шпунтової огорожі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A945D2-4275-47CF-86BB-42809548A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51" y="3124600"/>
            <a:ext cx="4557799" cy="34008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4219B8-A210-444E-806B-FE2D803C5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33" y="607218"/>
            <a:ext cx="3989417" cy="39894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88E327-93DD-463F-8155-8C211B44A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8"/>
            <a:ext cx="4805103" cy="34322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1D8776-6B47-4AF0-93F4-CA570248A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492521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6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A4B0D-0B18-43F2-AB40-D195E2E9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28"/>
            <a:ext cx="10515600" cy="6330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7793B21-3FAF-441D-9034-7A93D0E61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185505"/>
              </p:ext>
            </p:extLst>
          </p:nvPr>
        </p:nvGraphicFramePr>
        <p:xfrm>
          <a:off x="368531" y="580981"/>
          <a:ext cx="11454938" cy="6002700"/>
        </p:xfrm>
        <a:graphic>
          <a:graphicData uri="http://schemas.openxmlformats.org/drawingml/2006/table">
            <a:tbl>
              <a:tblPr/>
              <a:tblGrid>
                <a:gridCol w="5639666">
                  <a:extLst>
                    <a:ext uri="{9D8B030D-6E8A-4147-A177-3AD203B41FA5}">
                      <a16:colId xmlns:a16="http://schemas.microsoft.com/office/drawing/2014/main" val="4176799699"/>
                    </a:ext>
                  </a:extLst>
                </a:gridCol>
                <a:gridCol w="5815272">
                  <a:extLst>
                    <a:ext uri="{9D8B030D-6E8A-4147-A177-3AD203B41FA5}">
                      <a16:colId xmlns:a16="http://schemas.microsoft.com/office/drawing/2014/main" val="2285315286"/>
                    </a:ext>
                  </a:extLst>
                </a:gridCol>
              </a:tblGrid>
              <a:tr h="2870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Профіль шпунтовий плоский ШП-1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4781-85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Профіль шпунтовий 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коритний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ШК-1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4781-85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84021"/>
                  </a:ext>
                </a:extLst>
              </a:tr>
              <a:tr h="313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Шпунт Ларсена коритного профілю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Шпунт 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Ларсена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зетового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профлю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78847"/>
                  </a:ext>
                </a:extLst>
              </a:tr>
            </a:tbl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3931B81-0CDF-449C-AC2E-E40649C29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17687"/>
              </p:ext>
            </p:extLst>
          </p:nvPr>
        </p:nvGraphicFramePr>
        <p:xfrm>
          <a:off x="575253" y="1706383"/>
          <a:ext cx="5036492" cy="154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Точечный рисунок" r:id="rId3" imgW="2943636" imgH="905001" progId="Paint.Picture">
                  <p:embed/>
                </p:oleObj>
              </mc:Choice>
              <mc:Fallback>
                <p:oleObj name="Точечный рисунок" r:id="rId3" imgW="2943636" imgH="90500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53" y="1706383"/>
                        <a:ext cx="5036492" cy="1542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4813776-C031-4999-AD4C-81B360AE3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80843"/>
              </p:ext>
            </p:extLst>
          </p:nvPr>
        </p:nvGraphicFramePr>
        <p:xfrm>
          <a:off x="6795103" y="1229830"/>
          <a:ext cx="4300095" cy="17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Точечный рисунок" r:id="rId5" imgW="3000000" imgH="1247619" progId="Paint.Picture">
                  <p:embed/>
                </p:oleObj>
              </mc:Choice>
              <mc:Fallback>
                <p:oleObj name="Точечный рисунок" r:id="rId5" imgW="3000000" imgH="12476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103" y="1229830"/>
                        <a:ext cx="4300095" cy="17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3739645-B029-4920-9B8A-239CA8B6F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56013"/>
              </p:ext>
            </p:extLst>
          </p:nvPr>
        </p:nvGraphicFramePr>
        <p:xfrm>
          <a:off x="575253" y="4273836"/>
          <a:ext cx="5275746" cy="200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Точечный рисунок" r:id="rId7" imgW="2876190" imgH="1085714" progId="Paint.Picture">
                  <p:embed/>
                </p:oleObj>
              </mc:Choice>
              <mc:Fallback>
                <p:oleObj name="Точечный рисунок" r:id="rId7" imgW="2876190" imgH="108571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53" y="4273836"/>
                        <a:ext cx="5275746" cy="2003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A530A75-29A9-4440-BD35-5452AB294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70816"/>
              </p:ext>
            </p:extLst>
          </p:nvPr>
        </p:nvGraphicFramePr>
        <p:xfrm>
          <a:off x="6881062" y="3986903"/>
          <a:ext cx="4484851" cy="2463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Точечный рисунок" r:id="rId9" imgW="2971429" imgH="1628571" progId="Paint.Picture">
                  <p:embed/>
                </p:oleObj>
              </mc:Choice>
              <mc:Fallback>
                <p:oleObj name="Точечный рисунок" r:id="rId9" imgW="2971429" imgH="162857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062" y="3986903"/>
                        <a:ext cx="4484851" cy="2463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20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64F7FB-E320-4E93-BBE0-A67F068B8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4" y="1177985"/>
            <a:ext cx="10773825" cy="4502030"/>
          </a:xfrm>
        </p:spPr>
      </p:pic>
    </p:spTree>
    <p:extLst>
      <p:ext uri="{BB962C8B-B14F-4D97-AF65-F5344CB8AC3E}">
        <p14:creationId xmlns:p14="http://schemas.microsoft.com/office/powerpoint/2010/main" val="352349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C6D5C7-450C-48F0-9109-969DD501B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80" y="2189544"/>
            <a:ext cx="3848395" cy="25609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CBA335-65ED-4F74-94A5-A8E030E0E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07" y="236999"/>
            <a:ext cx="3418976" cy="2560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F4F7CD-9492-4339-A52E-A23C7990D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" y="236999"/>
            <a:ext cx="3862388" cy="25609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59CCE2-48DC-40D5-86F0-3717DD923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" y="3710883"/>
            <a:ext cx="3848396" cy="28825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2B770F-19FB-4F70-9116-10CFD2539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3724102"/>
            <a:ext cx="3567777" cy="28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C7E7F-F4EA-497F-8B75-9A689E3A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897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Шпунт </a:t>
            </a:r>
            <a:r>
              <a:rPr lang="uk-UA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Ларсена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E82932-EFCB-4CBE-B381-096B08BA4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1" y="798022"/>
            <a:ext cx="3834766" cy="329599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41B3C9-44FD-4F09-A8B9-13A48A417D8D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6916"/>
            <a:ext cx="6434051" cy="223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34590E5-2B4E-427C-9CE5-C8BA5F20F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61582"/>
              </p:ext>
            </p:extLst>
          </p:nvPr>
        </p:nvGraphicFramePr>
        <p:xfrm>
          <a:off x="5221779" y="636994"/>
          <a:ext cx="6283036" cy="4358984"/>
        </p:xfrm>
        <a:graphic>
          <a:graphicData uri="http://schemas.openxmlformats.org/drawingml/2006/table">
            <a:tbl>
              <a:tblPr/>
              <a:tblGrid>
                <a:gridCol w="620783">
                  <a:extLst>
                    <a:ext uri="{9D8B030D-6E8A-4147-A177-3AD203B41FA5}">
                      <a16:colId xmlns:a16="http://schemas.microsoft.com/office/drawing/2014/main" val="1585164249"/>
                    </a:ext>
                  </a:extLst>
                </a:gridCol>
                <a:gridCol w="763386">
                  <a:extLst>
                    <a:ext uri="{9D8B030D-6E8A-4147-A177-3AD203B41FA5}">
                      <a16:colId xmlns:a16="http://schemas.microsoft.com/office/drawing/2014/main" val="1758696508"/>
                    </a:ext>
                  </a:extLst>
                </a:gridCol>
                <a:gridCol w="730041">
                  <a:extLst>
                    <a:ext uri="{9D8B030D-6E8A-4147-A177-3AD203B41FA5}">
                      <a16:colId xmlns:a16="http://schemas.microsoft.com/office/drawing/2014/main" val="752560199"/>
                    </a:ext>
                  </a:extLst>
                </a:gridCol>
                <a:gridCol w="763386">
                  <a:extLst>
                    <a:ext uri="{9D8B030D-6E8A-4147-A177-3AD203B41FA5}">
                      <a16:colId xmlns:a16="http://schemas.microsoft.com/office/drawing/2014/main" val="3955829018"/>
                    </a:ext>
                  </a:extLst>
                </a:gridCol>
                <a:gridCol w="764096">
                  <a:extLst>
                    <a:ext uri="{9D8B030D-6E8A-4147-A177-3AD203B41FA5}">
                      <a16:colId xmlns:a16="http://schemas.microsoft.com/office/drawing/2014/main" val="1712544614"/>
                    </a:ext>
                  </a:extLst>
                </a:gridCol>
                <a:gridCol w="749906">
                  <a:extLst>
                    <a:ext uri="{9D8B030D-6E8A-4147-A177-3AD203B41FA5}">
                      <a16:colId xmlns:a16="http://schemas.microsoft.com/office/drawing/2014/main" val="2675602807"/>
                    </a:ext>
                  </a:extLst>
                </a:gridCol>
                <a:gridCol w="885414">
                  <a:extLst>
                    <a:ext uri="{9D8B030D-6E8A-4147-A177-3AD203B41FA5}">
                      <a16:colId xmlns:a16="http://schemas.microsoft.com/office/drawing/2014/main" val="3510853976"/>
                    </a:ext>
                  </a:extLst>
                </a:gridCol>
                <a:gridCol w="1006024">
                  <a:extLst>
                    <a:ext uri="{9D8B030D-6E8A-4147-A177-3AD203B41FA5}">
                      <a16:colId xmlns:a16="http://schemas.microsoft.com/office/drawing/2014/main" val="1414421026"/>
                    </a:ext>
                  </a:extLst>
                </a:gridCol>
              </a:tblGrid>
              <a:tr h="2106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Ширина профілю, В, мм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Ширина стінки, b, мм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Висота профілю, h, мм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Товщина стінки, S, мм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Товщина полички, t, мм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Маса 1 м довжини, кг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метрів в тонні 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5092"/>
                  </a:ext>
                </a:extLst>
              </a:tr>
              <a:tr h="442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538452"/>
                  </a:ext>
                </a:extLst>
              </a:tr>
              <a:tr h="442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60123"/>
                  </a:ext>
                </a:extLst>
              </a:tr>
              <a:tr h="92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Л5-У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8,795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289987"/>
                  </a:ext>
                </a:extLst>
              </a:tr>
              <a:tr h="442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373999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50A104-9D0A-4713-AB41-04B55AA56651}"/>
              </a:ext>
            </a:extLst>
          </p:cNvPr>
          <p:cNvSpPr/>
          <p:nvPr/>
        </p:nvSpPr>
        <p:spPr>
          <a:xfrm>
            <a:off x="7032566" y="5912097"/>
            <a:ext cx="4838009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Профілі виготовляють довжино від 5 до 22 метрів. Марки сталі – Ст3кп і 16ХГ.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4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841AB-93BA-4605-A366-458D8113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/>
          </a:bodyPr>
          <a:lstStyle/>
          <a:p>
            <a:r>
              <a:rPr lang="uk-UA" sz="2800" b="1" dirty="0"/>
              <a:t>Виробники шпунта </a:t>
            </a:r>
            <a:r>
              <a:rPr lang="uk-UA" sz="2800" b="1" dirty="0" err="1"/>
              <a:t>Ларсена</a:t>
            </a: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E8E85-30E4-473C-8FED-FC42CA10B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482570"/>
              </p:ext>
            </p:extLst>
          </p:nvPr>
        </p:nvGraphicFramePr>
        <p:xfrm>
          <a:off x="2346960" y="2038130"/>
          <a:ext cx="7498080" cy="2781740"/>
        </p:xfrm>
        <a:graphic>
          <a:graphicData uri="http://schemas.openxmlformats.org/drawingml/2006/table">
            <a:tbl>
              <a:tblPr/>
              <a:tblGrid>
                <a:gridCol w="2526005">
                  <a:extLst>
                    <a:ext uri="{9D8B030D-6E8A-4147-A177-3AD203B41FA5}">
                      <a16:colId xmlns:a16="http://schemas.microsoft.com/office/drawing/2014/main" val="1348344148"/>
                    </a:ext>
                  </a:extLst>
                </a:gridCol>
                <a:gridCol w="1454852">
                  <a:extLst>
                    <a:ext uri="{9D8B030D-6E8A-4147-A177-3AD203B41FA5}">
                      <a16:colId xmlns:a16="http://schemas.microsoft.com/office/drawing/2014/main" val="169032138"/>
                    </a:ext>
                  </a:extLst>
                </a:gridCol>
                <a:gridCol w="3517223">
                  <a:extLst>
                    <a:ext uri="{9D8B030D-6E8A-4147-A177-3AD203B41FA5}">
                      <a16:colId xmlns:a16="http://schemas.microsoft.com/office/drawing/2014/main" val="993543962"/>
                    </a:ext>
                  </a:extLst>
                </a:gridCol>
              </a:tblGrid>
              <a:tr h="930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Технічні умови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Позначення шпунта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Виробник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553720"/>
                  </a:ext>
                </a:extLst>
              </a:tr>
              <a:tr h="49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 14-2-879-89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Дніпровський МК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27383"/>
                  </a:ext>
                </a:extLst>
              </a:tr>
              <a:tr h="451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 14-2-879-89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Дніпровський МК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076057"/>
                  </a:ext>
                </a:extLst>
              </a:tr>
              <a:tr h="451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 14-102-147-93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Л5-У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НТМК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114809"/>
                  </a:ext>
                </a:extLst>
              </a:tr>
              <a:tr h="451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 14-2-879-89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Л-7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Дніпровський МК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68221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24BFFD-7A7B-459B-8AFA-83ACE156C05E}"/>
              </a:ext>
            </a:extLst>
          </p:cNvPr>
          <p:cNvSpPr/>
          <p:nvPr/>
        </p:nvSpPr>
        <p:spPr>
          <a:xfrm>
            <a:off x="1097280" y="5367117"/>
            <a:ext cx="10515599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 ТУ 14-102-147-93 Шпунт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Ларсена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Л5-У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корытного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 14-2-879-89 Прокат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стальной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горячекатаный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шпунтовой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Ларсен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4781-85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стальне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горячекатанные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шпунтових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84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227</Words>
  <Application>Microsoft Office PowerPoint</Application>
  <PresentationFormat>Широкоэкранный</PresentationFormat>
  <Paragraphs>73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Изображение Paintbrush</vt:lpstr>
      <vt:lpstr>Профіль шпунтовий</vt:lpstr>
      <vt:lpstr>Презентация PowerPoint</vt:lpstr>
      <vt:lpstr>Загальний вигляд шпунтової огорожі</vt:lpstr>
      <vt:lpstr>Класифікація  </vt:lpstr>
      <vt:lpstr>Презентация PowerPoint</vt:lpstr>
      <vt:lpstr>Презентация PowerPoint</vt:lpstr>
      <vt:lpstr>Шпунт Ларсена</vt:lpstr>
      <vt:lpstr>Виробники шпунта Ларсена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Профіль шпунтовий</dc:title>
  <dc:creator>Evgeniya Nikolaevna</dc:creator>
  <cp:lastModifiedBy>Evgeniya Nikolaevna</cp:lastModifiedBy>
  <cp:revision>2</cp:revision>
  <dcterms:created xsi:type="dcterms:W3CDTF">2022-04-07T17:57:56Z</dcterms:created>
  <dcterms:modified xsi:type="dcterms:W3CDTF">2022-04-07T18:08:55Z</dcterms:modified>
</cp:coreProperties>
</file>