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83" r:id="rId20"/>
    <p:sldId id="284" r:id="rId21"/>
    <p:sldId id="273" r:id="rId22"/>
    <p:sldId id="278" r:id="rId23"/>
    <p:sldId id="274" r:id="rId24"/>
    <p:sldId id="285" r:id="rId25"/>
    <p:sldId id="279" r:id="rId26"/>
    <p:sldId id="275" r:id="rId27"/>
    <p:sldId id="281" r:id="rId28"/>
    <p:sldId id="282" r:id="rId29"/>
    <p:sldId id="277" r:id="rId30"/>
    <p:sldId id="276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58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001A4-0C5B-4AB1-BFA7-9F1B1766A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12FE19-7ECB-462A-B485-939FF8B33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74D447-C05C-4E71-AA65-219F294F0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0CBD-BF35-4173-AC57-0E0D9505303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92A263-93A7-4AE6-86E6-F63BC19E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EA3D8D-DDF9-4BA4-9C03-F68851A43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32F-2E32-4C4E-94C4-6428233D0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214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6775D-D7A1-40DB-BE86-D239E1ED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6FD002-7014-4B62-912C-082658189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196694-D4D3-4ED2-99D8-0924FE53D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0CBD-BF35-4173-AC57-0E0D9505303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2C05C7-611C-4D44-9A66-E68222B4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B7343F-959F-4808-B65D-C8D2476C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32F-2E32-4C4E-94C4-6428233D0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354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E22E87-67E2-4F08-9A4F-2FE50CE8F5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B82C6F-56F4-478C-9989-19DA10DD5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15811D-E526-4ED5-AA35-90BEB99F2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0CBD-BF35-4173-AC57-0E0D9505303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7BD2-5047-4909-BFA7-20F0B72C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6CDBE1-E89F-4E9B-A31C-0A385902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32F-2E32-4C4E-94C4-6428233D0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0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8B06D-7B12-4962-BC2F-B43F7AEFF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245AA-21F0-464F-9A3C-4279D14FE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223AC-BE07-4791-A216-80548594A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0CBD-BF35-4173-AC57-0E0D9505303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CD282B-127F-46DF-8829-77D598DE5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E096B-8BE0-4B3D-A243-68B9A142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32F-2E32-4C4E-94C4-6428233D0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1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2BA10-8C9D-41B7-8563-3C90E682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DCBFF8-49AE-4E97-BF1D-75868721F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7ADD88-A330-4C75-A5A5-68A6EAD2A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0CBD-BF35-4173-AC57-0E0D9505303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A6CF5B-10F0-4493-B5CC-A3886EFBA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D1B80D-6DAA-45CA-8646-7E31DE04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32F-2E32-4C4E-94C4-6428233D0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7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A80E3-0D9F-4379-A499-4554B3353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FA4157-FB4A-4D92-884F-30B53C15E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E29C3D-B40B-4E13-92C3-127331C5F8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AD9C90-A5FB-436F-B274-8409C9C8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0CBD-BF35-4173-AC57-0E0D9505303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F37C57-51E9-4BD1-BE0B-6171D1362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CE416F-B635-432A-9280-119F68BD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32F-2E32-4C4E-94C4-6428233D0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00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90136-D7D8-44D6-A974-D32B704E1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DFD28F-9F33-4359-82A1-722ABECF7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B72278-AB15-4424-BF88-01EF46D65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6FE4BD-665B-43F8-8FB9-A2D25176E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3EC40BB-2951-48CF-B79A-BE6076BB5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054672-DBEC-4D0E-9DF7-95411478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0CBD-BF35-4173-AC57-0E0D9505303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457E31-957E-40C6-BCEF-600D87B28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F03657-7AF4-454F-90A7-78966F418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32F-2E32-4C4E-94C4-6428233D0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0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ADEE18-8E85-400F-B5A6-E3BB2F1AF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877854-FA81-4F46-AD9F-A09E0191E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0CBD-BF35-4173-AC57-0E0D9505303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0A4BA9D-4208-4D20-9753-FD6E2908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60A4A1-D4B0-46E2-B9D4-57129E7DC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32F-2E32-4C4E-94C4-6428233D0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6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D0DF76-27DC-4451-8349-CEFFFC684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0CBD-BF35-4173-AC57-0E0D9505303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30623A9-BC36-4720-ADD6-76B53775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EFAD396-5536-4386-96C7-5A884C47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32F-2E32-4C4E-94C4-6428233D0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02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5F6FE6-566E-4883-8E08-AD876A62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45C4D-5B25-4F85-A391-250F315E7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F78D18-A3F7-4DCC-9D03-CA87C74E6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42D9B-ABAA-4EA9-8C4B-563AB491E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0CBD-BF35-4173-AC57-0E0D9505303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B799A3-207A-4807-9E5C-DD150AA57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465CE1-ED66-483D-AD65-886D6AA8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32F-2E32-4C4E-94C4-6428233D0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4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F7BD18-9734-4E37-9F05-5030ABAF8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675868-11CB-405F-8057-7A7B8C085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BD114-AC88-4B8E-B173-07FDAEED3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8BFD2E-6BDE-420E-8269-1BDC8D0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0CBD-BF35-4173-AC57-0E0D9505303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69376B-C430-4DD3-913D-B724C01C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2D3C3C-5FE3-4F61-9C65-D93CF5C84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7532F-2E32-4C4E-94C4-6428233D0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92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C6115-FE05-47BB-A071-EE5F052CF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3E0BAC-287A-46AB-8FB7-B736F1608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2EA92-3C66-4573-8B2D-335654B2E4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60CBD-BF35-4173-AC57-0E0D95053039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EDACC9-5A87-472E-956A-E4B7E358A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5A5630-77EA-4E39-A59F-35A6E72722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7532F-2E32-4C4E-94C4-6428233D0A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07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6043A-9791-4EDE-9CF0-F62817D1B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8766" y="2018862"/>
            <a:ext cx="9144000" cy="1954048"/>
          </a:xfrm>
        </p:spPr>
        <p:txBody>
          <a:bodyPr>
            <a:normAutofit/>
          </a:bodyPr>
          <a:lstStyle/>
          <a:p>
            <a:r>
              <a:rPr lang="ru-RU" b="1" dirty="0"/>
              <a:t>Арматура для  </a:t>
            </a:r>
            <a:r>
              <a:rPr lang="ru-RU" b="1" dirty="0" err="1"/>
              <a:t>залізобетонних</a:t>
            </a:r>
            <a:r>
              <a:rPr lang="ru-RU" b="1" dirty="0"/>
              <a:t> </a:t>
            </a:r>
            <a:r>
              <a:rPr lang="ru-RU" b="1" dirty="0" err="1"/>
              <a:t>конструкцій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2737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87BB3-6282-4EDC-8978-8B6887E5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92" y="639192"/>
            <a:ext cx="4651159" cy="2143449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uk-UA" dirty="0"/>
              <a:t>ДСТУ 10080:2009</a:t>
            </a:r>
            <a:br>
              <a:rPr lang="uk-UA" dirty="0"/>
            </a:br>
            <a:r>
              <a:rPr lang="uk-UA" dirty="0"/>
              <a:t>Зварювальна арматурна сталь. Загальні вимоги</a:t>
            </a:r>
            <a:br>
              <a:rPr lang="uk-UA" dirty="0"/>
            </a:br>
            <a:endParaRPr lang="ru-RU" dirty="0"/>
          </a:p>
        </p:txBody>
      </p:sp>
      <p:graphicFrame>
        <p:nvGraphicFramePr>
          <p:cNvPr id="102" name="Объект 101">
            <a:extLst>
              <a:ext uri="{FF2B5EF4-FFF2-40B4-BE49-F238E27FC236}">
                <a16:creationId xmlns:a16="http://schemas.microsoft.com/office/drawing/2014/main" id="{710E3B90-AC8D-41E6-AFC6-FB6A2D616A9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503132"/>
              </p:ext>
            </p:extLst>
          </p:nvPr>
        </p:nvGraphicFramePr>
        <p:xfrm>
          <a:off x="1236852" y="541539"/>
          <a:ext cx="4651159" cy="58945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9721">
                  <a:extLst>
                    <a:ext uri="{9D8B030D-6E8A-4147-A177-3AD203B41FA5}">
                      <a16:colId xmlns:a16="http://schemas.microsoft.com/office/drawing/2014/main" val="2357096941"/>
                    </a:ext>
                  </a:extLst>
                </a:gridCol>
                <a:gridCol w="1160305">
                  <a:extLst>
                    <a:ext uri="{9D8B030D-6E8A-4147-A177-3AD203B41FA5}">
                      <a16:colId xmlns:a16="http://schemas.microsoft.com/office/drawing/2014/main" val="653200801"/>
                    </a:ext>
                  </a:extLst>
                </a:gridCol>
                <a:gridCol w="792632">
                  <a:extLst>
                    <a:ext uri="{9D8B030D-6E8A-4147-A177-3AD203B41FA5}">
                      <a16:colId xmlns:a16="http://schemas.microsoft.com/office/drawing/2014/main" val="4157316841"/>
                    </a:ext>
                  </a:extLst>
                </a:gridCol>
                <a:gridCol w="792632">
                  <a:extLst>
                    <a:ext uri="{9D8B030D-6E8A-4147-A177-3AD203B41FA5}">
                      <a16:colId xmlns:a16="http://schemas.microsoft.com/office/drawing/2014/main" val="2382711595"/>
                    </a:ext>
                  </a:extLst>
                </a:gridCol>
                <a:gridCol w="745869">
                  <a:extLst>
                    <a:ext uri="{9D8B030D-6E8A-4147-A177-3AD203B41FA5}">
                      <a16:colId xmlns:a16="http://schemas.microsoft.com/office/drawing/2014/main" val="2923634399"/>
                    </a:ext>
                  </a:extLst>
                </a:gridCol>
              </a:tblGrid>
              <a:tr h="8483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Номінальний діаметр, мм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Номінальний поперечний переріз, мм</a:t>
                      </a:r>
                      <a:r>
                        <a:rPr lang="uk-UA" sz="1000" baseline="300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Номінальна маса 1 м довжини, кг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Прутки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Мотки і розмотані вироби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658018964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0,099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1569649492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15,9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0,125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815481225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19,6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0,154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188835371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23,8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0,187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37578791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28,3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0,222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2383893599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33,2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0,260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3214686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38,5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0,303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814777808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44,2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0,347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156294665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50,3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0,395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768492019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56,7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0,445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2746112059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63,3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0,499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2940731072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70,9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0,556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600109736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10,0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78,5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0,617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1280902847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11,0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95,0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0,746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154826180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113,0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0,888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4108665152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133,0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1,04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2145217919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14,0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154,0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1,210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284840513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177,0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1,39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960978219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16,0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201,0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1,580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2498424796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20,0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314,0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2,47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747054612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25,0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491,0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3,85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2150821497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28,0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616,0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4,83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95181344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32,0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804,0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6,31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362792934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40,0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1256,0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9,86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-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32546218"/>
                  </a:ext>
                </a:extLst>
              </a:tr>
              <a:tr h="2018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50,0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1963,0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15,4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</a:rPr>
                        <a:t>Х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759" marR="54759" marT="0" marB="0"/>
                </a:tc>
                <a:extLst>
                  <a:ext uri="{0D108BD9-81ED-4DB2-BD59-A6C34878D82A}">
                    <a16:rowId xmlns:a16="http://schemas.microsoft.com/office/drawing/2014/main" val="3834597760"/>
                  </a:ext>
                </a:extLst>
              </a:tr>
            </a:tbl>
          </a:graphicData>
        </a:graphic>
      </p:graphicFrame>
      <p:sp>
        <p:nvSpPr>
          <p:cNvPr id="103" name="Rectangle 1">
            <a:extLst>
              <a:ext uri="{FF2B5EF4-FFF2-40B4-BE49-F238E27FC236}">
                <a16:creationId xmlns:a16="http://schemas.microsoft.com/office/drawing/2014/main" id="{536E73C9-4EEF-466B-8D22-4B7449F36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245" y="5299623"/>
            <a:ext cx="5311949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9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Примітк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и: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1. 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Значення номінальної маси одного метра розраховані за значенням номінальної площі поперечного перерізу за величиною густини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785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кг/м</a:t>
            </a:r>
            <a:r>
              <a:rPr kumimoji="0" lang="ru-RU" altLang="ru-RU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uk-UA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 lvl="0" indent="2698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 2. Допустимі відхилення від номінальної маси одного метра повинні бути не більше ніж 4,5 % для номінальних діаметрів понад 8,0 мм і 6,0 % - для номінальних діаметрів 8,0 і більше.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97E9D304-1024-4174-A76A-3AE095E01561}"/>
              </a:ext>
            </a:extLst>
          </p:cNvPr>
          <p:cNvSpPr/>
          <p:nvPr/>
        </p:nvSpPr>
        <p:spPr>
          <a:xfrm>
            <a:off x="606515" y="136696"/>
            <a:ext cx="5616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Сортамент арматурної сталі за </a:t>
            </a:r>
            <a:r>
              <a:rPr lang="uk-UA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ДСТУ </a:t>
            </a:r>
            <a:r>
              <a:rPr lang="en-US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EN</a:t>
            </a:r>
            <a:r>
              <a:rPr lang="uk-UA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10080</a:t>
            </a:r>
            <a:r>
              <a:rPr lang="uk-UA" altLang="ru-RU" dirty="0"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0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DDEDC-55D6-4BDE-8338-22EBF4D24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937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Періодичний профіль</a:t>
            </a:r>
            <a:endParaRPr lang="ru-RU" dirty="0"/>
          </a:p>
        </p:txBody>
      </p:sp>
      <p:pic>
        <p:nvPicPr>
          <p:cNvPr id="280" name="Объект 279">
            <a:extLst>
              <a:ext uri="{FF2B5EF4-FFF2-40B4-BE49-F238E27FC236}">
                <a16:creationId xmlns:a16="http://schemas.microsoft.com/office/drawing/2014/main" id="{DC150118-6237-4DB5-B679-CD50C5FB14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7013" y="959302"/>
            <a:ext cx="5181600" cy="2719980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4D4BC9F-4D48-45F8-BB43-AEEEBE4B8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7161"/>
            <a:ext cx="5181600" cy="4809802"/>
          </a:xfrm>
        </p:spPr>
        <p:txBody>
          <a:bodyPr>
            <a:normAutofit fontScale="47500" lnSpcReduction="20000"/>
          </a:bodyPr>
          <a:lstStyle/>
          <a:p>
            <a:r>
              <a:rPr lang="uk-UA" sz="4500" b="1" dirty="0"/>
              <a:t>Ребристі сталі </a:t>
            </a:r>
            <a:r>
              <a:rPr lang="uk-UA" dirty="0"/>
              <a:t>характеризуються:</a:t>
            </a:r>
          </a:p>
          <a:p>
            <a:pPr>
              <a:buFontTx/>
              <a:buChar char="-"/>
            </a:pPr>
            <a:r>
              <a:rPr lang="uk-UA" dirty="0"/>
              <a:t>розмірами</a:t>
            </a:r>
          </a:p>
          <a:p>
            <a:pPr>
              <a:buFontTx/>
              <a:buChar char="-"/>
            </a:pPr>
            <a:r>
              <a:rPr lang="uk-UA" dirty="0"/>
              <a:t>кількістю і конфігурацією поперечних і поздовжніх </a:t>
            </a:r>
            <a:r>
              <a:rPr lang="uk-UA" dirty="0" err="1"/>
              <a:t>ребер</a:t>
            </a:r>
            <a:r>
              <a:rPr lang="uk-UA" dirty="0"/>
              <a:t>.</a:t>
            </a:r>
          </a:p>
          <a:p>
            <a:pPr marL="0" indent="0">
              <a:buNone/>
            </a:pPr>
            <a:r>
              <a:rPr lang="uk-UA" dirty="0"/>
              <a:t>Ребристі арматурні сталі повинні мати два або більше рядів поперечних </a:t>
            </a:r>
            <a:r>
              <a:rPr lang="uk-UA" dirty="0" err="1"/>
              <a:t>ребер</a:t>
            </a:r>
            <a:r>
              <a:rPr lang="uk-UA" dirty="0"/>
              <a:t>, рівномірно розподілених за периметром. Проекція поперечних </a:t>
            </a:r>
            <a:r>
              <a:rPr lang="uk-UA" dirty="0" err="1"/>
              <a:t>ребер</a:t>
            </a:r>
            <a:r>
              <a:rPr lang="uk-UA" dirty="0"/>
              <a:t> повинна охоплювати при </a:t>
            </a:r>
            <a:r>
              <a:rPr lang="uk-UA" dirty="0" err="1"/>
              <a:t>наймі</a:t>
            </a:r>
            <a:r>
              <a:rPr lang="uk-UA" dirty="0"/>
              <a:t> 75 % периметру виробу (розрахованого за номінальним діаметром). </a:t>
            </a:r>
          </a:p>
          <a:p>
            <a:pPr marL="0" indent="0">
              <a:buNone/>
            </a:pPr>
            <a:r>
              <a:rPr lang="uk-UA" dirty="0"/>
              <a:t>Поперечні ребра повинні мати серповидну форму і плавно з’єднуватись з тілом виробу. </a:t>
            </a:r>
          </a:p>
          <a:p>
            <a:pPr marL="0" indent="0">
              <a:buNone/>
            </a:pPr>
            <a:r>
              <a:rPr lang="uk-UA" dirty="0"/>
              <a:t>В середині кожного ряду ребра повинні бути з однаковим інтервалом (кроком).</a:t>
            </a:r>
            <a:endParaRPr lang="ru-RU" dirty="0"/>
          </a:p>
          <a:p>
            <a:r>
              <a:rPr lang="uk-UA" dirty="0"/>
              <a:t>Величина кроку </a:t>
            </a:r>
            <a:r>
              <a:rPr lang="uk-UA" dirty="0" err="1"/>
              <a:t>ребер</a:t>
            </a:r>
            <a:r>
              <a:rPr lang="uk-UA" dirty="0"/>
              <a:t> і висота ребра повинні знаходитись в межах:</a:t>
            </a:r>
          </a:p>
          <a:p>
            <a:pPr>
              <a:buFontTx/>
              <a:buChar char="-"/>
            </a:pPr>
            <a:r>
              <a:rPr lang="uk-UA" dirty="0"/>
              <a:t>висота ребра, </a:t>
            </a:r>
            <a:r>
              <a:rPr lang="en-US" dirty="0"/>
              <a:t>h</a:t>
            </a:r>
            <a:r>
              <a:rPr lang="uk-UA" dirty="0"/>
              <a:t>, – 0,03-0,15</a:t>
            </a:r>
            <a:r>
              <a:rPr lang="en-US" dirty="0"/>
              <a:t>d</a:t>
            </a:r>
            <a:r>
              <a:rPr lang="uk-UA" dirty="0"/>
              <a:t>; </a:t>
            </a:r>
          </a:p>
          <a:p>
            <a:pPr>
              <a:buFontTx/>
              <a:buChar char="-"/>
            </a:pPr>
            <a:r>
              <a:rPr lang="uk-UA" dirty="0"/>
              <a:t>крок ребра, С, – 0,4-1,2</a:t>
            </a:r>
            <a:r>
              <a:rPr lang="en-US" dirty="0"/>
              <a:t>d</a:t>
            </a:r>
            <a:r>
              <a:rPr lang="uk-UA" dirty="0"/>
              <a:t> (</a:t>
            </a:r>
            <a:r>
              <a:rPr lang="en-US" dirty="0"/>
              <a:t>d </a:t>
            </a:r>
            <a:r>
              <a:rPr lang="uk-UA" dirty="0"/>
              <a:t>– номінальний діаметр прутка, стержня або дроту). </a:t>
            </a:r>
          </a:p>
          <a:p>
            <a:pPr>
              <a:buFontTx/>
              <a:buChar char="-"/>
            </a:pPr>
            <a:r>
              <a:rPr lang="uk-UA" dirty="0"/>
              <a:t>кут нахилу поперечного ребра повинен знаходитись в межах 35-75</a:t>
            </a:r>
            <a:r>
              <a:rPr lang="uk-UA" baseline="30000" dirty="0"/>
              <a:t>0</a:t>
            </a:r>
          </a:p>
          <a:p>
            <a:pPr>
              <a:buFontTx/>
              <a:buChar char="-"/>
            </a:pPr>
            <a:r>
              <a:rPr lang="uk-UA" dirty="0"/>
              <a:t>перехід від ребра до тіла виробу повинен закруглятись.</a:t>
            </a:r>
            <a:endParaRPr lang="ru-RU" dirty="0"/>
          </a:p>
          <a:p>
            <a:r>
              <a:rPr lang="uk-UA" dirty="0"/>
              <a:t>Поздовжні ребра можуть бути присутні або відсутні. </a:t>
            </a:r>
          </a:p>
          <a:p>
            <a:pPr marL="0" indent="0">
              <a:buNone/>
            </a:pPr>
            <a:r>
              <a:rPr lang="uk-UA" dirty="0"/>
              <a:t>- за наявності поздовжніх </a:t>
            </a:r>
            <a:r>
              <a:rPr lang="uk-UA" dirty="0" err="1"/>
              <a:t>ребер</a:t>
            </a:r>
            <a:r>
              <a:rPr lang="uk-UA" dirty="0"/>
              <a:t> їх висота не повинна перевищувати 0,15</a:t>
            </a:r>
            <a:r>
              <a:rPr lang="en-US" dirty="0"/>
              <a:t>d</a:t>
            </a:r>
            <a:r>
              <a:rPr lang="uk-UA" dirty="0"/>
              <a:t>, де </a:t>
            </a:r>
            <a:r>
              <a:rPr lang="en-US" dirty="0"/>
              <a:t>d </a:t>
            </a:r>
            <a:r>
              <a:rPr lang="uk-UA" dirty="0"/>
              <a:t>– номінальний діаметр</a:t>
            </a:r>
            <a:endParaRPr lang="ru-RU" dirty="0"/>
          </a:p>
          <a:p>
            <a:endParaRPr lang="ru-RU" dirty="0"/>
          </a:p>
        </p:txBody>
      </p:sp>
      <p:pic>
        <p:nvPicPr>
          <p:cNvPr id="281" name="Рисунок 280">
            <a:extLst>
              <a:ext uri="{FF2B5EF4-FFF2-40B4-BE49-F238E27FC236}">
                <a16:creationId xmlns:a16="http://schemas.microsoft.com/office/drawing/2014/main" id="{FA489ADB-3C1A-4CF9-AE05-DC3BD3026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88" y="3962248"/>
            <a:ext cx="3993226" cy="26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3E3BF4-B153-4C6A-98C4-7BFAF868C2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1468" y="864520"/>
            <a:ext cx="5394532" cy="186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5">
                <a:extLst>
                  <a:ext uri="{FF2B5EF4-FFF2-40B4-BE49-F238E27FC236}">
                    <a16:creationId xmlns:a16="http://schemas.microsoft.com/office/drawing/2014/main" id="{6203A04A-1AC2-4B17-90C2-CD13B4BF03C9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696417287"/>
                  </p:ext>
                </p:extLst>
              </p:nvPr>
            </p:nvGraphicFramePr>
            <p:xfrm>
              <a:off x="7119247" y="4515518"/>
              <a:ext cx="4281805" cy="9929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9965">
                      <a:extLst>
                        <a:ext uri="{9D8B030D-6E8A-4147-A177-3AD203B41FA5}">
                          <a16:colId xmlns:a16="http://schemas.microsoft.com/office/drawing/2014/main" val="1090435855"/>
                        </a:ext>
                      </a:extLst>
                    </a:gridCol>
                    <a:gridCol w="861060">
                      <a:extLst>
                        <a:ext uri="{9D8B030D-6E8A-4147-A177-3AD203B41FA5}">
                          <a16:colId xmlns:a16="http://schemas.microsoft.com/office/drawing/2014/main" val="4254424620"/>
                        </a:ext>
                      </a:extLst>
                    </a:gridCol>
                    <a:gridCol w="1260475">
                      <a:extLst>
                        <a:ext uri="{9D8B030D-6E8A-4147-A177-3AD203B41FA5}">
                          <a16:colId xmlns:a16="http://schemas.microsoft.com/office/drawing/2014/main" val="3278008269"/>
                        </a:ext>
                      </a:extLst>
                    </a:gridCol>
                    <a:gridCol w="1170305">
                      <a:extLst>
                        <a:ext uri="{9D8B030D-6E8A-4147-A177-3AD203B41FA5}">
                          <a16:colId xmlns:a16="http://schemas.microsoft.com/office/drawing/2014/main" val="3321419671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Глибина западини, </a:t>
                          </a:r>
                          <a:r>
                            <a:rPr lang="en-US" sz="1200">
                              <a:effectLst/>
                            </a:rPr>
                            <a:t>t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Ширина, </a:t>
                          </a:r>
                          <a:r>
                            <a:rPr lang="en-US" sz="1200">
                              <a:effectLst/>
                            </a:rPr>
                            <a:t>b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Крок, С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Сума пропусків,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12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200">
                                      <a:effectLst/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</m:nary>
                            </m:oMath>
                          </a14:m>
                          <a:r>
                            <a:rPr lang="uk-UA" sz="1200">
                              <a:effectLst/>
                            </a:rPr>
                            <a:t>, макс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377303060"/>
                      </a:ext>
                    </a:extLst>
                  </a:tr>
                  <a:tr h="375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0,0</a:t>
                          </a:r>
                          <a:r>
                            <a:rPr lang="ru-RU" sz="1200">
                              <a:effectLst/>
                            </a:rPr>
                            <a:t>2</a:t>
                          </a:r>
                          <a:r>
                            <a:rPr lang="uk-UA" sz="1200">
                              <a:effectLst/>
                            </a:rPr>
                            <a:t>-0,1</a:t>
                          </a:r>
                          <a:r>
                            <a:rPr lang="en-US" sz="12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0,2-1,0</a:t>
                          </a:r>
                          <a:r>
                            <a:rPr lang="en-US" sz="12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dirty="0">
                              <a:effectLst/>
                            </a:rPr>
                            <a:t>0,4-1,5</a:t>
                          </a:r>
                          <a:r>
                            <a:rPr lang="en-US" sz="1200" dirty="0">
                              <a:effectLst/>
                            </a:rPr>
                            <a:t>d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dirty="0">
                              <a:effectLst/>
                            </a:rPr>
                            <a:t>0,75</a:t>
                          </a:r>
                          <a:r>
                            <a:rPr lang="en-US" sz="1200" dirty="0">
                              <a:effectLst/>
                            </a:rPr>
                            <a:t>d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623348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5">
                <a:extLst>
                  <a:ext uri="{FF2B5EF4-FFF2-40B4-BE49-F238E27FC236}">
                    <a16:creationId xmlns:a16="http://schemas.microsoft.com/office/drawing/2014/main" id="{6203A04A-1AC2-4B17-90C2-CD13B4BF03C9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696417287"/>
                  </p:ext>
                </p:extLst>
              </p:nvPr>
            </p:nvGraphicFramePr>
            <p:xfrm>
              <a:off x="7119247" y="4515518"/>
              <a:ext cx="4281805" cy="99295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89965">
                      <a:extLst>
                        <a:ext uri="{9D8B030D-6E8A-4147-A177-3AD203B41FA5}">
                          <a16:colId xmlns:a16="http://schemas.microsoft.com/office/drawing/2014/main" val="1090435855"/>
                        </a:ext>
                      </a:extLst>
                    </a:gridCol>
                    <a:gridCol w="861060">
                      <a:extLst>
                        <a:ext uri="{9D8B030D-6E8A-4147-A177-3AD203B41FA5}">
                          <a16:colId xmlns:a16="http://schemas.microsoft.com/office/drawing/2014/main" val="4254424620"/>
                        </a:ext>
                      </a:extLst>
                    </a:gridCol>
                    <a:gridCol w="1260475">
                      <a:extLst>
                        <a:ext uri="{9D8B030D-6E8A-4147-A177-3AD203B41FA5}">
                          <a16:colId xmlns:a16="http://schemas.microsoft.com/office/drawing/2014/main" val="3278008269"/>
                        </a:ext>
                      </a:extLst>
                    </a:gridCol>
                    <a:gridCol w="1170305">
                      <a:extLst>
                        <a:ext uri="{9D8B030D-6E8A-4147-A177-3AD203B41FA5}">
                          <a16:colId xmlns:a16="http://schemas.microsoft.com/office/drawing/2014/main" val="3321419671"/>
                        </a:ext>
                      </a:extLst>
                    </a:gridCol>
                  </a:tblGrid>
                  <a:tr h="61766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Глибина западини, </a:t>
                          </a:r>
                          <a:r>
                            <a:rPr lang="en-US" sz="1200">
                              <a:effectLst/>
                            </a:rPr>
                            <a:t>t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Ширина, </a:t>
                          </a:r>
                          <a:r>
                            <a:rPr lang="en-US" sz="1200">
                              <a:effectLst/>
                            </a:rPr>
                            <a:t>b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Крок, С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267188" t="-14706" r="-2083" b="-627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77303060"/>
                      </a:ext>
                    </a:extLst>
                  </a:tr>
                  <a:tr h="375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0,0</a:t>
                          </a:r>
                          <a:r>
                            <a:rPr lang="ru-RU" sz="1200">
                              <a:effectLst/>
                            </a:rPr>
                            <a:t>2</a:t>
                          </a:r>
                          <a:r>
                            <a:rPr lang="uk-UA" sz="1200">
                              <a:effectLst/>
                            </a:rPr>
                            <a:t>-0,1</a:t>
                          </a:r>
                          <a:r>
                            <a:rPr lang="en-US" sz="12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>
                              <a:effectLst/>
                            </a:rPr>
                            <a:t>0,2-1,0</a:t>
                          </a:r>
                          <a:r>
                            <a:rPr lang="en-US" sz="1200">
                              <a:effectLst/>
                            </a:rPr>
                            <a:t>d</a:t>
                          </a:r>
                          <a:endParaRPr lang="ru-RU" sz="10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dirty="0">
                              <a:effectLst/>
                            </a:rPr>
                            <a:t>0,4-1,5</a:t>
                          </a:r>
                          <a:r>
                            <a:rPr lang="en-US" sz="1200" dirty="0">
                              <a:effectLst/>
                            </a:rPr>
                            <a:t>d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200" dirty="0">
                              <a:effectLst/>
                            </a:rPr>
                            <a:t>0,75</a:t>
                          </a:r>
                          <a:r>
                            <a:rPr lang="en-US" sz="1200" dirty="0">
                              <a:effectLst/>
                            </a:rPr>
                            <a:t>d</a:t>
                          </a:r>
                          <a:endParaRPr lang="ru-RU" sz="10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8623348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276">
            <a:extLst>
              <a:ext uri="{FF2B5EF4-FFF2-40B4-BE49-F238E27FC236}">
                <a16:creationId xmlns:a16="http://schemas.microsoft.com/office/drawing/2014/main" id="{5E2E08C9-7510-43FF-BA05-0CFC92748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5603" y="848649"/>
            <a:ext cx="5000259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Сталь з западинами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характеризують: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розмірами,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 кількістю і конфігурацією западин.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uk-UA" altLang="ru-RU" sz="1400" dirty="0">
              <a:latin typeface="+mn-lt"/>
              <a:ea typeface="Times New Roman" panose="02020603050405020304" pitchFamily="18" charset="0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Сталь з западинами повинна мати принаймні два рівномірно розташованих рядів западин. 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Западини утворюють кут нахилу з поздовжньою віссю прутка,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стрижня або дроту,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β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, який повинен знаходитись в межах 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від 35 до 75 </a:t>
            </a:r>
            <a:r>
              <a:rPr kumimoji="0" lang="uk-UA" altLang="ru-RU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0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3" name="Rectangle 304">
            <a:extLst>
              <a:ext uri="{FF2B5EF4-FFF2-40B4-BE49-F238E27FC236}">
                <a16:creationId xmlns:a16="http://schemas.microsoft.com/office/drawing/2014/main" id="{543AB4C0-31B6-479F-8E57-17DC9106A0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6046" y="4030017"/>
            <a:ext cx="383012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Геометричні параметри западин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4" name="Прямоугольник 283">
            <a:extLst>
              <a:ext uri="{FF2B5EF4-FFF2-40B4-BE49-F238E27FC236}">
                <a16:creationId xmlns:a16="http://schemas.microsoft.com/office/drawing/2014/main" id="{E57D592B-98E4-4A74-9573-913C3A90E2C5}"/>
              </a:ext>
            </a:extLst>
          </p:cNvPr>
          <p:cNvSpPr/>
          <p:nvPr/>
        </p:nvSpPr>
        <p:spPr>
          <a:xfrm>
            <a:off x="682299" y="2784767"/>
            <a:ext cx="5144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Приклад арматурної сталі  з трьома рядами западин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426" name="Picture 306" descr="Що таке сталевий дріт з періодичним профілем ВР-1 | Дротяний завод  УКРАГРОМЕТПРОМ">
            <a:extLst>
              <a:ext uri="{FF2B5EF4-FFF2-40B4-BE49-F238E27FC236}">
                <a16:creationId xmlns:a16="http://schemas.microsoft.com/office/drawing/2014/main" id="{D6A1DD50-350E-484F-AFED-27438EA67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711" y="3507555"/>
            <a:ext cx="4378045" cy="328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473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FE22E1-42E9-4E0C-B702-1C4E64578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ГОСТ 5781 </a:t>
            </a:r>
            <a:r>
              <a:rPr lang="ru-RU" dirty="0"/>
              <a:t>Сталь горячекатаная для армирования железобетонных конструкций. Технические условия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4D9CE4-9978-4CFB-9A5F-663450482F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Позначення класів арматурного прокату:</a:t>
            </a:r>
          </a:p>
          <a:p>
            <a:r>
              <a:rPr lang="uk-UA" dirty="0"/>
              <a:t>Літера А (арматурний прокат), наводять римську цифру, що означає клас, а в дужках знову наводять літерний індекс “А” з числом, яке є встановленим стандартом нормованим значенням умовної чи фізичної границі текучості в МПа (Н/мм</a:t>
            </a:r>
            <a:r>
              <a:rPr lang="uk-UA" baseline="30000" dirty="0"/>
              <a:t>2</a:t>
            </a:r>
            <a:r>
              <a:rPr lang="uk-UA" dirty="0"/>
              <a:t>).. В позначеннях за літерним індексом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2CE58-F7C6-452E-AE4E-9F91BD7B7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79489" cy="4351338"/>
          </a:xfrm>
        </p:spPr>
        <p:txBody>
          <a:bodyPr>
            <a:normAutofit lnSpcReduction="10000"/>
          </a:bodyPr>
          <a:lstStyle/>
          <a:p>
            <a:r>
              <a:rPr lang="uk-UA" dirty="0"/>
              <a:t>Класи арматурного прокату</a:t>
            </a:r>
          </a:p>
          <a:p>
            <a:r>
              <a:rPr lang="uk-UA" dirty="0"/>
              <a:t>А-І(А240), А-ІІ(А300), Ас-ІІ(Ас300), А-ІІІ(А400), А-ІV(А600), А-V(А800), А-VІ(А1000)</a:t>
            </a:r>
          </a:p>
          <a:p>
            <a:endParaRPr lang="uk-UA" dirty="0"/>
          </a:p>
          <a:p>
            <a:r>
              <a:rPr lang="uk-UA" dirty="0"/>
              <a:t>А-І(А240) виготовляють гладкого профілю</a:t>
            </a:r>
          </a:p>
          <a:p>
            <a:r>
              <a:rPr lang="uk-UA" dirty="0"/>
              <a:t>А-ІІ(А300), Ас-ІІ(Ас300), А-ІІІ(А400), А-ІV(А600), А-V(А800), А-VІ(А1000) – періодичного профілю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768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110C0C8-ACDC-4FCC-9EC9-365F6A8249F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6621603"/>
              </p:ext>
            </p:extLst>
          </p:nvPr>
        </p:nvGraphicFramePr>
        <p:xfrm>
          <a:off x="1495044" y="1408175"/>
          <a:ext cx="9201912" cy="4172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3652">
                  <a:extLst>
                    <a:ext uri="{9D8B030D-6E8A-4147-A177-3AD203B41FA5}">
                      <a16:colId xmlns:a16="http://schemas.microsoft.com/office/drawing/2014/main" val="1958011783"/>
                    </a:ext>
                  </a:extLst>
                </a:gridCol>
                <a:gridCol w="1533652">
                  <a:extLst>
                    <a:ext uri="{9D8B030D-6E8A-4147-A177-3AD203B41FA5}">
                      <a16:colId xmlns:a16="http://schemas.microsoft.com/office/drawing/2014/main" val="469673627"/>
                    </a:ext>
                  </a:extLst>
                </a:gridCol>
                <a:gridCol w="1533652">
                  <a:extLst>
                    <a:ext uri="{9D8B030D-6E8A-4147-A177-3AD203B41FA5}">
                      <a16:colId xmlns:a16="http://schemas.microsoft.com/office/drawing/2014/main" val="1280463129"/>
                    </a:ext>
                  </a:extLst>
                </a:gridCol>
                <a:gridCol w="1533652">
                  <a:extLst>
                    <a:ext uri="{9D8B030D-6E8A-4147-A177-3AD203B41FA5}">
                      <a16:colId xmlns:a16="http://schemas.microsoft.com/office/drawing/2014/main" val="4044067762"/>
                    </a:ext>
                  </a:extLst>
                </a:gridCol>
                <a:gridCol w="1533652">
                  <a:extLst>
                    <a:ext uri="{9D8B030D-6E8A-4147-A177-3AD203B41FA5}">
                      <a16:colId xmlns:a16="http://schemas.microsoft.com/office/drawing/2014/main" val="291502672"/>
                    </a:ext>
                  </a:extLst>
                </a:gridCol>
                <a:gridCol w="1533652">
                  <a:extLst>
                    <a:ext uri="{9D8B030D-6E8A-4147-A177-3AD203B41FA5}">
                      <a16:colId xmlns:a16="http://schemas.microsoft.com/office/drawing/2014/main" val="4208788265"/>
                    </a:ext>
                  </a:extLst>
                </a:gridCol>
              </a:tblGrid>
              <a:tr h="11125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Номінальний діаметр, 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Розрахункова площа поперечного перерізу, см</a:t>
                      </a:r>
                      <a:r>
                        <a:rPr lang="uk-UA" sz="14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Теоретична маса 1 м довжини,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Номінальний діаметр, мм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Розрахункова площа поперечного перерізу, см</a:t>
                      </a:r>
                      <a:r>
                        <a:rPr lang="uk-UA" sz="14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Теоретична маса 1 м довжини,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1813923540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6,160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4,830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2434017585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0,283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0,222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8,040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6,310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3450007898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10,180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7,990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227374586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0,785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0,617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12,570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9,870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820093743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1,131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0,888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15,000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12,480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4102130510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1,210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19,630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15,410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3573755450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1,580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23,780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18,650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1448613652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28,270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22,190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401211052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2,470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38,480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30,210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769351777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2,980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50,270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39,460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3223922961"/>
                  </a:ext>
                </a:extLst>
              </a:tr>
              <a:tr h="278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4,91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3,850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26166539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298EF49F-FAE1-41B7-B2B0-FFDF2D113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3441" y="5452387"/>
            <a:ext cx="315022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Примітка. 1. Густина сталі прийнята рівною 7,85 кг/дм</a:t>
            </a:r>
            <a:r>
              <a:rPr kumimoji="0" lang="uk-UA" altLang="ru-RU" sz="9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uk-UA" altLang="ru-RU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1DA4454-C519-4F8D-9DB2-5113706E8FC1}"/>
              </a:ext>
            </a:extLst>
          </p:cNvPr>
          <p:cNvSpPr/>
          <p:nvPr/>
        </p:nvSpPr>
        <p:spPr>
          <a:xfrm>
            <a:off x="3461617" y="642256"/>
            <a:ext cx="4934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Сортамент стержньової арматурної сталі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416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3F1D8-D809-4D82-A106-114E606FF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2200" y="240944"/>
            <a:ext cx="5344357" cy="437549"/>
          </a:xfrm>
        </p:spPr>
        <p:txBody>
          <a:bodyPr>
            <a:normAutofit fontScale="90000"/>
          </a:bodyPr>
          <a:lstStyle/>
          <a:p>
            <a:r>
              <a:rPr lang="uk-UA" sz="3200" b="1" dirty="0"/>
              <a:t>Види профілю за ГОСТ 5781</a:t>
            </a:r>
            <a:endParaRPr lang="ru-RU" sz="32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A15D5A-55E4-4D3D-9AB0-E4CF2BB36B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5724" y="105980"/>
            <a:ext cx="5426476" cy="659476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CC6AF186-F936-4560-BD2E-A3F75F35F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5907" y="1825625"/>
            <a:ext cx="4597893" cy="2710864"/>
          </a:xfrm>
        </p:spPr>
        <p:txBody>
          <a:bodyPr>
            <a:normAutofit/>
          </a:bodyPr>
          <a:lstStyle/>
          <a:p>
            <a:r>
              <a:rPr lang="uk-UA" sz="2000" dirty="0"/>
              <a:t>а – класу А-ІІ(А300) в звичайному виконанні; </a:t>
            </a:r>
          </a:p>
          <a:p>
            <a:r>
              <a:rPr lang="uk-UA" sz="2000" dirty="0"/>
              <a:t>б – класів А-ІІІ(А400), А-ІV(А600),          А-V(А800), А-VІ(А1000); </a:t>
            </a:r>
          </a:p>
          <a:p>
            <a:r>
              <a:rPr lang="uk-UA" sz="2000" dirty="0"/>
              <a:t>в – класу Ас-ІІ(Ас300) спеціального призначення;</a:t>
            </a:r>
          </a:p>
          <a:p>
            <a:r>
              <a:rPr lang="uk-UA" sz="2000" dirty="0"/>
              <a:t> г – класів А-ІV(А600), А-V(А800),          А-VІ(А1000);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1206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EBBF70-C1D8-4679-976D-4A3B3AC9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1" y="365126"/>
            <a:ext cx="11860566" cy="424988"/>
          </a:xfrm>
        </p:spPr>
        <p:txBody>
          <a:bodyPr>
            <a:noAutofit/>
          </a:bodyPr>
          <a:lstStyle/>
          <a:p>
            <a:pPr algn="ctr"/>
            <a: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Механічні характеристики арматурного прокату</a:t>
            </a:r>
            <a:br>
              <a:rPr lang="uk-UA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FD3C487-3A7A-425D-8E61-1E38D16FC1F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6582449"/>
              </p:ext>
            </p:extLst>
          </p:nvPr>
        </p:nvGraphicFramePr>
        <p:xfrm>
          <a:off x="1207364" y="976543"/>
          <a:ext cx="9729923" cy="5442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0199">
                  <a:extLst>
                    <a:ext uri="{9D8B030D-6E8A-4147-A177-3AD203B41FA5}">
                      <a16:colId xmlns:a16="http://schemas.microsoft.com/office/drawing/2014/main" val="2086764297"/>
                    </a:ext>
                  </a:extLst>
                </a:gridCol>
                <a:gridCol w="1030199">
                  <a:extLst>
                    <a:ext uri="{9D8B030D-6E8A-4147-A177-3AD203B41FA5}">
                      <a16:colId xmlns:a16="http://schemas.microsoft.com/office/drawing/2014/main" val="3453496520"/>
                    </a:ext>
                  </a:extLst>
                </a:gridCol>
                <a:gridCol w="1030199">
                  <a:extLst>
                    <a:ext uri="{9D8B030D-6E8A-4147-A177-3AD203B41FA5}">
                      <a16:colId xmlns:a16="http://schemas.microsoft.com/office/drawing/2014/main" val="3247847730"/>
                    </a:ext>
                  </a:extLst>
                </a:gridCol>
                <a:gridCol w="1030199">
                  <a:extLst>
                    <a:ext uri="{9D8B030D-6E8A-4147-A177-3AD203B41FA5}">
                      <a16:colId xmlns:a16="http://schemas.microsoft.com/office/drawing/2014/main" val="1340649016"/>
                    </a:ext>
                  </a:extLst>
                </a:gridCol>
                <a:gridCol w="939535">
                  <a:extLst>
                    <a:ext uri="{9D8B030D-6E8A-4147-A177-3AD203B41FA5}">
                      <a16:colId xmlns:a16="http://schemas.microsoft.com/office/drawing/2014/main" val="1753075325"/>
                    </a:ext>
                  </a:extLst>
                </a:gridCol>
                <a:gridCol w="935524">
                  <a:extLst>
                    <a:ext uri="{9D8B030D-6E8A-4147-A177-3AD203B41FA5}">
                      <a16:colId xmlns:a16="http://schemas.microsoft.com/office/drawing/2014/main" val="1951388588"/>
                    </a:ext>
                  </a:extLst>
                </a:gridCol>
                <a:gridCol w="935524">
                  <a:extLst>
                    <a:ext uri="{9D8B030D-6E8A-4147-A177-3AD203B41FA5}">
                      <a16:colId xmlns:a16="http://schemas.microsoft.com/office/drawing/2014/main" val="1095982390"/>
                    </a:ext>
                  </a:extLst>
                </a:gridCol>
                <a:gridCol w="935524">
                  <a:extLst>
                    <a:ext uri="{9D8B030D-6E8A-4147-A177-3AD203B41FA5}">
                      <a16:colId xmlns:a16="http://schemas.microsoft.com/office/drawing/2014/main" val="3670851299"/>
                    </a:ext>
                  </a:extLst>
                </a:gridCol>
                <a:gridCol w="931510">
                  <a:extLst>
                    <a:ext uri="{9D8B030D-6E8A-4147-A177-3AD203B41FA5}">
                      <a16:colId xmlns:a16="http://schemas.microsoft.com/office/drawing/2014/main" val="543238399"/>
                    </a:ext>
                  </a:extLst>
                </a:gridCol>
                <a:gridCol w="931510">
                  <a:extLst>
                    <a:ext uri="{9D8B030D-6E8A-4147-A177-3AD203B41FA5}">
                      <a16:colId xmlns:a16="http://schemas.microsoft.com/office/drawing/2014/main" val="2078507555"/>
                    </a:ext>
                  </a:extLst>
                </a:gridCol>
              </a:tblGrid>
              <a:tr h="460970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Нормативний документ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vert="vert270" anchor="ctr"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Клас арматурного прокату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vert="vert27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Температура електронагрівання, </a:t>
                      </a:r>
                      <a:r>
                        <a:rPr lang="uk-UA" sz="1400" baseline="30000">
                          <a:effectLst/>
                        </a:rPr>
                        <a:t>0</a:t>
                      </a:r>
                      <a:r>
                        <a:rPr lang="uk-UA" sz="1400">
                          <a:effectLst/>
                        </a:rPr>
                        <a:t>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vert="vert27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Механічні властивості, не менше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Випробування на згинання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8552107"/>
                  </a:ext>
                </a:extLst>
              </a:tr>
              <a:tr h="230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тимчасовий опір,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 σ</a:t>
                      </a:r>
                      <a:r>
                        <a:rPr lang="uk-UA" sz="1400" baseline="-25000">
                          <a:effectLst/>
                        </a:rPr>
                        <a:t>в</a:t>
                      </a:r>
                      <a:r>
                        <a:rPr lang="uk-UA" sz="1400">
                          <a:effectLst/>
                        </a:rPr>
                        <a:t>,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фізична (умовна) границя текучості, σ</a:t>
                      </a:r>
                      <a:r>
                        <a:rPr lang="uk-UA" sz="1400" baseline="-25000">
                          <a:effectLst/>
                        </a:rPr>
                        <a:t>т</a:t>
                      </a:r>
                      <a:r>
                        <a:rPr lang="uk-UA" sz="1400">
                          <a:effectLst/>
                        </a:rPr>
                        <a:t>(σ</a:t>
                      </a:r>
                      <a:r>
                        <a:rPr lang="uk-UA" sz="1400" baseline="-25000">
                          <a:effectLst/>
                        </a:rPr>
                        <a:t>0,2</a:t>
                      </a:r>
                      <a:r>
                        <a:rPr lang="uk-UA" sz="1400">
                          <a:effectLst/>
                        </a:rPr>
                        <a:t>), МПа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відносне подовження, 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 холодному стані, кут загину, град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діаметр оправки, виражений в dн (номінальний діаметр)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vert="vert270" anchor="ctr"/>
                </a:tc>
                <a:extLst>
                  <a:ext uri="{0D108BD9-81ED-4DB2-BD59-A6C34878D82A}">
                    <a16:rowId xmlns:a16="http://schemas.microsoft.com/office/drawing/2014/main" val="2521600706"/>
                  </a:ext>
                </a:extLst>
              </a:tr>
              <a:tr h="15237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після розриву, δ</a:t>
                      </a:r>
                      <a:r>
                        <a:rPr lang="uk-UA" sz="1400" baseline="-250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рівномірне після розриву, δ</a:t>
                      </a:r>
                      <a:r>
                        <a:rPr lang="uk-UA" sz="1400" baseline="-25000">
                          <a:effectLst/>
                        </a:rPr>
                        <a:t>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повне при максимальному навантаженні, δ</a:t>
                      </a:r>
                      <a:r>
                        <a:rPr lang="uk-UA" sz="1400" baseline="-25000">
                          <a:effectLst/>
                        </a:rPr>
                        <a:t>max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275526"/>
                  </a:ext>
                </a:extLst>
              </a:tr>
              <a:tr h="460970">
                <a:tc rowSpan="7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ГОСТ 5781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А-І (А240)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uk-UA" sz="1400" kern="0" dirty="0" err="1">
                          <a:effectLst/>
                        </a:rPr>
                        <a:t>dн</a:t>
                      </a:r>
                      <a:endParaRPr lang="ru-RU" sz="1400" b="1" kern="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extLst>
                  <a:ext uri="{0D108BD9-81ED-4DB2-BD59-A6C34878D82A}">
                    <a16:rowId xmlns:a16="http://schemas.microsoft.com/office/drawing/2014/main" val="1410510548"/>
                  </a:ext>
                </a:extLst>
              </a:tr>
              <a:tr h="460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А-ІІ (А300)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3dн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extLst>
                  <a:ext uri="{0D108BD9-81ED-4DB2-BD59-A6C34878D82A}">
                    <a16:rowId xmlns:a16="http://schemas.microsoft.com/office/drawing/2014/main" val="753641187"/>
                  </a:ext>
                </a:extLst>
              </a:tr>
              <a:tr h="460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Ас-ІІ (Ас300)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441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dн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extLst>
                  <a:ext uri="{0D108BD9-81ED-4DB2-BD59-A6C34878D82A}">
                    <a16:rowId xmlns:a16="http://schemas.microsoft.com/office/drawing/2014/main" val="3671054827"/>
                  </a:ext>
                </a:extLst>
              </a:tr>
              <a:tr h="460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А-ІІІ (А400)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90,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3dн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extLst>
                  <a:ext uri="{0D108BD9-81ED-4DB2-BD59-A6C34878D82A}">
                    <a16:rowId xmlns:a16="http://schemas.microsoft.com/office/drawing/2014/main" val="1363954623"/>
                  </a:ext>
                </a:extLst>
              </a:tr>
              <a:tr h="460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А-ІV (А600)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5dн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extLst>
                  <a:ext uri="{0D108BD9-81ED-4DB2-BD59-A6C34878D82A}">
                    <a16:rowId xmlns:a16="http://schemas.microsoft.com/office/drawing/2014/main" val="2198359026"/>
                  </a:ext>
                </a:extLst>
              </a:tr>
              <a:tr h="460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А-V (А800)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1030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273117"/>
                  </a:ext>
                </a:extLst>
              </a:tr>
              <a:tr h="4609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А-VІ (А1000)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821" marR="458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3538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5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D8719-121E-448C-B015-0C034333C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b="1" dirty="0"/>
              <a:t>ГОСТ 10884 </a:t>
            </a:r>
            <a:r>
              <a:rPr lang="ru-RU" sz="3200" b="1" dirty="0"/>
              <a:t>-94 Сталь арматурная </a:t>
            </a:r>
            <a:r>
              <a:rPr lang="ru-RU" sz="3200" b="1" dirty="0" err="1"/>
              <a:t>термомеханически</a:t>
            </a:r>
            <a:r>
              <a:rPr lang="ru-RU" sz="3200" b="1" dirty="0"/>
              <a:t> упрочненная для железобетонных конструкций. Технические условия</a:t>
            </a:r>
            <a:br>
              <a:rPr lang="uk-UA" sz="3200" b="1" dirty="0"/>
            </a:b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8A79DE-39C4-471A-8218-3B3E1F7FD37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Термічно і </a:t>
            </a:r>
            <a:r>
              <a:rPr lang="uk-UA" dirty="0" err="1"/>
              <a:t>термомеханічно</a:t>
            </a:r>
            <a:r>
              <a:rPr lang="uk-UA" dirty="0"/>
              <a:t> зміцнена арматурна сталь позначається індексом “</a:t>
            </a:r>
            <a:r>
              <a:rPr lang="uk-UA" dirty="0" err="1"/>
              <a:t>Ат</a:t>
            </a:r>
            <a:r>
              <a:rPr lang="uk-UA" dirty="0"/>
              <a:t>”, з відповідною цифрою, в залежності від мінімального значення границі текучості (умовної або фізичної).</a:t>
            </a:r>
          </a:p>
          <a:p>
            <a:r>
              <a:rPr lang="uk-UA" dirty="0"/>
              <a:t>Класи доповнюють індексами залежно від службових характеристик:</a:t>
            </a:r>
          </a:p>
          <a:p>
            <a:pPr marL="0" indent="0">
              <a:buNone/>
            </a:pPr>
            <a:r>
              <a:rPr lang="uk-UA" dirty="0"/>
              <a:t>- </a:t>
            </a:r>
            <a:r>
              <a:rPr lang="uk-UA" dirty="0" err="1"/>
              <a:t>зварюванна</a:t>
            </a:r>
            <a:r>
              <a:rPr lang="uk-UA" dirty="0"/>
              <a:t>  - індекс «С»;</a:t>
            </a:r>
          </a:p>
          <a:p>
            <a:pPr>
              <a:buFontTx/>
              <a:buChar char="-"/>
            </a:pPr>
            <a:r>
              <a:rPr lang="uk-UA" dirty="0" err="1"/>
              <a:t>незварюванна</a:t>
            </a:r>
            <a:r>
              <a:rPr lang="uk-UA" dirty="0"/>
              <a:t> – без індексу;</a:t>
            </a:r>
          </a:p>
          <a:p>
            <a:pPr>
              <a:buFontTx/>
              <a:buChar char="-"/>
            </a:pPr>
            <a:r>
              <a:rPr lang="uk-UA" dirty="0"/>
              <a:t>стійка проти корозійного розтріскування під напругою,  індекс “К”;</a:t>
            </a:r>
          </a:p>
          <a:p>
            <a:pPr>
              <a:buFontTx/>
              <a:buChar char="-"/>
            </a:pPr>
            <a:r>
              <a:rPr lang="uk-UA" dirty="0"/>
              <a:t>Не стійка проти корозійного розтріскування під напругою – без </a:t>
            </a:r>
            <a:r>
              <a:rPr lang="uk-UA" dirty="0" err="1"/>
              <a:t>індекса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5DBD53-F722-4FFF-842B-598DA1C9BA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dirty="0"/>
              <a:t>Класи арматурного прокату: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Ат400С, Ат500С, Ат600, Ат600С, Ат600К, Ат800, Ат800К, Ат1000, Ат1000К і Ат1200.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Профіль періодичний за ДСТУ 3760 і ГОСТ 5781.</a:t>
            </a:r>
          </a:p>
          <a:p>
            <a:pPr marL="0" indent="0">
              <a:buNone/>
            </a:pPr>
            <a:r>
              <a:rPr lang="uk-UA" dirty="0"/>
              <a:t>Сортамент відповідає вимогам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201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E7356-87F7-4EB5-B468-B7F8B0683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4696" y="457200"/>
            <a:ext cx="4136253" cy="3063875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Механічні характеристики арматурного прокату</a:t>
            </a:r>
            <a:br>
              <a:rPr lang="ru-RU" b="1" dirty="0"/>
            </a:br>
            <a:r>
              <a:rPr lang="ru-RU" b="1" dirty="0"/>
              <a:t>за ГОСТ 10884</a:t>
            </a: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E0C3195-E23A-4D65-927E-D3899DA4989D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36843935"/>
              </p:ext>
            </p:extLst>
          </p:nvPr>
        </p:nvGraphicFramePr>
        <p:xfrm>
          <a:off x="838198" y="457200"/>
          <a:ext cx="6379349" cy="58749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5442">
                  <a:extLst>
                    <a:ext uri="{9D8B030D-6E8A-4147-A177-3AD203B41FA5}">
                      <a16:colId xmlns:a16="http://schemas.microsoft.com/office/drawing/2014/main" val="4043626698"/>
                    </a:ext>
                  </a:extLst>
                </a:gridCol>
                <a:gridCol w="675442">
                  <a:extLst>
                    <a:ext uri="{9D8B030D-6E8A-4147-A177-3AD203B41FA5}">
                      <a16:colId xmlns:a16="http://schemas.microsoft.com/office/drawing/2014/main" val="1494467806"/>
                    </a:ext>
                  </a:extLst>
                </a:gridCol>
                <a:gridCol w="675442">
                  <a:extLst>
                    <a:ext uri="{9D8B030D-6E8A-4147-A177-3AD203B41FA5}">
                      <a16:colId xmlns:a16="http://schemas.microsoft.com/office/drawing/2014/main" val="2371719768"/>
                    </a:ext>
                  </a:extLst>
                </a:gridCol>
                <a:gridCol w="675442">
                  <a:extLst>
                    <a:ext uri="{9D8B030D-6E8A-4147-A177-3AD203B41FA5}">
                      <a16:colId xmlns:a16="http://schemas.microsoft.com/office/drawing/2014/main" val="1685757200"/>
                    </a:ext>
                  </a:extLst>
                </a:gridCol>
                <a:gridCol w="615999">
                  <a:extLst>
                    <a:ext uri="{9D8B030D-6E8A-4147-A177-3AD203B41FA5}">
                      <a16:colId xmlns:a16="http://schemas.microsoft.com/office/drawing/2014/main" val="250991942"/>
                    </a:ext>
                  </a:extLst>
                </a:gridCol>
                <a:gridCol w="613368">
                  <a:extLst>
                    <a:ext uri="{9D8B030D-6E8A-4147-A177-3AD203B41FA5}">
                      <a16:colId xmlns:a16="http://schemas.microsoft.com/office/drawing/2014/main" val="3605068630"/>
                    </a:ext>
                  </a:extLst>
                </a:gridCol>
                <a:gridCol w="613368">
                  <a:extLst>
                    <a:ext uri="{9D8B030D-6E8A-4147-A177-3AD203B41FA5}">
                      <a16:colId xmlns:a16="http://schemas.microsoft.com/office/drawing/2014/main" val="1000350634"/>
                    </a:ext>
                  </a:extLst>
                </a:gridCol>
                <a:gridCol w="613368">
                  <a:extLst>
                    <a:ext uri="{9D8B030D-6E8A-4147-A177-3AD203B41FA5}">
                      <a16:colId xmlns:a16="http://schemas.microsoft.com/office/drawing/2014/main" val="2605829856"/>
                    </a:ext>
                  </a:extLst>
                </a:gridCol>
                <a:gridCol w="610739">
                  <a:extLst>
                    <a:ext uri="{9D8B030D-6E8A-4147-A177-3AD203B41FA5}">
                      <a16:colId xmlns:a16="http://schemas.microsoft.com/office/drawing/2014/main" val="2755562738"/>
                    </a:ext>
                  </a:extLst>
                </a:gridCol>
                <a:gridCol w="610739">
                  <a:extLst>
                    <a:ext uri="{9D8B030D-6E8A-4147-A177-3AD203B41FA5}">
                      <a16:colId xmlns:a16="http://schemas.microsoft.com/office/drawing/2014/main" val="3574528123"/>
                    </a:ext>
                  </a:extLst>
                </a:gridCol>
              </a:tblGrid>
              <a:tr h="756869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Нормативний документ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vert="vert270" anchor="ctr"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Клас арматурного прокату</a:t>
                      </a:r>
                      <a:endParaRPr lang="ru-RU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vert="vert27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Температура електронагрівання, </a:t>
                      </a:r>
                      <a:r>
                        <a:rPr lang="uk-UA" sz="1400" baseline="30000">
                          <a:effectLst/>
                        </a:rPr>
                        <a:t>0</a:t>
                      </a:r>
                      <a:r>
                        <a:rPr lang="uk-UA" sz="1400">
                          <a:effectLst/>
                        </a:rPr>
                        <a:t>С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vert="vert27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Механічні властивості, не менше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Випробування на згинання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307732"/>
                  </a:ext>
                </a:extLst>
              </a:tr>
              <a:tr h="511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тимчасовий опір,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 σ</a:t>
                      </a:r>
                      <a:r>
                        <a:rPr lang="uk-UA" sz="1400" baseline="-25000">
                          <a:effectLst/>
                        </a:rPr>
                        <a:t>в</a:t>
                      </a:r>
                      <a:r>
                        <a:rPr lang="uk-UA" sz="1400">
                          <a:effectLst/>
                        </a:rPr>
                        <a:t>,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МПа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фізична (умовна) границя текучості, σ</a:t>
                      </a:r>
                      <a:r>
                        <a:rPr lang="uk-UA" sz="1400" baseline="-25000">
                          <a:effectLst/>
                        </a:rPr>
                        <a:t>т</a:t>
                      </a:r>
                      <a:r>
                        <a:rPr lang="uk-UA" sz="1400">
                          <a:effectLst/>
                        </a:rPr>
                        <a:t>(σ</a:t>
                      </a:r>
                      <a:r>
                        <a:rPr lang="uk-UA" sz="1400" baseline="-25000">
                          <a:effectLst/>
                        </a:rPr>
                        <a:t>0,2</a:t>
                      </a:r>
                      <a:r>
                        <a:rPr lang="uk-UA" sz="1400">
                          <a:effectLst/>
                        </a:rPr>
                        <a:t>), МПа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відносне подовження, 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в холодному стані, кут загину, град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діаметр оправки, виражений в dн (номінальний діаметр)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vert="vert270" anchor="ctr"/>
                </a:tc>
                <a:extLst>
                  <a:ext uri="{0D108BD9-81ED-4DB2-BD59-A6C34878D82A}">
                    <a16:rowId xmlns:a16="http://schemas.microsoft.com/office/drawing/2014/main" val="2386326616"/>
                  </a:ext>
                </a:extLst>
              </a:tr>
              <a:tr h="1702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після розриву, δ</a:t>
                      </a:r>
                      <a:r>
                        <a:rPr lang="uk-UA" sz="1400" baseline="-250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рівномірне після розриву, δ</a:t>
                      </a:r>
                      <a:r>
                        <a:rPr lang="uk-UA" sz="1400" baseline="-25000">
                          <a:effectLst/>
                        </a:rPr>
                        <a:t>р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повне при максимальному навантаженні, δ</a:t>
                      </a:r>
                      <a:r>
                        <a:rPr lang="uk-UA" sz="1400" baseline="-25000">
                          <a:effectLst/>
                        </a:rPr>
                        <a:t>max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vert="vert27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624553"/>
                  </a:ext>
                </a:extLst>
              </a:tr>
              <a:tr h="257500">
                <a:tc rowSpan="6"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ГОСТ 10884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Ат400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–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3dн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anchor="ctr"/>
                </a:tc>
                <a:extLst>
                  <a:ext uri="{0D108BD9-81ED-4DB2-BD59-A6C34878D82A}">
                    <a16:rowId xmlns:a16="http://schemas.microsoft.com/office/drawing/2014/main" val="1842734183"/>
                  </a:ext>
                </a:extLst>
              </a:tr>
              <a:tr h="25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Ат500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012343"/>
                  </a:ext>
                </a:extLst>
              </a:tr>
              <a:tr h="25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Ат600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5dн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anchor="ctr"/>
                </a:tc>
                <a:extLst>
                  <a:ext uri="{0D108BD9-81ED-4DB2-BD59-A6C34878D82A}">
                    <a16:rowId xmlns:a16="http://schemas.microsoft.com/office/drawing/2014/main" val="733950649"/>
                  </a:ext>
                </a:extLst>
              </a:tr>
              <a:tr h="25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Ат800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15837"/>
                  </a:ext>
                </a:extLst>
              </a:tr>
              <a:tr h="25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Ат1000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41564" marB="41564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07234"/>
                  </a:ext>
                </a:extLst>
              </a:tr>
              <a:tr h="2575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Ат1200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9170498"/>
                  </a:ext>
                </a:extLst>
              </a:tr>
              <a:tr h="13563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ТУ У 27.1-4-551-2003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vert="vert27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А550С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indent="-41910"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–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3,0dн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359" marR="36359" marT="0" marB="0" anchor="ctr"/>
                </a:tc>
                <a:extLst>
                  <a:ext uri="{0D108BD9-81ED-4DB2-BD59-A6C34878D82A}">
                    <a16:rowId xmlns:a16="http://schemas.microsoft.com/office/drawing/2014/main" val="146257403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44E5AAC1-7FCD-4A05-8A93-90BA99208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10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7A368-CBD1-4697-86C7-AD69725C4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Дротяна арматура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6448E-C0D6-4DA5-921C-0D320F5300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Дріт для звичайного армування (В-І, </a:t>
            </a:r>
            <a:r>
              <a:rPr lang="uk-UA" dirty="0" err="1"/>
              <a:t>Вр</a:t>
            </a:r>
            <a:r>
              <a:rPr lang="uk-UA" dirty="0"/>
              <a:t>-І)</a:t>
            </a:r>
          </a:p>
          <a:p>
            <a:r>
              <a:rPr lang="uk-UA" dirty="0"/>
              <a:t>Дріт для попередньо-напружених виробів (В-ІІ, </a:t>
            </a:r>
            <a:r>
              <a:rPr lang="uk-UA" dirty="0" err="1"/>
              <a:t>Вр</a:t>
            </a:r>
            <a:r>
              <a:rPr lang="uk-UA" dirty="0"/>
              <a:t>-ІІ)</a:t>
            </a:r>
          </a:p>
          <a:p>
            <a:r>
              <a:rPr lang="uk-UA" dirty="0"/>
              <a:t>Канати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576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E9158-18BB-44B9-884C-5EB4DEB32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uk-UA" dirty="0"/>
              <a:t>Класи і профілі арматурного прокату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345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D3810AD-734E-49BA-96EB-8D42A0E1AB18}"/>
              </a:ext>
            </a:extLst>
          </p:cNvPr>
          <p:cNvSpPr/>
          <p:nvPr/>
        </p:nvSpPr>
        <p:spPr>
          <a:xfrm>
            <a:off x="3757417" y="496371"/>
            <a:ext cx="4524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Сортамент дроту і дротяної арматури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id="{D2704DD2-DC1A-4DA4-AED3-2DF67C84A27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9919508"/>
              </p:ext>
            </p:extLst>
          </p:nvPr>
        </p:nvGraphicFramePr>
        <p:xfrm>
          <a:off x="1823620" y="1207364"/>
          <a:ext cx="8003958" cy="37776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993">
                  <a:extLst>
                    <a:ext uri="{9D8B030D-6E8A-4147-A177-3AD203B41FA5}">
                      <a16:colId xmlns:a16="http://schemas.microsoft.com/office/drawing/2014/main" val="1819218879"/>
                    </a:ext>
                  </a:extLst>
                </a:gridCol>
                <a:gridCol w="1333993">
                  <a:extLst>
                    <a:ext uri="{9D8B030D-6E8A-4147-A177-3AD203B41FA5}">
                      <a16:colId xmlns:a16="http://schemas.microsoft.com/office/drawing/2014/main" val="2287446370"/>
                    </a:ext>
                  </a:extLst>
                </a:gridCol>
                <a:gridCol w="1333993">
                  <a:extLst>
                    <a:ext uri="{9D8B030D-6E8A-4147-A177-3AD203B41FA5}">
                      <a16:colId xmlns:a16="http://schemas.microsoft.com/office/drawing/2014/main" val="3224136525"/>
                    </a:ext>
                  </a:extLst>
                </a:gridCol>
                <a:gridCol w="1333993">
                  <a:extLst>
                    <a:ext uri="{9D8B030D-6E8A-4147-A177-3AD203B41FA5}">
                      <a16:colId xmlns:a16="http://schemas.microsoft.com/office/drawing/2014/main" val="1964206238"/>
                    </a:ext>
                  </a:extLst>
                </a:gridCol>
                <a:gridCol w="1333993">
                  <a:extLst>
                    <a:ext uri="{9D8B030D-6E8A-4147-A177-3AD203B41FA5}">
                      <a16:colId xmlns:a16="http://schemas.microsoft.com/office/drawing/2014/main" val="1351809411"/>
                    </a:ext>
                  </a:extLst>
                </a:gridCol>
                <a:gridCol w="1333993">
                  <a:extLst>
                    <a:ext uri="{9D8B030D-6E8A-4147-A177-3AD203B41FA5}">
                      <a16:colId xmlns:a16="http://schemas.microsoft.com/office/drawing/2014/main" val="1235913778"/>
                    </a:ext>
                  </a:extLst>
                </a:gridCol>
              </a:tblGrid>
              <a:tr h="1030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Номінальний діаметр, мм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Розрахункова площа поперечного перерізу, см</a:t>
                      </a:r>
                      <a:r>
                        <a:rPr lang="uk-UA" sz="14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Теоретична маса 1 м довжини,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Номінальний діаметр, 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Розрахункова площа поперечного перерізу, см</a:t>
                      </a:r>
                      <a:r>
                        <a:rPr lang="uk-UA" sz="14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Теоретична маса 1 м довжини,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1258067916"/>
                  </a:ext>
                </a:extLst>
              </a:tr>
              <a:tr h="412594">
                <a:tc gridSpan="6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А. Арматурний дріт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501067"/>
                  </a:ext>
                </a:extLst>
              </a:tr>
              <a:tr h="257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0,071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0,283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0,222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1789371895"/>
                  </a:ext>
                </a:extLst>
              </a:tr>
              <a:tr h="257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0,126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0,099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673653989"/>
                  </a:ext>
                </a:extLst>
              </a:tr>
              <a:tr h="257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2914346077"/>
                  </a:ext>
                </a:extLst>
              </a:tr>
              <a:tr h="272997">
                <a:tc gridSpan="6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Б. Арматурні канати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7946811"/>
                  </a:ext>
                </a:extLst>
              </a:tr>
              <a:tr h="25767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К-7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К-19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373333"/>
                  </a:ext>
                </a:extLst>
              </a:tr>
              <a:tr h="257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1,287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1,010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532354378"/>
                  </a:ext>
                </a:extLst>
              </a:tr>
              <a:tr h="257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0,419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1611310152"/>
                  </a:ext>
                </a:extLst>
              </a:tr>
              <a:tr h="257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0,93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0,736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2032678407"/>
                  </a:ext>
                </a:extLst>
              </a:tr>
              <a:tr h="2576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1,099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3855922247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B5ACC5DB-0AD4-4A64-A952-0068EAE90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3436" y="5650636"/>
            <a:ext cx="81596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Примітки:  1. Розрахункова площа поперечного перерізу і теоретична маса 1000 мм дроту підраховані за номінальними діаметрами.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2. Маса прутка в кг підрахована за діаметром (номінальним діаметром) при густині сталі, що дорівнює 7,85 кг/дм</a:t>
            </a:r>
            <a:r>
              <a:rPr kumimoji="0" lang="uk-UA" altLang="ru-RU" sz="10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28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932A2-2EB3-4E19-9B1E-A3F81CB6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34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ГОСТ 6727-80 Проволока из низкоуглеродистой стали холоднотянутая для армирования железобетонных конструкций.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88DE72-3084-4AA2-AB04-BE75739A2C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/>
              <a:t>Позначення класів.</a:t>
            </a:r>
          </a:p>
          <a:p>
            <a:r>
              <a:rPr lang="uk-UA" dirty="0"/>
              <a:t>В – холоднодеформований дріт</a:t>
            </a:r>
          </a:p>
          <a:p>
            <a:r>
              <a:rPr lang="uk-UA" dirty="0"/>
              <a:t>Класи ВІ – гладкого профіля;</a:t>
            </a:r>
          </a:p>
          <a:p>
            <a:r>
              <a:rPr lang="uk-UA" dirty="0" err="1"/>
              <a:t>Вр</a:t>
            </a:r>
            <a:r>
              <a:rPr lang="uk-UA" dirty="0"/>
              <a:t>-І – періодичного профіля</a:t>
            </a:r>
          </a:p>
          <a:p>
            <a:endParaRPr lang="uk-UA" dirty="0"/>
          </a:p>
          <a:p>
            <a:r>
              <a:rPr lang="uk-UA" dirty="0"/>
              <a:t>Діаметри: 3, 4, 5 мм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39BB66-F666-42D0-822F-B83A805F04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6178" y="2796466"/>
            <a:ext cx="5381435" cy="269851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963EE5-66E8-43F6-A589-697E69FB3D43}"/>
              </a:ext>
            </a:extLst>
          </p:cNvPr>
          <p:cNvSpPr/>
          <p:nvPr/>
        </p:nvSpPr>
        <p:spPr>
          <a:xfrm>
            <a:off x="7615227" y="1832330"/>
            <a:ext cx="287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Періодичний профіль (</a:t>
            </a:r>
            <a:r>
              <a:rPr lang="uk-UA" dirty="0" err="1"/>
              <a:t>Вр</a:t>
            </a:r>
            <a:r>
              <a:rPr lang="uk-UA" dirty="0"/>
              <a:t>-І)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977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D1F23A6-75CD-4994-A929-DAAF3EF7315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42108575"/>
              </p:ext>
            </p:extLst>
          </p:nvPr>
        </p:nvGraphicFramePr>
        <p:xfrm>
          <a:off x="76200" y="1651985"/>
          <a:ext cx="5983161" cy="3372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472">
                  <a:extLst>
                    <a:ext uri="{9D8B030D-6E8A-4147-A177-3AD203B41FA5}">
                      <a16:colId xmlns:a16="http://schemas.microsoft.com/office/drawing/2014/main" val="2311615265"/>
                    </a:ext>
                  </a:extLst>
                </a:gridCol>
                <a:gridCol w="476051">
                  <a:extLst>
                    <a:ext uri="{9D8B030D-6E8A-4147-A177-3AD203B41FA5}">
                      <a16:colId xmlns:a16="http://schemas.microsoft.com/office/drawing/2014/main" val="3792106581"/>
                    </a:ext>
                  </a:extLst>
                </a:gridCol>
                <a:gridCol w="612353">
                  <a:extLst>
                    <a:ext uri="{9D8B030D-6E8A-4147-A177-3AD203B41FA5}">
                      <a16:colId xmlns:a16="http://schemas.microsoft.com/office/drawing/2014/main" val="3258206100"/>
                    </a:ext>
                  </a:extLst>
                </a:gridCol>
                <a:gridCol w="570724">
                  <a:extLst>
                    <a:ext uri="{9D8B030D-6E8A-4147-A177-3AD203B41FA5}">
                      <a16:colId xmlns:a16="http://schemas.microsoft.com/office/drawing/2014/main" val="1043135176"/>
                    </a:ext>
                  </a:extLst>
                </a:gridCol>
                <a:gridCol w="856756">
                  <a:extLst>
                    <a:ext uri="{9D8B030D-6E8A-4147-A177-3AD203B41FA5}">
                      <a16:colId xmlns:a16="http://schemas.microsoft.com/office/drawing/2014/main" val="2330113060"/>
                    </a:ext>
                  </a:extLst>
                </a:gridCol>
                <a:gridCol w="458556">
                  <a:extLst>
                    <a:ext uri="{9D8B030D-6E8A-4147-A177-3AD203B41FA5}">
                      <a16:colId xmlns:a16="http://schemas.microsoft.com/office/drawing/2014/main" val="4105036746"/>
                    </a:ext>
                  </a:extLst>
                </a:gridCol>
                <a:gridCol w="612353">
                  <a:extLst>
                    <a:ext uri="{9D8B030D-6E8A-4147-A177-3AD203B41FA5}">
                      <a16:colId xmlns:a16="http://schemas.microsoft.com/office/drawing/2014/main" val="2295124269"/>
                    </a:ext>
                  </a:extLst>
                </a:gridCol>
                <a:gridCol w="571395">
                  <a:extLst>
                    <a:ext uri="{9D8B030D-6E8A-4147-A177-3AD203B41FA5}">
                      <a16:colId xmlns:a16="http://schemas.microsoft.com/office/drawing/2014/main" val="470660774"/>
                    </a:ext>
                  </a:extLst>
                </a:gridCol>
                <a:gridCol w="914501">
                  <a:extLst>
                    <a:ext uri="{9D8B030D-6E8A-4147-A177-3AD203B41FA5}">
                      <a16:colId xmlns:a16="http://schemas.microsoft.com/office/drawing/2014/main" val="1882679229"/>
                    </a:ext>
                  </a:extLst>
                </a:gridCol>
              </a:tblGrid>
              <a:tr h="13136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Номінальний діаметр дроту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Номінальний розмір 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Граничні відхилення на розмір а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Глибина вм’ятин, h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Граничні відхилення  глибини вм’ятин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Номінальний крок вм’ятин, S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Граничні відхилення кроку вм’ятин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Довжина виступу, b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Граничні відхилення довжини виступу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vert="vert270" anchor="ctr"/>
                </a:tc>
                <a:extLst>
                  <a:ext uri="{0D108BD9-81ED-4DB2-BD59-A6C34878D82A}">
                    <a16:rowId xmlns:a16="http://schemas.microsoft.com/office/drawing/2014/main" val="4000527790"/>
                  </a:ext>
                </a:extLst>
              </a:tr>
              <a:tr h="2092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extLst>
                  <a:ext uri="{0D108BD9-81ED-4DB2-BD59-A6C34878D82A}">
                    <a16:rowId xmlns:a16="http://schemas.microsoft.com/office/drawing/2014/main" val="1357595037"/>
                  </a:ext>
                </a:extLst>
              </a:tr>
              <a:tr h="418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+0,03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-0,09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+0,05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-0,02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± 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± 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extLst>
                  <a:ext uri="{0D108BD9-81ED-4DB2-BD59-A6C34878D82A}">
                    <a16:rowId xmlns:a16="http://schemas.microsoft.com/office/drawing/2014/main" val="3555395035"/>
                  </a:ext>
                </a:extLst>
              </a:tr>
              <a:tr h="20925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+0,04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-0,12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+0,05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-0,02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± 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± 0,2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extLst>
                  <a:ext uri="{0D108BD9-81ED-4DB2-BD59-A6C34878D82A}">
                    <a16:rowId xmlns:a16="http://schemas.microsoft.com/office/drawing/2014/main" val="3384951691"/>
                  </a:ext>
                </a:extLst>
              </a:tr>
              <a:tr h="209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042857"/>
                  </a:ext>
                </a:extLst>
              </a:tr>
              <a:tr h="2092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695379"/>
                  </a:ext>
                </a:extLst>
              </a:tr>
              <a:tr h="3847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957733"/>
                  </a:ext>
                </a:extLst>
              </a:tr>
              <a:tr h="4185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+0,05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-0,15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638" marR="6163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900800"/>
                  </a:ext>
                </a:extLst>
              </a:tr>
            </a:tbl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4B31C455-5F52-400A-8E52-B0B7B84C03A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1858485"/>
              </p:ext>
            </p:extLst>
          </p:nvPr>
        </p:nvGraphicFramePr>
        <p:xfrm>
          <a:off x="6507332" y="1828800"/>
          <a:ext cx="5465900" cy="2690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4220">
                  <a:extLst>
                    <a:ext uri="{9D8B030D-6E8A-4147-A177-3AD203B41FA5}">
                      <a16:colId xmlns:a16="http://schemas.microsoft.com/office/drawing/2014/main" val="2651489057"/>
                    </a:ext>
                  </a:extLst>
                </a:gridCol>
                <a:gridCol w="942521">
                  <a:extLst>
                    <a:ext uri="{9D8B030D-6E8A-4147-A177-3AD203B41FA5}">
                      <a16:colId xmlns:a16="http://schemas.microsoft.com/office/drawing/2014/main" val="1372342576"/>
                    </a:ext>
                  </a:extLst>
                </a:gridCol>
                <a:gridCol w="1542857">
                  <a:extLst>
                    <a:ext uri="{9D8B030D-6E8A-4147-A177-3AD203B41FA5}">
                      <a16:colId xmlns:a16="http://schemas.microsoft.com/office/drawing/2014/main" val="1209294804"/>
                    </a:ext>
                  </a:extLst>
                </a:gridCol>
                <a:gridCol w="770825">
                  <a:extLst>
                    <a:ext uri="{9D8B030D-6E8A-4147-A177-3AD203B41FA5}">
                      <a16:colId xmlns:a16="http://schemas.microsoft.com/office/drawing/2014/main" val="3688768486"/>
                    </a:ext>
                  </a:extLst>
                </a:gridCol>
                <a:gridCol w="1095477">
                  <a:extLst>
                    <a:ext uri="{9D8B030D-6E8A-4147-A177-3AD203B41FA5}">
                      <a16:colId xmlns:a16="http://schemas.microsoft.com/office/drawing/2014/main" val="120009184"/>
                    </a:ext>
                  </a:extLst>
                </a:gridCol>
              </a:tblGrid>
              <a:tr h="141920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Номінальний діаметр дроту, мм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Розривне зусилля, Р, гН(кгс)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Зусилля, яке відповідає умовній границі текучості Р</a:t>
                      </a:r>
                      <a:r>
                        <a:rPr lang="uk-UA" sz="1100" baseline="-25000" dirty="0">
                          <a:effectLst/>
                        </a:rPr>
                        <a:t>0,2</a:t>
                      </a:r>
                      <a:r>
                        <a:rPr lang="uk-UA" sz="1100" dirty="0">
                          <a:effectLst/>
                        </a:rPr>
                        <a:t>, </a:t>
                      </a:r>
                      <a:r>
                        <a:rPr lang="uk-UA" sz="1100" dirty="0" err="1">
                          <a:effectLst/>
                        </a:rPr>
                        <a:t>гН</a:t>
                      </a:r>
                      <a:r>
                        <a:rPr lang="uk-UA" sz="1100" dirty="0">
                          <a:effectLst/>
                        </a:rPr>
                        <a:t>(</a:t>
                      </a:r>
                      <a:r>
                        <a:rPr lang="uk-UA" sz="1100" dirty="0" err="1">
                          <a:effectLst/>
                        </a:rPr>
                        <a:t>кгс</a:t>
                      </a:r>
                      <a:r>
                        <a:rPr lang="uk-UA" sz="1100" dirty="0">
                          <a:effectLst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Кількість перегинів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Відносне подовження δ</a:t>
                      </a:r>
                      <a:r>
                        <a:rPr lang="uk-UA" sz="1100" baseline="-25000">
                          <a:effectLst/>
                        </a:rPr>
                        <a:t>100</a:t>
                      </a:r>
                      <a:r>
                        <a:rPr lang="uk-UA" sz="1100">
                          <a:effectLst/>
                        </a:rPr>
                        <a:t>, 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extLst>
                  <a:ext uri="{0D108BD9-81ED-4DB2-BD59-A6C34878D82A}">
                    <a16:rowId xmlns:a16="http://schemas.microsoft.com/office/drawing/2014/main" val="1411727234"/>
                  </a:ext>
                </a:extLst>
              </a:tr>
              <a:tr h="157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не менше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508247"/>
                  </a:ext>
                </a:extLst>
              </a:tr>
              <a:tr h="315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39(400)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35(355)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extLst>
                  <a:ext uri="{0D108BD9-81ED-4DB2-BD59-A6C34878D82A}">
                    <a16:rowId xmlns:a16="http://schemas.microsoft.com/office/drawing/2014/main" val="629579745"/>
                  </a:ext>
                </a:extLst>
              </a:tr>
              <a:tr h="3153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71(720)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62(630)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2,5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extLst>
                  <a:ext uri="{0D108BD9-81ED-4DB2-BD59-A6C34878D82A}">
                    <a16:rowId xmlns:a16="http://schemas.microsoft.com/office/drawing/2014/main" val="1441194369"/>
                  </a:ext>
                </a:extLst>
              </a:tr>
              <a:tr h="4730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5,0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106(1085)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97(985)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3,0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1897" marR="61897" marT="0" marB="0" anchor="ctr"/>
                </a:tc>
                <a:extLst>
                  <a:ext uri="{0D108BD9-81ED-4DB2-BD59-A6C34878D82A}">
                    <a16:rowId xmlns:a16="http://schemas.microsoft.com/office/drawing/2014/main" val="1703302892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F81369F-6109-48B3-AF3B-CE8AF97AE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22" y="5353400"/>
            <a:ext cx="5783279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Примітки: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Радіус спряження поверхні вм’ятин з виступами R для дроту всіх діаметрів повинен дорівнювати (2,5±0,5) мм.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 Різниця розмірів </a:t>
            </a:r>
            <a:r>
              <a:rPr kumimoji="0" lang="uk-UA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і </a:t>
            </a:r>
            <a:r>
              <a:rPr kumimoji="0" lang="uk-UA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kumimoji="0" lang="uk-UA" altLang="ru-RU" sz="1000" b="0" i="1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не повинна перевищувати поля допуску на розмір </a:t>
            </a:r>
            <a:r>
              <a:rPr kumimoji="0" lang="uk-UA" altLang="ru-RU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965BEE0-1983-4ACD-9F68-5A32E17CF1CB}"/>
              </a:ext>
            </a:extLst>
          </p:cNvPr>
          <p:cNvSpPr/>
          <p:nvPr/>
        </p:nvSpPr>
        <p:spPr>
          <a:xfrm>
            <a:off x="76200" y="3578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Характеристика профілю дроту з низьколегованої сталі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CA52417-037C-4415-B4B4-382C97A34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9476" y="265538"/>
            <a:ext cx="56225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Механічні властивості низьковуглецевого </a:t>
            </a:r>
            <a:r>
              <a:rPr kumimoji="0" lang="uk-UA" alt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холоднотягнутого</a:t>
            </a:r>
            <a:r>
              <a:rPr kumimoji="0" lang="uk-UA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дроту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708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64531C-EE97-4B6F-96B2-271F0A3E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121" y="397522"/>
            <a:ext cx="10515600" cy="69131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ГОСТ 7348-81 - Проволока из углеродистой стали для армирования предварительно напряженных железобетонных конструкций. 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D4A58-5083-4466-B95A-FBB9AB6182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2790" y="1408374"/>
            <a:ext cx="5181600" cy="4841505"/>
          </a:xfrm>
        </p:spPr>
        <p:txBody>
          <a:bodyPr>
            <a:normAutofit fontScale="77500" lnSpcReduction="20000"/>
          </a:bodyPr>
          <a:lstStyle/>
          <a:p>
            <a:r>
              <a:rPr lang="uk-UA" dirty="0"/>
              <a:t>Дріт поділяють на:</a:t>
            </a:r>
          </a:p>
          <a:p>
            <a:pPr>
              <a:buFontTx/>
              <a:buChar char="-"/>
            </a:pPr>
            <a:r>
              <a:rPr lang="uk-UA" dirty="0"/>
              <a:t>гладкий, що позначають літерою В;</a:t>
            </a:r>
          </a:p>
          <a:p>
            <a:pPr>
              <a:buFontTx/>
              <a:buChar char="-"/>
            </a:pPr>
            <a:r>
              <a:rPr lang="uk-UA" dirty="0"/>
              <a:t>періодичного профілю – </a:t>
            </a:r>
            <a:r>
              <a:rPr lang="uk-UA" dirty="0" err="1"/>
              <a:t>Вр</a:t>
            </a:r>
            <a:r>
              <a:rPr lang="uk-UA" dirty="0"/>
              <a:t>. Т</a:t>
            </a:r>
          </a:p>
          <a:p>
            <a:pPr marL="0" indent="0">
              <a:buNone/>
            </a:pPr>
            <a:r>
              <a:rPr lang="uk-UA" dirty="0"/>
              <a:t>За станом виготовлення поділяють на:</a:t>
            </a:r>
          </a:p>
          <a:p>
            <a:pPr>
              <a:buFontTx/>
              <a:buChar char="-"/>
            </a:pPr>
            <a:r>
              <a:rPr lang="uk-UA" dirty="0"/>
              <a:t>дріт з відпуском (без індексу);</a:t>
            </a:r>
          </a:p>
          <a:p>
            <a:pPr>
              <a:buFontTx/>
              <a:buChar char="-"/>
            </a:pPr>
            <a:r>
              <a:rPr lang="uk-UA" dirty="0"/>
              <a:t>дріт з відпуском під напругою, тобто стабілізований (індекс “Р”). </a:t>
            </a:r>
          </a:p>
          <a:p>
            <a:pPr marL="0" indent="0">
              <a:buNone/>
            </a:pPr>
            <a:r>
              <a:rPr lang="uk-UA" dirty="0"/>
              <a:t>За точністю виготовлення:</a:t>
            </a:r>
          </a:p>
          <a:p>
            <a:pPr>
              <a:buFontTx/>
              <a:buChar char="-"/>
            </a:pPr>
            <a:r>
              <a:rPr lang="uk-UA" dirty="0"/>
              <a:t>поділяють на три групи – 1, 2, 3. </a:t>
            </a:r>
          </a:p>
          <a:p>
            <a:pPr marL="0" indent="0">
              <a:buNone/>
            </a:pPr>
            <a:r>
              <a:rPr lang="uk-UA" dirty="0"/>
              <a:t>В залежності від діаметра і величини умовної границі текучості високоміцний дріт виготовляють 4-х класів міцності: 1500, 1400, 1300 і 1200.</a:t>
            </a:r>
          </a:p>
          <a:p>
            <a:pPr marL="0" indent="0">
              <a:buNone/>
            </a:pPr>
            <a:r>
              <a:rPr lang="uk-UA" dirty="0"/>
              <a:t>Випускають діаметрами: 3, 4, 5, 6, 7, 8 мм</a:t>
            </a:r>
          </a:p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FACE9A9-06B1-4B22-82E2-824E0B9611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25663" y="1571349"/>
            <a:ext cx="5093097" cy="3267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91AC442-57AE-40CA-848C-F55F428E1BF3}"/>
              </a:ext>
            </a:extLst>
          </p:cNvPr>
          <p:cNvSpPr/>
          <p:nvPr/>
        </p:nvSpPr>
        <p:spPr>
          <a:xfrm>
            <a:off x="7522492" y="5101985"/>
            <a:ext cx="3437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Дріт періодичного профілю (</a:t>
            </a:r>
            <a:r>
              <a:rPr lang="uk-UA" dirty="0" err="1"/>
              <a:t>ВрІІ</a:t>
            </a:r>
            <a:r>
              <a:rPr lang="uk-UA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023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роволока ВР-2 из среднеуглеродистой стали для армирования предварительно  напряжённых ЖБК ГОСТ 7348, цена 15 грн. - Prom.ua (ID#675898671)">
            <a:extLst>
              <a:ext uri="{FF2B5EF4-FFF2-40B4-BE49-F238E27FC236}">
                <a16:creationId xmlns:a16="http://schemas.microsoft.com/office/drawing/2014/main" id="{2FC761B9-D043-4E66-8A90-6DCBA7D7E59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52256"/>
            <a:ext cx="8326742" cy="457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2686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D7CC53B-A983-4859-BEEA-2092610634D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9322825"/>
              </p:ext>
            </p:extLst>
          </p:nvPr>
        </p:nvGraphicFramePr>
        <p:xfrm>
          <a:off x="155509" y="1926454"/>
          <a:ext cx="6040437" cy="29892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6838">
                  <a:extLst>
                    <a:ext uri="{9D8B030D-6E8A-4147-A177-3AD203B41FA5}">
                      <a16:colId xmlns:a16="http://schemas.microsoft.com/office/drawing/2014/main" val="157315412"/>
                    </a:ext>
                  </a:extLst>
                </a:gridCol>
                <a:gridCol w="915840">
                  <a:extLst>
                    <a:ext uri="{9D8B030D-6E8A-4147-A177-3AD203B41FA5}">
                      <a16:colId xmlns:a16="http://schemas.microsoft.com/office/drawing/2014/main" val="848628956"/>
                    </a:ext>
                  </a:extLst>
                </a:gridCol>
                <a:gridCol w="535414">
                  <a:extLst>
                    <a:ext uri="{9D8B030D-6E8A-4147-A177-3AD203B41FA5}">
                      <a16:colId xmlns:a16="http://schemas.microsoft.com/office/drawing/2014/main" val="1059226532"/>
                    </a:ext>
                  </a:extLst>
                </a:gridCol>
                <a:gridCol w="915253">
                  <a:extLst>
                    <a:ext uri="{9D8B030D-6E8A-4147-A177-3AD203B41FA5}">
                      <a16:colId xmlns:a16="http://schemas.microsoft.com/office/drawing/2014/main" val="2420829055"/>
                    </a:ext>
                  </a:extLst>
                </a:gridCol>
                <a:gridCol w="915840">
                  <a:extLst>
                    <a:ext uri="{9D8B030D-6E8A-4147-A177-3AD203B41FA5}">
                      <a16:colId xmlns:a16="http://schemas.microsoft.com/office/drawing/2014/main" val="2642243494"/>
                    </a:ext>
                  </a:extLst>
                </a:gridCol>
                <a:gridCol w="915253">
                  <a:extLst>
                    <a:ext uri="{9D8B030D-6E8A-4147-A177-3AD203B41FA5}">
                      <a16:colId xmlns:a16="http://schemas.microsoft.com/office/drawing/2014/main" val="278686431"/>
                    </a:ext>
                  </a:extLst>
                </a:gridCol>
                <a:gridCol w="835999">
                  <a:extLst>
                    <a:ext uri="{9D8B030D-6E8A-4147-A177-3AD203B41FA5}">
                      <a16:colId xmlns:a16="http://schemas.microsoft.com/office/drawing/2014/main" val="2497596207"/>
                    </a:ext>
                  </a:extLst>
                </a:gridCol>
              </a:tblGrid>
              <a:tr h="49820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Номінальний діаметр,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dн, 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Дріт круглий і періодичного профілю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Дріт періодичного профілю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18416"/>
                  </a:ext>
                </a:extLst>
              </a:tr>
              <a:tr h="249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граничні відхилення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глибина вм’ятин, h, мм, не менше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крок вм’ятин, 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2652778"/>
                  </a:ext>
                </a:extLst>
              </a:tr>
              <a:tr h="7473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група 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група 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група 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номінальний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граничні відхилення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/>
                </a:tc>
                <a:extLst>
                  <a:ext uri="{0D108BD9-81ED-4DB2-BD59-A6C34878D82A}">
                    <a16:rowId xmlns:a16="http://schemas.microsoft.com/office/drawing/2014/main" val="1398907686"/>
                  </a:ext>
                </a:extLst>
              </a:tr>
              <a:tr h="249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±0,4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±0,6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-0,12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+0,5</a:t>
                      </a:r>
                      <a:endParaRPr lang="ru-RU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–1,0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extLst>
                  <a:ext uri="{0D108BD9-81ED-4DB2-BD59-A6C34878D82A}">
                    <a16:rowId xmlns:a16="http://schemas.microsoft.com/office/drawing/2014/main" val="2222147343"/>
                  </a:ext>
                </a:extLst>
              </a:tr>
              <a:tr h="249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±0,4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±0,8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-0,16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1146935"/>
                  </a:ext>
                </a:extLst>
              </a:tr>
              <a:tr h="249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±0,5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±0,8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-0,16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0,24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85847"/>
                  </a:ext>
                </a:extLst>
              </a:tr>
              <a:tr h="249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±0,5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±0,8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-0,16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712957"/>
                  </a:ext>
                </a:extLst>
              </a:tr>
              <a:tr h="249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±0,5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±0,10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-0,20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488304"/>
                  </a:ext>
                </a:extLst>
              </a:tr>
              <a:tr h="249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±0,6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±0,10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-0,20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0,40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389" marR="5438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708521"/>
                  </a:ext>
                </a:extLst>
              </a:tr>
            </a:tbl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7C2045D-CC18-4CBD-9FFF-203C9CABAC6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465927"/>
              </p:ext>
            </p:extLst>
          </p:nvPr>
        </p:nvGraphicFramePr>
        <p:xfrm>
          <a:off x="6364159" y="1001541"/>
          <a:ext cx="5672332" cy="45561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80595">
                  <a:extLst>
                    <a:ext uri="{9D8B030D-6E8A-4147-A177-3AD203B41FA5}">
                      <a16:colId xmlns:a16="http://schemas.microsoft.com/office/drawing/2014/main" val="936446829"/>
                    </a:ext>
                  </a:extLst>
                </a:gridCol>
                <a:gridCol w="572438">
                  <a:extLst>
                    <a:ext uri="{9D8B030D-6E8A-4147-A177-3AD203B41FA5}">
                      <a16:colId xmlns:a16="http://schemas.microsoft.com/office/drawing/2014/main" val="1873961287"/>
                    </a:ext>
                  </a:extLst>
                </a:gridCol>
                <a:gridCol w="572438">
                  <a:extLst>
                    <a:ext uri="{9D8B030D-6E8A-4147-A177-3AD203B41FA5}">
                      <a16:colId xmlns:a16="http://schemas.microsoft.com/office/drawing/2014/main" val="419504515"/>
                    </a:ext>
                  </a:extLst>
                </a:gridCol>
                <a:gridCol w="728557">
                  <a:extLst>
                    <a:ext uri="{9D8B030D-6E8A-4147-A177-3AD203B41FA5}">
                      <a16:colId xmlns:a16="http://schemas.microsoft.com/office/drawing/2014/main" val="1179997693"/>
                    </a:ext>
                  </a:extLst>
                </a:gridCol>
                <a:gridCol w="728557">
                  <a:extLst>
                    <a:ext uri="{9D8B030D-6E8A-4147-A177-3AD203B41FA5}">
                      <a16:colId xmlns:a16="http://schemas.microsoft.com/office/drawing/2014/main" val="37002507"/>
                    </a:ext>
                  </a:extLst>
                </a:gridCol>
                <a:gridCol w="728557">
                  <a:extLst>
                    <a:ext uri="{9D8B030D-6E8A-4147-A177-3AD203B41FA5}">
                      <a16:colId xmlns:a16="http://schemas.microsoft.com/office/drawing/2014/main" val="603932813"/>
                    </a:ext>
                  </a:extLst>
                </a:gridCol>
                <a:gridCol w="780595">
                  <a:extLst>
                    <a:ext uri="{9D8B030D-6E8A-4147-A177-3AD203B41FA5}">
                      <a16:colId xmlns:a16="http://schemas.microsoft.com/office/drawing/2014/main" val="1595775822"/>
                    </a:ext>
                  </a:extLst>
                </a:gridCol>
                <a:gridCol w="780595">
                  <a:extLst>
                    <a:ext uri="{9D8B030D-6E8A-4147-A177-3AD203B41FA5}">
                      <a16:colId xmlns:a16="http://schemas.microsoft.com/office/drawing/2014/main" val="3045152723"/>
                    </a:ext>
                  </a:extLst>
                </a:gridCol>
              </a:tblGrid>
              <a:tr h="946222"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Клас міцності сталі і технічна документація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Діаметр, мм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Модуль  пружності, Es∙10</a:t>
                      </a:r>
                      <a:r>
                        <a:rPr lang="uk-UA" sz="1200" baseline="300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uk-UA" sz="1200" baseline="30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Умовна границя текучості, σ</a:t>
                      </a:r>
                      <a:r>
                        <a:rPr lang="uk-UA" sz="1200" baseline="-25000">
                          <a:effectLst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Тимчасовий опір розриву, σ</a:t>
                      </a:r>
                      <a:r>
                        <a:rPr lang="uk-UA" sz="1200" baseline="-25000">
                          <a:effectLst/>
                        </a:rPr>
                        <a:t>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Відносне подовження після розриву, δ</a:t>
                      </a:r>
                      <a:r>
                        <a:rPr lang="uk-UA" sz="1200" baseline="-250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перегинань дроту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1180981798"/>
                  </a:ext>
                </a:extLst>
              </a:tr>
              <a:tr h="13587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776010"/>
                  </a:ext>
                </a:extLst>
              </a:tr>
              <a:tr h="13587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не менше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305211"/>
                  </a:ext>
                </a:extLst>
              </a:tr>
              <a:tr h="270349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ГОСТ 7348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</a:t>
                      </a:r>
                      <a:r>
                        <a:rPr lang="uk-UA" sz="12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uk-UA" sz="1200">
                          <a:effectLst/>
                        </a:rPr>
                        <a:t>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В1500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3;5</a:t>
                      </a:r>
                      <a:r>
                        <a:rPr lang="uk-UA" sz="1200" baseline="30000">
                          <a:effectLst/>
                        </a:rPr>
                        <a:t>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1419902779"/>
                  </a:ext>
                </a:extLst>
              </a:tr>
              <a:tr h="270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654551947"/>
                  </a:ext>
                </a:extLst>
              </a:tr>
              <a:tr h="270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928379849"/>
                  </a:ext>
                </a:extLst>
              </a:tr>
              <a:tr h="270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2499136495"/>
                  </a:ext>
                </a:extLst>
              </a:tr>
              <a:tr h="270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В1300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3733393216"/>
                  </a:ext>
                </a:extLst>
              </a:tr>
              <a:tr h="270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В1200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3385083574"/>
                  </a:ext>
                </a:extLst>
              </a:tr>
              <a:tr h="270349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ГОСТ 7348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Вр</a:t>
                      </a:r>
                      <a:r>
                        <a:rPr lang="uk-UA" sz="12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uk-UA" sz="1200">
                          <a:effectLst/>
                        </a:rPr>
                        <a:t>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Вр1500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2437674919"/>
                  </a:ext>
                </a:extLst>
              </a:tr>
              <a:tr h="270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Вр1400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602909312"/>
                  </a:ext>
                </a:extLst>
              </a:tr>
              <a:tr h="270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Вр1400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62815609"/>
                  </a:ext>
                </a:extLst>
              </a:tr>
              <a:tr h="270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Вр1400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2821763767"/>
                  </a:ext>
                </a:extLst>
              </a:tr>
              <a:tr h="270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Вр1300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158572902"/>
                  </a:ext>
                </a:extLst>
              </a:tr>
              <a:tr h="2703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Вр1200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1092131371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1E544B81-A84F-4129-AC25-B5B421FC7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57" y="5790366"/>
            <a:ext cx="586429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Примітка. Радіус циліндричної поверхні вм’ятин R для дроту всіх діаметрів класу </a:t>
            </a:r>
            <a:r>
              <a:rPr kumimoji="0" lang="uk-UA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Вр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повинен дорівнювати 8±0,5 мм, допускається відносне зміщення діаметрально протилежних вм’ятин до 2 мм.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016802D-FAED-4F80-BC4B-ACADFC834F2E}"/>
              </a:ext>
            </a:extLst>
          </p:cNvPr>
          <p:cNvSpPr/>
          <p:nvPr/>
        </p:nvSpPr>
        <p:spPr>
          <a:xfrm>
            <a:off x="331657" y="1163471"/>
            <a:ext cx="5496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Параметри профілю високоміцного дроту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A20CCDC-2735-4046-9B6F-E67142432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7943" y="5790366"/>
            <a:ext cx="442302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Примітки: 1. Відносне подовження перед розривом </a:t>
            </a:r>
            <a:r>
              <a:rPr kumimoji="0" lang="uk-UA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</a:t>
            </a:r>
            <a:r>
              <a:rPr kumimoji="0" lang="uk-UA" altLang="ru-RU" sz="10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kumimoji="0" lang="uk-UA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Agt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            2. Стабілізований дріт.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3. Відносне подовження перед розривом, для арматурних канатів всіх діаметрів 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4 %.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DE77A9E-1934-4BAC-BBC3-56552B779340}"/>
              </a:ext>
            </a:extLst>
          </p:cNvPr>
          <p:cNvSpPr/>
          <p:nvPr/>
        </p:nvSpPr>
        <p:spPr>
          <a:xfrm>
            <a:off x="6565654" y="490210"/>
            <a:ext cx="53076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Механічні властивості високоміцного дроту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760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A9FAC-9A37-46FF-AD63-2B7B70D51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6009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Канати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C6330B-579D-4FB8-9151-3EE4C6E06A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646" y="1026635"/>
            <a:ext cx="5251881" cy="5019058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Канати позначають індексом “К” з двома відповідними цифрами: перша означає кількість дротин у канаті, друга – встановлене стандартом нормоване значення умовної границі текучості в МПа (Н/мм</a:t>
            </a:r>
            <a:r>
              <a:rPr lang="uk-UA" baseline="30000" dirty="0"/>
              <a:t>2</a:t>
            </a:r>
            <a:r>
              <a:rPr lang="uk-UA" dirty="0"/>
              <a:t>). </a:t>
            </a:r>
            <a:endParaRPr lang="ru-RU" dirty="0"/>
          </a:p>
          <a:p>
            <a:r>
              <a:rPr lang="uk-UA" dirty="0" err="1"/>
              <a:t>Семипрядні</a:t>
            </a:r>
            <a:r>
              <a:rPr lang="uk-UA" dirty="0"/>
              <a:t> арматурні канати, що зараз випускаються, після звивання проходять низько-температурний відпуск, і тоді називаються “відпущеними” (без індексу), чи стабілізацію, тобто відпуск сумісний з розтягом і називаються “стабілізованими” (з індексом “С”).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F9A2CC2-A717-4D2A-AACB-B8567A2BD3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dirty="0"/>
              <a:t>  Приклад позначення арматурного канату</a:t>
            </a:r>
          </a:p>
          <a:p>
            <a:pPr marL="0" indent="0">
              <a:buNone/>
            </a:pPr>
            <a:r>
              <a:rPr lang="uk-UA" dirty="0"/>
              <a:t>                     К-7-1400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3083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B4E6CC-6770-4C0B-A7C2-D7E52E72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376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Конструкція канатів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FD7200-AF49-4644-B5E5-AB5F6C9948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7684" y="1097656"/>
            <a:ext cx="4559423" cy="4351338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Дротяні вироби – арматурні канати, за конструкцією поділяють на три групи:</a:t>
            </a:r>
            <a:endParaRPr lang="ru-RU" b="1" dirty="0"/>
          </a:p>
          <a:p>
            <a:pPr lvl="0"/>
            <a:r>
              <a:rPr lang="uk-UA" dirty="0"/>
              <a:t>канати однократного сукання, можуть бути круглими, трикутними і прямокутними; при суканні всі дротини, окрім центральної, набувають форму спіралі; </a:t>
            </a:r>
            <a:endParaRPr lang="ru-RU" dirty="0"/>
          </a:p>
          <a:p>
            <a:pPr lvl="0"/>
            <a:r>
              <a:rPr lang="uk-UA" dirty="0"/>
              <a:t>канати подвійного сукання, вихідними елементами для їх виготовлення слугують спіральні канати, які можуть складатися з 3, 7, 19 і більше дротин;</a:t>
            </a:r>
            <a:endParaRPr lang="ru-RU" dirty="0"/>
          </a:p>
          <a:p>
            <a:pPr lvl="0"/>
            <a:r>
              <a:rPr lang="uk-UA" dirty="0"/>
              <a:t>канати потрійного сукання, утворюються з канатів подвійного сукання; недоліком таких канатів є складність їх виготовлення.</a:t>
            </a:r>
            <a:endParaRPr lang="ru-RU" dirty="0"/>
          </a:p>
          <a:p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B4CB958-F570-439A-964D-76D710FE5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3313" name="Picture 1">
            <a:extLst>
              <a:ext uri="{FF2B5EF4-FFF2-40B4-BE49-F238E27FC236}">
                <a16:creationId xmlns:a16="http://schemas.microsoft.com/office/drawing/2014/main" id="{A0D23D99-2EFF-4C4B-B894-B76D12BA5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96" y="1285298"/>
            <a:ext cx="7050655" cy="397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A2C088F5-DE84-4EFB-87BF-73595541D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760344"/>
            <a:ext cx="110812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Конструкції арматурних канатів: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І – канати однократного сукання (спіральні): а, б – круглі прядки 1х7 і 1х19; в, г – тригранні прядки 18- і 25-дротяні, д – прямокутна прядка; ІІ – канати подвійного сукання:    а, б, в – </a:t>
            </a:r>
            <a:r>
              <a:rPr kumimoji="0" lang="uk-UA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двопряднкові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канати 2х3, 2х7 і 2х19; г, д, е – </a:t>
            </a:r>
            <a:r>
              <a:rPr kumimoji="0" lang="uk-UA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трьохпрядкові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канати 3х3, 3х7, 3х19; и, к – </a:t>
            </a:r>
            <a:r>
              <a:rPr kumimoji="0" lang="uk-UA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семипрядкові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канати 7х3 і 7х7; ІІІ – канати потрійного сукання: а – 2х2х4; б – 2х2х7; в – 2х4х7, г – 2х7х7</a:t>
            </a: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8995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EE690C-AF36-4C68-9464-F8E9CC424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815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Конструкція канатів К-7 і К-19</a:t>
            </a:r>
            <a:endParaRPr lang="ru-RU" dirty="0"/>
          </a:p>
        </p:txBody>
      </p:sp>
      <p:sp>
        <p:nvSpPr>
          <p:cNvPr id="5" name="Rectangle 55">
            <a:extLst>
              <a:ext uri="{FF2B5EF4-FFF2-40B4-BE49-F238E27FC236}">
                <a16:creationId xmlns:a16="http://schemas.microsoft.com/office/drawing/2014/main" id="{46C535BA-0EBE-474D-8B8D-A41F43543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>
            <a:extLst>
              <a:ext uri="{FF2B5EF4-FFF2-40B4-BE49-F238E27FC236}">
                <a16:creationId xmlns:a16="http://schemas.microsoft.com/office/drawing/2014/main" id="{3D92D195-D957-4176-ABD4-62254119AD47}"/>
              </a:ext>
            </a:extLst>
          </p:cNvPr>
          <p:cNvGrpSpPr>
            <a:grpSpLocks/>
          </p:cNvGrpSpPr>
          <p:nvPr/>
        </p:nvGrpSpPr>
        <p:grpSpPr bwMode="auto">
          <a:xfrm>
            <a:off x="838199" y="2314837"/>
            <a:ext cx="7196092" cy="2257155"/>
            <a:chOff x="2241" y="12508"/>
            <a:chExt cx="6840" cy="1817"/>
          </a:xfrm>
        </p:grpSpPr>
        <p:grpSp>
          <p:nvGrpSpPr>
            <p:cNvPr id="7" name="Group 25">
              <a:extLst>
                <a:ext uri="{FF2B5EF4-FFF2-40B4-BE49-F238E27FC236}">
                  <a16:creationId xmlns:a16="http://schemas.microsoft.com/office/drawing/2014/main" id="{059D8F30-EB9D-405E-B56A-026F8EA36A8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549" y="12508"/>
              <a:ext cx="3214" cy="1817"/>
              <a:chOff x="5645" y="1872"/>
              <a:chExt cx="3730" cy="2109"/>
            </a:xfrm>
          </p:grpSpPr>
          <p:grpSp>
            <p:nvGrpSpPr>
              <p:cNvPr id="31" name="Group 34">
                <a:extLst>
                  <a:ext uri="{FF2B5EF4-FFF2-40B4-BE49-F238E27FC236}">
                    <a16:creationId xmlns:a16="http://schemas.microsoft.com/office/drawing/2014/main" id="{EB0603CD-AB81-4D95-A6D4-7B89A4D670C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279" y="1894"/>
                <a:ext cx="2217" cy="2087"/>
                <a:chOff x="6279" y="1894"/>
                <a:chExt cx="2217" cy="2087"/>
              </a:xfrm>
            </p:grpSpPr>
            <p:sp>
              <p:nvSpPr>
                <p:cNvPr id="40" name="Oval 54">
                  <a:extLst>
                    <a:ext uri="{FF2B5EF4-FFF2-40B4-BE49-F238E27FC236}">
                      <a16:creationId xmlns:a16="http://schemas.microsoft.com/office/drawing/2014/main" id="{829F4C6B-5671-4CAA-B2B3-D42344CD27D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612" y="3476"/>
                  <a:ext cx="432" cy="43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Oval 53">
                  <a:extLst>
                    <a:ext uri="{FF2B5EF4-FFF2-40B4-BE49-F238E27FC236}">
                      <a16:creationId xmlns:a16="http://schemas.microsoft.com/office/drawing/2014/main" id="{EAEAB10A-DD83-48A0-B70B-DB442C414F3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668" y="1922"/>
                  <a:ext cx="432" cy="43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42" name="Group 45">
                  <a:extLst>
                    <a:ext uri="{FF2B5EF4-FFF2-40B4-BE49-F238E27FC236}">
                      <a16:creationId xmlns:a16="http://schemas.microsoft.com/office/drawing/2014/main" id="{11F726C0-CF86-425F-94FF-990D8C83A3B2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6727" y="2304"/>
                  <a:ext cx="1337" cy="1253"/>
                  <a:chOff x="1687" y="2347"/>
                  <a:chExt cx="1337" cy="1253"/>
                </a:xfrm>
              </p:grpSpPr>
              <p:sp>
                <p:nvSpPr>
                  <p:cNvPr id="53" name="Oval 52">
                    <a:extLst>
                      <a:ext uri="{FF2B5EF4-FFF2-40B4-BE49-F238E27FC236}">
                        <a16:creationId xmlns:a16="http://schemas.microsoft.com/office/drawing/2014/main" id="{3FDE3E5C-A038-404A-A7A5-BEA5FC917966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57" y="2736"/>
                    <a:ext cx="432" cy="43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" name="Oval 51">
                    <a:extLst>
                      <a:ext uri="{FF2B5EF4-FFF2-40B4-BE49-F238E27FC236}">
                        <a16:creationId xmlns:a16="http://schemas.microsoft.com/office/drawing/2014/main" id="{72B3A758-1044-470C-8BF8-CB2DA647F32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92" y="2801"/>
                    <a:ext cx="432" cy="43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Oval 50">
                    <a:extLst>
                      <a:ext uri="{FF2B5EF4-FFF2-40B4-BE49-F238E27FC236}">
                        <a16:creationId xmlns:a16="http://schemas.microsoft.com/office/drawing/2014/main" id="{7FF666F5-F0C1-4B5E-ABED-BA0DBBB6B535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04" y="3168"/>
                    <a:ext cx="432" cy="43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6" name="Oval 49">
                    <a:extLst>
                      <a:ext uri="{FF2B5EF4-FFF2-40B4-BE49-F238E27FC236}">
                        <a16:creationId xmlns:a16="http://schemas.microsoft.com/office/drawing/2014/main" id="{946052D5-56F1-4DAA-AF11-AB8362CDB93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72" y="3084"/>
                    <a:ext cx="432" cy="43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7" name="Oval 48">
                    <a:extLst>
                      <a:ext uri="{FF2B5EF4-FFF2-40B4-BE49-F238E27FC236}">
                        <a16:creationId xmlns:a16="http://schemas.microsoft.com/office/drawing/2014/main" id="{4D7F0805-3EB2-46DA-83F7-8AA68AAB4FB9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87" y="2687"/>
                    <a:ext cx="432" cy="43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8" name="Oval 47">
                    <a:extLst>
                      <a:ext uri="{FF2B5EF4-FFF2-40B4-BE49-F238E27FC236}">
                        <a16:creationId xmlns:a16="http://schemas.microsoft.com/office/drawing/2014/main" id="{F0D23497-7B0E-481C-BD04-997F4665A581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70" y="2347"/>
                    <a:ext cx="432" cy="43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9" name="Oval 46">
                    <a:extLst>
                      <a:ext uri="{FF2B5EF4-FFF2-40B4-BE49-F238E27FC236}">
                        <a16:creationId xmlns:a16="http://schemas.microsoft.com/office/drawing/2014/main" id="{C15B0591-422C-46C9-BD87-709F23F696F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24" y="2364"/>
                    <a:ext cx="432" cy="432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43" name="Oval 44">
                  <a:extLst>
                    <a:ext uri="{FF2B5EF4-FFF2-40B4-BE49-F238E27FC236}">
                      <a16:creationId xmlns:a16="http://schemas.microsoft.com/office/drawing/2014/main" id="{F5E15879-36BD-4060-845F-0F91435D5A7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226" y="1894"/>
                  <a:ext cx="432" cy="43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D663A4-229C-4304-8C03-66EFAFA08B2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80" y="2273"/>
                  <a:ext cx="432" cy="43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Oval 42">
                  <a:extLst>
                    <a:ext uri="{FF2B5EF4-FFF2-40B4-BE49-F238E27FC236}">
                      <a16:creationId xmlns:a16="http://schemas.microsoft.com/office/drawing/2014/main" id="{B2B62417-20D6-4944-B536-8D609036BA1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768" y="1922"/>
                  <a:ext cx="432" cy="43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6" name="Oval 41">
                  <a:extLst>
                    <a:ext uri="{FF2B5EF4-FFF2-40B4-BE49-F238E27FC236}">
                      <a16:creationId xmlns:a16="http://schemas.microsoft.com/office/drawing/2014/main" id="{22F09A2D-6356-4E78-9F7F-A27214B6036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920" y="2304"/>
                  <a:ext cx="432" cy="43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7" name="Oval 40">
                  <a:extLst>
                    <a:ext uri="{FF2B5EF4-FFF2-40B4-BE49-F238E27FC236}">
                      <a16:creationId xmlns:a16="http://schemas.microsoft.com/office/drawing/2014/main" id="{15E19B77-8611-4985-A5DD-B9736E97807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064" y="2736"/>
                  <a:ext cx="432" cy="43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8" name="Oval 39">
                  <a:extLst>
                    <a:ext uri="{FF2B5EF4-FFF2-40B4-BE49-F238E27FC236}">
                      <a16:creationId xmlns:a16="http://schemas.microsoft.com/office/drawing/2014/main" id="{4C89C418-D84B-4811-95CE-2D76779167C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920" y="3168"/>
                  <a:ext cx="432" cy="43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9" name="Oval 38">
                  <a:extLst>
                    <a:ext uri="{FF2B5EF4-FFF2-40B4-BE49-F238E27FC236}">
                      <a16:creationId xmlns:a16="http://schemas.microsoft.com/office/drawing/2014/main" id="{EFA3A92C-6788-49DD-BECA-59A35B11AF8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7187" y="3549"/>
                  <a:ext cx="432" cy="43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0" name="Oval 37">
                  <a:extLst>
                    <a:ext uri="{FF2B5EF4-FFF2-40B4-BE49-F238E27FC236}">
                      <a16:creationId xmlns:a16="http://schemas.microsoft.com/office/drawing/2014/main" id="{A60C6203-C950-4F36-A5DD-98F8C9F3C9C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466" y="3101"/>
                  <a:ext cx="432" cy="43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1" name="Oval 36">
                  <a:extLst>
                    <a:ext uri="{FF2B5EF4-FFF2-40B4-BE49-F238E27FC236}">
                      <a16:creationId xmlns:a16="http://schemas.microsoft.com/office/drawing/2014/main" id="{7C1F4EA4-EE96-4960-9925-BCFE28AFE0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279" y="2682"/>
                  <a:ext cx="432" cy="43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2" name="Oval 35">
                  <a:extLst>
                    <a:ext uri="{FF2B5EF4-FFF2-40B4-BE49-F238E27FC236}">
                      <a16:creationId xmlns:a16="http://schemas.microsoft.com/office/drawing/2014/main" id="{42A0D363-CE2C-4911-B10C-27BF9C840ED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750" y="3459"/>
                  <a:ext cx="432" cy="432"/>
                </a:xfrm>
                <a:prstGeom prst="ellipse">
                  <a:avLst/>
                </a:prstGeom>
                <a:solidFill>
                  <a:srgbClr val="FF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2" name="Group 30">
                <a:extLst>
                  <a:ext uri="{FF2B5EF4-FFF2-40B4-BE49-F238E27FC236}">
                    <a16:creationId xmlns:a16="http://schemas.microsoft.com/office/drawing/2014/main" id="{600F7ED4-FDB2-4FC0-81F5-1914E2C7467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645" y="2304"/>
                <a:ext cx="1965" cy="1222"/>
                <a:chOff x="5595" y="2304"/>
                <a:chExt cx="1965" cy="1222"/>
              </a:xfrm>
            </p:grpSpPr>
            <p:sp>
              <p:nvSpPr>
                <p:cNvPr id="37" name="Line 33">
                  <a:extLst>
                    <a:ext uri="{FF2B5EF4-FFF2-40B4-BE49-F238E27FC236}">
                      <a16:creationId xmlns:a16="http://schemas.microsoft.com/office/drawing/2014/main" id="{C5AC5F86-A2E9-40CF-87C2-37CF9462562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5616" y="2304"/>
                  <a:ext cx="158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Freeform 32">
                  <a:extLst>
                    <a:ext uri="{FF2B5EF4-FFF2-40B4-BE49-F238E27FC236}">
                      <a16:creationId xmlns:a16="http://schemas.microsoft.com/office/drawing/2014/main" id="{E442708E-279E-4879-8741-42E0426D3A7F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595" y="3525"/>
                  <a:ext cx="1965" cy="1"/>
                </a:xfrm>
                <a:custGeom>
                  <a:avLst/>
                  <a:gdLst>
                    <a:gd name="T0" fmla="*/ 1965 w 1965"/>
                    <a:gd name="T1" fmla="*/ 0 h 1"/>
                    <a:gd name="T2" fmla="*/ 0 w 196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965" h="1">
                      <a:moveTo>
                        <a:pt x="1965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Freeform 31">
                  <a:extLst>
                    <a:ext uri="{FF2B5EF4-FFF2-40B4-BE49-F238E27FC236}">
                      <a16:creationId xmlns:a16="http://schemas.microsoft.com/office/drawing/2014/main" id="{7A1610AE-5185-4C90-A8D5-F1D539AF40D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04" y="2304"/>
                  <a:ext cx="6" cy="1221"/>
                </a:xfrm>
                <a:custGeom>
                  <a:avLst/>
                  <a:gdLst>
                    <a:gd name="T0" fmla="*/ 0 w 6"/>
                    <a:gd name="T1" fmla="*/ 0 h 1221"/>
                    <a:gd name="T2" fmla="*/ 6 w 6"/>
                    <a:gd name="T3" fmla="*/ 1221 h 1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" h="1221">
                      <a:moveTo>
                        <a:pt x="0" y="0"/>
                      </a:moveTo>
                      <a:lnTo>
                        <a:pt x="6" y="1221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arrow" w="sm" len="lg"/>
                  <a:tailEnd type="arrow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33" name="Group 26">
                <a:extLst>
                  <a:ext uri="{FF2B5EF4-FFF2-40B4-BE49-F238E27FC236}">
                    <a16:creationId xmlns:a16="http://schemas.microsoft.com/office/drawing/2014/main" id="{BBC64C75-FD82-4EE3-B297-72EC83D2EC8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320" y="1872"/>
                <a:ext cx="2055" cy="2106"/>
                <a:chOff x="7320" y="1872"/>
                <a:chExt cx="2055" cy="2106"/>
              </a:xfrm>
            </p:grpSpPr>
            <p:sp>
              <p:nvSpPr>
                <p:cNvPr id="34" name="Line 29">
                  <a:extLst>
                    <a:ext uri="{FF2B5EF4-FFF2-40B4-BE49-F238E27FC236}">
                      <a16:creationId xmlns:a16="http://schemas.microsoft.com/office/drawing/2014/main" id="{95EE8841-4534-434F-A105-3B5948C942E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7344" y="1872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Freeform 28">
                  <a:extLst>
                    <a:ext uri="{FF2B5EF4-FFF2-40B4-BE49-F238E27FC236}">
                      <a16:creationId xmlns:a16="http://schemas.microsoft.com/office/drawing/2014/main" id="{0C122A41-43A7-496E-8802-C4A0286884D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7320" y="3975"/>
                  <a:ext cx="2055" cy="1"/>
                </a:xfrm>
                <a:custGeom>
                  <a:avLst/>
                  <a:gdLst>
                    <a:gd name="T0" fmla="*/ 0 w 2055"/>
                    <a:gd name="T1" fmla="*/ 0 h 1"/>
                    <a:gd name="T2" fmla="*/ 2055 w 2055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055" h="1">
                      <a:moveTo>
                        <a:pt x="0" y="0"/>
                      </a:moveTo>
                      <a:lnTo>
                        <a:pt x="2055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" name="Freeform 27">
                  <a:extLst>
                    <a:ext uri="{FF2B5EF4-FFF2-40B4-BE49-F238E27FC236}">
                      <a16:creationId xmlns:a16="http://schemas.microsoft.com/office/drawing/2014/main" id="{70F9E4DA-E061-4B01-AB19-64F06C23105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210" y="1875"/>
                  <a:ext cx="6" cy="2103"/>
                </a:xfrm>
                <a:custGeom>
                  <a:avLst/>
                  <a:gdLst>
                    <a:gd name="T0" fmla="*/ 6 w 6"/>
                    <a:gd name="T1" fmla="*/ 0 h 2103"/>
                    <a:gd name="T2" fmla="*/ 0 w 6"/>
                    <a:gd name="T3" fmla="*/ 2103 h 2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6" h="2103">
                      <a:moveTo>
                        <a:pt x="6" y="0"/>
                      </a:moveTo>
                      <a:lnTo>
                        <a:pt x="0" y="2103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 type="arrow" w="sm" len="lg"/>
                  <a:tailEnd type="arrow" w="sm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Group 6">
              <a:extLst>
                <a:ext uri="{FF2B5EF4-FFF2-40B4-BE49-F238E27FC236}">
                  <a16:creationId xmlns:a16="http://schemas.microsoft.com/office/drawing/2014/main" id="{2A554EA6-1DED-4037-8626-5366E548F27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241" y="12880"/>
              <a:ext cx="2800" cy="1117"/>
              <a:chOff x="1935" y="2304"/>
              <a:chExt cx="3249" cy="1296"/>
            </a:xfrm>
          </p:grpSpPr>
          <p:grpSp>
            <p:nvGrpSpPr>
              <p:cNvPr id="13" name="Group 8">
                <a:extLst>
                  <a:ext uri="{FF2B5EF4-FFF2-40B4-BE49-F238E27FC236}">
                    <a16:creationId xmlns:a16="http://schemas.microsoft.com/office/drawing/2014/main" id="{2915B40E-38F4-4365-8A0A-DC3CA54E9832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935" y="2304"/>
                <a:ext cx="3249" cy="1296"/>
                <a:chOff x="1935" y="2304"/>
                <a:chExt cx="3249" cy="1296"/>
              </a:xfrm>
            </p:grpSpPr>
            <p:grpSp>
              <p:nvGrpSpPr>
                <p:cNvPr id="15" name="Group 10">
                  <a:extLst>
                    <a:ext uri="{FF2B5EF4-FFF2-40B4-BE49-F238E27FC236}">
                      <a16:creationId xmlns:a16="http://schemas.microsoft.com/office/drawing/2014/main" id="{3BFC9CE8-CA99-4FD3-BAA9-F80312BE01D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 bwMode="auto">
                <a:xfrm>
                  <a:off x="1958" y="2304"/>
                  <a:ext cx="3226" cy="1296"/>
                  <a:chOff x="1958" y="2304"/>
                  <a:chExt cx="3226" cy="1296"/>
                </a:xfrm>
              </p:grpSpPr>
              <p:grpSp>
                <p:nvGrpSpPr>
                  <p:cNvPr id="17" name="Group 12">
                    <a:extLst>
                      <a:ext uri="{FF2B5EF4-FFF2-40B4-BE49-F238E27FC236}">
                        <a16:creationId xmlns:a16="http://schemas.microsoft.com/office/drawing/2014/main" id="{5682BED8-36C0-429B-A568-DCE7AECA34B1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695" y="2304"/>
                    <a:ext cx="2489" cy="1296"/>
                    <a:chOff x="1687" y="2304"/>
                    <a:chExt cx="2489" cy="1296"/>
                  </a:xfrm>
                </p:grpSpPr>
                <p:grpSp>
                  <p:nvGrpSpPr>
                    <p:cNvPr id="19" name="Group 17">
                      <a:extLst>
                        <a:ext uri="{FF2B5EF4-FFF2-40B4-BE49-F238E27FC236}">
                          <a16:creationId xmlns:a16="http://schemas.microsoft.com/office/drawing/2014/main" id="{D7113B77-DB39-4281-9793-6F239691AE9B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1687" y="2347"/>
                      <a:ext cx="1337" cy="1253"/>
                      <a:chOff x="1687" y="2347"/>
                      <a:chExt cx="1337" cy="1253"/>
                    </a:xfrm>
                  </p:grpSpPr>
                  <p:sp>
                    <p:nvSpPr>
                      <p:cNvPr id="24" name="Oval 24">
                        <a:extLst>
                          <a:ext uri="{FF2B5EF4-FFF2-40B4-BE49-F238E27FC236}">
                            <a16:creationId xmlns:a16="http://schemas.microsoft.com/office/drawing/2014/main" id="{8EF75ACC-A781-4011-B6EF-4C707FB00D26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157" y="2736"/>
                        <a:ext cx="432" cy="43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5" name="Oval 23">
                        <a:extLst>
                          <a:ext uri="{FF2B5EF4-FFF2-40B4-BE49-F238E27FC236}">
                            <a16:creationId xmlns:a16="http://schemas.microsoft.com/office/drawing/2014/main" id="{42AC7B87-C08B-42E0-B90E-FD0C3175872A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592" y="2801"/>
                        <a:ext cx="432" cy="43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6" name="Oval 22">
                        <a:extLst>
                          <a:ext uri="{FF2B5EF4-FFF2-40B4-BE49-F238E27FC236}">
                            <a16:creationId xmlns:a16="http://schemas.microsoft.com/office/drawing/2014/main" id="{390A0AB6-DC59-4320-A95B-296951753D24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304" y="3168"/>
                        <a:ext cx="432" cy="43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7" name="Oval 21">
                        <a:extLst>
                          <a:ext uri="{FF2B5EF4-FFF2-40B4-BE49-F238E27FC236}">
                            <a16:creationId xmlns:a16="http://schemas.microsoft.com/office/drawing/2014/main" id="{A1D3E22C-0B0E-400B-8DBC-C405F1ADDA5D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872" y="3084"/>
                        <a:ext cx="432" cy="43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8" name="Oval 20">
                        <a:extLst>
                          <a:ext uri="{FF2B5EF4-FFF2-40B4-BE49-F238E27FC236}">
                            <a16:creationId xmlns:a16="http://schemas.microsoft.com/office/drawing/2014/main" id="{C8F7290A-970E-47B3-AC5F-FC640CCC14E5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687" y="2687"/>
                        <a:ext cx="432" cy="43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9" name="Oval 19">
                        <a:extLst>
                          <a:ext uri="{FF2B5EF4-FFF2-40B4-BE49-F238E27FC236}">
                            <a16:creationId xmlns:a16="http://schemas.microsoft.com/office/drawing/2014/main" id="{FAE6A110-DDB0-4B46-A5DC-9CCBBD9BD0B2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1970" y="2347"/>
                        <a:ext cx="432" cy="43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0" name="Oval 18">
                        <a:extLst>
                          <a:ext uri="{FF2B5EF4-FFF2-40B4-BE49-F238E27FC236}">
                            <a16:creationId xmlns:a16="http://schemas.microsoft.com/office/drawing/2014/main" id="{3C26A7C1-277C-413A-A6DE-EF01114A92B9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24" y="2364"/>
                        <a:ext cx="432" cy="432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grpSp>
                  <p:nvGrpSpPr>
                    <p:cNvPr id="20" name="Group 13">
                      <a:extLst>
                        <a:ext uri="{FF2B5EF4-FFF2-40B4-BE49-F238E27FC236}">
                          <a16:creationId xmlns:a16="http://schemas.microsoft.com/office/drawing/2014/main" id="{D6C32F80-D22B-42DC-88DC-3C2E39C1AFAC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2160" y="2304"/>
                      <a:ext cx="2016" cy="1296"/>
                      <a:chOff x="2160" y="2304"/>
                      <a:chExt cx="2016" cy="1296"/>
                    </a:xfrm>
                  </p:grpSpPr>
                  <p:sp>
                    <p:nvSpPr>
                      <p:cNvPr id="21" name="Line 16">
                        <a:extLst>
                          <a:ext uri="{FF2B5EF4-FFF2-40B4-BE49-F238E27FC236}">
                            <a16:creationId xmlns:a16="http://schemas.microsoft.com/office/drawing/2014/main" id="{1ECA486F-AB0F-4176-835A-356F6E634DD1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160" y="2304"/>
                        <a:ext cx="201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2" name="Line 15">
                        <a:extLst>
                          <a:ext uri="{FF2B5EF4-FFF2-40B4-BE49-F238E27FC236}">
                            <a16:creationId xmlns:a16="http://schemas.microsoft.com/office/drawing/2014/main" id="{4EDB7CDB-08AB-4B6C-A17F-F6A4EA2D4111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2448" y="3600"/>
                        <a:ext cx="172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23" name="Line 14">
                        <a:extLst>
                          <a:ext uri="{FF2B5EF4-FFF2-40B4-BE49-F238E27FC236}">
                            <a16:creationId xmlns:a16="http://schemas.microsoft.com/office/drawing/2014/main" id="{D141C134-B766-4D2A-8100-141503A77230}"/>
                          </a:ext>
                        </a:extLst>
                      </p:cNvPr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888" y="2304"/>
                        <a:ext cx="0" cy="129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 type="arrow" w="sm" len="lg"/>
                        <a:tailEnd type="arrow" w="sm" len="lg"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18" name="Freeform 11">
                    <a:extLst>
                      <a:ext uri="{FF2B5EF4-FFF2-40B4-BE49-F238E27FC236}">
                        <a16:creationId xmlns:a16="http://schemas.microsoft.com/office/drawing/2014/main" id="{1BAEEF09-42C8-477A-9C2B-03507CD0D05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1958" y="2670"/>
                    <a:ext cx="930" cy="8"/>
                  </a:xfrm>
                  <a:custGeom>
                    <a:avLst/>
                    <a:gdLst>
                      <a:gd name="T0" fmla="*/ 0 w 930"/>
                      <a:gd name="T1" fmla="*/ 8 h 8"/>
                      <a:gd name="T2" fmla="*/ 930 w 930"/>
                      <a:gd name="T3" fmla="*/ 0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</a:cxnLst>
                    <a:rect l="0" t="0" r="r" b="b"/>
                    <a:pathLst>
                      <a:path w="930" h="8">
                        <a:moveTo>
                          <a:pt x="0" y="8"/>
                        </a:moveTo>
                        <a:lnTo>
                          <a:pt x="93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sp>
              <p:nvSpPr>
                <p:cNvPr id="16" name="Freeform 9">
                  <a:extLst>
                    <a:ext uri="{FF2B5EF4-FFF2-40B4-BE49-F238E27FC236}">
                      <a16:creationId xmlns:a16="http://schemas.microsoft.com/office/drawing/2014/main" id="{69BB8D76-6913-4A7E-8008-FC29D589D2F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1935" y="3120"/>
                  <a:ext cx="968" cy="8"/>
                </a:xfrm>
                <a:custGeom>
                  <a:avLst/>
                  <a:gdLst>
                    <a:gd name="T0" fmla="*/ 0 w 968"/>
                    <a:gd name="T1" fmla="*/ 0 h 8"/>
                    <a:gd name="T2" fmla="*/ 968 w 968"/>
                    <a:gd name="T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968" h="8">
                      <a:moveTo>
                        <a:pt x="0" y="0"/>
                      </a:moveTo>
                      <a:lnTo>
                        <a:pt x="968" y="8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4EEF907B-EC89-47BD-AE0E-6A4F4EFC8BB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10" y="2678"/>
                <a:ext cx="1" cy="450"/>
              </a:xfrm>
              <a:custGeom>
                <a:avLst/>
                <a:gdLst>
                  <a:gd name="T0" fmla="*/ 0 w 1"/>
                  <a:gd name="T1" fmla="*/ 0 h 450"/>
                  <a:gd name="T2" fmla="*/ 0 w 1"/>
                  <a:gd name="T3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450">
                    <a:moveTo>
                      <a:pt x="0" y="0"/>
                    </a:moveTo>
                    <a:lnTo>
                      <a:pt x="0" y="45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 type="arrow" w="sm" len="sm"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9782CCFC-AD31-4230-BB18-D0AFC2411F4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4917" y="13374"/>
              <a:ext cx="24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Text Box 4">
              <a:extLst>
                <a:ext uri="{FF2B5EF4-FFF2-40B4-BE49-F238E27FC236}">
                  <a16:creationId xmlns:a16="http://schemas.microsoft.com/office/drawing/2014/main" id="{08D1086B-F471-4D96-9F8D-F733BBBCE0CE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301" y="13139"/>
              <a:ext cx="485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  </a:t>
              </a:r>
              <a:r>
                <a:rPr kumimoji="0" lang="en-US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D</a:t>
              </a:r>
              <a:r>
                <a:rPr kumimoji="0" lang="en-US" altLang="ru-RU" sz="1200" b="0" i="0" u="none" strike="noStrike" cap="none" normalizeH="0" baseline="-3000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1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3">
              <a:extLst>
                <a:ext uri="{FF2B5EF4-FFF2-40B4-BE49-F238E27FC236}">
                  <a16:creationId xmlns:a16="http://schemas.microsoft.com/office/drawing/2014/main" id="{DDA4B943-DC46-467A-9647-749A5D0ABDD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8763" y="13374"/>
              <a:ext cx="31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15A49F3C-726B-4E18-A524-1AF41631EE01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2435" y="13250"/>
              <a:ext cx="248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d</a:t>
              </a:r>
              <a:endParaRPr kumimoji="0" lang="en-US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0" name="Rectangle 60">
            <a:extLst>
              <a:ext uri="{FF2B5EF4-FFF2-40B4-BE49-F238E27FC236}">
                <a16:creationId xmlns:a16="http://schemas.microsoft.com/office/drawing/2014/main" id="{D2A2C8EF-0B16-4505-960F-812F91005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09" y="4716767"/>
            <a:ext cx="6829177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7-ми  </a:t>
            </a:r>
            <a:r>
              <a:rPr kumimoji="0" lang="uk-UA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дротинковий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(а) і 19-ти </a:t>
            </a:r>
            <a:r>
              <a:rPr kumimoji="0" lang="uk-UA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дротинкові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(б) канати однократного сукання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 – діаметр дротин,  D</a:t>
            </a:r>
            <a:r>
              <a:rPr kumimoji="0" lang="uk-UA" altLang="ru-RU" sz="1200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умовний діаметр першого витка, D – умовний діаметр каната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281A1A3-35CC-4ADE-A6EA-4E6C22E1A3C1}"/>
              </a:ext>
            </a:extLst>
          </p:cNvPr>
          <p:cNvSpPr/>
          <p:nvPr/>
        </p:nvSpPr>
        <p:spPr>
          <a:xfrm>
            <a:off x="1994426" y="4716560"/>
            <a:ext cx="4188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altLang="ru-RU" dirty="0">
                <a:latin typeface="Arial" panose="020B0604020202020204" pitchFamily="34" charset="0"/>
                <a:ea typeface="Times New Roman" panose="02020603050405020304" pitchFamily="18" charset="0"/>
              </a:rPr>
              <a:t> а)                                                       б)</a:t>
            </a:r>
            <a:endParaRPr lang="ru-RU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3F433ED-5957-4638-B8D2-F58802245AA1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8243888" y="2037681"/>
            <a:ext cx="3497008" cy="392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Канати виготовляють правого звивання з лінійним дотиком дротин які не повинні розкручуватися.</a:t>
            </a: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Висуваються вимоги до прямолінійності канатів. 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uk-UA" altLang="ru-RU" sz="1200" dirty="0">
                <a:ea typeface="Times New Roman" panose="02020603050405020304" pitchFamily="18" charset="0"/>
              </a:rPr>
              <a:t>к</a:t>
            </a: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анати вважають прямими, якщо відрізок каната довжиною не менше 1,3 м при вільному укладанні на площині утворює сегмент з основою 1 м і висотою не більше 75 мм. 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uk-UA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на вимогу споживача висота сегмента може бути не більше 25 мм.</a:t>
            </a:r>
          </a:p>
          <a:p>
            <a:pPr indent="0">
              <a:buNone/>
            </a:pPr>
            <a:endParaRPr lang="uk-UA" sz="1200" dirty="0"/>
          </a:p>
          <a:p>
            <a:pPr indent="0" algn="just">
              <a:buNone/>
            </a:pPr>
            <a:r>
              <a:rPr lang="uk-UA" sz="1200" dirty="0"/>
              <a:t>В канатах не повинно бути обірваних, перекручених і виступаючих, за границі встановлених допусків за діаметром каната, дротин. </a:t>
            </a:r>
            <a:endParaRPr lang="ru-RU" sz="1200" dirty="0"/>
          </a:p>
          <a:p>
            <a:pPr indent="0">
              <a:buNone/>
            </a:pPr>
            <a:r>
              <a:rPr lang="uk-UA" dirty="0"/>
              <a:t> </a:t>
            </a:r>
            <a:endParaRPr lang="ru-RU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3D71588-4211-4CF5-A8DD-E2F4A287F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1535" y="5964910"/>
            <a:ext cx="414341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19-и дротяні канати діаметром – 14 мм мають нормативний опір – 1400 МПа і відносне подовження – 4 %.</a:t>
            </a:r>
            <a:endParaRPr kumimoji="0" lang="uk-UA" altLang="ru-RU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13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D8CCD7-F65C-4F16-9B78-CE62F10C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99920" cy="1325563"/>
          </a:xfrm>
        </p:spPr>
        <p:txBody>
          <a:bodyPr>
            <a:normAutofit fontScale="90000"/>
          </a:bodyPr>
          <a:lstStyle/>
          <a:p>
            <a:r>
              <a:rPr lang="uk-UA" dirty="0"/>
              <a:t>Характеристика канатної арматури за </a:t>
            </a:r>
            <a:r>
              <a:rPr lang="uk-UA" dirty="0" err="1"/>
              <a:t>prEN</a:t>
            </a:r>
            <a:r>
              <a:rPr lang="uk-UA" dirty="0"/>
              <a:t> 10138-3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D0646D51-896C-4671-A503-5051608753C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4408223"/>
              </p:ext>
            </p:extLst>
          </p:nvPr>
        </p:nvGraphicFramePr>
        <p:xfrm>
          <a:off x="506027" y="1597981"/>
          <a:ext cx="6418555" cy="4894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2682">
                  <a:extLst>
                    <a:ext uri="{9D8B030D-6E8A-4147-A177-3AD203B41FA5}">
                      <a16:colId xmlns:a16="http://schemas.microsoft.com/office/drawing/2014/main" val="4183850666"/>
                    </a:ext>
                  </a:extLst>
                </a:gridCol>
                <a:gridCol w="1395873">
                  <a:extLst>
                    <a:ext uri="{9D8B030D-6E8A-4147-A177-3AD203B41FA5}">
                      <a16:colId xmlns:a16="http://schemas.microsoft.com/office/drawing/2014/main" val="3641021445"/>
                    </a:ext>
                  </a:extLst>
                </a:gridCol>
              </a:tblGrid>
              <a:tr h="463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Характеристика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Експлуатаційне значення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 anchor="ctr"/>
                </a:tc>
                <a:extLst>
                  <a:ext uri="{0D108BD9-81ED-4DB2-BD59-A6C34878D82A}">
                    <a16:rowId xmlns:a16="http://schemas.microsoft.com/office/drawing/2014/main" val="2703548326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дротин в канаті, шт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 anchor="ctr"/>
                </a:tc>
                <a:extLst>
                  <a:ext uri="{0D108BD9-81ED-4DB2-BD59-A6C34878D82A}">
                    <a16:rowId xmlns:a16="http://schemas.microsoft.com/office/drawing/2014/main" val="2255395693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Номінальний діаметр, d, 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 anchor="ctr"/>
                </a:tc>
                <a:extLst>
                  <a:ext uri="{0D108BD9-81ED-4DB2-BD59-A6C34878D82A}">
                    <a16:rowId xmlns:a16="http://schemas.microsoft.com/office/drawing/2014/main" val="1284110474"/>
                  </a:ext>
                </a:extLst>
              </a:tr>
              <a:tr h="423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Площа поперечного перерізу (номінальне значення), S</a:t>
                      </a:r>
                      <a:r>
                        <a:rPr lang="uk-UA" sz="1200" baseline="-25000">
                          <a:effectLst/>
                        </a:rPr>
                        <a:t>П</a:t>
                      </a:r>
                      <a:r>
                        <a:rPr lang="uk-UA" sz="1200">
                          <a:effectLst/>
                        </a:rPr>
                        <a:t>, мм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93,0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 anchor="ctr"/>
                </a:tc>
                <a:extLst>
                  <a:ext uri="{0D108BD9-81ED-4DB2-BD59-A6C34878D82A}">
                    <a16:rowId xmlns:a16="http://schemas.microsoft.com/office/drawing/2014/main" val="2304528882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Маса погонного метру, г/м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726,3 ± 2%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 anchor="ctr"/>
                </a:tc>
                <a:extLst>
                  <a:ext uri="{0D108BD9-81ED-4DB2-BD59-A6C34878D82A}">
                    <a16:rowId xmlns:a16="http://schemas.microsoft.com/office/drawing/2014/main" val="358867944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Границя міцності при розтягу, МПа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1860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 anchor="ctr"/>
                </a:tc>
                <a:extLst>
                  <a:ext uri="{0D108BD9-81ED-4DB2-BD59-A6C34878D82A}">
                    <a16:rowId xmlns:a16="http://schemas.microsoft.com/office/drawing/2014/main" val="1286453650"/>
                  </a:ext>
                </a:extLst>
              </a:tr>
              <a:tr h="423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Характеристичне значення максимального зусилля, Fm, кН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 anchor="ctr"/>
                </a:tc>
                <a:extLst>
                  <a:ext uri="{0D108BD9-81ED-4DB2-BD59-A6C34878D82A}">
                    <a16:rowId xmlns:a16="http://schemas.microsoft.com/office/drawing/2014/main" val="1822574122"/>
                  </a:ext>
                </a:extLst>
              </a:tr>
              <a:tr h="423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Характеристичне значення 0,1% зусилля плинності, Fp</a:t>
                      </a:r>
                      <a:r>
                        <a:rPr lang="uk-UA" sz="1200" baseline="-25000">
                          <a:effectLst/>
                        </a:rPr>
                        <a:t>0,1</a:t>
                      </a:r>
                      <a:r>
                        <a:rPr lang="uk-UA" sz="1200">
                          <a:effectLst/>
                        </a:rPr>
                        <a:t>, кН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 anchor="ctr"/>
                </a:tc>
                <a:extLst>
                  <a:ext uri="{0D108BD9-81ED-4DB2-BD59-A6C34878D82A}">
                    <a16:rowId xmlns:a16="http://schemas.microsoft.com/office/drawing/2014/main" val="340273742"/>
                  </a:ext>
                </a:extLst>
              </a:tr>
              <a:tr h="423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Повне відносне подовження при максимальному зусиллі, Agt,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≥ 3,5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 anchor="ctr"/>
                </a:tc>
                <a:extLst>
                  <a:ext uri="{0D108BD9-81ED-4DB2-BD59-A6C34878D82A}">
                    <a16:rowId xmlns:a16="http://schemas.microsoft.com/office/drawing/2014/main" val="2467785313"/>
                  </a:ext>
                </a:extLst>
              </a:tr>
              <a:tr h="463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Релаксація після 1000 годин, при 70% початкового навантаження Fma, % і клас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≤2,5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R1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 anchor="ctr"/>
                </a:tc>
                <a:extLst>
                  <a:ext uri="{0D108BD9-81ED-4DB2-BD59-A6C34878D82A}">
                    <a16:rowId xmlns:a16="http://schemas.microsoft.com/office/drawing/2014/main" val="4282804350"/>
                  </a:ext>
                </a:extLst>
              </a:tr>
              <a:tr h="463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Втомленість, кількість циклів і клас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 х 10</a:t>
                      </a:r>
                      <a:r>
                        <a:rPr lang="uk-UA" sz="1200" baseline="30000">
                          <a:effectLst/>
                        </a:rPr>
                        <a:t>6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F1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 anchor="ctr"/>
                </a:tc>
                <a:extLst>
                  <a:ext uri="{0D108BD9-81ED-4DB2-BD59-A6C34878D82A}">
                    <a16:rowId xmlns:a16="http://schemas.microsoft.com/office/drawing/2014/main" val="2653021365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Модуль пружності (розрахункове значення), E, ГПа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 anchor="ctr"/>
                </a:tc>
                <a:extLst>
                  <a:ext uri="{0D108BD9-81ED-4DB2-BD59-A6C34878D82A}">
                    <a16:rowId xmlns:a16="http://schemas.microsoft.com/office/drawing/2014/main" val="2260533654"/>
                  </a:ext>
                </a:extLst>
              </a:tr>
              <a:tr h="4632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Величина зменшення максимального зусилля прогнутої прядки при одноосному розтягу, D, 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≤ 28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 anchor="ctr"/>
                </a:tc>
                <a:extLst>
                  <a:ext uri="{0D108BD9-81ED-4DB2-BD59-A6C34878D82A}">
                    <a16:rowId xmlns:a16="http://schemas.microsoft.com/office/drawing/2014/main" val="1416693467"/>
                  </a:ext>
                </a:extLst>
              </a:tr>
              <a:tr h="224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Клас довговічності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C1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164" marR="67164" marT="0" marB="0" anchor="ctr"/>
                </a:tc>
                <a:extLst>
                  <a:ext uri="{0D108BD9-81ED-4DB2-BD59-A6C34878D82A}">
                    <a16:rowId xmlns:a16="http://schemas.microsoft.com/office/drawing/2014/main" val="1240445850"/>
                  </a:ext>
                </a:extLst>
              </a:tr>
            </a:tbl>
          </a:graphicData>
        </a:graphic>
      </p:graphicFrame>
      <p:pic>
        <p:nvPicPr>
          <p:cNvPr id="6" name="Объект 5">
            <a:extLst>
              <a:ext uri="{FF2B5EF4-FFF2-40B4-BE49-F238E27FC236}">
                <a16:creationId xmlns:a16="http://schemas.microsoft.com/office/drawing/2014/main" id="{F32E450D-5549-4DE5-B4E4-C5FAAAA1271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t="35449" r="2839" b="37379"/>
          <a:stretch/>
        </p:blipFill>
        <p:spPr bwMode="auto">
          <a:xfrm>
            <a:off x="7190912" y="3107964"/>
            <a:ext cx="4757691" cy="1197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9528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233CA-C8E2-44ED-A31D-604C7416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Нормативні документи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1C7B5B-0E02-45E8-8E04-03E23DB88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583" y="1754603"/>
            <a:ext cx="51816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Діючи стандарти:</a:t>
            </a:r>
          </a:p>
          <a:p>
            <a:pPr marL="0" indent="0">
              <a:buNone/>
            </a:pPr>
            <a:r>
              <a:rPr lang="uk-UA" dirty="0"/>
              <a:t>ДСТУ 3760:2019 </a:t>
            </a:r>
          </a:p>
          <a:p>
            <a:pPr marL="0" indent="0">
              <a:buNone/>
            </a:pPr>
            <a:r>
              <a:rPr lang="uk-UA" dirty="0"/>
              <a:t>Прокат арматурний для залізобетонних конструкцій. Загальні технічні умови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ДСТУ 10080:2009</a:t>
            </a:r>
          </a:p>
          <a:p>
            <a:pPr marL="0" indent="0">
              <a:buNone/>
            </a:pPr>
            <a:r>
              <a:rPr lang="uk-UA" dirty="0"/>
              <a:t>Зварювальна арматурна сталь. Загальні вимоги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ГОСТ 5781 </a:t>
            </a:r>
            <a:r>
              <a:rPr lang="ru-RU" dirty="0"/>
              <a:t>Сталь горячекатаная для армирования железобетонных конструкций. Технические условия</a:t>
            </a:r>
          </a:p>
          <a:p>
            <a:pPr marL="0" indent="0">
              <a:buNone/>
            </a:pPr>
            <a:endParaRPr lang="uk-UA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FB9F82-5BA3-428F-870A-D50510364F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Недіючі стандарти (діють на території інших держав, бувших республік Радянського Союзу):</a:t>
            </a:r>
          </a:p>
          <a:p>
            <a:pPr marL="0" indent="0">
              <a:buNone/>
            </a:pPr>
            <a:r>
              <a:rPr lang="uk-UA" dirty="0"/>
              <a:t>ГОСТ 10884 </a:t>
            </a:r>
            <a:r>
              <a:rPr lang="ru-RU" dirty="0"/>
              <a:t>-94 Сталь арматурная </a:t>
            </a:r>
            <a:r>
              <a:rPr lang="ru-RU" dirty="0" err="1"/>
              <a:t>термомеханически</a:t>
            </a:r>
            <a:r>
              <a:rPr lang="ru-RU" dirty="0"/>
              <a:t> упрочненная для железобетонных конструкций. Технические условия</a:t>
            </a:r>
            <a:endParaRPr lang="uk-UA" dirty="0"/>
          </a:p>
          <a:p>
            <a:pPr marL="0" indent="0">
              <a:buNone/>
            </a:pPr>
            <a:r>
              <a:rPr lang="ru-RU" dirty="0"/>
              <a:t>ГОСТ 6727-80 Проволока из низкоуглеродистой стали холоднотянутая для армирования железобетонных конструкций. Технические условия</a:t>
            </a:r>
          </a:p>
          <a:p>
            <a:pPr marL="0" indent="0">
              <a:buNone/>
            </a:pPr>
            <a:r>
              <a:rPr lang="ru-RU" dirty="0"/>
              <a:t>ГОСТ 7348-81 - Проволока из углеродистой стали для армирования предварительно напряженных железобетонных конструкций. Технические условия. </a:t>
            </a:r>
          </a:p>
          <a:p>
            <a:pPr marL="0" indent="0">
              <a:buNone/>
            </a:pPr>
            <a:r>
              <a:rPr lang="uk-UA" dirty="0"/>
              <a:t>ГОСТ 13840 </a:t>
            </a:r>
            <a:r>
              <a:rPr lang="ru-RU" dirty="0"/>
              <a:t>Канаты стальные арматурные 1х7. Технические условия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726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2F132-A8A1-4851-88C5-D92C68D0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6110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/>
              <a:t>ГОСТ 13840 </a:t>
            </a:r>
            <a:r>
              <a:rPr lang="ru-RU" sz="2400" b="1" dirty="0"/>
              <a:t>Канаты стальные арматурные 1х7. Технические условия</a:t>
            </a:r>
            <a:br>
              <a:rPr lang="uk-UA" sz="2400" b="1" dirty="0"/>
            </a:br>
            <a:endParaRPr lang="ru-RU" sz="2400" b="1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D5C2905-51A3-4580-AB22-B673461E0FD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294656"/>
              </p:ext>
            </p:extLst>
          </p:nvPr>
        </p:nvGraphicFramePr>
        <p:xfrm>
          <a:off x="520081" y="1099066"/>
          <a:ext cx="5747554" cy="572222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0947">
                  <a:extLst>
                    <a:ext uri="{9D8B030D-6E8A-4147-A177-3AD203B41FA5}">
                      <a16:colId xmlns:a16="http://schemas.microsoft.com/office/drawing/2014/main" val="4154317897"/>
                    </a:ext>
                  </a:extLst>
                </a:gridCol>
                <a:gridCol w="580028">
                  <a:extLst>
                    <a:ext uri="{9D8B030D-6E8A-4147-A177-3AD203B41FA5}">
                      <a16:colId xmlns:a16="http://schemas.microsoft.com/office/drawing/2014/main" val="4080189128"/>
                    </a:ext>
                  </a:extLst>
                </a:gridCol>
                <a:gridCol w="580028">
                  <a:extLst>
                    <a:ext uri="{9D8B030D-6E8A-4147-A177-3AD203B41FA5}">
                      <a16:colId xmlns:a16="http://schemas.microsoft.com/office/drawing/2014/main" val="158998586"/>
                    </a:ext>
                  </a:extLst>
                </a:gridCol>
                <a:gridCol w="738219">
                  <a:extLst>
                    <a:ext uri="{9D8B030D-6E8A-4147-A177-3AD203B41FA5}">
                      <a16:colId xmlns:a16="http://schemas.microsoft.com/office/drawing/2014/main" val="2711648193"/>
                    </a:ext>
                  </a:extLst>
                </a:gridCol>
                <a:gridCol w="738219">
                  <a:extLst>
                    <a:ext uri="{9D8B030D-6E8A-4147-A177-3AD203B41FA5}">
                      <a16:colId xmlns:a16="http://schemas.microsoft.com/office/drawing/2014/main" val="866435853"/>
                    </a:ext>
                  </a:extLst>
                </a:gridCol>
                <a:gridCol w="738219">
                  <a:extLst>
                    <a:ext uri="{9D8B030D-6E8A-4147-A177-3AD203B41FA5}">
                      <a16:colId xmlns:a16="http://schemas.microsoft.com/office/drawing/2014/main" val="200449320"/>
                    </a:ext>
                  </a:extLst>
                </a:gridCol>
                <a:gridCol w="790947">
                  <a:extLst>
                    <a:ext uri="{9D8B030D-6E8A-4147-A177-3AD203B41FA5}">
                      <a16:colId xmlns:a16="http://schemas.microsoft.com/office/drawing/2014/main" val="1389458105"/>
                    </a:ext>
                  </a:extLst>
                </a:gridCol>
                <a:gridCol w="790947">
                  <a:extLst>
                    <a:ext uri="{9D8B030D-6E8A-4147-A177-3AD203B41FA5}">
                      <a16:colId xmlns:a16="http://schemas.microsoft.com/office/drawing/2014/main" val="3638960980"/>
                    </a:ext>
                  </a:extLst>
                </a:gridCol>
              </a:tblGrid>
              <a:tr h="868882">
                <a:tc rowSpan="3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Клас міцності сталі і технічна документація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Діаметр, мм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Модуль  пружності, Es∙10</a:t>
                      </a:r>
                      <a:r>
                        <a:rPr lang="uk-UA" sz="1200" baseline="300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uk-UA" sz="1200" baseline="30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Умовна границя текучості, σ</a:t>
                      </a:r>
                      <a:r>
                        <a:rPr lang="uk-UA" sz="1200" baseline="-25000">
                          <a:effectLst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Тимчасовий опір розриву, σ</a:t>
                      </a:r>
                      <a:r>
                        <a:rPr lang="uk-UA" sz="1200" baseline="-25000">
                          <a:effectLst/>
                        </a:rPr>
                        <a:t>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Відносне подовження після розриву, δ</a:t>
                      </a:r>
                      <a:r>
                        <a:rPr lang="uk-UA" sz="1200" baseline="-250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Кількість перегинань дроту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703234214"/>
                  </a:ext>
                </a:extLst>
              </a:tr>
              <a:tr h="12412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МПа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704001"/>
                  </a:ext>
                </a:extLst>
              </a:tr>
              <a:tr h="12412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не менше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8429333"/>
                  </a:ext>
                </a:extLst>
              </a:tr>
              <a:tr h="248252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ГОСТ 7348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</a:t>
                      </a:r>
                      <a:r>
                        <a:rPr lang="uk-UA" sz="12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uk-UA" sz="1200">
                          <a:effectLst/>
                        </a:rPr>
                        <a:t>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В1500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3;5</a:t>
                      </a:r>
                      <a:r>
                        <a:rPr lang="uk-UA" sz="1200" baseline="30000">
                          <a:effectLst/>
                        </a:rPr>
                        <a:t>2)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1500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1268845144"/>
                  </a:ext>
                </a:extLst>
              </a:tr>
              <a:tr h="248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2503624254"/>
                  </a:ext>
                </a:extLst>
              </a:tr>
              <a:tr h="248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1950410476"/>
                  </a:ext>
                </a:extLst>
              </a:tr>
              <a:tr h="248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2602231411"/>
                  </a:ext>
                </a:extLst>
              </a:tr>
              <a:tr h="248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В1300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729144801"/>
                  </a:ext>
                </a:extLst>
              </a:tr>
              <a:tr h="248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В1200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–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1458378306"/>
                  </a:ext>
                </a:extLst>
              </a:tr>
              <a:tr h="248252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ГОСТ 7348</a:t>
                      </a:r>
                      <a:endParaRPr lang="ru-RU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Вр</a:t>
                      </a:r>
                      <a:r>
                        <a:rPr lang="uk-UA" sz="12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r>
                        <a:rPr lang="uk-UA" sz="1200">
                          <a:effectLst/>
                        </a:rPr>
                        <a:t>ІІ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Вр1500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2,0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2284149610"/>
                  </a:ext>
                </a:extLst>
              </a:tr>
              <a:tr h="248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Вр1400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4262908311"/>
                  </a:ext>
                </a:extLst>
              </a:tr>
              <a:tr h="248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Вр1400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2212965240"/>
                  </a:ext>
                </a:extLst>
              </a:tr>
              <a:tr h="248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Вр1400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381917826"/>
                  </a:ext>
                </a:extLst>
              </a:tr>
              <a:tr h="248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Вр1300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1300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4159627042"/>
                  </a:ext>
                </a:extLst>
              </a:tr>
              <a:tr h="248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Вр1200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1735456084"/>
                  </a:ext>
                </a:extLst>
              </a:tr>
              <a:tr h="24825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ГОСТ 13840</a:t>
                      </a:r>
                      <a:r>
                        <a:rPr lang="uk-UA" sz="1200" baseline="30000">
                          <a:effectLst/>
                        </a:rPr>
                        <a:t>3)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К7-1500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r>
                        <a:rPr lang="uk-UA" sz="1200" baseline="30000">
                          <a:effectLst/>
                        </a:rPr>
                        <a:t>1)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sym typeface="Symbol" panose="05050102010706020507" pitchFamily="18" charset="2"/>
                        </a:rPr>
                        <a:t>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extLst>
                  <a:ext uri="{0D108BD9-81ED-4DB2-BD59-A6C34878D82A}">
                    <a16:rowId xmlns:a16="http://schemas.microsoft.com/office/drawing/2014/main" val="2369404184"/>
                  </a:ext>
                </a:extLst>
              </a:tr>
              <a:tr h="248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К7-1500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8135289"/>
                  </a:ext>
                </a:extLst>
              </a:tr>
              <a:tr h="248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К7-1500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1770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521679"/>
                  </a:ext>
                </a:extLst>
              </a:tr>
              <a:tr h="248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К7-1400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1400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1670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9799" marR="3979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5481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A59CA96-C53E-49A2-AE5A-C3DCC53A1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240" y="5999818"/>
            <a:ext cx="501588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Примітки: 1. Відносне подовження перед розривом </a:t>
            </a:r>
            <a:r>
              <a:rPr kumimoji="0" lang="uk-UA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δ</a:t>
            </a:r>
            <a:r>
              <a:rPr kumimoji="0" lang="uk-UA" altLang="ru-RU" sz="1000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kumimoji="0" lang="uk-UA" altLang="ru-RU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Agt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                  2. Стабілізований дріт.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3. Відносне подовження перед розривом, для арматурних канатів всіх діаметрів 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kumimoji="0" lang="uk-UA" alt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4 %. 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D9C774-6CDD-42E2-A898-81622704A8C0}"/>
              </a:ext>
            </a:extLst>
          </p:cNvPr>
          <p:cNvSpPr/>
          <p:nvPr/>
        </p:nvSpPr>
        <p:spPr>
          <a:xfrm>
            <a:off x="849060" y="729734"/>
            <a:ext cx="6612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Механічні властивості дротяної арматури і канатів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68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714B3-EA42-4FD7-B379-159FE389E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5811"/>
            <a:ext cx="10515600" cy="1134877"/>
          </a:xfrm>
        </p:spPr>
        <p:txBody>
          <a:bodyPr>
            <a:normAutofit fontScale="90000"/>
          </a:bodyPr>
          <a:lstStyle/>
          <a:p>
            <a:pPr marL="0" indent="0" algn="ctr"/>
            <a:r>
              <a:rPr lang="uk-UA" dirty="0"/>
              <a:t>ДСТУ 3760:2019 </a:t>
            </a:r>
            <a:br>
              <a:rPr lang="uk-UA" dirty="0"/>
            </a:br>
            <a:r>
              <a:rPr lang="uk-UA" dirty="0"/>
              <a:t>Прокат арматурний для залізобетонних конструкцій. Загальні технічні умови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AACA9-D13B-4C5D-AB83-66C93E4E27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  </a:t>
            </a:r>
            <a:r>
              <a:rPr lang="uk-UA" dirty="0"/>
              <a:t>позначення класів</a:t>
            </a:r>
          </a:p>
          <a:p>
            <a:pPr marL="0" indent="0">
              <a:buNone/>
            </a:pPr>
            <a:r>
              <a:rPr lang="uk-UA" dirty="0"/>
              <a:t>А(арматурний прокат) наводять значення фізичної або умовної границі плинності (в Н/мм</a:t>
            </a:r>
            <a:r>
              <a:rPr lang="uk-UA" baseline="30000" dirty="0"/>
              <a:t>2</a:t>
            </a:r>
            <a:r>
              <a:rPr lang="uk-UA" dirty="0"/>
              <a:t>) та службові властивості.</a:t>
            </a:r>
          </a:p>
          <a:p>
            <a:pPr marL="0" indent="0">
              <a:buNone/>
            </a:pPr>
            <a:r>
              <a:rPr lang="uk-UA" dirty="0"/>
              <a:t>Залежно від службових властивостей прокат поділяють:</a:t>
            </a:r>
          </a:p>
          <a:p>
            <a:pPr>
              <a:buFontTx/>
              <a:buChar char="-"/>
            </a:pPr>
            <a:r>
              <a:rPr lang="uk-UA" dirty="0"/>
              <a:t>зварюваний (індекс С)</a:t>
            </a:r>
          </a:p>
          <a:p>
            <a:pPr>
              <a:buFontTx/>
              <a:buChar char="-"/>
            </a:pPr>
            <a:r>
              <a:rPr lang="uk-UA" dirty="0" err="1"/>
              <a:t>незварюванний</a:t>
            </a:r>
            <a:r>
              <a:rPr lang="uk-UA" dirty="0"/>
              <a:t> (без </a:t>
            </a:r>
            <a:r>
              <a:rPr lang="uk-UA" dirty="0" err="1"/>
              <a:t>індекса</a:t>
            </a:r>
            <a:r>
              <a:rPr lang="uk-UA" dirty="0"/>
              <a:t> С)</a:t>
            </a:r>
          </a:p>
          <a:p>
            <a:pPr>
              <a:buFontTx/>
              <a:buChar char="-"/>
            </a:pPr>
            <a:r>
              <a:rPr lang="uk-UA" dirty="0"/>
              <a:t>з підвищеною пластичністю (Індекс Е)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57A9ED-7C3F-4CCC-A9E1-E3991CF3DF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Класи арматурного прокату:</a:t>
            </a:r>
          </a:p>
          <a:p>
            <a:pPr marL="0" indent="0">
              <a:buNone/>
            </a:pPr>
            <a:r>
              <a:rPr lang="uk-UA" dirty="0"/>
              <a:t>А240С, А400С, А500С, А500Е, А600, А600С, А800, А1000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946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FAFA4-B9E8-4953-BDA3-9FB24DCAF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171330" cy="1325563"/>
          </a:xfrm>
        </p:spPr>
        <p:txBody>
          <a:bodyPr/>
          <a:lstStyle/>
          <a:p>
            <a:r>
              <a:rPr lang="uk-UA" dirty="0"/>
              <a:t>А240С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738D7A-EA8D-4FBB-BFE3-C2AB578B5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0030" y="1431324"/>
            <a:ext cx="5181600" cy="4351338"/>
          </a:xfrm>
        </p:spPr>
        <p:txBody>
          <a:bodyPr/>
          <a:lstStyle/>
          <a:p>
            <a:r>
              <a:rPr lang="uk-UA" dirty="0"/>
              <a:t>Прокат гладкого профілю, постачається в мотках і стержнях</a:t>
            </a:r>
          </a:p>
          <a:p>
            <a:r>
              <a:rPr lang="uk-UA" dirty="0"/>
              <a:t>Номінальний діаметр – 5,5 мм до 40 мм</a:t>
            </a:r>
          </a:p>
          <a:p>
            <a:endParaRPr lang="ru-RU" dirty="0"/>
          </a:p>
        </p:txBody>
      </p:sp>
      <p:pic>
        <p:nvPicPr>
          <p:cNvPr id="1026" name="Picture 2" descr="https://tsm-co.ru/wp-content/uploads/armatura-klass-a-1_19.jpg">
            <a:extLst>
              <a:ext uri="{FF2B5EF4-FFF2-40B4-BE49-F238E27FC236}">
                <a16:creationId xmlns:a16="http://schemas.microsoft.com/office/drawing/2014/main" id="{8E60CF81-8861-468E-92DC-F5211B6F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007" y="150011"/>
            <a:ext cx="5715000" cy="274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osprod.by/upload/image/sdc14228.jpg">
            <a:extLst>
              <a:ext uri="{FF2B5EF4-FFF2-40B4-BE49-F238E27FC236}">
                <a16:creationId xmlns:a16="http://schemas.microsoft.com/office/drawing/2014/main" id="{597D91E9-342C-4BD9-957B-FB2E9ED8D2E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657" y="3825404"/>
            <a:ext cx="3914313" cy="293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zkm.com.ru/image/cache/catalog/Metalloprokat/%20%D0%B3%D0%BB%D0%B0%D0%B4%D0%BA%D0%B0%D1%8F%20%D0%B2%20%D0%BC%D0%BE%D1%82%D0%BA%D0%B0%D1%85-500x500.jpg">
            <a:extLst>
              <a:ext uri="{FF2B5EF4-FFF2-40B4-BE49-F238E27FC236}">
                <a16:creationId xmlns:a16="http://schemas.microsoft.com/office/drawing/2014/main" id="{FC07DCBE-D016-4795-B66A-66AE5AC2A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1" t="15194" r="11360" b="20496"/>
          <a:stretch/>
        </p:blipFill>
        <p:spPr bwMode="auto">
          <a:xfrm>
            <a:off x="3595456" y="3825403"/>
            <a:ext cx="3579181" cy="295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695508-7D3D-4C5A-AD9D-45CB171F9AEC}"/>
              </a:ext>
            </a:extLst>
          </p:cNvPr>
          <p:cNvSpPr/>
          <p:nvPr/>
        </p:nvSpPr>
        <p:spPr>
          <a:xfrm>
            <a:off x="86557" y="4656103"/>
            <a:ext cx="32070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Прокат гладкий круглий характеризується діаметром – d.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7F093-EBAE-4659-8338-0617D5407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76" y="365125"/>
            <a:ext cx="11185124" cy="55815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Сортамент арматурного прокату за ДСТУ 3760</a:t>
            </a: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CBD2A4C-0688-4F32-BBF8-C8C39D984BC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96265972"/>
              </p:ext>
            </p:extLst>
          </p:nvPr>
        </p:nvGraphicFramePr>
        <p:xfrm>
          <a:off x="2121763" y="1315053"/>
          <a:ext cx="7546020" cy="4011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57670">
                  <a:extLst>
                    <a:ext uri="{9D8B030D-6E8A-4147-A177-3AD203B41FA5}">
                      <a16:colId xmlns:a16="http://schemas.microsoft.com/office/drawing/2014/main" val="1607574354"/>
                    </a:ext>
                  </a:extLst>
                </a:gridCol>
                <a:gridCol w="1257670">
                  <a:extLst>
                    <a:ext uri="{9D8B030D-6E8A-4147-A177-3AD203B41FA5}">
                      <a16:colId xmlns:a16="http://schemas.microsoft.com/office/drawing/2014/main" val="698217487"/>
                    </a:ext>
                  </a:extLst>
                </a:gridCol>
                <a:gridCol w="1257670">
                  <a:extLst>
                    <a:ext uri="{9D8B030D-6E8A-4147-A177-3AD203B41FA5}">
                      <a16:colId xmlns:a16="http://schemas.microsoft.com/office/drawing/2014/main" val="1691711853"/>
                    </a:ext>
                  </a:extLst>
                </a:gridCol>
                <a:gridCol w="1257670">
                  <a:extLst>
                    <a:ext uri="{9D8B030D-6E8A-4147-A177-3AD203B41FA5}">
                      <a16:colId xmlns:a16="http://schemas.microsoft.com/office/drawing/2014/main" val="3313162185"/>
                    </a:ext>
                  </a:extLst>
                </a:gridCol>
                <a:gridCol w="1257670">
                  <a:extLst>
                    <a:ext uri="{9D8B030D-6E8A-4147-A177-3AD203B41FA5}">
                      <a16:colId xmlns:a16="http://schemas.microsoft.com/office/drawing/2014/main" val="251836206"/>
                    </a:ext>
                  </a:extLst>
                </a:gridCol>
                <a:gridCol w="1257670">
                  <a:extLst>
                    <a:ext uri="{9D8B030D-6E8A-4147-A177-3AD203B41FA5}">
                      <a16:colId xmlns:a16="http://schemas.microsoft.com/office/drawing/2014/main" val="2648426479"/>
                    </a:ext>
                  </a:extLst>
                </a:gridCol>
              </a:tblGrid>
              <a:tr h="10697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Номінальний діаметр, 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Розрахункова площа поперечного перерізу, см</a:t>
                      </a:r>
                      <a:r>
                        <a:rPr lang="uk-UA" sz="14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Теоретична маса 1 м довжини,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Номінальний діаметр, мм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Розрахункова площа поперечного перерізу, см</a:t>
                      </a:r>
                      <a:r>
                        <a:rPr lang="uk-UA" sz="1400" baseline="30000">
                          <a:effectLst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Теоретична маса 1 м довжини, кг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950039715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5,5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0,238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0,187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6,160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4,830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676802030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0,283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0,222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8,040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6,310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1821334443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8,0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0,503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0,395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10,180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7,990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4012416744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0,785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0,617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12,570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9,870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4236526272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1,131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0,888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84860283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1,210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3016127531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1,580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1283526256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2,54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2,000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1805916068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2,470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1331330306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2,980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2285736973"/>
                  </a:ext>
                </a:extLst>
              </a:tr>
              <a:tr h="267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4,91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3,850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802" marR="56802" marT="0" marB="0" anchor="ctr"/>
                </a:tc>
                <a:extLst>
                  <a:ext uri="{0D108BD9-81ED-4DB2-BD59-A6C34878D82A}">
                    <a16:rowId xmlns:a16="http://schemas.microsoft.com/office/drawing/2014/main" val="134147569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17655A90-2E68-44DA-BAAB-A9972EFE9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429" y="5336603"/>
            <a:ext cx="939497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Примітка. 1. За ДСТУ 3760 допускається виготовляти прокат проміжних розмірів із іншим періодичним профілем. При цьому граничні відхилення та показники геометричних розмірів профілю повинні задовольняти вимоги до профілів найближчого меншого номінального діаметра.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2. Густина сталі прийнята рівною 7,85 кг/дм</a:t>
            </a:r>
            <a:r>
              <a:rPr kumimoji="0" lang="uk-UA" altLang="ru-RU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</a:t>
            </a:r>
            <a:r>
              <a:rPr kumimoji="0" lang="uk-UA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uk-UA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6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78567-F152-41CB-82E5-8CAE67D7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569" y="365126"/>
            <a:ext cx="11530977" cy="69245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А400С, А500С, А500Е, А600, А600С, А800, А1000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F965E8-5769-4BCB-AE65-57B5D2E62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013" y="1772358"/>
            <a:ext cx="5181600" cy="1920753"/>
          </a:xfrm>
        </p:spPr>
        <p:txBody>
          <a:bodyPr/>
          <a:lstStyle/>
          <a:p>
            <a:r>
              <a:rPr lang="uk-UA" dirty="0"/>
              <a:t>Прокат періодичного профілю, постачається в мотках і бухтах і в стержнях (в'язках стержнів)</a:t>
            </a:r>
          </a:p>
          <a:p>
            <a:r>
              <a:rPr lang="uk-UA" dirty="0"/>
              <a:t>Номінальний діаметр 6- 40 мм</a:t>
            </a:r>
            <a:endParaRPr lang="ru-RU" dirty="0"/>
          </a:p>
        </p:txBody>
      </p:sp>
      <p:pic>
        <p:nvPicPr>
          <p:cNvPr id="3074" name="Picture 2" descr="https://specnavigator.ru/wp-content/uploads/2018/07/Transportirovka-armatury-e1531834944765.png">
            <a:extLst>
              <a:ext uri="{FF2B5EF4-FFF2-40B4-BE49-F238E27FC236}">
                <a16:creationId xmlns:a16="http://schemas.microsoft.com/office/drawing/2014/main" id="{4D1AE485-8E1D-4F90-82C8-83737EBDDF0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500" y="2904689"/>
            <a:ext cx="6345508" cy="336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tatic.poshukach.com/imgpreview?key=445786c460a156dc&amp;mb=imgdb_preview_1092">
            <a:extLst>
              <a:ext uri="{FF2B5EF4-FFF2-40B4-BE49-F238E27FC236}">
                <a16:creationId xmlns:a16="http://schemas.microsoft.com/office/drawing/2014/main" id="{6A86CAA6-6E2B-4D59-8B46-7E2063AF7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74" b="24427"/>
          <a:stretch/>
        </p:blipFill>
        <p:spPr bwMode="auto">
          <a:xfrm>
            <a:off x="258569" y="4407886"/>
            <a:ext cx="4490985" cy="218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8026D3-FF23-4C13-9E28-B68C82D6CC0D}"/>
              </a:ext>
            </a:extLst>
          </p:cNvPr>
          <p:cNvSpPr/>
          <p:nvPr/>
        </p:nvSpPr>
        <p:spPr>
          <a:xfrm>
            <a:off x="7368465" y="1310693"/>
            <a:ext cx="45431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номінальні діаметри стержнів періодичного профілю,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повинні відповідати номінальним діаметрам рівновеликих за площею поперечного перерізу круглих гладких стержнів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00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59A6A-2DD8-4E99-A801-E72E274D3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295" y="139249"/>
            <a:ext cx="2020410" cy="584786"/>
          </a:xfrm>
        </p:spPr>
        <p:txBody>
          <a:bodyPr>
            <a:normAutofit/>
          </a:bodyPr>
          <a:lstStyle/>
          <a:p>
            <a:r>
              <a:rPr lang="uk-UA" sz="2400" b="1" dirty="0"/>
              <a:t>Види профілю</a:t>
            </a:r>
            <a:endParaRPr lang="ru-RU" sz="2400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12FA24-2E95-45A9-8E2E-F65FC045175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2374" y="1253331"/>
            <a:ext cx="3894675" cy="4351338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E7B72F1D-0935-406B-989C-9DAE147615A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38579" y="1102771"/>
            <a:ext cx="3459721" cy="43513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D6CDC1F-895A-4CAB-B4B3-C451B512B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8784" y="1125630"/>
            <a:ext cx="2705129" cy="4553024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5EB7FE-289E-4D35-A426-288273143E1F}"/>
              </a:ext>
            </a:extLst>
          </p:cNvPr>
          <p:cNvSpPr/>
          <p:nvPr/>
        </p:nvSpPr>
        <p:spPr>
          <a:xfrm>
            <a:off x="570020" y="518091"/>
            <a:ext cx="10670959" cy="607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Прутки мають поперечні виступи (ребра) серповидної форми, які не з’єднуються з поздовжніми ребрами. Поздовжні  ребра необов’язкові. З’єднання кінців поперечних виступів з основою поздовжнього ребра не є бракувальною ознакою.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2BA8A2-B47F-4272-BEC0-9F4A5F734D42}"/>
              </a:ext>
            </a:extLst>
          </p:cNvPr>
          <p:cNvSpPr/>
          <p:nvPr/>
        </p:nvSpPr>
        <p:spPr>
          <a:xfrm>
            <a:off x="362102" y="5454109"/>
            <a:ext cx="3459721" cy="1071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Арматурний прокат має два чи більше рядів поперечних виступів (</a:t>
            </a:r>
            <a:r>
              <a:rPr lang="uk-UA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ребер</a:t>
            </a:r>
            <a:r>
              <a:rPr lang="uk-U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розташованих по периметру під кутом до поздовжньої осі стрижня та мають на різних сторонах стрижня різне спрямування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D3DB26-0B85-4130-BCC5-EF6AF716F1B2}"/>
              </a:ext>
            </a:extLst>
          </p:cNvPr>
          <p:cNvSpPr/>
          <p:nvPr/>
        </p:nvSpPr>
        <p:spPr>
          <a:xfrm>
            <a:off x="4065973" y="5454109"/>
            <a:ext cx="43766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Арматурний прокат має два чи більше рядів поперечних </a:t>
            </a:r>
            <a:r>
              <a:rPr lang="uk-UA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ребер</a:t>
            </a:r>
            <a:r>
              <a:rPr lang="uk-U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розташованих по периметру під кутом до поздовжньої осі стержня, при цьому поперечні ребра одного ряду мають однаковий кут нахилу до поздовжньої осі стержня (</a:t>
            </a:r>
            <a:r>
              <a:rPr lang="uk-UA" sz="1200" dirty="0">
                <a:latin typeface="Calibri" panose="020F0502020204030204" pitchFamily="34" charset="0"/>
                <a:ea typeface="Calibri" panose="020F0502020204030204" pitchFamily="34" charset="0"/>
              </a:rPr>
              <a:t>β), а поперечні ребра іншого ряду поперемінно чергуються з різними кутами β  і мають на сторонах стрижня різне спрямування</a:t>
            </a:r>
            <a:endParaRPr lang="ru-RU" sz="12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9E904CE-A85E-4E27-9308-C6C5C189ACA6}"/>
              </a:ext>
            </a:extLst>
          </p:cNvPr>
          <p:cNvSpPr/>
          <p:nvPr/>
        </p:nvSpPr>
        <p:spPr>
          <a:xfrm>
            <a:off x="8442664" y="5604669"/>
            <a:ext cx="36720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Арматурний прокат має два чи більше рядів поперечних </a:t>
            </a:r>
            <a:r>
              <a:rPr lang="uk-UA" sz="1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ребер</a:t>
            </a:r>
            <a:r>
              <a:rPr lang="uk-UA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розташованих по периметру під кутом до поздовжньої осі стержня, при цьому поперечні ребра рядів поперемінно чергуються з </a:t>
            </a:r>
            <a:r>
              <a:rPr lang="uk-UA" sz="1200" dirty="0">
                <a:latin typeface="Calibri" panose="020F0502020204030204" pitchFamily="34" charset="0"/>
                <a:ea typeface="Calibri" panose="020F0502020204030204" pitchFamily="34" charset="0"/>
              </a:rPr>
              <a:t>різними кутами β  і мають на сторонах стрижня різне спрямування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9349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6F56F6-4080-49C0-A1A7-3F05F43A3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408" y="427269"/>
            <a:ext cx="4438094" cy="235144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Механічні характеристики арматурного прокату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3D1475-2655-434C-BF35-DA22CCED0D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880645"/>
            <a:ext cx="7758569" cy="578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99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3151</Words>
  <Application>Microsoft Office PowerPoint</Application>
  <PresentationFormat>Широкоэкранный</PresentationFormat>
  <Paragraphs>991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Арматура для  залізобетонних конструкцій</vt:lpstr>
      <vt:lpstr>Класи і профілі арматурного прокату</vt:lpstr>
      <vt:lpstr>Нормативні документи</vt:lpstr>
      <vt:lpstr>ДСТУ 3760:2019  Прокат арматурний для залізобетонних конструкцій. Загальні технічні умови </vt:lpstr>
      <vt:lpstr>А240С</vt:lpstr>
      <vt:lpstr>Сортамент арматурного прокату за ДСТУ 3760</vt:lpstr>
      <vt:lpstr>А400С, А500С, А500Е, А600, А600С, А800, А1000</vt:lpstr>
      <vt:lpstr>Види профілю</vt:lpstr>
      <vt:lpstr>Механічні характеристики арматурного прокату</vt:lpstr>
      <vt:lpstr>ДСТУ 10080:2009 Зварювальна арматурна сталь. Загальні вимоги </vt:lpstr>
      <vt:lpstr>Періодичний профіль</vt:lpstr>
      <vt:lpstr>Презентация PowerPoint</vt:lpstr>
      <vt:lpstr>ГОСТ 5781 Сталь горячекатаная для армирования железобетонных конструкций. Технические условия </vt:lpstr>
      <vt:lpstr>Презентация PowerPoint</vt:lpstr>
      <vt:lpstr>Види профілю за ГОСТ 5781</vt:lpstr>
      <vt:lpstr>Механічні характеристики арматурного прокату </vt:lpstr>
      <vt:lpstr>ГОСТ 10884 -94 Сталь арматурная термомеханически упрочненная для железобетонных конструкций. Технические условия </vt:lpstr>
      <vt:lpstr>Механічні характеристики арматурного прокату за ГОСТ 10884</vt:lpstr>
      <vt:lpstr>Дротяна арматура</vt:lpstr>
      <vt:lpstr>Презентация PowerPoint</vt:lpstr>
      <vt:lpstr>ГОСТ 6727-80 Проволока из низкоуглеродистой стали холоднотянутая для армирования железобетонных конструкций. </vt:lpstr>
      <vt:lpstr>Презентация PowerPoint</vt:lpstr>
      <vt:lpstr>ГОСТ 7348-81 - Проволока из углеродистой стали для армирования предварительно напряженных железобетонных конструкций.  </vt:lpstr>
      <vt:lpstr>Презентация PowerPoint</vt:lpstr>
      <vt:lpstr>Презентация PowerPoint</vt:lpstr>
      <vt:lpstr>Канати </vt:lpstr>
      <vt:lpstr>Конструкція канатів</vt:lpstr>
      <vt:lpstr>Конструкція канатів К-7 і К-19</vt:lpstr>
      <vt:lpstr>Характеристика канатної арматури за prEN 10138-3 </vt:lpstr>
      <vt:lpstr>ГОСТ 13840 Канаты стальные арматурные 1х7. Технические условия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Evgeniya Nikolaevna</dc:creator>
  <cp:lastModifiedBy>Evgeniya Nikolaevna</cp:lastModifiedBy>
  <cp:revision>27</cp:revision>
  <dcterms:created xsi:type="dcterms:W3CDTF">2021-11-01T02:21:26Z</dcterms:created>
  <dcterms:modified xsi:type="dcterms:W3CDTF">2022-04-07T18:14:13Z</dcterms:modified>
</cp:coreProperties>
</file>