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4" r:id="rId26"/>
    <p:sldId id="279" r:id="rId27"/>
    <p:sldId id="300" r:id="rId28"/>
    <p:sldId id="299" r:id="rId29"/>
    <p:sldId id="303" r:id="rId30"/>
    <p:sldId id="305" r:id="rId31"/>
    <p:sldId id="304" r:id="rId32"/>
    <p:sldId id="301" r:id="rId33"/>
    <p:sldId id="307" r:id="rId34"/>
    <p:sldId id="302" r:id="rId35"/>
    <p:sldId id="280" r:id="rId36"/>
    <p:sldId id="281" r:id="rId37"/>
    <p:sldId id="285" r:id="rId38"/>
    <p:sldId id="286" r:id="rId39"/>
    <p:sldId id="287" r:id="rId40"/>
    <p:sldId id="306" r:id="rId41"/>
    <p:sldId id="308" r:id="rId42"/>
    <p:sldId id="309" r:id="rId43"/>
    <p:sldId id="310" r:id="rId44"/>
    <p:sldId id="289" r:id="rId45"/>
    <p:sldId id="288" r:id="rId46"/>
    <p:sldId id="282" r:id="rId47"/>
    <p:sldId id="290" r:id="rId48"/>
    <p:sldId id="291" r:id="rId49"/>
    <p:sldId id="292" r:id="rId50"/>
    <p:sldId id="294" r:id="rId51"/>
    <p:sldId id="295" r:id="rId52"/>
    <p:sldId id="296" r:id="rId53"/>
    <p:sldId id="311" r:id="rId54"/>
    <p:sldId id="297" r:id="rId55"/>
    <p:sldId id="298" r:id="rId56"/>
    <p:sldId id="293" r:id="rId57"/>
    <p:sldId id="318" r:id="rId58"/>
    <p:sldId id="312" r:id="rId59"/>
    <p:sldId id="313" r:id="rId60"/>
    <p:sldId id="314" r:id="rId61"/>
    <p:sldId id="315" r:id="rId62"/>
    <p:sldId id="317" r:id="rId63"/>
    <p:sldId id="316" r:id="rId64"/>
    <p:sldId id="319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55" d="100"/>
          <a:sy n="55" d="100"/>
        </p:scale>
        <p:origin x="72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tasta.com.ua/image/data/gost_8960-75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tasta.com.ua/image/data/gost_8946-75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asta.com.ua/image/data/gost_8949-75.pdf" TargetMode="External"/><Relationship Id="rId2" Type="http://schemas.openxmlformats.org/officeDocument/2006/relationships/hyperlink" Target="https://tasta.com.ua/image/data/gost_8955-7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tasta.com.ua/image/data/gost_8959-75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asta.com.ua/image/data/gost_8946-75.pdf" TargetMode="External"/><Relationship Id="rId2" Type="http://schemas.openxmlformats.org/officeDocument/2006/relationships/hyperlink" Target="https://tasta.com.ua/image/data/gost_8961-7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1.jpeg"/><Relationship Id="rId4" Type="http://schemas.openxmlformats.org/officeDocument/2006/relationships/hyperlink" Target="https://tasta.com.ua/image/data/gost_8951-75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asta.com.ua/image/data/gost_8957-75.pdf" TargetMode="External"/><Relationship Id="rId2" Type="http://schemas.openxmlformats.org/officeDocument/2006/relationships/hyperlink" Target="https://tasta.com.ua/image/data/gost_8958-7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tasta.com.ua/image/data/gost_8962-75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asta.com.ua/image/data/gost_8960-75.pdf" TargetMode="External"/><Relationship Id="rId2" Type="http://schemas.openxmlformats.org/officeDocument/2006/relationships/hyperlink" Target="https://tasta.com.ua/image/data/gost_8959-7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s://www.google.com/url?sa=i&amp;url=https%3A%2F%2Fwww.sampleks.ru%2Fcatalog%2Fpipes-with-external-anticorrosion-polyethylene-coating%2F&amp;psig=AOvVaw3E6koisBAU2Kssef2gV8hP&amp;ust=1653090637957000&amp;source=images&amp;cd=vfe&amp;ved=2ahUKEwiG06nT4Oz3AhUEiIsKHamvCU4Qr4kDegUIARCsAQ" TargetMode="External"/><Relationship Id="rId7" Type="http://schemas.openxmlformats.org/officeDocument/2006/relationships/hyperlink" Target="https://www.google.com/url?sa=i&amp;url=http%3A%2F%2Fwww.emech-emech.ru%2Fproduct%2Ftruby-stalnye-s-vnutrennim-cementno-peschanym-pokrytiem-cpp&amp;psig=AOvVaw3E6koisBAU2Kssef2gV8hP&amp;ust=1653090637957000&amp;source=images&amp;cd=vfe&amp;ved=2ahUKEwiG06nT4Oz3AhUEiIsKHamvCU4Qr4kDegUIARCqAQ" TargetMode="External"/><Relationship Id="rId12" Type="http://schemas.openxmlformats.org/officeDocument/2006/relationships/hyperlink" Target="https://www.google.com/url?sa=i&amp;url=https://www.trubappusurgut.ru/goods/71128761-stalnaya_truba_v_ppu_izolyatsii_v_pe_obolochke_d_57kh3_5_125_mm&amp;psig=AOvVaw3E6koisBAU2Kssef2gV8hP&amp;ust=1653090637957000&amp;source=images&amp;cd=vfe&amp;ved=0CAoQjhxqFwoTCJD1u9vg7PcCFQAAAAAdAAAAABAh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5.jpg"/><Relationship Id="rId5" Type="http://schemas.openxmlformats.org/officeDocument/2006/relationships/hyperlink" Target="https://www.google.com/url?sa=i&amp;url=https%3A%2F%2Fwww.sampleks.ru%2Fcatalog%2Fpipes-with-external-anticorrosion-coating-with-epoxy%2F&amp;psig=AOvVaw3E6koisBAU2Kssef2gV8hP&amp;ust=1653090637957000&amp;source=images&amp;cd=vfe&amp;ved=2ahUKEwiG06nT4Oz3AhUEiIsKHamvCU4Qr4kDegUIARCoAQ" TargetMode="External"/><Relationship Id="rId10" Type="http://schemas.openxmlformats.org/officeDocument/2006/relationships/hyperlink" Target="https://www.google.com/url?sa=i&amp;url=http%3A%2F%2Fzavodmpt.ru%2Fservices%2Ftruby-stalnye-s-vnutrennim-polimernym-pokrytiem&amp;psig=AOvVaw3E6koisBAU2Kssef2gV8hP&amp;ust=1653090637957000&amp;source=images&amp;cd=vfe&amp;ved=2ahUKEwiG06nT4Oz3AhUEiIsKHamvCU4Qr4kDegUIARC-AQ" TargetMode="External"/><Relationship Id="rId4" Type="http://schemas.openxmlformats.org/officeDocument/2006/relationships/image" Target="../media/image31.jpeg"/><Relationship Id="rId9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e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28CEC-9489-423F-97CD-BC4E6E9F8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Система чавунних трубопроводів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6BAC20-1AA5-49A8-B782-A3423C801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488873"/>
            <a:ext cx="8689976" cy="768926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Чавунні труби і фітинги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Трубы чугунные канализационные. Разновидности и способы монтажа">
            <a:extLst>
              <a:ext uri="{FF2B5EF4-FFF2-40B4-BE49-F238E27FC236}">
                <a16:creationId xmlns:a16="http://schemas.microsoft.com/office/drawing/2014/main" id="{C397DC68-D154-4650-B51D-822F8EE424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4" y="207285"/>
            <a:ext cx="4556934" cy="1967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01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Чугунная безраструбная канализация Düker SML">
            <a:extLst>
              <a:ext uri="{FF2B5EF4-FFF2-40B4-BE49-F238E27FC236}">
                <a16:creationId xmlns:a16="http://schemas.microsoft.com/office/drawing/2014/main" id="{1D7C0CEC-8A50-47A8-86D4-DE212AC56E5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42" y="454731"/>
            <a:ext cx="6303885" cy="594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01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A7957128-D7C4-4E98-B3FB-8B69C6624AA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9496" y="171673"/>
            <a:ext cx="3886634" cy="2586378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1CD0F0-13DB-49EE-B9F2-1FA470A23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113" y="135074"/>
            <a:ext cx="3500871" cy="26595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C6BE0F-17DB-4417-85B1-31E42EA8C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08" y="3042371"/>
            <a:ext cx="4828742" cy="3213308"/>
          </a:xfrm>
          <a:prstGeom prst="rect">
            <a:avLst/>
          </a:prstGeom>
        </p:spPr>
      </p:pic>
      <p:pic>
        <p:nvPicPr>
          <p:cNvPr id="4098" name="Picture 2" descr="Чугунная канализация: монтаж, демонтаж и соединения труб">
            <a:extLst>
              <a:ext uri="{FF2B5EF4-FFF2-40B4-BE49-F238E27FC236}">
                <a16:creationId xmlns:a16="http://schemas.microsoft.com/office/drawing/2014/main" id="{2B5AAE95-94D8-4934-A551-1CBAFBD2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67" y="3227419"/>
            <a:ext cx="3694732" cy="2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Безраструбная чугунная труба для канализации: как соединить канализационные  конструкции без раструба">
            <a:extLst>
              <a:ext uri="{FF2B5EF4-FFF2-40B4-BE49-F238E27FC236}">
                <a16:creationId xmlns:a16="http://schemas.microsoft.com/office/drawing/2014/main" id="{EE07648D-24CF-4981-88EE-7D39DD66E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67" y="171673"/>
            <a:ext cx="3982869" cy="223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Безраструбная чугунная канализация — Википедия">
            <a:extLst>
              <a:ext uri="{FF2B5EF4-FFF2-40B4-BE49-F238E27FC236}">
                <a16:creationId xmlns:a16="http://schemas.microsoft.com/office/drawing/2014/main" id="{875A9C7B-D7D7-476F-BD0E-42EAE93C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340922"/>
            <a:ext cx="2832717" cy="272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477E8D7-943E-40D9-AD4E-1751B6283C27}"/>
              </a:ext>
            </a:extLst>
          </p:cNvPr>
          <p:cNvSpPr/>
          <p:nvPr/>
        </p:nvSpPr>
        <p:spPr>
          <a:xfrm>
            <a:off x="5043611" y="2794650"/>
            <a:ext cx="2841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Стикування труб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75016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Безраструбная чугунная канализация - Отопление и водоснабжение дома и  квартиры своими руками">
            <a:extLst>
              <a:ext uri="{FF2B5EF4-FFF2-40B4-BE49-F238E27FC236}">
                <a16:creationId xmlns:a16="http://schemas.microsoft.com/office/drawing/2014/main" id="{332608F6-6F6D-48FD-8A14-958E73E35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81" y="1344312"/>
            <a:ext cx="8873838" cy="499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3AC365-519D-45A8-A92A-3680E2A2A0A4}"/>
              </a:ext>
            </a:extLst>
          </p:cNvPr>
          <p:cNvSpPr/>
          <p:nvPr/>
        </p:nvSpPr>
        <p:spPr>
          <a:xfrm>
            <a:off x="3949334" y="522154"/>
            <a:ext cx="3937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ФІТІНГИ ДО БЕЗРАСТРУБНИХ ТРУБ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93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ACDDCF-9591-4F09-BD16-E71F0C4BDF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Труби з чавуну характеризуються наступними параметрами: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товщина стінки виробу;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умовний прохід;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зовнішній діаметр.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077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FB539C-9CA9-47B3-B5CD-FA532914E9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5596" y="554181"/>
            <a:ext cx="10460808" cy="5985163"/>
          </a:xfrm>
        </p:spPr>
        <p:txBody>
          <a:bodyPr>
            <a:normAutofit fontScale="85000" lnSpcReduction="10000"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Безнапірні труби з чавуну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ДСТУ Б.В.2.5-25:2005 (ГОСТ 6942-98) Инженерное оборудование зданий и сооружений. Внешние сети и сооружения. Трубы чугунные канализационные и фасонные части к ним. Технические условия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Випускають труби таких зовнішніх діаметрів – 50, 100 і 150 мм.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Товщина стінки безнапірних труб не може бути менше 4 міліметрів і більше 5 міліметрів. (4,0  4,5 і 5 мм)  Довжина мірного відрізка каналізаційної труби змінюється від 0,75 метра до 2,2 метра.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Напірні труби 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ГОСТ 9583 (не діє).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Випускають труби з умовним проходом від 65 до 1000 мм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За товщиною стінки труби поділяють на 3 класи з маркуванням А, Б, ЛА.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першого класу (маркування - ЛА) товщина стінки буде змінюватися від 6,7 до 22,5 міліметра.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другого класу (маркування А) цей параметр буде коливатися в межах від 7,4 до 24,8 мм.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Самий «товстий» третій клас (маркування - Б) має товщину стінки від 8 до 27 міліметрів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Чавунні труби виготовляють у вигляді елементів довжиною від 750 мм до 6000 мм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565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5C5E00-7114-446D-A3FD-A0FD272447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937" y="1037056"/>
            <a:ext cx="10294554" cy="4463199"/>
          </a:xfrm>
        </p:spPr>
        <p:txBody>
          <a:bodyPr>
            <a:normAutofit/>
          </a:bodyPr>
          <a:lstStyle/>
          <a:p>
            <a:pPr marL="457200"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Маркування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Маркування труби містить: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 виробу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виробничий стандарт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довжина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умовна пропускна здатність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Наприклад: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Раструбна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безнапірна труба з діаметром в 150 мм і довжиною в 2 м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800"/>
              </a:spcAft>
              <a:buNone/>
            </a:pPr>
            <a:r>
              <a:rPr lang="uk-UA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ТЧК-150-2000 </a:t>
            </a:r>
            <a:r>
              <a:rPr lang="ru-RU" sz="3200" b="1" dirty="0"/>
              <a:t>ДСТУ Б.В.2.5-25:2005 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758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CE8B03-7CEF-4457-83A0-0A340ECE87E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7" b="28996"/>
          <a:stretch/>
        </p:blipFill>
        <p:spPr bwMode="auto">
          <a:xfrm>
            <a:off x="914400" y="1454727"/>
            <a:ext cx="10335491" cy="46551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62E553-223B-4034-ACCC-B77AEBBD61D0}"/>
              </a:ext>
            </a:extLst>
          </p:cNvPr>
          <p:cNvSpPr/>
          <p:nvPr/>
        </p:nvSpPr>
        <p:spPr>
          <a:xfrm>
            <a:off x="3949334" y="522154"/>
            <a:ext cx="423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МАРКУВАННЯ  БЕЗРАСТРУБНИХ ТРУБ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38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71140C-B81E-4F61-BE6B-BB208AE268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2319" y="344328"/>
            <a:ext cx="10363826" cy="2010945"/>
          </a:xfrm>
        </p:spPr>
        <p:txBody>
          <a:bodyPr/>
          <a:lstStyle/>
          <a:p>
            <a:pPr algn="just"/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Чавунні фітинги для труб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монтуються у місцях повороту трубопроводу та розгалужень. Іноді використовуються для з'єднання кількох елементів. Від їхньої якості залежить герметичність об'єкта, тому при виробництві дотримуються всі технології.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Фитинги для труб. Фитинги для стальных труб. Фитинги для металлических труб">
            <a:extLst>
              <a:ext uri="{FF2B5EF4-FFF2-40B4-BE49-F238E27FC236}">
                <a16:creationId xmlns:a16="http://schemas.microsoft.com/office/drawing/2014/main" id="{7DDCE128-CF1E-4620-B372-9963A3C540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32" y="2355273"/>
            <a:ext cx="5550535" cy="405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827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E116B6-5CA8-451E-BD2D-831F1B2A81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457200"/>
            <a:ext cx="10225281" cy="533399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 фітингів для труб: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чавунні без будь-якого покриття,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чавунні оцинковані.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Виділяють: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кутові,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трійники,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муфти,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торцеві ковпаки,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штуцери.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784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311B9-B032-42CF-BCDC-11999F47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018" y="374073"/>
            <a:ext cx="8645864" cy="1840621"/>
          </a:xfrm>
        </p:spPr>
        <p:txBody>
          <a:bodyPr>
            <a:noAutofit/>
          </a:bodyPr>
          <a:lstStyle/>
          <a:p>
            <a:pPr algn="l"/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 з різновидів чавунних фітингів - трійник прямий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В1 (В130) (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рівнопрохідний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b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Трійник прямий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 деталь, яка використовується для з'єднання труб. Це порожній циліндр з циліндричним відгалуженням посередині, виготовлений з чавуну, всередині якого нарізана різьба.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47896E-3DAF-466E-A1DE-510929D83F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3198" y="2367092"/>
            <a:ext cx="8880766" cy="238501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Муфта чавунна з внутрішньо-зовнішньою різьбою </a:t>
            </a:r>
            <a:r>
              <a:rPr lang="uk-UA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ГОСТ 8960-75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 з різновидів чавунних фітингів -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футорка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перехідна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(редукційна) чавунна з внутрішньо-зовнішньою різьбою або муфта з/в N4 (В241).</a:t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Муфта з/в </a:t>
            </a:r>
            <a:r>
              <a:rPr lang="uk-UA" dirty="0" err="1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футорка</a:t>
            </a:r>
            <a:r>
              <a:rPr lang="uk-UA" dirty="0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перехідна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це циліндр на зразок муфти прямої з нарізаною різьбою: з одного боку зовнішня, а з іншого - внутрішня. Різьба різного діаметра.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Фитинги для труб. Фитинги для стальных труб. Фитинги для металлических труб">
            <a:extLst>
              <a:ext uri="{FF2B5EF4-FFF2-40B4-BE49-F238E27FC236}">
                <a16:creationId xmlns:a16="http://schemas.microsoft.com/office/drawing/2014/main" id="{F917782C-557D-4AA7-8199-74DAB9ECC49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0" t="48222" r="20073" b="29048"/>
          <a:stretch/>
        </p:blipFill>
        <p:spPr bwMode="auto">
          <a:xfrm>
            <a:off x="595118" y="501512"/>
            <a:ext cx="2148081" cy="1713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Фитинги для труб. Фитинги для стальных труб. Фитинги для металлических труб">
            <a:extLst>
              <a:ext uri="{FF2B5EF4-FFF2-40B4-BE49-F238E27FC236}">
                <a16:creationId xmlns:a16="http://schemas.microsoft.com/office/drawing/2014/main" id="{0A4F90AD-80F5-4516-AF42-823E1B895C6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1" t="28669" b="51954"/>
          <a:stretch/>
        </p:blipFill>
        <p:spPr bwMode="auto">
          <a:xfrm>
            <a:off x="180109" y="2495925"/>
            <a:ext cx="2410691" cy="1713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Фитинги для труб. Фитинги для стальных труб. Фитинги для металлических труб">
            <a:extLst>
              <a:ext uri="{FF2B5EF4-FFF2-40B4-BE49-F238E27FC236}">
                <a16:creationId xmlns:a16="http://schemas.microsoft.com/office/drawing/2014/main" id="{B219BD65-51FE-4319-8F6D-3F428C8EBDF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8" r="22107" b="75678"/>
          <a:stretch/>
        </p:blipFill>
        <p:spPr bwMode="auto">
          <a:xfrm>
            <a:off x="350577" y="5253621"/>
            <a:ext cx="1907714" cy="14381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272E5AA5-7160-4B52-8D2B-DB5E53550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018" y="5080245"/>
            <a:ext cx="888076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 З РІЗНОВИДІВ ЧАВУННИХ ФІТИНГІВ - ЗАГЛУШКА</a:t>
            </a:r>
            <a:r>
              <a:rPr kumimoji="0" lang="uk-UA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(ПРОБКА) ЧАВУННА ІЗ ЗОВНІШНЬОЮ РІЗЬБОЮ Т9 (В290).</a:t>
            </a:r>
            <a:br>
              <a:rPr kumimoji="0" lang="uk-UA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uk-UA" altLang="ru-RU" b="0" i="0" u="none" strike="noStrike" cap="none" normalizeH="0" baseline="0" dirty="0">
                <a:ln>
                  <a:noFill/>
                </a:ln>
                <a:solidFill>
                  <a:srgbClr val="0000C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ЗАГЛУШКА</a:t>
            </a:r>
            <a:r>
              <a:rPr kumimoji="0" lang="uk-UA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ЦЕ ЦИЛІНДР НА ЗРАЗОК МУФТИ ПРЯМОЇ З НАРІЗАНОЮ РІЗЬБОЮ НАЗОВНІ, А ІНША СТОРОНА ЗАПАЯНА, Є ГЛУХА, ЗАГЛУШКИ БУВАЮТЬ РІЗНОГО ДІАМЕТРА.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346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9B4F5EC-75CC-4A13-97F7-5454AF46C2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355710"/>
            <a:ext cx="6082458" cy="436621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Галузь застосування чавунних труб: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Водопровід для подачі питної і технічної води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Каналізаційні системи і системи водовідведення на промислових об’єктах, і в багатоповерхових житлових будинках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Теплові магістралі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Мережі для транспортування нафтопродуктів і агресивних речовин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Протипожежні системи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Чугунные трубы: классификация, виды, критерии выбора">
            <a:extLst>
              <a:ext uri="{FF2B5EF4-FFF2-40B4-BE49-F238E27FC236}">
                <a16:creationId xmlns:a16="http://schemas.microsoft.com/office/drawing/2014/main" id="{5634BDC2-A369-4AE6-9B06-DADA8C613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74" y="166255"/>
            <a:ext cx="4972426" cy="306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рубы чугунные 100 мм - наружный диаметр, технические характеристики | Вес  погонного метра, цена, размеры и сертификат изделий">
            <a:extLst>
              <a:ext uri="{FF2B5EF4-FFF2-40B4-BE49-F238E27FC236}">
                <a16:creationId xmlns:a16="http://schemas.microsoft.com/office/drawing/2014/main" id="{B8801AB0-1EF1-4591-9368-9DBDED51E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785" y="3625128"/>
            <a:ext cx="3858924" cy="258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416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150275-7993-46E0-9923-62D1A9470D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15491" y="526473"/>
            <a:ext cx="9157854" cy="555780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Коліно чавунне з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внутрішньо-зовнішньою різьбою </a:t>
            </a:r>
            <a:r>
              <a:rPr lang="uk-UA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ГОСТ 8946-75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 з різновидів чавунних фітингів - коліно чавунне з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внутрішньо-зовнішньою різьбою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або куточок в/з А4 Nr7 (В92).</a:t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Коліно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це деталь, що використовується для з'єднання труб під кутом. Воно є порожнім вигнутим на кут 90° циліндром, виготовленим з чавуну, всередині якого нарізана різьба (тобто в/з).</a:t>
            </a:r>
          </a:p>
          <a:p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 з різновидів чавунних фітингів - заглушка радіаторна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(пробка радіатора,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футорка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радіаторна глуха) чавунна права або ліва.</a:t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сьогодні відповідного ГОСТу з виготовлення заглушки (пробки) чавунної радіаторної в Україні немає, а тому одні виробники використовують ГОСТ 8960-75 - тобто виготовлення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футорок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радіаторних чавунних - у зв'язку з тим, що заглушка радіаторна зовні схожа на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футорки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інші ГОСТу 8963-75 – тобто. виготовлення заглушок (пробок) із зовнішньою різьбою - у зв'язку з тим, що це заглушка (пробка) із зовнішньою різьбою</a:t>
            </a:r>
          </a:p>
          <a:p>
            <a:endParaRPr lang="ru-RU" dirty="0"/>
          </a:p>
        </p:txBody>
      </p:sp>
      <p:pic>
        <p:nvPicPr>
          <p:cNvPr id="4" name="Рисунок 3" descr="Фитинги для труб. Фитинги для стальных труб. Фитинги для металлических труб">
            <a:extLst>
              <a:ext uri="{FF2B5EF4-FFF2-40B4-BE49-F238E27FC236}">
                <a16:creationId xmlns:a16="http://schemas.microsoft.com/office/drawing/2014/main" id="{EEBCFFAB-FC6F-4D5B-BE22-FA8ED42FADD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7" r="79762" b="52347"/>
          <a:stretch/>
        </p:blipFill>
        <p:spPr bwMode="auto">
          <a:xfrm>
            <a:off x="110836" y="773721"/>
            <a:ext cx="2604655" cy="1927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Фитинги для труб. Фитинги для стальных труб. Фитинги для металлических труб">
            <a:extLst>
              <a:ext uri="{FF2B5EF4-FFF2-40B4-BE49-F238E27FC236}">
                <a16:creationId xmlns:a16="http://schemas.microsoft.com/office/drawing/2014/main" id="{B0A00CB7-68FB-464F-81E7-E086A20D475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0" t="1383" r="1586" b="79842"/>
          <a:stretch/>
        </p:blipFill>
        <p:spPr bwMode="auto">
          <a:xfrm>
            <a:off x="517756" y="3258446"/>
            <a:ext cx="2197735" cy="1561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5257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82D1C28-2228-4015-96D1-9B0640A9913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82759105"/>
              </p:ext>
            </p:extLst>
          </p:nvPr>
        </p:nvGraphicFramePr>
        <p:xfrm>
          <a:off x="3089563" y="40801"/>
          <a:ext cx="8866910" cy="6776398"/>
        </p:xfrm>
        <a:graphic>
          <a:graphicData uri="http://schemas.openxmlformats.org/drawingml/2006/table">
            <a:tbl>
              <a:tblPr firstRow="1" firstCol="1" bandRow="1"/>
              <a:tblGrid>
                <a:gridCol w="8866910">
                  <a:extLst>
                    <a:ext uri="{9D8B030D-6E8A-4147-A177-3AD203B41FA5}">
                      <a16:colId xmlns:a16="http://schemas.microsoft.com/office/drawing/2014/main" val="1657827469"/>
                    </a:ext>
                  </a:extLst>
                </a:gridCol>
              </a:tblGrid>
              <a:tr h="21296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МУФТА З ВНУТРІШНЬОЮ РІЗЬБОЮ ЧАВУННА ДОВГА - </a:t>
                      </a:r>
                      <a:r>
                        <a:rPr lang="uk-UA" sz="1600" b="1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ГОСТ 8955-75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З РІЗНОВИДІВ ЧАВУННИХ ФІТИНГІВ - МУФТА ЧАВУННА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ПРЯМА ДОВГА З ВНУТРІШНЬОЮ РІЗЬБОЮ АБО МУФТА М2 NR2 (В270).</a:t>
                      </a:r>
                      <a:b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600" dirty="0">
                          <a:solidFill>
                            <a:srgbClr val="0000C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МУФТА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ЦЕ ДЕТАЛЬ, ЯКА ВИКОРИСТОВУЄТЬСЯ ДЛЯ З'ЄДНАННЯ ТРУБ ОДНАКОВОГО ДІАМЕТРА. ВОНА Є ПОРОЖНІМ ЦИЛІНДРОМ, ВИГОТОВЛЕНИМ З ЧАВУНУ, ВСЕРЕДИНІ ЯКОГО НАРІЗАНА РІЗЬБА.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823683"/>
                  </a:ext>
                </a:extLst>
              </a:tr>
              <a:tr h="21296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ТРІЙНИК ЧАВУННИЙ ПЕРЕХІДНИЙ </a:t>
                      </a:r>
                      <a:r>
                        <a:rPr lang="uk-UA" sz="1600" b="1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ГОСТ 8949-75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З РІЗНОВИДІВ ЧАВУННИХ ФІТИНГІВ - ТРІЙНИК ПЕРЕХІДНИЙ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В1 (В130R) (РЕДУКЦІЙНИЙ).</a:t>
                      </a:r>
                      <a:b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600" dirty="0">
                          <a:solidFill>
                            <a:srgbClr val="0000C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ТРІЙНИК ПЕРЕХІДНИЙ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ЦЕ ДЕТАЛЬ, ЯКА ВИКОРИСТОВУЄТЬСЯ ДЛЯ З'ЄДНАННЯ ТРУБ ДВОХ РІЗНИХ ДІАМЕТРІВ. ЦЕ ПОРОЖНІЙ ЦИЛІНДР ІЗ ЦИЛІНДРИЧНИМ ВІДГАЛУЖЕННЯМ ПОСЕРЕДИНІ, ВИГОТОВЛЕНО З ЧАВУНУ, ВСЕРЕДИНІ ЯКИХ НАРІЗАНА РІЗЬБА.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787614"/>
                  </a:ext>
                </a:extLst>
              </a:tr>
              <a:tr h="25170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АМЕРИКАНКА ЧАВУННА ПРЯМА ІЗ ВНУТРІШНЬО-ЗОВНІШНЬОЮ РІЗЬБОЮ </a:t>
                      </a:r>
                      <a:r>
                        <a:rPr lang="uk-UA" sz="1600" b="1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ГОСТ 8959-75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З РІЗНОВИДІВ ЧАВУННИХ ФІТИНГІВ - АМЕРИКАНКА ЧАВУННА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ПРЯМА З ВНУТРІШНЬО-ЗОВНІШНЬОЮ РІЗЬБОЮ, ГОЛЕНДЕР ПРЯМИЙ, ГАЙКА СПОЛУЧНА, МУФТА В/З U2 NR48 (В331).</a:t>
                      </a:r>
                      <a:b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600" dirty="0">
                          <a:solidFill>
                            <a:srgbClr val="0000C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АМЕРИКАНКА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ЦЕ ДЕТАЛЬ, ЯКА ВИКОРИСТОВУЄТЬСЯ ДЛЯ З'ЄДНАННЯ ТРУБ. ВОНА Є ПОРОЖНІМ ЦИЛІНДРОМ, ВИГОТОВЛЕНИМ З ЧАВУНУ, З ОДНОГО БОКУ ВНУТРІШНЯ, А З ІНШОГО ЗОВНІШНЯ РІЗЬБА, СКЛАДАЄТЬСЯ З ТРЬОХ ЧАСТИН, ЯКІ МІЖ СОБОЮ З'ЄДНУЮТЬСЯ, А ЗОВНІ НАГАДУЄ КОНТРГАЙКУ.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035048"/>
                  </a:ext>
                </a:extLst>
              </a:tr>
            </a:tbl>
          </a:graphicData>
        </a:graphic>
      </p:graphicFrame>
      <p:pic>
        <p:nvPicPr>
          <p:cNvPr id="6" name="Рисунок 5" descr="Фитинги для труб. Фитинги для стальных труб. Фитинги для металлических труб">
            <a:extLst>
              <a:ext uri="{FF2B5EF4-FFF2-40B4-BE49-F238E27FC236}">
                <a16:creationId xmlns:a16="http://schemas.microsoft.com/office/drawing/2014/main" id="{4C4CF6F1-461D-4A59-BC02-1AE749E5AE1B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1" t="23921" r="21676" b="52170"/>
          <a:stretch/>
        </p:blipFill>
        <p:spPr bwMode="auto">
          <a:xfrm>
            <a:off x="583997" y="318424"/>
            <a:ext cx="1743566" cy="1618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Фитинги для труб. Фитинги для стальных труб. Фитинги для металлических труб">
            <a:extLst>
              <a:ext uri="{FF2B5EF4-FFF2-40B4-BE49-F238E27FC236}">
                <a16:creationId xmlns:a16="http://schemas.microsoft.com/office/drawing/2014/main" id="{514DC022-D1BA-419A-A329-06167D5BB66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4" t="48222" b="29048"/>
          <a:stretch/>
        </p:blipFill>
        <p:spPr bwMode="auto">
          <a:xfrm>
            <a:off x="419937" y="2481955"/>
            <a:ext cx="2401424" cy="16189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Фитинги для труб. Фитинги для стальных труб. Фитинги для металлических труб">
            <a:extLst>
              <a:ext uri="{FF2B5EF4-FFF2-40B4-BE49-F238E27FC236}">
                <a16:creationId xmlns:a16="http://schemas.microsoft.com/office/drawing/2014/main" id="{EB0BDA4E-A7C0-41E9-AD01-636680A0A3A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6" t="592" r="60691" b="80625"/>
          <a:stretch/>
        </p:blipFill>
        <p:spPr bwMode="auto">
          <a:xfrm>
            <a:off x="480132" y="5140036"/>
            <a:ext cx="2221504" cy="1147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1747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A2721E0-F6C4-40B4-9CA2-C3BCEBF4C82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9776315"/>
              </p:ext>
            </p:extLst>
          </p:nvPr>
        </p:nvGraphicFramePr>
        <p:xfrm>
          <a:off x="2951017" y="318656"/>
          <a:ext cx="8645237" cy="6192980"/>
        </p:xfrm>
        <a:graphic>
          <a:graphicData uri="http://schemas.openxmlformats.org/drawingml/2006/table">
            <a:tbl>
              <a:tblPr firstRow="1" firstCol="1" bandRow="1"/>
              <a:tblGrid>
                <a:gridCol w="8645237">
                  <a:extLst>
                    <a:ext uri="{9D8B030D-6E8A-4147-A177-3AD203B41FA5}">
                      <a16:colId xmlns:a16="http://schemas.microsoft.com/office/drawing/2014/main" val="973917100"/>
                    </a:ext>
                  </a:extLst>
                </a:gridCol>
              </a:tblGrid>
              <a:tr h="18410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КОНТРГАЙКА ЧАВУННА </a:t>
                      </a:r>
                      <a:r>
                        <a:rPr lang="uk-UA" sz="1600" b="1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ГОСТ 8961-75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З РІЗНОВИДІВ ЧАВУННИХ ФІТИНГІВ - КОНТРГАЙКА ЧАВУННА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(В310).</a:t>
                      </a:r>
                      <a:b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600" dirty="0">
                          <a:solidFill>
                            <a:srgbClr val="0000C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КОНТРГАЙКА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ЦЕ ЦИЛІНДР НА ЗРАЗОК МУФТИ ПРЯМОЇ З НАРІЗАНОЮ ВНУТРІШНЬОЮ РІЗЬБОЮ, ТІЛЬКИ ПО ВИСОТІ ДУЖЕ МАЛЕНЬКИЙ - 5-6 ММ. ВЛАСНЕ, ЦЕ І Є ГАЙКА, ТІЛЬКИ СПЕЦІАЛЬНА ДЛЯ ТРУБ.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815146"/>
                  </a:ext>
                </a:extLst>
              </a:tr>
              <a:tr h="21759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КОЛІНО ЧАВУННЕ ПРЯМЕ З ВНУТРІШНЬОЮ РІЗЬБОЮ  </a:t>
                      </a:r>
                      <a:r>
                        <a:rPr lang="uk-UA" sz="1600" b="1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ГОСТ 8946-75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З РІЗНОВИДІВ ЧАВУННИХ ФІТИНГІВ - КОЛІНО ЧАВУННЕ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ПРЯМЕ З ВНУТРІШНЬОЮ РІЗЬБОЮ АБО КУТОЧОК В/В А1 (В90).</a:t>
                      </a:r>
                      <a:b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600" dirty="0">
                          <a:solidFill>
                            <a:srgbClr val="0000C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КОЛІНО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ЦЕ ДЕТАЛЬ, ЩО ВИКОРИСТОВУЄТЬСЯ ДЛЯ З'ЄДНАННЯ ТРУБ ПІД КУТОМ. ВОНО Є ПОРОЖНІМ ВИГНУТИМ НА КУТ 90° ЦИЛІНДРОМ, ВИГОТОВЛЕНИМ З ЧАВУНУ, ВСЕРЕДИНІ ЯКОГО НАРІЗАНА РІЗЬБА (ТОБТО В/В).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229561"/>
                  </a:ext>
                </a:extLst>
              </a:tr>
              <a:tr h="21759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ХРЕСТОВИНА ЧАВУННА ПРЯМА </a:t>
                      </a:r>
                      <a:r>
                        <a:rPr lang="uk-UA" sz="1600" b="1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ГОСТ 8951-75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З РІЗНОВИДІВ ЧАВУННИХ ФІТИНГІВ - ХРЕСТОВИНА ПРЯМ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АБО МУФТА М2 NR2 (В270) (РІВНОПРОХІДНА).</a:t>
                      </a:r>
                      <a:b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600" dirty="0">
                          <a:solidFill>
                            <a:srgbClr val="0000C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ХРЕСТОВИНА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ЦЕ ДЕТАЛЬ, ЯКА ВИКОРИСТОВУЄТЬСЯ ДЛЯ З'ЄДНАННЯ ТРУБ. ЦЕ ДВА ПОРОЖНІ ЦИЛІНДРИ З'ЄДНАНІ МІЖ СОБОЮ ПОСЕРЕДИНІ, ВИГОТОВЛЕНІ З ЧАВУНУ, ВСЕРЕДИНІ ЯКИХ НАРІЗАНА РІЗЬБА.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01155"/>
                  </a:ext>
                </a:extLst>
              </a:tr>
            </a:tbl>
          </a:graphicData>
        </a:graphic>
      </p:graphicFrame>
      <p:pic>
        <p:nvPicPr>
          <p:cNvPr id="5" name="Рисунок 4" descr="Контргайка чугунная STA 25мм 1&quot;">
            <a:extLst>
              <a:ext uri="{FF2B5EF4-FFF2-40B4-BE49-F238E27FC236}">
                <a16:creationId xmlns:a16="http://schemas.microsoft.com/office/drawing/2014/main" id="{A20DC47D-5A90-4F14-BE92-C9D49A03598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20373" r="8598" b="21487"/>
          <a:stretch/>
        </p:blipFill>
        <p:spPr bwMode="auto">
          <a:xfrm>
            <a:off x="390034" y="537413"/>
            <a:ext cx="1965239" cy="1446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Фитинги для труб. Фитинги для стальных труб. Фитинги для металлических труб">
            <a:extLst>
              <a:ext uri="{FF2B5EF4-FFF2-40B4-BE49-F238E27FC236}">
                <a16:creationId xmlns:a16="http://schemas.microsoft.com/office/drawing/2014/main" id="{E7EEF620-D3AD-4477-BAD2-BE483D23F50C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9" t="19964" r="59533" b="54933"/>
          <a:stretch/>
        </p:blipFill>
        <p:spPr bwMode="auto">
          <a:xfrm>
            <a:off x="595746" y="2558618"/>
            <a:ext cx="1821930" cy="1713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Фитинги для труб. Фитинги для стальных труб. Фитинги для металлических труб">
            <a:extLst>
              <a:ext uri="{FF2B5EF4-FFF2-40B4-BE49-F238E27FC236}">
                <a16:creationId xmlns:a16="http://schemas.microsoft.com/office/drawing/2014/main" id="{82238511-203A-481A-9477-2E6A7D1B5C5F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6" t="71944" r="31065" b="-205"/>
          <a:stretch/>
        </p:blipFill>
        <p:spPr bwMode="auto">
          <a:xfrm>
            <a:off x="363104" y="4798581"/>
            <a:ext cx="2054572" cy="1713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8913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64DA859-6720-46F5-A224-210BFC42500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77107090"/>
              </p:ext>
            </p:extLst>
          </p:nvPr>
        </p:nvGraphicFramePr>
        <p:xfrm>
          <a:off x="3117273" y="249382"/>
          <a:ext cx="8589817" cy="6630145"/>
        </p:xfrm>
        <a:graphic>
          <a:graphicData uri="http://schemas.openxmlformats.org/drawingml/2006/table">
            <a:tbl>
              <a:tblPr firstRow="1" firstCol="1" bandRow="1"/>
              <a:tblGrid>
                <a:gridCol w="8589817">
                  <a:extLst>
                    <a:ext uri="{9D8B030D-6E8A-4147-A177-3AD203B41FA5}">
                      <a16:colId xmlns:a16="http://schemas.microsoft.com/office/drawing/2014/main" val="3172770577"/>
                    </a:ext>
                  </a:extLst>
                </a:gridCol>
              </a:tblGrid>
              <a:tr h="18558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НІПЕЛЬ ЧАВУННИЙ ПРЯМИЙ </a:t>
                      </a:r>
                      <a:r>
                        <a:rPr lang="uk-UA" sz="1600" b="1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ГОСТ 8958-75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З РІЗНОВИДІВ ЧАВУННИХ ФІТИНГІВ - НІПЕЛЬ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ПРЯМИЙ N8 (В280) (РІВНОПРОХІДНИЙ).</a:t>
                      </a:r>
                      <a:b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600" dirty="0">
                          <a:solidFill>
                            <a:srgbClr val="0000C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НІПЕЛЬ ПРЯМИЙ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ЦЕ ДЕТАЛЬ, ЯКА ВИКОРИСТОВУЄТЬСЯ ДЛЯ З'ЄДНАННЯ ТРУБ. ЦЕ ПОРОЖНІЙ ЦИЛІНДР, ПОСЕРЕДИНІ З ШЕСТИГРАННИКОМ, ВИГОТОВЛЕНИЙ З ЧАВУНУ, З НАРІЗАНОЮ ЗОВНІШНЬОЮ РІЗЬБОЮ.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706746"/>
                  </a:ext>
                </a:extLst>
              </a:tr>
              <a:tr h="22669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МУФТА ЧАВУННА ІЗ ВНУТРІШНЬОЮ РІЗЬБОЮ, ПЕРЕХІДНА </a:t>
                      </a:r>
                      <a:r>
                        <a:rPr lang="uk-UA" sz="1600" b="1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ГОСТ 8957-75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З РІЗНОВИДІВ ЧАВУННИХ ФІТИНГІВ - МУФТА ЧАВУННА ПЕРЕХІДНА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ІЗ ВНУТРІШНЬОЮ РІЗЬБОЮ (РЕДУКЦІЙНА) АБО МУФТА В/В М2 NR3 (В240).</a:t>
                      </a:r>
                      <a:b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600" dirty="0">
                          <a:solidFill>
                            <a:srgbClr val="0000C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МУФТА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ЦЕ ДЕТАЛЬ, ЯКА ВИКОРИСТОВУЄТЬСЯ ДЛЯ З'ЄДНАННЯ ТРУБ. СКЛАДАЄТЬСЯ З ДВОХ ПОРОЖНІХ ЦИЛІНДРІВ РІЗНОГО ДІАМЕТРА, З'ЄДНАНИХ МІЖ СОБОЮ, ВИГОТОВЛЕНА ​​З ЧАВУНУ, ВСЕРЕДИНІ ЯКОГО НАРІЗАНА РІЗЬБА.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496216"/>
                  </a:ext>
                </a:extLst>
              </a:tr>
              <a:tr h="25073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ЗАГЛУШКА ЧАВУННА З ВНУТРІШНЬОЮ РІЗЬБОЮ </a:t>
                      </a:r>
                      <a:r>
                        <a:rPr lang="uk-UA" sz="1600" b="1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ГОСТ 8962-75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З РІЗНОВИДІВ ЧАВУННИХ ФІТИНГІВ - ЗАГЛУШКА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(КОВПАК) ЧАВУННА З ВНУТРІШНЬОЮ РІЗЬБОЮ Т1 (В300).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C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ЗАГЛУШКА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ЦЕ ЦИЛІНДР НА ЗРАЗОК МУФТИ ПРЯМОЇ З НАРІЗАНОЮ РІЗЬБОЮ У СЕРЕДИНІ, А ІНША СТОРОНА ЗАПАЯНА, Є ГЛУХА, ЗАГЛУШКИ БУВАЮТЬ РІЗНОГО ДІАМЕТРА.</a:t>
                      </a:r>
                      <a:b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ЗАГЛУШКИ (КОВПАКИ) ВИГОТОВЛЯЮТЬСЯ У ДВОХ ВИКОНАННЯХ: З РЕБРАМИ; ШЕСТИГРАННІ.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365969"/>
                  </a:ext>
                </a:extLst>
              </a:tr>
            </a:tbl>
          </a:graphicData>
        </a:graphic>
      </p:graphicFrame>
      <p:pic>
        <p:nvPicPr>
          <p:cNvPr id="5" name="Рисунок 4" descr="Фитинги для труб. Фитинги для стальных труб. Фитинги для металлических труб">
            <a:extLst>
              <a:ext uri="{FF2B5EF4-FFF2-40B4-BE49-F238E27FC236}">
                <a16:creationId xmlns:a16="http://schemas.microsoft.com/office/drawing/2014/main" id="{2AC61586-CB76-40E4-B9AE-D56331750DE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3" t="47635" r="62538" b="29236"/>
          <a:stretch/>
        </p:blipFill>
        <p:spPr bwMode="auto">
          <a:xfrm>
            <a:off x="789709" y="286440"/>
            <a:ext cx="1482436" cy="1473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Фитинги для труб. Фитинги для стальных труб. Фитинги для металлических труб">
            <a:extLst>
              <a:ext uri="{FF2B5EF4-FFF2-40B4-BE49-F238E27FC236}">
                <a16:creationId xmlns:a16="http://schemas.microsoft.com/office/drawing/2014/main" id="{61A3AEEE-27A5-407E-9AA2-CBC2E6D7F17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" t="47635" r="83224" b="29236"/>
          <a:stretch/>
        </p:blipFill>
        <p:spPr bwMode="auto">
          <a:xfrm>
            <a:off x="932931" y="2424862"/>
            <a:ext cx="1339214" cy="1473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Фитинги для труб. Фитинги для стальных труб. Фитинги для металлических труб">
            <a:extLst>
              <a:ext uri="{FF2B5EF4-FFF2-40B4-BE49-F238E27FC236}">
                <a16:creationId xmlns:a16="http://schemas.microsoft.com/office/drawing/2014/main" id="{68952A81-7B04-4D9F-8EEE-D460D2A1665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5" r="42187" b="77071"/>
          <a:stretch/>
        </p:blipFill>
        <p:spPr bwMode="auto">
          <a:xfrm>
            <a:off x="741218" y="4738255"/>
            <a:ext cx="1530927" cy="1653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6843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77711E4-55AB-44ED-A580-6EB2C50E8AB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54313337"/>
              </p:ext>
            </p:extLst>
          </p:nvPr>
        </p:nvGraphicFramePr>
        <p:xfrm>
          <a:off x="3657600" y="748145"/>
          <a:ext cx="7786254" cy="5085961"/>
        </p:xfrm>
        <a:graphic>
          <a:graphicData uri="http://schemas.openxmlformats.org/drawingml/2006/table">
            <a:tbl>
              <a:tblPr firstRow="1" firstCol="1" bandRow="1"/>
              <a:tblGrid>
                <a:gridCol w="7786254">
                  <a:extLst>
                    <a:ext uri="{9D8B030D-6E8A-4147-A177-3AD203B41FA5}">
                      <a16:colId xmlns:a16="http://schemas.microsoft.com/office/drawing/2014/main" val="1212935160"/>
                    </a:ext>
                  </a:extLst>
                </a:gridCol>
              </a:tblGrid>
              <a:tr h="30055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АМЕРИКАНКА ЧАВУННА ПРЯМА З ВНУТРІШНЬОЮ РІЗЬБОЮ </a:t>
                      </a:r>
                      <a:r>
                        <a:rPr lang="uk-UA" sz="1600" b="1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ГОСТ 8959-75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З РІЗНОВИДІВ ЧАВУННИХ ФІТИНГІВ - АМЕРИКАНКА ЧАВУННА ПРЯМА З ВНУТРІШНЬОЮ РІЗЬБОЮ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ГОЛЕНДЕР ПРЯМИЙ, ГАЙКА СПОЛУЧНА, МУФТА В/В U1 NR48 (В330).</a:t>
                      </a:r>
                      <a:b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600" dirty="0">
                          <a:solidFill>
                            <a:srgbClr val="0000C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АМЕРИКАНКА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ЦЕ ДЕТАЛЬ, ЯКА ВИКОРИСТОВУЄТЬСЯ ДЛЯ З'ЄДНАННЯ ТРУБ. ВОНА Є ПОРОЖНІМ ЦИЛІНДРОМ, ВИГОТОВЛЕНИМ З ЧАВУНУ, ВСЕРЕДИНІ ЯКОГО НАРІЗАНА РІЗЬБА, СКЛАДАЄТЬСЯ З ТРЬОХ ЧАСТИН, ЩО З'ЄДНУЮТЬСЯ МІЖ СОБОЮ, А ЗОВНІ НАГАДУЄ КОНТРГАЙКУ.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525629"/>
                  </a:ext>
                </a:extLst>
              </a:tr>
              <a:tr h="20803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ФУТОРКА РАДІАТОРНА ЧАВУННА </a:t>
                      </a:r>
                      <a:r>
                        <a:rPr lang="uk-UA" sz="1600" b="1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ГОСТ 8960-75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З РІЗНОВИДІВ ЧАВУННИХ ФІТИНГІВ - ФУТОРКА РАДІАТОРНА ЧАВУННА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 АБО ЛІВА.</a:t>
                      </a:r>
                      <a:b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600" dirty="0">
                          <a:solidFill>
                            <a:srgbClr val="0000C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ФУТОРКА РАДІАТОРНА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ЦЕ ЦИЛІНДР НА ЗРАЗОК МУФТИ ПРЯМОЇ З НАРІЗАНОЮ РІЗЬБОЮ: З ОДНОГО БОКУ ЗОВНІШНЯ, А З ІНШОГО ВНУТРІШНЯ, РІЗЬБА РІЗНОГО ДІАМЕТРА.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072505"/>
                  </a:ext>
                </a:extLst>
              </a:tr>
            </a:tbl>
          </a:graphicData>
        </a:graphic>
      </p:graphicFrame>
      <p:pic>
        <p:nvPicPr>
          <p:cNvPr id="5" name="Рисунок 4" descr="Фитинги для труб. Фитинги для стальных труб. Фитинги для металлических труб">
            <a:extLst>
              <a:ext uri="{FF2B5EF4-FFF2-40B4-BE49-F238E27FC236}">
                <a16:creationId xmlns:a16="http://schemas.microsoft.com/office/drawing/2014/main" id="{F129BAFA-F209-423E-A41D-FC5D445CF40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" r="82948" b="75488"/>
          <a:stretch/>
        </p:blipFill>
        <p:spPr bwMode="auto">
          <a:xfrm>
            <a:off x="1260763" y="484909"/>
            <a:ext cx="1565563" cy="1404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tasta.com.ua/image/data/fiting_15.jpg">
            <a:extLst>
              <a:ext uri="{FF2B5EF4-FFF2-40B4-BE49-F238E27FC236}">
                <a16:creationId xmlns:a16="http://schemas.microsoft.com/office/drawing/2014/main" id="{E605ACE6-7A23-4742-89DB-13A5CEC8020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69" y="2089677"/>
            <a:ext cx="2181975" cy="120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Фитинги для труб. Фитинги для стальных труб. Фитинги для металлических труб">
            <a:extLst>
              <a:ext uri="{FF2B5EF4-FFF2-40B4-BE49-F238E27FC236}">
                <a16:creationId xmlns:a16="http://schemas.microsoft.com/office/drawing/2014/main" id="{C125363A-5EC3-4615-A3CE-EBFB83199DD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9" t="75967" r="56358" b="4536"/>
          <a:stretch/>
        </p:blipFill>
        <p:spPr bwMode="auto">
          <a:xfrm>
            <a:off x="1260763" y="4087091"/>
            <a:ext cx="1316182" cy="16100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8506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28CEC-9489-423F-97CD-BC4E6E9F8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3948545"/>
            <a:ext cx="8689976" cy="858980"/>
          </a:xfrm>
        </p:spPr>
        <p:txBody>
          <a:bodyPr/>
          <a:lstStyle/>
          <a:p>
            <a:r>
              <a:rPr lang="uk-UA" dirty="0"/>
              <a:t>Сталеві труби</a:t>
            </a:r>
            <a:endParaRPr lang="ru-RU" dirty="0"/>
          </a:p>
        </p:txBody>
      </p:sp>
      <p:pic>
        <p:nvPicPr>
          <p:cNvPr id="7" name="Рисунок 6" descr="Трубы стальные">
            <a:extLst>
              <a:ext uri="{FF2B5EF4-FFF2-40B4-BE49-F238E27FC236}">
                <a16:creationId xmlns:a16="http://schemas.microsoft.com/office/drawing/2014/main" id="{DB366D87-FBB6-4AC8-90D6-4652292117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0" y="467510"/>
            <a:ext cx="6005945" cy="2961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840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9CF8C3-3527-49BB-BBE5-68BE37B6D0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7091" y="471055"/>
            <a:ext cx="11693236" cy="619298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spcAft>
                <a:spcPts val="750"/>
              </a:spcAft>
              <a:buNone/>
            </a:pP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Сталева труба - це виріб з сортового прокату, яке застосовується як в будівництві, так і в комунальному господарстві, виробництві і промисловості. Залежно від типу труб визначаються їх базові характеристики.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Сталева труба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Steel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tube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виріб з сталі кільцеподібного, овального, багатокутного або іншої форми полого поперечного перерізу відносно невеликої довжини.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своєю конструкцією труби діляться на: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Безшовні.</a:t>
            </a:r>
            <a:endParaRPr lang="ru-RU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Зварні.</a:t>
            </a:r>
            <a:endParaRPr lang="ru-RU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750"/>
              </a:spcAft>
              <a:buNone/>
            </a:pP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безшовні виробляються методом прокату на прокатному стані, зварні - за допомогою зварювання металевих листів.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свою чергу безшовні труби діляться за типом виготовлення на гарячекатані (виготовлені за рахунок прокату при температурах вище точки рекристалізації), </a:t>
            </a:r>
            <a:r>
              <a:rPr lang="uk-UA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відцентроволиті</a:t>
            </a: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холоднокатані (оброблені на прокатному стані без попереднього нагрівання або з незначним нагріванням).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Зварні труби підрозділяються на: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Виготовлені за допомогою пічного зварювання.</a:t>
            </a:r>
            <a:endParaRPr lang="ru-RU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Електрозварні (з прямим і спіральним швом).</a:t>
            </a:r>
            <a:endParaRPr lang="ru-RU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Паяні.</a:t>
            </a:r>
            <a:endParaRPr lang="ru-RU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Безшовні труби вважаються більш міцними, саме їх використовують в трубопроводах високого тиску. У той же час, зварні труби коштують дешевше, і їх цілком допустимо встановлювати в трубопроводах загального призначення.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74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B53319-CC83-4950-8205-6D810A264D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845128"/>
            <a:ext cx="10488517" cy="4946072"/>
          </a:xfrm>
        </p:spPr>
        <p:txBody>
          <a:bodyPr>
            <a:normAutofit fontScale="85000" lnSpcReduction="20000"/>
          </a:bodyPr>
          <a:lstStyle/>
          <a:p>
            <a:pPr algn="ctr">
              <a:spcAft>
                <a:spcPts val="0"/>
              </a:spcAft>
            </a:pP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Безшовні сталеві труби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Безшовна сталева труба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ru-RU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seamless</a:t>
            </a:r>
            <a:r>
              <a:rPr lang="ru-RU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steel</a:t>
            </a:r>
            <a:r>
              <a:rPr lang="ru-RU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tube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сталева труба, яка не має зварного шва або іншого з’єднання, виготовлена одним з способів ковкі, прокатування, волочіння або пресування.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uk-UA" b="1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Гарячедеформована</a:t>
            </a: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безшовна сталева труба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hot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worked seamless steel tube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безшовна сталева труба деформована при температурі вище температури рекристалізації.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uk-UA" b="1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Гарячекована</a:t>
            </a: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безшовна труба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hot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forged seamless steel tube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безшовна сталева труба, деформована при температурі вище температури рекристалізації.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 </a:t>
            </a: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Гарячекатана безшовна труба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hot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rolled seamless steel tube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безшовна сталева труба деформована при температурі вище температури рекристалізації.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 </a:t>
            </a: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Гарячепресована безшовна труба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hot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pressed seamless steel tube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безшовна сталева труба деформована при температурі вище температури рекристалізації.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5. </a:t>
            </a:r>
            <a:r>
              <a:rPr lang="uk-UA" b="1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Теплодеформована</a:t>
            </a: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безшовна труба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warm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worked seamless steel tube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безшовна сталева труба деформована при температурі до температури рекристалізації.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6. </a:t>
            </a:r>
            <a:r>
              <a:rPr lang="uk-UA" b="1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Теплокатана</a:t>
            </a: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безшовна труба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warm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rolled seamless steel tube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безшовна сталева труба деформована при температурі до температури рекристалізації.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3023518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C46D12-51F9-4AEB-BEEA-87FDCCEDB7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28256"/>
            <a:ext cx="10724044" cy="4862944"/>
          </a:xfrm>
        </p:spPr>
        <p:txBody>
          <a:bodyPr>
            <a:normAutofit fontScale="925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7. </a:t>
            </a:r>
            <a:r>
              <a:rPr lang="uk-UA" b="1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Теплотягнута</a:t>
            </a: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безшовна труба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warm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drawn seamless steel tube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безшовна сталева труба деформована при температурі до температури рекристалізації.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8. </a:t>
            </a: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Холоднодеформована безшовна сталева труба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cold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worked seamless steel tube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безшовна сталева труба, заданий розмір якої отримано способом холодного деформування.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9. </a:t>
            </a: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Холоднокатана безшовна сталева труба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cold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rolled seamless steel tube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безшовна сталева труба, заданий розмір якої отримано способом холодного деформування.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10. </a:t>
            </a:r>
            <a:r>
              <a:rPr lang="uk-UA" b="1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Холоднотягнута</a:t>
            </a: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безшовна сталева труба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cold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drawn seamless steel tube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безшовна сталева труба, заданий розмір якої отримано способом холодного деформування.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11. </a:t>
            </a:r>
            <a:r>
              <a:rPr lang="uk-UA" b="1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Центробіжнолита</a:t>
            </a: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безшовна труба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centrifugal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cast seamless steel tube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безшовна сталева труба заданий розмір якої отримано способом холодного деформування.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183551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4BB3F8-D560-4315-BB4A-11C8B219D5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055" y="595745"/>
            <a:ext cx="10848109" cy="6095999"/>
          </a:xfrm>
        </p:spPr>
        <p:txBody>
          <a:bodyPr>
            <a:normAutofit fontScale="77500" lnSpcReduction="20000"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Зварна сталева труба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Зварна сталева труба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Welded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steel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tube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сталева труба виготовлена з штрипсів або листового прокату шляхом формування і зварювання.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Електрозварна сталева труба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Electric welded steel tube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сталева труба виготовлена з штрипсів або листового прокату шляхом формування і електрозварювання.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uk-UA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Прямошовна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електрозварна сталева труба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Electric line welded steel tube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сталева труба виготовлена шляхом зварювання прямого стику паралельного осі труби.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2.1. </a:t>
            </a:r>
            <a:r>
              <a:rPr lang="uk-UA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Гарячедеформована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прямо шовна електрозварна сталева труба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Hot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worked electric line welded steel tube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прямошовна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електрозварна сталева труба, яку піддали після зварювання гарячій деформації.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2.2. 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Холоднодеформована </a:t>
            </a:r>
            <a:r>
              <a:rPr lang="uk-UA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прямошовна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електрозварна сталева труба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Hot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worked electric line welded steel tube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прямошовна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електрозварна сталева труба, яку піддали після зварювання холодній деформації.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2.3. 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Холоднокатана </a:t>
            </a:r>
            <a:r>
              <a:rPr lang="uk-UA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прямошовна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електрозварна сталева труба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Cold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rolled electric line welded steel tube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прямошовна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електрозварна сталева труба, яку піддали після зварювання холодній деформації.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2.4. </a:t>
            </a:r>
            <a:r>
              <a:rPr lang="uk-UA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Холоднотягнута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прямошовна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електрозварна сталева труба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Cold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drawn electric line welded steel tube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прямошовна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електрозварна сталева труба, яку піддали після зварювання холодній деформації.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6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DCE844-EC35-4E67-B8BD-119D0EE9B2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17338" y="1330038"/>
            <a:ext cx="8202517" cy="3893126"/>
          </a:xfrm>
        </p:spPr>
        <p:txBody>
          <a:bodyPr>
            <a:normAutofit fontScale="92500"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Експлуатаційні характеристики: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Гарантійний термін експлуатації 80 років;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Мінімальна температура експлуатації -60 </a:t>
            </a:r>
            <a:r>
              <a:rPr lang="uk-UA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Витримують удари внутрішнього середовища силою 550 Н/мм</a:t>
            </a:r>
            <a:r>
              <a:rPr lang="uk-UA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Глибина прокладання мереж до 10 м;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 властивість поглинати шуми і вібрацію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Корозійна стійкість до води, побутових і технологічних стоків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Пожежобезпека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(не горить і не плавиться)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Чугунные трубы для наружной канализации: виды, достоинства и недостатки,  монтаж">
            <a:extLst>
              <a:ext uri="{FF2B5EF4-FFF2-40B4-BE49-F238E27FC236}">
                <a16:creationId xmlns:a16="http://schemas.microsoft.com/office/drawing/2014/main" id="{F36B2C3A-D7DA-4330-A02B-4832FAC4F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436" y="191800"/>
            <a:ext cx="3386763" cy="24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72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Труба стальная прямошовная - производство, сортамент, производители">
            <a:extLst>
              <a:ext uri="{FF2B5EF4-FFF2-40B4-BE49-F238E27FC236}">
                <a16:creationId xmlns:a16="http://schemas.microsoft.com/office/drawing/2014/main" id="{1743E4EB-1837-45C0-9931-7CC21A3C7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28" y="395288"/>
            <a:ext cx="8084954" cy="24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Труба прямошовная, труба электросварная прямошовная, трубы стальные  электросварные прямошовные">
            <a:extLst>
              <a:ext uri="{FF2B5EF4-FFF2-40B4-BE49-F238E27FC236}">
                <a16:creationId xmlns:a16="http://schemas.microsoft.com/office/drawing/2014/main" id="{64FBCFC1-A80C-4925-B75A-6E2372917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2"/>
          <a:stretch/>
        </p:blipFill>
        <p:spPr bwMode="auto">
          <a:xfrm>
            <a:off x="2273878" y="3121994"/>
            <a:ext cx="3822122" cy="285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Труба 219*4мм сварная прямошовная ГОСТ 10704, цена 1165 грн - Prom.ua  (ID#1042994167)">
            <a:extLst>
              <a:ext uri="{FF2B5EF4-FFF2-40B4-BE49-F238E27FC236}">
                <a16:creationId xmlns:a16="http://schemas.microsoft.com/office/drawing/2014/main" id="{04CDF8D6-B7C8-43C7-A8EB-72FA8C72A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39" y="2852480"/>
            <a:ext cx="3398260" cy="339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655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480A6F-F44C-4A88-B4F0-F26B9EC71D08}"/>
              </a:ext>
            </a:extLst>
          </p:cNvPr>
          <p:cNvSpPr/>
          <p:nvPr/>
        </p:nvSpPr>
        <p:spPr>
          <a:xfrm>
            <a:off x="374071" y="515495"/>
            <a:ext cx="59297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 </a:t>
            </a:r>
            <a:r>
              <a:rPr lang="uk-UA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Спіральношовна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електрозварна сталева труба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Electric spirally welded steel tube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електрозварна сталева труба виготовлена зі штрипсів або листового прокату шляхом формування за спіраллю і безперервного зварювання стику спіральним швом.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 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Сталева труба пічного зварювання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Furnace pressure welded steel tube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сталева труба, виготовлена з розігрітих штрипсів, шляхом формування і зварювання, що складається з використання здатності до молекулярного зчеплення поверхонь металів, що стискають</a:t>
            </a:r>
            <a:endParaRPr lang="ru-RU" dirty="0"/>
          </a:p>
        </p:txBody>
      </p:sp>
      <p:pic>
        <p:nvPicPr>
          <p:cNvPr id="18434" name="Picture 2" descr="Сварная труба, труба стальная сварная, трубы сварные водогазопроводные,рубы  сварные профильные, труба сварная прямошовная, сварные оцинкованные трубы">
            <a:extLst>
              <a:ext uri="{FF2B5EF4-FFF2-40B4-BE49-F238E27FC236}">
                <a16:creationId xmlns:a16="http://schemas.microsoft.com/office/drawing/2014/main" id="{E19BFFBD-9947-4E73-9FC1-70F80763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03" y="412127"/>
            <a:ext cx="3685742" cy="278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1C08C3-1A81-4C37-B4F8-88378B50D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818" y="3978465"/>
            <a:ext cx="5305734" cy="24674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3D7D06-0053-4DFC-9575-79238A570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71" y="4627419"/>
            <a:ext cx="5567920" cy="167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96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AADDF3-C0FF-4633-8443-9502AB4FF8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706582"/>
            <a:ext cx="10502371" cy="5084617"/>
          </a:xfrm>
        </p:spPr>
        <p:txBody>
          <a:bodyPr>
            <a:normAutofit lnSpcReduction="10000"/>
          </a:bodyPr>
          <a:lstStyle/>
          <a:p>
            <a:pPr algn="ctr">
              <a:spcAft>
                <a:spcPts val="0"/>
              </a:spcAft>
            </a:pP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Паяні сталеві труби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Паяні сталева труба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soldered steel tube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сталева труба, що виготовлена з штрипсів шляхом формування і паяння. 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Згорнута двошарова паяна сталева труба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rolled up two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layer soldered steel tube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паяна сталева труба виготовлена шляхом згортання штрипса в два шари і наступного пропаювання міддю по всій поверхні стикання шарів.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Сталева труба з покриттям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Сталева труба з неметалевим покриттям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steel tube with nonmetallic coating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сталева труба, що покрита всередині і/або зовні неметалевим шаром.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Сталева труба з металевим покриттям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steel tube with metal coating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сталева труба, що покрита всередині і/або зовні металевим шаром.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2131866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Трубы с наружным антикоррозийным полиэтиленовым покрытием">
            <a:extLst>
              <a:ext uri="{FF2B5EF4-FFF2-40B4-BE49-F238E27FC236}">
                <a16:creationId xmlns:a16="http://schemas.microsoft.com/office/drawing/2014/main" id="{6E4C5469-C074-42FE-8CCB-1DBAAFFBC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7"/>
          <a:stretch/>
        </p:blipFill>
        <p:spPr bwMode="auto">
          <a:xfrm>
            <a:off x="595746" y="0"/>
            <a:ext cx="3283527" cy="253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675FD3-7A7A-4EB2-9AA1-4D75FCF9FF14}"/>
              </a:ext>
            </a:extLst>
          </p:cNvPr>
          <p:cNvSpPr/>
          <p:nvPr/>
        </p:nvSpPr>
        <p:spPr>
          <a:xfrm>
            <a:off x="138256" y="2660424"/>
            <a:ext cx="4909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3" tooltip="Трубы с наружным антикоррозийным полиэтиленовым покрытием"/>
              </a:rPr>
              <a:t>Трубы с наружным антикоррозийным полиэтиленовым покрытием</a:t>
            </a:r>
          </a:p>
        </p:txBody>
      </p:sp>
      <p:pic>
        <p:nvPicPr>
          <p:cNvPr id="19460" name="Picture 4" descr="Трубы с наружным антикоррозийным эпоксидным покрытием">
            <a:extLst>
              <a:ext uri="{FF2B5EF4-FFF2-40B4-BE49-F238E27FC236}">
                <a16:creationId xmlns:a16="http://schemas.microsoft.com/office/drawing/2014/main" id="{C20D7836-6EA1-4650-883B-052513EFD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1"/>
          <a:stretch/>
        </p:blipFill>
        <p:spPr bwMode="auto">
          <a:xfrm>
            <a:off x="429202" y="3334072"/>
            <a:ext cx="3283527" cy="255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FAB053-5E5D-4211-BD0E-E31B99B973A6}"/>
              </a:ext>
            </a:extLst>
          </p:cNvPr>
          <p:cNvSpPr/>
          <p:nvPr/>
        </p:nvSpPr>
        <p:spPr>
          <a:xfrm>
            <a:off x="313963" y="5893495"/>
            <a:ext cx="3847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5" tooltip="Трубы с наружным антикоррозийным эпоксидным покрытием"/>
              </a:rPr>
              <a:t>Трубы с наружным антикоррозийным эпоксидным покрытием</a:t>
            </a:r>
          </a:p>
        </p:txBody>
      </p:sp>
      <p:pic>
        <p:nvPicPr>
          <p:cNvPr id="19462" name="Picture 6" descr="Трубы стальные с внутренним цементно-песчаным покрытием ЦПП">
            <a:extLst>
              <a:ext uri="{FF2B5EF4-FFF2-40B4-BE49-F238E27FC236}">
                <a16:creationId xmlns:a16="http://schemas.microsoft.com/office/drawing/2014/main" id="{69CD0B64-2506-4908-8380-FC9D10598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7" b="14588"/>
          <a:stretch/>
        </p:blipFill>
        <p:spPr bwMode="auto">
          <a:xfrm>
            <a:off x="4572000" y="73684"/>
            <a:ext cx="3283527" cy="228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B7945D-04E5-4CEA-A28B-FA9DD881818C}"/>
              </a:ext>
            </a:extLst>
          </p:cNvPr>
          <p:cNvSpPr/>
          <p:nvPr/>
        </p:nvSpPr>
        <p:spPr>
          <a:xfrm>
            <a:off x="4634201" y="2362483"/>
            <a:ext cx="29235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7" tooltip="Трубы стальные с внутренним цементно-песчаным покрытием ЦПП"/>
              </a:rPr>
              <a:t>Трубы стальные с внутренним цементно-песчаным покрытием </a:t>
            </a:r>
          </a:p>
        </p:txBody>
      </p:sp>
      <p:pic>
        <p:nvPicPr>
          <p:cNvPr id="19464" name="Picture 8" descr="Трубы стальные с внутренним полимерным покрытием">
            <a:extLst>
              <a:ext uri="{FF2B5EF4-FFF2-40B4-BE49-F238E27FC236}">
                <a16:creationId xmlns:a16="http://schemas.microsoft.com/office/drawing/2014/main" id="{731EF867-774E-4332-BFF6-FD610F27E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27" y="280370"/>
            <a:ext cx="3643746" cy="205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Внутренние покрытия — КОМТЭК">
            <a:extLst>
              <a:ext uri="{FF2B5EF4-FFF2-40B4-BE49-F238E27FC236}">
                <a16:creationId xmlns:a16="http://schemas.microsoft.com/office/drawing/2014/main" id="{6F3CE56A-0E89-4B51-ACA6-9239C16A5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4" b="13492"/>
          <a:stretch/>
        </p:blipFill>
        <p:spPr bwMode="auto">
          <a:xfrm>
            <a:off x="9716797" y="1655900"/>
            <a:ext cx="2466975" cy="14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DCD117-36C9-4AEA-B309-466D43D54F99}"/>
              </a:ext>
            </a:extLst>
          </p:cNvPr>
          <p:cNvSpPr/>
          <p:nvPr/>
        </p:nvSpPr>
        <p:spPr>
          <a:xfrm>
            <a:off x="7855527" y="3105834"/>
            <a:ext cx="4088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10" tooltip="Трубы стальные с внутренним полимерным покрытием"/>
              </a:rPr>
              <a:t>Трубы стальные с внутренним полимерным покрытием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A4ED02-6CFC-4696-9959-CAA7D21C15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34201" y="3551246"/>
            <a:ext cx="3396747" cy="253449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7455DEA-A84D-4C21-8DEF-6804E21BEAE5}"/>
              </a:ext>
            </a:extLst>
          </p:cNvPr>
          <p:cNvSpPr/>
          <p:nvPr/>
        </p:nvSpPr>
        <p:spPr>
          <a:xfrm>
            <a:off x="8254857" y="5570329"/>
            <a:ext cx="3507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12" tooltip="Труба стальная в ППУ изоляции в ПЭ оболочке д= 57х3,5/125 мм в Сургуте"/>
              </a:rPr>
              <a:t>Труба стальная в ППУ изоляции в ПЭ оболочке </a:t>
            </a:r>
          </a:p>
        </p:txBody>
      </p:sp>
    </p:spTree>
    <p:extLst>
      <p:ext uri="{BB962C8B-B14F-4D97-AF65-F5344CB8AC3E}">
        <p14:creationId xmlns:p14="http://schemas.microsoft.com/office/powerpoint/2010/main" val="1330578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BBED1D-9104-4914-BAD5-FD4B649460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233056"/>
            <a:ext cx="10433099" cy="4558144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Сталева труба з обробленою поверхнею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Обточена сталева труба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ru-RU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sharpened</a:t>
            </a:r>
            <a:r>
              <a:rPr lang="ru-RU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steel</a:t>
            </a:r>
            <a:r>
              <a:rPr lang="ru-RU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tube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сталева труба обточена всередині і/або зовні.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Шліфована сталева труба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ru-RU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ground</a:t>
            </a:r>
            <a:r>
              <a:rPr lang="ru-RU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steel</a:t>
            </a:r>
            <a:r>
              <a:rPr lang="ru-RU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tube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сталева труба шліфована всередині і/або зовні.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 </a:t>
            </a:r>
            <a:r>
              <a:rPr lang="uk-UA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Полірована сталева труба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ru-RU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polished</a:t>
            </a:r>
            <a:r>
              <a:rPr lang="ru-RU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steel</a:t>
            </a:r>
            <a:r>
              <a:rPr lang="ru-RU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tube</a:t>
            </a:r>
            <a:r>
              <a:rPr lang="uk-UA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– сталева труба, що полірована всередині і/або зовні.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cap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2137330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536527-7F9E-4D0B-8954-580971249E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 область застосування сталевих труб визначається і іншими їхніми характеристиками: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Діаметром перетину.</a:t>
            </a:r>
            <a:endParaRPr lang="ru-RU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Типом стали.</a:t>
            </a:r>
            <a:endParaRPr lang="ru-RU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якістю обробки зовнішньої і внутрішньої поверхні.</a:t>
            </a:r>
            <a:endParaRPr lang="ru-RU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1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CFD9DC-D2DD-4FA2-AC4F-9465BAB794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716946"/>
            <a:ext cx="10363826" cy="3424107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Найбільш поширені сфери застосування труб зі сталі є: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Прокладка інженерних комунікацій: систем опалення, водопостачання, газопостачання і каналізації - все це засновано на використанні трубного сталевого прокату.</a:t>
            </a:r>
            <a:endParaRPr lang="ru-RU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 нафтопроводів і газопроводів - нафтогазова промисловість використовує труби для перегонки і транспортування своєї продукції.</a:t>
            </a:r>
            <a:endParaRPr lang="ru-RU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742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EA83DE3-B340-4001-971A-EC0F9D965B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0545" y="831274"/>
            <a:ext cx="10474037" cy="532014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Aft>
                <a:spcPts val="750"/>
              </a:spcAft>
            </a:pPr>
            <a:r>
              <a:rPr lang="uk-UA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Будівництво:</a:t>
            </a: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допомогою сталевих труб нерідко створюються різні будівельні металоконструкції та споруди.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750"/>
              </a:spcAft>
            </a:pPr>
            <a:r>
              <a:rPr lang="uk-UA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 різних видах виробництва задіяні труби для транспортування, змішування або розділення потоків рідких і газоподібних продуктів. Залежно від типу стали, труби можна використовувати в харчовій промисловості, хімічної і фармацевтичної, целюлозної, косметичної та всіх інших, де необхідно працювати з рідкими і газоподібними сферами. Нерідко для такого обладнання використовуються труби з нержавіючої харчової або кислотостійкої сталей.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750"/>
              </a:spcAft>
            </a:pPr>
            <a:r>
              <a:rPr lang="uk-UA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Архітектура і дизайн</a:t>
            </a: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виробництво меблів, деталей інтер'єру, декору для приміщень з трубного прокату набуло широкого поширення.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750"/>
              </a:spcAft>
            </a:pPr>
            <a:r>
              <a:rPr lang="uk-UA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Машинобудування</a:t>
            </a: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також активно використовує цей вид прокату. Труби застосовуються для створення верстатів, автомобілів, в авіабудуванні, суднобудуванні. Також не рідкість їх застосування в створенні різних механізмів.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750"/>
              </a:spcAft>
            </a:pPr>
            <a:r>
              <a:rPr lang="uk-U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рахунок міцності і зручності монтажу трубний сталевий прокат став незамінним практично в усіх сферах виробництва і господарювання.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85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F70BBD-71BE-4D5E-B62E-73A2E935B8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235527"/>
            <a:ext cx="10958945" cy="6359237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Значна частина сталевих труб робиться з вуглецевих сталей. </a:t>
            </a: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Вміст домішок в матеріалі є одним з критеріїв для класифікації і позначення сталевих труб. Відповідно до технічних вимог і сфери використання продукція підрозділяється на шість категорій: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клас.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Газові і стандартні водопровідні труби можуть використовуватися для транспортування речовин, що знаходяться в рідкому або газоподібному агрегатному стані. Крім того вони призначені для виготовлення огороджувальних конструкцій, лісів будівельних та інших допоміжних споруд.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клас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Застосуються для прокладки нафто- і газопроводів магістральних, в яких перекачування здійснюється при низькому або високому тиску.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клас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Труби цього типу здатні витримати високий тиск і температуру. Вони застосовуються в котельному обладнанні, на теплоелектростанціях, в печах і нафтових трубопроводах.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клас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Використовується для монтажу відповідальних обсадних конструкцій, а також при бурінні свердловин, в тому числі і в ході геологорозвідки.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клас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Конструкційні труби застосовуються в 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судо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і авіабудування, а також при виробництві автомобілів, машин і механізмів.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клас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Призначені для виготовлення 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циліндропоршневих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груп компресорів, а також 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ємностей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деталей автомобілів на машинобудівних підприємствах.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671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860AFC-32F6-4707-BC19-F3E8E1F8EE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Для поліпшення експлуатаційних якостей труб сталевих або вузлів, з них виготовлених використовуються різні методи її додаткової обробки. </a:t>
            </a:r>
          </a:p>
          <a:p>
            <a:pPr algn="just"/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 метою зниження термічної дії і захисту від корозійних процесів наносяться покриття з нафтопродуктів, полімерів, лакофарбових матеріалів або бетону. </a:t>
            </a:r>
          </a:p>
          <a:p>
            <a:pPr algn="just"/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Для запобігання внутрішніх поверхонь від несприятливих факторів використовуються вкладиші з гуми, базальту або скла.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80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90D650-5E32-4E7E-94DF-2D9EE8CF99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55964"/>
            <a:ext cx="10363826" cy="483523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Недоліки чавунних труб: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Крихкість  (не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переносить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удари)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Велика вага  (має високу густину,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ддя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підвищення стійкості проти ударних навантажень  труби мають збільшену  товщину стінок)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невеликих діаметрах є труднощі в виробництві. Тому варіанти з виконання труб менш 50 мм зустрічаються дуже зрідка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Підвищена шорсткість  поверхонь (особливо у порівнянні з пластиковими), що збільшує опір при терті рідини по стінці, та приводить до утворення налетів і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засорення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Постачаються виключно в вигляді прямолінійних сегментів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Труднощі  при обробленні (при розрізанні матеріалу)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89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2F350E-9A5E-499C-9E0D-9FD99E1D52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27747" b="23673"/>
          <a:stretch/>
        </p:blipFill>
        <p:spPr>
          <a:xfrm>
            <a:off x="7767636" y="3047130"/>
            <a:ext cx="4075880" cy="1980055"/>
          </a:xfrm>
        </p:spPr>
      </p:pic>
      <p:pic>
        <p:nvPicPr>
          <p:cNvPr id="20482" name="Picture 2" descr="Виды профильных труб: квадратные, прямоугольные, круглые. Как выбрать и  купить стальные трубы? - Vashdom.ru">
            <a:extLst>
              <a:ext uri="{FF2B5EF4-FFF2-40B4-BE49-F238E27FC236}">
                <a16:creationId xmlns:a16="http://schemas.microsoft.com/office/drawing/2014/main" id="{8DD708C3-227B-4C51-BE5A-716F48ED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770" y="345043"/>
            <a:ext cx="4075880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Профильная труба: основные параметры и размеры | КТ-СТАЛЬ">
            <a:extLst>
              <a:ext uri="{FF2B5EF4-FFF2-40B4-BE49-F238E27FC236}">
                <a16:creationId xmlns:a16="http://schemas.microsoft.com/office/drawing/2014/main" id="{126B9E48-0BF7-4BEA-95E5-547875F99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4375437"/>
            <a:ext cx="4506191" cy="23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Виды и специфика применения овальных труб - Строительный журнал  Palitrabazar.ru">
            <a:extLst>
              <a:ext uri="{FF2B5EF4-FFF2-40B4-BE49-F238E27FC236}">
                <a16:creationId xmlns:a16="http://schemas.microsoft.com/office/drawing/2014/main" id="{8B07F269-B446-4563-A558-AC03C81E4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142810"/>
            <a:ext cx="28479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Трубы электросварные овальные и полуовальные по ТУ 14-105-737-04">
            <a:extLst>
              <a:ext uri="{FF2B5EF4-FFF2-40B4-BE49-F238E27FC236}">
                <a16:creationId xmlns:a16="http://schemas.microsoft.com/office/drawing/2014/main" id="{4535989E-ED20-4AA2-A73B-34352DD8E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07" y="302609"/>
            <a:ext cx="2143124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C9E402-F7F6-4C44-8C0F-E39F596330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606" t="21879" b="25111"/>
          <a:stretch/>
        </p:blipFill>
        <p:spPr>
          <a:xfrm>
            <a:off x="4908055" y="4637840"/>
            <a:ext cx="2375890" cy="18149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EE686A-2388-4B3F-8ACC-30A9E1AB8E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8055" y="2486427"/>
            <a:ext cx="2143125" cy="21431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7CF201-5772-4858-A4BB-820B1B443E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6065" y="302608"/>
            <a:ext cx="2143125" cy="2143125"/>
          </a:xfrm>
          <a:prstGeom prst="rect">
            <a:avLst/>
          </a:prstGeom>
        </p:spPr>
      </p:pic>
      <p:pic>
        <p:nvPicPr>
          <p:cNvPr id="20490" name="Picture 10" descr="Труба треугольная стальная ➤ купить от производителя【Steelwest】с доставкой  ➤ Киев, Одесса, Харьков, Днепр">
            <a:extLst>
              <a:ext uri="{FF2B5EF4-FFF2-40B4-BE49-F238E27FC236}">
                <a16:creationId xmlns:a16="http://schemas.microsoft.com/office/drawing/2014/main" id="{DDE3BD97-3DB2-44F0-A62E-D43552D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76" y="2445733"/>
            <a:ext cx="27146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8754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4BAD95-9461-4756-952F-AD2807F586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6573" y="2687782"/>
            <a:ext cx="10433099" cy="3380509"/>
          </a:xfrm>
        </p:spPr>
        <p:txBody>
          <a:bodyPr>
            <a:normAutofit/>
          </a:bodyPr>
          <a:lstStyle/>
          <a:p>
            <a:r>
              <a:rPr lang="uk-UA" cap="none" dirty="0">
                <a:solidFill>
                  <a:srgbClr val="202124"/>
                </a:solidFill>
                <a:latin typeface="Times New Roman" panose="02020603050405020304" pitchFamily="18" charset="0"/>
              </a:rPr>
              <a:t>Труби </a:t>
            </a:r>
            <a:r>
              <a:rPr lang="uk-UA" cap="none" dirty="0" err="1">
                <a:solidFill>
                  <a:srgbClr val="202124"/>
                </a:solidFill>
                <a:latin typeface="Times New Roman" panose="02020603050405020304" pitchFamily="18" charset="0"/>
              </a:rPr>
              <a:t>Вентурі</a:t>
            </a:r>
            <a:r>
              <a:rPr lang="uk-UA" cap="none" dirty="0">
                <a:solidFill>
                  <a:srgbClr val="202124"/>
                </a:solidFill>
                <a:latin typeface="Times New Roman" panose="02020603050405020304" pitchFamily="18" charset="0"/>
              </a:rPr>
              <a:t> призначені для використання як звужувальні пристрої витратомірів змінного перепаду при вимірюванні витрати рідини, пари, газів. </a:t>
            </a:r>
          </a:p>
          <a:p>
            <a:r>
              <a:rPr lang="uk-UA" cap="none" dirty="0">
                <a:solidFill>
                  <a:srgbClr val="202124"/>
                </a:solidFill>
                <a:latin typeface="Times New Roman" panose="02020603050405020304" pitchFamily="18" charset="0"/>
              </a:rPr>
              <a:t>Вони виготовляються з матеріалів стійких до впливів вимірюваного середовища, або їхня внутрішня поверхня захищена покриттям, стійким до цих впливів і надійним зчепленням з поверхнею труби. </a:t>
            </a:r>
          </a:p>
          <a:p>
            <a:r>
              <a:rPr lang="uk-UA" cap="none" dirty="0">
                <a:solidFill>
                  <a:srgbClr val="202124"/>
                </a:solidFill>
                <a:latin typeface="Times New Roman" panose="02020603050405020304" pitchFamily="18" charset="0"/>
              </a:rPr>
              <a:t>Дозволяється встановлювати труби </a:t>
            </a:r>
            <a:r>
              <a:rPr lang="uk-UA" cap="none" dirty="0" err="1">
                <a:solidFill>
                  <a:srgbClr val="202124"/>
                </a:solidFill>
                <a:latin typeface="Times New Roman" panose="02020603050405020304" pitchFamily="18" charset="0"/>
              </a:rPr>
              <a:t>Вентурі</a:t>
            </a:r>
            <a:r>
              <a:rPr lang="uk-UA" cap="none" dirty="0">
                <a:solidFill>
                  <a:srgbClr val="202124"/>
                </a:solidFill>
                <a:latin typeface="Times New Roman" panose="02020603050405020304" pitchFamily="18" charset="0"/>
              </a:rPr>
              <a:t> на горизонтальних, похилих та вертикальних ділянках трубопроводу.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1E95268-A40A-49F9-9F73-C8D1AED7D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9695" y="468905"/>
            <a:ext cx="2091983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ТРУБИ ВЕНТУРІ</a:t>
            </a:r>
            <a:r>
              <a:rPr kumimoji="0" lang="uk-UA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509" name="Picture 5" descr="Трубка Вентури: что это такое, принцип работы трубы, изготовление своими  руками для газового котла, чертеж, расчет">
            <a:extLst>
              <a:ext uri="{FF2B5EF4-FFF2-40B4-BE49-F238E27FC236}">
                <a16:creationId xmlns:a16="http://schemas.microsoft.com/office/drawing/2014/main" id="{797F0B0E-DBA5-4D82-A0C7-248030580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64" y="209296"/>
            <a:ext cx="3657600" cy="248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935140-7138-4EC3-BBD6-78F43E45D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6" y="209296"/>
            <a:ext cx="3515105" cy="22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97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8BD3F0-81B3-4A31-A3FD-767CFD681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7423" y="581892"/>
            <a:ext cx="10391535" cy="5611090"/>
          </a:xfrm>
        </p:spPr>
        <p:txBody>
          <a:bodyPr>
            <a:normAutofit/>
          </a:bodyPr>
          <a:lstStyle/>
          <a:p>
            <a:r>
              <a:rPr lang="uk-UA" cap="none" dirty="0">
                <a:solidFill>
                  <a:srgbClr val="202124"/>
                </a:solidFill>
                <a:latin typeface="Times New Roman" panose="02020603050405020304" pitchFamily="18" charset="0"/>
              </a:rPr>
              <a:t>Труби </a:t>
            </a:r>
            <a:r>
              <a:rPr lang="uk-UA" cap="none" dirty="0" err="1">
                <a:solidFill>
                  <a:srgbClr val="202124"/>
                </a:solidFill>
                <a:latin typeface="Times New Roman" panose="02020603050405020304" pitchFamily="18" charset="0"/>
              </a:rPr>
              <a:t>Вентурі</a:t>
            </a:r>
            <a:r>
              <a:rPr lang="uk-UA" cap="none" dirty="0">
                <a:solidFill>
                  <a:srgbClr val="202124"/>
                </a:solidFill>
                <a:latin typeface="Times New Roman" panose="02020603050405020304" pitchFamily="18" charset="0"/>
              </a:rPr>
              <a:t> складаються з вхідного патрубка, на якому знаходяться кільцева камера та отвори для відбору тиску, вхідного конуса, горловини, на якій також є отвори та дифузора.</a:t>
            </a:r>
          </a:p>
          <a:p>
            <a:endParaRPr lang="uk-UA" cap="none" dirty="0">
              <a:solidFill>
                <a:srgbClr val="202124"/>
              </a:solidFill>
              <a:latin typeface="Times New Roman" panose="02020603050405020304" pitchFamily="18" charset="0"/>
            </a:endParaRPr>
          </a:p>
          <a:p>
            <a:endParaRPr lang="uk-UA" cap="none" dirty="0">
              <a:solidFill>
                <a:srgbClr val="202124"/>
              </a:solidFill>
              <a:latin typeface="Times New Roman" panose="02020603050405020304" pitchFamily="18" charset="0"/>
            </a:endParaRPr>
          </a:p>
          <a:p>
            <a:endParaRPr lang="uk-UA" cap="none" dirty="0">
              <a:solidFill>
                <a:srgbClr val="202124"/>
              </a:solidFill>
              <a:latin typeface="Times New Roman" panose="02020603050405020304" pitchFamily="18" charset="0"/>
            </a:endParaRPr>
          </a:p>
          <a:p>
            <a:endParaRPr lang="uk-UA" cap="none" dirty="0">
              <a:solidFill>
                <a:srgbClr val="202124"/>
              </a:solidFill>
              <a:latin typeface="Times New Roman" panose="02020603050405020304" pitchFamily="18" charset="0"/>
            </a:endParaRPr>
          </a:p>
          <a:p>
            <a:endParaRPr lang="uk-UA" cap="none" dirty="0">
              <a:solidFill>
                <a:srgbClr val="202124"/>
              </a:solidFill>
              <a:latin typeface="Times New Roman" panose="02020603050405020304" pitchFamily="18" charset="0"/>
            </a:endParaRPr>
          </a:p>
          <a:p>
            <a:endParaRPr lang="uk-UA" cap="none" dirty="0">
              <a:solidFill>
                <a:srgbClr val="202124"/>
              </a:solidFill>
              <a:latin typeface="Times New Roman" panose="02020603050405020304" pitchFamily="18" charset="0"/>
            </a:endParaRPr>
          </a:p>
          <a:p>
            <a:r>
              <a:rPr lang="uk-UA" cap="none" dirty="0">
                <a:solidFill>
                  <a:srgbClr val="202124"/>
                </a:solidFill>
                <a:latin typeface="Times New Roman" panose="02020603050405020304" pitchFamily="18" charset="0"/>
              </a:rPr>
              <a:t>Відбір тисків у горловині та вхідному патрубку здійснюється через отвори у стінках цих частин та кільцеві камери. </a:t>
            </a:r>
          </a:p>
          <a:p>
            <a:r>
              <a:rPr lang="uk-UA" cap="none" dirty="0">
                <a:solidFill>
                  <a:srgbClr val="202124"/>
                </a:solidFill>
                <a:latin typeface="Times New Roman" panose="02020603050405020304" pitchFamily="18" charset="0"/>
              </a:rPr>
              <a:t>Число отворів залежить від діаметра труби, але має бути не менше чотирьох.</a:t>
            </a:r>
            <a:endParaRPr lang="ru-RU" dirty="0"/>
          </a:p>
        </p:txBody>
      </p:sp>
      <p:pic>
        <p:nvPicPr>
          <p:cNvPr id="22530" name="Picture 2" descr="1_big">
            <a:extLst>
              <a:ext uri="{FF2B5EF4-FFF2-40B4-BE49-F238E27FC236}">
                <a16:creationId xmlns:a16="http://schemas.microsoft.com/office/drawing/2014/main" id="{80B7F22E-A201-4D72-B7F3-540FB1915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27" y="1528763"/>
            <a:ext cx="3749675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Принцип работы и область применения трубки Вентури">
            <a:extLst>
              <a:ext uri="{FF2B5EF4-FFF2-40B4-BE49-F238E27FC236}">
                <a16:creationId xmlns:a16="http://schemas.microsoft.com/office/drawing/2014/main" id="{F2CAEA25-EBC7-4504-9D64-AF3F3AACA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705" y="2209799"/>
            <a:ext cx="28003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КЛАССИЧЕСКАЯ ТРУБА ВЕНТУРИ - Mattech">
            <a:extLst>
              <a:ext uri="{FF2B5EF4-FFF2-40B4-BE49-F238E27FC236}">
                <a16:creationId xmlns:a16="http://schemas.microsoft.com/office/drawing/2014/main" id="{6037A905-E498-45A7-BB6D-D3400D441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5" y="2152649"/>
            <a:ext cx="27051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451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6CCA8D-58F2-4585-B629-9CB0690824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891339"/>
            <a:ext cx="10363826" cy="3424107"/>
          </a:xfrm>
        </p:spPr>
        <p:txBody>
          <a:bodyPr/>
          <a:lstStyle/>
          <a:p>
            <a:r>
              <a:rPr lang="uk-UA" cap="none" dirty="0">
                <a:solidFill>
                  <a:srgbClr val="202124"/>
                </a:solidFill>
                <a:latin typeface="Times New Roman" panose="02020603050405020304" pitchFamily="18" charset="0"/>
              </a:rPr>
              <a:t>Труби </a:t>
            </a:r>
            <a:r>
              <a:rPr lang="uk-UA" cap="none" dirty="0" err="1">
                <a:solidFill>
                  <a:srgbClr val="202124"/>
                </a:solidFill>
                <a:latin typeface="Times New Roman" panose="02020603050405020304" pitchFamily="18" charset="0"/>
              </a:rPr>
              <a:t>Вентурі</a:t>
            </a:r>
            <a:r>
              <a:rPr lang="uk-UA" cap="none" dirty="0">
                <a:solidFill>
                  <a:srgbClr val="202124"/>
                </a:solidFill>
                <a:latin typeface="Times New Roman" panose="02020603050405020304" pitchFamily="18" charset="0"/>
              </a:rPr>
              <a:t> поділяються залежно від довжини дифузора на нормальні та укорочені.</a:t>
            </a:r>
          </a:p>
          <a:p>
            <a:r>
              <a:rPr lang="uk-UA" cap="none" dirty="0">
                <a:solidFill>
                  <a:srgbClr val="202124"/>
                </a:solidFill>
                <a:latin typeface="Times New Roman" panose="02020603050405020304" pitchFamily="18" charset="0"/>
              </a:rPr>
              <a:t>Залежно від типу, конструкції та матеріалу труби </a:t>
            </a:r>
            <a:r>
              <a:rPr lang="uk-UA" cap="none" dirty="0" err="1">
                <a:solidFill>
                  <a:srgbClr val="202124"/>
                </a:solidFill>
                <a:latin typeface="Times New Roman" panose="02020603050405020304" pitchFamily="18" charset="0"/>
              </a:rPr>
              <a:t>Вентурі</a:t>
            </a:r>
            <a:r>
              <a:rPr lang="uk-UA" cap="none" dirty="0">
                <a:solidFill>
                  <a:srgbClr val="202124"/>
                </a:solidFill>
                <a:latin typeface="Times New Roman" panose="02020603050405020304" pitchFamily="18" charset="0"/>
              </a:rPr>
              <a:t> повинні бути цільними чи складеними, що складаються з кількох вузлів зчленованих роз'ємними з'єднаннями: фланцевими, різьбовими тощо.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91A5CA-6DF0-4A53-8719-95E600A0C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42" y="4130387"/>
            <a:ext cx="3629025" cy="1257300"/>
          </a:xfrm>
          <a:prstGeom prst="rect">
            <a:avLst/>
          </a:prstGeom>
        </p:spPr>
      </p:pic>
      <p:pic>
        <p:nvPicPr>
          <p:cNvPr id="23554" name="Picture 2" descr="Труба вентури: ее особенности и применение">
            <a:extLst>
              <a:ext uri="{FF2B5EF4-FFF2-40B4-BE49-F238E27FC236}">
                <a16:creationId xmlns:a16="http://schemas.microsoft.com/office/drawing/2014/main" id="{A514A369-3940-48DA-8C3F-7AC85392C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651" y="3472978"/>
            <a:ext cx="3345439" cy="22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B63B93-A509-4B12-AE48-91B07D976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635" y="4052872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12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28CEC-9489-423F-97CD-BC4E6E9F8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3948545"/>
            <a:ext cx="8689976" cy="85898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Маркування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пакування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транспортування і зберігання</a:t>
            </a:r>
            <a:endParaRPr lang="ru-RU" dirty="0"/>
          </a:p>
        </p:txBody>
      </p:sp>
      <p:pic>
        <p:nvPicPr>
          <p:cNvPr id="7" name="Рисунок 6" descr="Трубы стальные">
            <a:extLst>
              <a:ext uri="{FF2B5EF4-FFF2-40B4-BE49-F238E27FC236}">
                <a16:creationId xmlns:a16="http://schemas.microsoft.com/office/drawing/2014/main" id="{DB366D87-FBB6-4AC8-90D6-4652292117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0" y="467510"/>
            <a:ext cx="6005945" cy="2961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6776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B7BFB-87E8-47D8-90B5-33E129F3B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16736"/>
            <a:ext cx="10364451" cy="44828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Маркування.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4454CB-5CA9-42F0-AC52-47B6015B9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11382"/>
            <a:ext cx="10364450" cy="4779817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Маркування сталевих труб.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Маркування наносять на кожну трубу діаметром більше 140 мм з товщиною стінки 3,5 мм і більше (від 114 мм – допускається).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Способи нанесення маркування, яке залежить від діаметру і товщини стінки: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клеймування,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електричним  олівцем чи гумовим штампом – незмивною фарбою,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електрографом,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незмивною фарбою по трафарету.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Маркування труб діаметром до 140 мм і труб, що мають світлу поверхню, наносять на ярлик.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3091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551F52-E7E2-4F55-A6BB-AFD863CB53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3964" y="193965"/>
            <a:ext cx="11083636" cy="6386944"/>
          </a:xfrm>
        </p:spPr>
        <p:txBody>
          <a:bodyPr>
            <a:normAutofit fontScale="70000" lnSpcReduction="20000"/>
          </a:bodyPr>
          <a:lstStyle/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Маркування повинно містити: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розмір труби,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марка сталі,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товарний знак виробника.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Маркування труб з легованих марок сталей, нержавіючих, котельних і інших додатково повинно містити: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 плавки,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 труби.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Маркування безшовних труб діаметрами 351-550 мм виконують клеймуванням. Воно повинно містити: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 нормативного документу,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 труби,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 партії чи плавки,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товщина стінки,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клеймо ВТК.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Маркування труб проводять на відстані не більше 500 мм і не менше 20 мм від торця.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Труби товщиною стінки – 10 мм і більше допускається маркувати клеймуванням на торець труби. Маркування виділяють кольором.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1048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1CB600B-13E3-477D-A42F-1E06DDDCDD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30036"/>
            <a:ext cx="10349971" cy="446116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Маркування чавунних труб.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Маркування наносять методом лиття на торцеву поверхню, чи поверхню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раструба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Маркування повинне містити: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товарний знак підприємства-виробника,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рік виготовлення,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умовний прохід в мм.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трубах з умовним проходом 150 мм і менше, ув’язаних в в’язки, додаткові данні вказують на металевих ярликах, які прикріплюють на кожному пакеті з двох боків.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1483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71E60-8762-4412-BC63-05C7B92D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89027"/>
            <a:ext cx="10364451" cy="32359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Пакування.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FCDD2-C822-4304-9EE2-A5D8C4A77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08364"/>
            <a:ext cx="10211426" cy="468283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Сталевих труб.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Труби діаметром до 159 мм повинні бути міцно ув’язані в пакети чи щільно укладені в дерев’яні ящики чи решітки та надійно закріплені всередині від вільного переміщення при транспортуванні.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Допускається ув’язувати в транспортні пакети труби діаметром більше 159 до 219 мм включно.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Стандарт нормує кількість місць зв’язування – залежно від ваги пакету труб.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На вимогу споживача кожна труба діаметром 18 мм і більше, з товщиною стінки до 0,5 мм включно перед пакуванням в ящик загортають в водонепроникну упаковку.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7637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B81C84-6F23-4C3A-A16D-A29773B815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055" y="678874"/>
            <a:ext cx="10931235" cy="5666508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Чавунних труб.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46418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Труби повинні бути щільно ув’язані в пакети. Труби з умовним проходом 200 мм і більше в пакети не ув’язують.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46418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Гладкі кінці чавунних труб діаметром від 200 мм обмотують мотузкою для запобігання механічних пошкоджень.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46418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Чавунні труби з умовним проходом 50, 100 і 150 мм повинні бути упаковані в ґратчасті дерев’яні ящики чи пакети. Вага ящика чи пакету – не більше 1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тонни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Маса 1 місця труб в упакованій тарі – не більше 3 тон, за згодою виробника і споживача – зміна маси 1-5 тон.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46418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Пакування з’єднувальних частин і гнутих відводів виконують ув’язуючи їх в в’язки масою не більше 40 кг. За згодою виробника і споживача – не ув’язують.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464185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згодою фасонні частини до чавунних каналізаційних труб транспортують в контейнерах чи розсипом.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51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57D11A-EEB6-4D79-9F94-73E71D9BF0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591238"/>
            <a:ext cx="10363826" cy="342410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Залежно від призначення чавунних труб і їх зовнішнього виду виділяють такі види труб: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Напірні  чавунні (чавун високоміцний з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шаровидним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графітом- ВШЧГ)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Безнапірні чавунні каналізаційні - ЧК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Напірні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раструбні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(чавунні напірні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раструбні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ЧНР)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Безраструбні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(SML)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3814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F4B47-AFD1-4C68-8794-1DF5E788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44446"/>
            <a:ext cx="10364451" cy="26817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Супроводжувальна документація.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12190F-ABF9-41C2-AE40-726BCC72BD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83674"/>
            <a:ext cx="10364450" cy="4807526"/>
          </a:xfrm>
        </p:spPr>
        <p:txBody>
          <a:bodyPr>
            <a:normAutofit fontScale="92500" lnSpcReduction="20000"/>
          </a:bodyPr>
          <a:lstStyle/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Кожна партія труб супроводжується документом про якість, який містить: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товарний знак і найменування підприємства-виробника,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найменування споживача,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позначення нормативного документа,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розмір,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марка сталі,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 плавки чи партії,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хімічний склад труб (на вимогу споживача),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маса партії, загальна довжина труб і кількість труб в штуках,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 всіх видів випробувань (в тому числі факультативні),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штамп ВТК.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400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D86342-1D32-4769-9E74-CE955E0D6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88473"/>
            <a:ext cx="10114444" cy="4502727"/>
          </a:xfrm>
        </p:spPr>
        <p:txBody>
          <a:bodyPr>
            <a:normAutofit fontScale="92500" lnSpcReduction="10000"/>
          </a:bodyPr>
          <a:lstStyle/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Сертифікат на чавунні труби містить: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товарний знак і найменування підприємства-виробника,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найменування споживача,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позначення нормативного документа,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найменування, розмір і клас труб,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 партії,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 труб в партії,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маса партії і довжина,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 всіх видів випробувань,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штамп ВТК.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3232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8B543-7D24-4A52-8519-3CA9156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77091"/>
            <a:ext cx="10364451" cy="51261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приймання.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0CCAF5-B3E9-47C3-8AC9-C9451D7674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49927"/>
            <a:ext cx="10128299" cy="4807527"/>
          </a:xfrm>
        </p:spPr>
        <p:txBody>
          <a:bodyPr>
            <a:normAutofit lnSpcReduction="10000"/>
          </a:bodyPr>
          <a:lstStyle/>
          <a:p>
            <a:pPr marL="270510"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Труби сталеві, чавунні і з’єднувальні частини – приймають партіями.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Приймання партій труб для яких передбачено контроль якості поверхні і розмірів кожного виробу, що входить в партію, проводять за результатами виробничого і вимірювального контролю в процесі виробництва.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вимогу споживача приймання продукції проводять у відповідності з правилами передбаченими на певний вид продукції.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отриманні незадовільних результатів за будь-якими показниками по ньому проводять повторні випробування на подвійній кількості труб чи частин. Результати розповсюджуються на всю партію.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отриманні незадовільних результатів повторних випробувань, допускається суцільний контроль за показниками, що не витримали випробувань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8117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28CEC-9489-423F-97CD-BC4E6E9F8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3948545"/>
            <a:ext cx="8689976" cy="858980"/>
          </a:xfrm>
        </p:spPr>
        <p:txBody>
          <a:bodyPr>
            <a:norm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Труби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металопластикові</a:t>
            </a:r>
            <a:endParaRPr lang="ru-RU" dirty="0"/>
          </a:p>
        </p:txBody>
      </p:sp>
      <p:pic>
        <p:nvPicPr>
          <p:cNvPr id="24578" name="Picture 2" descr="Металопластикові чи поліпропіленові труби як вибрати - ESPO Львів |  Опалення і водопостачання | ЕСПО">
            <a:extLst>
              <a:ext uri="{FF2B5EF4-FFF2-40B4-BE49-F238E27FC236}">
                <a16:creationId xmlns:a16="http://schemas.microsoft.com/office/drawing/2014/main" id="{BFFA973A-CE40-48B8-B92D-FB18D74A4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77" y="193964"/>
            <a:ext cx="3678814" cy="367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5327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64B36C-0FA9-46B3-A253-BFFD607096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3556" y="1502200"/>
            <a:ext cx="10724044" cy="3853599"/>
          </a:xfrm>
        </p:spPr>
        <p:txBody>
          <a:bodyPr/>
          <a:lstStyle/>
          <a:p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Металопластикові труби - це труби нового покоління, які поєднали у собі переваги металевих та пластмасових труб. </a:t>
            </a:r>
          </a:p>
          <a:p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Внутрішній та зовнішній шари із пластику мають дуже низьку шорсткість і виключають корозію. Таким чином, іржа та корозія у водопроводі відсутня.</a:t>
            </a:r>
          </a:p>
          <a:p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Температура робочої рідини: від – 40 до +95°С. </a:t>
            </a:r>
          </a:p>
          <a:p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Металополімерні труби зручні у застосуванні: вони гнучкі, легко ріжуться та стикуються за допомогою набору спеціальних інструментів, сполучних деталей та фітингів.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9166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759C58B4">
            <a:extLst>
              <a:ext uri="{FF2B5EF4-FFF2-40B4-BE49-F238E27FC236}">
                <a16:creationId xmlns:a16="http://schemas.microsoft.com/office/drawing/2014/main" id="{C88262E1-D2E1-48E2-95FF-BC367837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381" y="1066801"/>
            <a:ext cx="8446510" cy="496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0145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E84721-2938-451D-8608-2DB4C02CAB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17964"/>
            <a:ext cx="10349971" cy="4073235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Металопластикові труби виготовляють діаметрами від 16 </a:t>
            </a:r>
          </a:p>
          <a:p>
            <a:pPr marL="0" indent="0" algn="just">
              <a:buNone/>
            </a:pPr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до 63 мм.</a:t>
            </a:r>
          </a:p>
          <a:p>
            <a:pPr algn="just"/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 Постачаються труби в вигляді бухт довжиною від 200 до 50 м.</a:t>
            </a:r>
          </a:p>
          <a:p>
            <a:pPr algn="just"/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Витримують тиск 110 </a:t>
            </a:r>
            <a:r>
              <a:rPr lang="uk-UA" dirty="0" err="1">
                <a:solidFill>
                  <a:srgbClr val="202124"/>
                </a:solidFill>
                <a:latin typeface="Calibri" panose="020F0502020204030204" pitchFamily="34" charset="0"/>
              </a:rPr>
              <a:t>атм</a:t>
            </a:r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 та придатні для роботи з температурою робочого потоку до 95 °С, однак короткочасно можуть витримати і 110 °С.</a:t>
            </a:r>
          </a:p>
          <a:p>
            <a:pPr algn="just"/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 Вага металополімерних труб, залежно від діаметра, становить від 0,1 до 0,3 кг/</a:t>
            </a:r>
            <a:r>
              <a:rPr lang="uk-UA" dirty="0" err="1">
                <a:solidFill>
                  <a:srgbClr val="202124"/>
                </a:solidFill>
                <a:latin typeface="Calibri" panose="020F0502020204030204" pitchFamily="34" charset="0"/>
              </a:rPr>
              <a:t>п.м</a:t>
            </a:r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Металопластикові труби  відповідають вимогам DIN 4721 та DIN 16833 (трубопроводи з високим термічним та гідравлічним опором).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0A636B-2410-46E6-BBCA-0B8DE45F0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874" y="0"/>
            <a:ext cx="3011198" cy="301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705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Таблица диаметров и иные параметры металлопластиковых труб: выбор диаметра,  температура и давление">
            <a:extLst>
              <a:ext uri="{FF2B5EF4-FFF2-40B4-BE49-F238E27FC236}">
                <a16:creationId xmlns:a16="http://schemas.microsoft.com/office/drawing/2014/main" id="{4D637024-949D-45D9-A065-E81AEFDB6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988695"/>
            <a:ext cx="6100762" cy="488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1926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31A777-831B-41E9-8291-FD63232F85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484910"/>
            <a:ext cx="10682481" cy="5306290"/>
          </a:xfrm>
        </p:spPr>
        <p:txBody>
          <a:bodyPr>
            <a:normAutofit lnSpcReduction="10000"/>
          </a:bodyPr>
          <a:lstStyle/>
          <a:p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Технологія зшивки алюмінієвого шару – лазерне зварювання «стик у стик».«</a:t>
            </a:r>
          </a:p>
          <a:p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Шарувата конструкція металопластикової труби робить її більш надійною та довговічною (50 років і більше). </a:t>
            </a:r>
          </a:p>
          <a:p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Кожен шар конструкції має своє призначення:</a:t>
            </a:r>
          </a:p>
          <a:p>
            <a:pPr>
              <a:buFontTx/>
              <a:buChar char="-"/>
            </a:pPr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алюмінієвий сердечник гарантує захист від дифузії кисню через стінку труби; забезпечує малий ТКЛР – 0,024…0,026 мм/</a:t>
            </a:r>
            <a:r>
              <a:rPr lang="uk-UA" dirty="0" err="1">
                <a:solidFill>
                  <a:srgbClr val="202124"/>
                </a:solidFill>
                <a:latin typeface="Calibri" panose="020F0502020204030204" pitchFamily="34" charset="0"/>
              </a:rPr>
              <a:t>мК</a:t>
            </a:r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; гарантує тривалу міцність при підвищених температурах;</a:t>
            </a:r>
          </a:p>
          <a:p>
            <a:pPr>
              <a:buFontTx/>
              <a:buChar char="-"/>
            </a:pPr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шари із зшитого поліетилену: забезпечують гладкість внутрішньої поверхні металопластикової труби та захищають її від обростання; оберігають алюмінієвий сердечник від утворення гальванічних пар з латунними та сталевими елементами мережі; знижують теплопровідність труби; оберігають її від запотівання; забезпечують декоративність та чистоту зовнішньої поверхні металопластикової труби.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3202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C8B138-DA08-40BA-B17E-B9D4AC135E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34292"/>
            <a:ext cx="10419244" cy="5056908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C000"/>
                </a:solidFill>
                <a:latin typeface="Calibri" panose="020F0502020204030204" pitchFamily="34" charset="0"/>
              </a:rPr>
              <a:t>Основні переваги:</a:t>
            </a:r>
          </a:p>
          <a:p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-Легкість – металопластикові труби в кілька разів легші за сталеві і для їх перевезення не потрібно замовляти транспорт, а можна перевезти власними силами;</a:t>
            </a:r>
          </a:p>
          <a:p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- гладкість труб і, отже, низький опір рідини та зниження кількості бруду, що осідає на стінках;</a:t>
            </a:r>
          </a:p>
          <a:p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- екологічність – труби використовують у харчовій промисловості та медицині;</a:t>
            </a:r>
          </a:p>
          <a:p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- кращі, ніж у сталевих труб, тепло і звукоізолюючі характеристики - шум від ходу води стане менш помітним;</a:t>
            </a:r>
          </a:p>
          <a:p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- еластичність – тільки при сильних згинах із металопластиковими трубами необхідно використовувати фітинги;</a:t>
            </a:r>
          </a:p>
          <a:p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- відсутність корозії;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74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0A7E95-167F-4316-BBA5-1EFEF8545F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5010" y="284282"/>
            <a:ext cx="7232699" cy="367811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Напірні чавунні труби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Труби даного виду мають діаметр в діапазоне від 100 до 300 мм.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Механічні характеристики даних труб можливо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співставити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з сталевими.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основним плюсом напірних труб є їх стійкість до корозії та тривалий термін експлуатації.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Труби стійкі до силових і ударних навантажень. </a:t>
            </a:r>
          </a:p>
          <a:p>
            <a:pPr algn="just"/>
            <a:endParaRPr lang="ru-RU" dirty="0"/>
          </a:p>
        </p:txBody>
      </p:sp>
      <p:pic>
        <p:nvPicPr>
          <p:cNvPr id="2050" name="Picture 2" descr="Труби чавунні напірні розтрубні ГОСТ 9583-75">
            <a:extLst>
              <a:ext uri="{FF2B5EF4-FFF2-40B4-BE49-F238E27FC236}">
                <a16:creationId xmlns:a16="http://schemas.microsoft.com/office/drawing/2014/main" id="{E9E86516-D17A-4414-80FC-B39F89D5C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803" y="284282"/>
            <a:ext cx="4198360" cy="314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7E9911-F29C-4B2A-86ED-7BBDD7D6B678}"/>
              </a:ext>
            </a:extLst>
          </p:cNvPr>
          <p:cNvSpPr/>
          <p:nvPr/>
        </p:nvSpPr>
        <p:spPr>
          <a:xfrm>
            <a:off x="415010" y="3713018"/>
            <a:ext cx="11666153" cy="2690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 СЛУЖБИ ДОСЯГАЄ ВІДМІТКИ 100 РОКІВ І БІЛЬШЕ.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ТРУБИ ВШЧГ ВИКОРИСТОВУЮТЬ В РІЗНИХ ГАЛУЗЯХ ПРОМИСЛОВОСТІ.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ТРУБИ МОЖЛИВО ВИКОРИСТОВУВАТИ ПРИ ВІД’ЄМНИХ ТЕМПЕРАТУРАХ І В АГРЕСИВНИХ СЕРЕДОВИЩАХ, ДОСИТЬ ЧАСТО ЇХ ВИКОРИСТОВУЮТЬ ДЛЯ ПРОКЛАДАННЯ КАНАЛІЗАЦІЇ ПІД АВТОДОРОГАМИ І ПРОСТА НА ВЕЛИКІЙ ГЛИБИНІ.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НАПІРНІ ТРУБИ ВИПУСКАЮТЬ З ЗВИЧАЙНИМ РАСТРУБНИМ З’ЄДНАННЯМ ТА ГУМОВИМИ УЩІЛЬНЮЮЧИМИ МАНЖЕТАМИ.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36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51068F-EE2C-407E-873C-ABD9816635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6064" y="768928"/>
            <a:ext cx="10682481" cy="5320144"/>
          </a:xfrm>
        </p:spPr>
        <p:txBody>
          <a:bodyPr/>
          <a:lstStyle/>
          <a:p>
            <a:pPr algn="just"/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- по металопластикових трубах можна пускати хімічні агресивні та технічні рідини, оскільки матеріал не контактує з ними;</a:t>
            </a:r>
          </a:p>
          <a:p>
            <a:pPr algn="just"/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- Легкість монтажу навіть при створенні складних трубопроводів з </a:t>
            </a:r>
            <a:r>
              <a:rPr lang="uk-UA" dirty="0" err="1">
                <a:solidFill>
                  <a:srgbClr val="202124"/>
                </a:solidFill>
                <a:latin typeface="Calibri" panose="020F0502020204030204" pitchFamily="34" charset="0"/>
              </a:rPr>
              <a:t>відгалуженнями</a:t>
            </a:r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;</a:t>
            </a:r>
          </a:p>
          <a:p>
            <a:pPr algn="just"/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- вже відома довговічність – номінальний термін служби пластику становить 50 років. Може використовуватись і довше;</a:t>
            </a:r>
          </a:p>
          <a:p>
            <a:pPr algn="just"/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- захист від дифузії кисню – кисень не шкодить пластиковим трубам, але зменшує термін служби металевих частин систем – котлів, радіаторів тощо. Алюміній призначається не тільки для зміцнення пластикових труб, але і для запобігання попаданню кисню;</a:t>
            </a:r>
          </a:p>
          <a:p>
            <a:pPr algn="just"/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- Не чутлива до ультрафіолету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9499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C90EFD9-FB3B-469B-88A5-76106053F6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5855" y="651164"/>
            <a:ext cx="10529453" cy="5832763"/>
          </a:xfrm>
        </p:spPr>
        <p:txBody>
          <a:bodyPr/>
          <a:lstStyle/>
          <a:p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- максимальна робоча температура пластикових труб - 95ºС;</a:t>
            </a:r>
          </a:p>
          <a:p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- труби з металопластику мають високу теплоізоляцію;</a:t>
            </a:r>
          </a:p>
          <a:p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- Універсальність - труби металопластикові можна укладати і всередині приміщення, і зовні. Металопластик дозволений для використання в будь-яких системах комунікації: трубах опалення, гарячого та холодного водопостачання (сантехніка та водогін), при експлуатації гарячої підлоги, транспортуванні харчових (наприклад, питної води) та хімічних рідин,</a:t>
            </a:r>
          </a:p>
          <a:p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- естетично приємний вигляд. - Можливість бетонування</a:t>
            </a:r>
          </a:p>
          <a:p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Можливість виявлення за допомогою металошукача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4286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0601B6-4739-472B-97E7-22576E4F03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1783" y="471055"/>
            <a:ext cx="11236036" cy="602672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>
                <a:solidFill>
                  <a:srgbClr val="FFC000"/>
                </a:solidFill>
                <a:latin typeface="Calibri" panose="020F0502020204030204" pitchFamily="34" charset="0"/>
              </a:rPr>
              <a:t>Монтаж труб із металопластику</a:t>
            </a:r>
          </a:p>
          <a:p>
            <a:pPr algn="just"/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Труби стикуються за допомогою набору спеціальних інструментів, сполучних деталей та фітингів. </a:t>
            </a:r>
          </a:p>
          <a:p>
            <a:pPr algn="just"/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Найчастіше для з'єднання металопластикових труб використовується метод холодного зварювання (склеювання). Але цей метод не зовсім надійний – стики виходять неміцними та клей не рекомендується використовувати у водопровідній питній системі. В основному цей метод використовується при монтажі каналізації або опалення.</a:t>
            </a:r>
          </a:p>
          <a:p>
            <a:pPr algn="just"/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Різьбове з'єднання – найнадійніший метод з'єднання. Як з'єднувачі для металопластикових труб використовуються спеціально призначені фітинги. Фахівці рекомендують купувати труби і фітинги одного і того ж виробника. Як правило, металопластикові фітинги підбираються з обов'язковим урахуванням діаметра труби, а також товщини її стінки.</a:t>
            </a:r>
          </a:p>
          <a:p>
            <a:pPr algn="just"/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З'єднання: різьбові фітинги, що затягуються за допомогою гайки та обтискного кільця. Фітинги системи можуть бути виконані з латуні та мають нікелеве покриття. Також металопластикові труби часто монтуються за допомогою латунних компресійних чи прес-фітингів.</a:t>
            </a:r>
            <a:r>
              <a:rPr lang="ru-RU" dirty="0">
                <a:solidFill>
                  <a:srgbClr val="202124"/>
                </a:solidFill>
                <a:latin typeface="Calibri" panose="020F0502020204030204" pitchFamily="34" charset="0"/>
              </a:rPr>
              <a:t> </a:t>
            </a:r>
          </a:p>
          <a:p>
            <a:pPr algn="just"/>
            <a:r>
              <a:rPr lang="uk-UA" dirty="0">
                <a:solidFill>
                  <a:srgbClr val="202124"/>
                </a:solidFill>
                <a:latin typeface="Calibri" panose="020F0502020204030204" pitchFamily="34" charset="0"/>
              </a:rPr>
              <a:t>Монтаж методом зварювання під час роботи з металопластиком використовувати не можна.</a:t>
            </a:r>
            <a:r>
              <a:rPr lang="ru-RU" dirty="0">
                <a:solidFill>
                  <a:srgbClr val="202124"/>
                </a:solidFill>
                <a:latin typeface="Calibri" panose="020F050202020403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2119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E15D5-EDA6-4FD7-9BB3-8D2D185D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C63AD7-C2BB-4EC4-9E9B-00BBCBA04BB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3987" y="313908"/>
            <a:ext cx="6450157" cy="339153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4BF510-F922-400E-9A56-C5EBA79C6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450" y="2519303"/>
            <a:ext cx="4119563" cy="41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650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135683-DAEB-45CF-ABDA-9C1669C2DD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517077"/>
            <a:ext cx="5350529" cy="582384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260B6F-CC9D-44D0-A3E1-12455315B2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4" t="3342" r="4727" b="3046"/>
          <a:stretch/>
        </p:blipFill>
        <p:spPr>
          <a:xfrm>
            <a:off x="5278451" y="1239980"/>
            <a:ext cx="6913549" cy="43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7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C88538-8C6B-46A1-BD2B-3E69AFD50A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4393" y="746110"/>
            <a:ext cx="6707955" cy="552999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Безнапірні чавунні  труби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Труби виготовляють з сірого чавуну (пластична форма графіту).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Використовують на ділянках без підвищених навантажень. Використовують для прокладання внутрішньої і вуличної каналізації в системах, що працюють на самопливі.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AF770B-62E4-4222-8C8E-D52096A1711D}"/>
              </a:ext>
            </a:extLst>
          </p:cNvPr>
          <p:cNvSpPr/>
          <p:nvPr/>
        </p:nvSpPr>
        <p:spPr>
          <a:xfrm>
            <a:off x="664393" y="3834590"/>
            <a:ext cx="11042698" cy="1929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ПЕРЕВАГИ: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ЛЕГКО МОНТУЄТЬСЯ З ПЛАСТИКОВИМИ  ТРУБАМИ ЗА ДОПОМОГОЮ ГУМОВИХ ПЕРЕХОДНИКІВ.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 ЇХ ПОВТОРНОГО ВИКОРИСТАННЯ ПІСЛЯ ДЕМОНТАЖУ.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БЕЗШУМНІ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КРИХКІ ВИРОБИ, ЩО НЕ ВИТРИМУЮТЬ УДАРНИХ НАВАНТАЖЕНЬ.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06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0C4A5D-48AF-4E30-9EA5-668CD9433E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Раструбні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чавунні труби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з старіших видів чавунних труб, однак і сьогодні користуються попитом. Характеризуються довговічністю і не піддаються корозії (мають додатковий захист за допомогою бітумних покриттів)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Недоліком є крихкість, що значно утруднює монтаж трубопроводів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Трубы чугунные раструбные: виды, классификация по ГОСТ, описание  герметизации">
            <a:extLst>
              <a:ext uri="{FF2B5EF4-FFF2-40B4-BE49-F238E27FC236}">
                <a16:creationId xmlns:a16="http://schemas.microsoft.com/office/drawing/2014/main" id="{8A33FEA1-8D7E-4AA4-90AC-ADE04E911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22681"/>
            <a:ext cx="3131127" cy="21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1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7E443F-D645-4672-9F73-799B8472A2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2854036"/>
            <a:ext cx="11745191" cy="388693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цьому труби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SML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потребують додаткового захисту від шумових дій і вогню.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характеризуються достатньою міцністю і не піддаються негативним впливам високих температур.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Стикування труб здійснюється без використання будь-яких ущільнюючих матеріалів (стягуються хомутами).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Застосовують в системах водовідведення на підприємствах, що використовують агресивні середовища і водовідведення.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статистикою водопроводи з таких труб мають найбільший безаварійний термін служби.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Труба чугунная sml — характеристики, преимущества, особенности">
            <a:extLst>
              <a:ext uri="{FF2B5EF4-FFF2-40B4-BE49-F238E27FC236}">
                <a16:creationId xmlns:a16="http://schemas.microsoft.com/office/drawing/2014/main" id="{A8384B08-C3AD-499F-9DC2-EBC727652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72" y="0"/>
            <a:ext cx="3131127" cy="283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A18E94-F05E-40A4-A850-08D90EC6FC05}"/>
              </a:ext>
            </a:extLst>
          </p:cNvPr>
          <p:cNvSpPr/>
          <p:nvPr/>
        </p:nvSpPr>
        <p:spPr>
          <a:xfrm>
            <a:off x="581891" y="891984"/>
            <a:ext cx="84789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ТРУБИ ВИГОТОВЛЯЮТЬ З ЧАВУНУ З ПІДВИЩЕНИМ ВМІСТОМ ГРАФІТУ.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ВНУТРІШНІ ПОВЕРХНІ ПОКРИВАЮТЬ СПЕЦІАЛЬНИМ ЕПОКСИДНИМИ СКЛАДАМИ, ЩО ДОЗВОЛЯЄ ЗВЕСТИ ДО МІНІМУМУ УТВОРЕННЯ НАШАРУВАНЬ І ПРОЦЕСІВ ЗАМУЛЮВАННЯ.  ТАКОЖ ТАКЕ ПОКРИТТЯ РОЗШИРЮЄ ДІАПАЗОН ВИКОРИСТАННЯ ТРУБ, ДОЗВОЛЯЄ ЇХ ВИКОРИСТОВУВАТИ В АГРЕСИВНИХ СЕРЕДОВИЩАХ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2E1DB6-8A00-4AAA-A523-E82E4EBFB2A3}"/>
              </a:ext>
            </a:extLst>
          </p:cNvPr>
          <p:cNvSpPr/>
          <p:nvPr/>
        </p:nvSpPr>
        <p:spPr>
          <a:xfrm>
            <a:off x="3250386" y="117024"/>
            <a:ext cx="3675750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БЕЗРАСТРУБНІ ЧАВУННІ ТРУБИ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SML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1005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484</TotalTime>
  <Words>3730</Words>
  <Application>Microsoft Office PowerPoint</Application>
  <PresentationFormat>Широкоэкранный</PresentationFormat>
  <Paragraphs>334</Paragraphs>
  <Slides>64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2" baseType="lpstr">
      <vt:lpstr>Arial</vt:lpstr>
      <vt:lpstr>Calibri</vt:lpstr>
      <vt:lpstr>Helvetica</vt:lpstr>
      <vt:lpstr>inherit</vt:lpstr>
      <vt:lpstr>Symbol</vt:lpstr>
      <vt:lpstr>Times New Roman</vt:lpstr>
      <vt:lpstr>Tw Cen MT</vt:lpstr>
      <vt:lpstr>Капля</vt:lpstr>
      <vt:lpstr>Система чавунних трубопроводів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Один з різновидів чавунних фітингів - трійник прямий В1 (В130) (рівнопрохідний). Трійник прямий – це деталь, яка використовується для з'єднання труб. Це порожній циліндр з циліндричним відгалуженням посередині, виготовлений з чавуну, всередині якого нарізана різьба.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Сталеві труби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ТРУБИ ВЕНТУРІ </vt:lpstr>
      <vt:lpstr>Презентация PowerPoint</vt:lpstr>
      <vt:lpstr>Презентация PowerPoint</vt:lpstr>
      <vt:lpstr>Маркування, пакування, транспортування і зберігання</vt:lpstr>
      <vt:lpstr>Маркування.</vt:lpstr>
      <vt:lpstr>Презентация PowerPoint</vt:lpstr>
      <vt:lpstr>Презентация PowerPoint</vt:lpstr>
      <vt:lpstr>Пакування.</vt:lpstr>
      <vt:lpstr>Презентация PowerPoint</vt:lpstr>
      <vt:lpstr>Супроводжувальна документація.</vt:lpstr>
      <vt:lpstr>Презентация PowerPoint</vt:lpstr>
      <vt:lpstr>Правила приймання.</vt:lpstr>
      <vt:lpstr>Труби металопластикові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чавунних трубопроводів</dc:title>
  <dc:creator>Evgeniya Nikolaevna</dc:creator>
  <cp:lastModifiedBy>Evgeniya Nikolaevna</cp:lastModifiedBy>
  <cp:revision>22</cp:revision>
  <dcterms:created xsi:type="dcterms:W3CDTF">2022-05-19T21:58:52Z</dcterms:created>
  <dcterms:modified xsi:type="dcterms:W3CDTF">2022-05-20T06:03:11Z</dcterms:modified>
</cp:coreProperties>
</file>