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80" r:id="rId5"/>
    <p:sldId id="281" r:id="rId6"/>
    <p:sldId id="258" r:id="rId7"/>
    <p:sldId id="259" r:id="rId8"/>
    <p:sldId id="260" r:id="rId9"/>
    <p:sldId id="261" r:id="rId10"/>
    <p:sldId id="282" r:id="rId11"/>
    <p:sldId id="263" r:id="rId12"/>
    <p:sldId id="264" r:id="rId13"/>
    <p:sldId id="265" r:id="rId14"/>
    <p:sldId id="266" r:id="rId15"/>
    <p:sldId id="269" r:id="rId16"/>
    <p:sldId id="267" r:id="rId17"/>
    <p:sldId id="283" r:id="rId18"/>
    <p:sldId id="268" r:id="rId19"/>
    <p:sldId id="270" r:id="rId20"/>
    <p:sldId id="271" r:id="rId21"/>
    <p:sldId id="285" r:id="rId22"/>
    <p:sldId id="272" r:id="rId23"/>
    <p:sldId id="273" r:id="rId24"/>
    <p:sldId id="274" r:id="rId25"/>
    <p:sldId id="275" r:id="rId26"/>
    <p:sldId id="284" r:id="rId27"/>
    <p:sldId id="276" r:id="rId28"/>
    <p:sldId id="286" r:id="rId29"/>
    <p:sldId id="277" r:id="rId30"/>
    <p:sldId id="278" r:id="rId31"/>
    <p:sldId id="27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46" d="100"/>
          <a:sy n="46" d="100"/>
        </p:scale>
        <p:origin x="62" y="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4/19/2022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4/19/2022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A5D32C-8D37-433A-8D56-59DD2B7235B7}"/>
              </a:ext>
            </a:extLst>
          </p:cNvPr>
          <p:cNvSpPr>
            <a:spLocks noGrp="1"/>
          </p:cNvSpPr>
          <p:nvPr>
            <p:ph type="ctrTitle"/>
          </p:nvPr>
        </p:nvSpPr>
        <p:spPr/>
        <p:txBody>
          <a:bodyPr/>
          <a:lstStyle/>
          <a:p>
            <a:pPr algn="ctr"/>
            <a:r>
              <a:rPr lang="uk-UA" b="1" dirty="0">
                <a:latin typeface="Times New Roman" panose="02020603050405020304" pitchFamily="18" charset="0"/>
                <a:ea typeface="Times New Roman" panose="02020603050405020304" pitchFamily="18" charset="0"/>
              </a:rPr>
              <a:t>Опалювальні радіатори</a:t>
            </a:r>
            <a:endParaRPr lang="ru-RU" dirty="0"/>
          </a:p>
        </p:txBody>
      </p:sp>
    </p:spTree>
    <p:extLst>
      <p:ext uri="{BB962C8B-B14F-4D97-AF65-F5344CB8AC3E}">
        <p14:creationId xmlns:p14="http://schemas.microsoft.com/office/powerpoint/2010/main" val="53675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63CF47-75A3-4BF0-8703-928638B2959E}"/>
              </a:ext>
            </a:extLst>
          </p:cNvPr>
          <p:cNvSpPr>
            <a:spLocks noGrp="1"/>
          </p:cNvSpPr>
          <p:nvPr>
            <p:ph type="title"/>
          </p:nvPr>
        </p:nvSpPr>
        <p:spPr/>
        <p:txBody>
          <a:bodyPr/>
          <a:lstStyle/>
          <a:p>
            <a:endParaRPr lang="ru-RU"/>
          </a:p>
        </p:txBody>
      </p:sp>
      <p:pic>
        <p:nvPicPr>
          <p:cNvPr id="11266" name="Picture 2" descr="Панельные радиаторы отопления стальные: технические характеристики  металлических батарей с нижним подключением, расчет по площади">
            <a:extLst>
              <a:ext uri="{FF2B5EF4-FFF2-40B4-BE49-F238E27FC236}">
                <a16:creationId xmlns:a16="http://schemas.microsoft.com/office/drawing/2014/main" id="{7A59EC11-D031-4A34-ADEB-E79ABFFB9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1588"/>
            <a:ext cx="571500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Стальные радиаторы Brötje (Германия) . Купить или заказать радиаторы  отопления . Сравнить цены на Труба.ua">
            <a:extLst>
              <a:ext uri="{FF2B5EF4-FFF2-40B4-BE49-F238E27FC236}">
                <a16:creationId xmlns:a16="http://schemas.microsoft.com/office/drawing/2014/main" id="{6C8321B5-2CB4-4748-9501-656AD10369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27286" y="362074"/>
            <a:ext cx="3876854" cy="298336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Сталеві радіатори опалення – купити у Львові, Києві, Україні – АкваТерм">
            <a:extLst>
              <a:ext uri="{FF2B5EF4-FFF2-40B4-BE49-F238E27FC236}">
                <a16:creationId xmlns:a16="http://schemas.microsoft.com/office/drawing/2014/main" id="{B71A16F1-D070-4B05-A3EF-0A8529FF7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764" y="3741038"/>
            <a:ext cx="3876853" cy="289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0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F0F04BB-405A-4B94-A785-4B97BB0DF54D}"/>
              </a:ext>
            </a:extLst>
          </p:cNvPr>
          <p:cNvSpPr>
            <a:spLocks noGrp="1"/>
          </p:cNvSpPr>
          <p:nvPr>
            <p:ph idx="1"/>
          </p:nvPr>
        </p:nvSpPr>
        <p:spPr>
          <a:xfrm>
            <a:off x="1008610" y="565265"/>
            <a:ext cx="10174779" cy="4838007"/>
          </a:xfrm>
        </p:spPr>
        <p:txBody>
          <a:bodyPr>
            <a:normAutofit lnSpcReduction="10000"/>
          </a:bodyPr>
          <a:lstStyle/>
          <a:p>
            <a:r>
              <a:rPr lang="uk-UA" dirty="0">
                <a:latin typeface="Times New Roman" panose="02020603050405020304" pitchFamily="18" charset="0"/>
                <a:ea typeface="Times New Roman" panose="02020603050405020304" pitchFamily="18" charset="0"/>
              </a:rPr>
              <a:t>Існує три типи сталевих панельних радіаторів: 11, 22 і 33 тип. </a:t>
            </a:r>
          </a:p>
          <a:p>
            <a:r>
              <a:rPr lang="uk-UA" dirty="0">
                <a:latin typeface="Times New Roman" panose="02020603050405020304" pitchFamily="18" charset="0"/>
                <a:ea typeface="Times New Roman" panose="02020603050405020304" pitchFamily="18" charset="0"/>
              </a:rPr>
              <a:t>Сталевий радіатор складається з двох сталевих листів з виштампуваними заглибленнями для циркуляціями теплоносія, які зварені між собою. Також приєднують сталевий лист хвилеподібної форми (з п-подібним відтиском), по ньому циркулює повітря, яке внаслідок нагрівається  і приносить тепло.</a:t>
            </a:r>
          </a:p>
          <a:p>
            <a:r>
              <a:rPr lang="uk-UA" dirty="0">
                <a:latin typeface="Times New Roman" panose="02020603050405020304" pitchFamily="18" charset="0"/>
                <a:ea typeface="Times New Roman" panose="02020603050405020304" pitchFamily="18" charset="0"/>
              </a:rPr>
              <a:t> Таких листів може бути один, два або три, відповідно радіатор 11, 22 і 33 типу.</a:t>
            </a:r>
          </a:p>
          <a:p>
            <a:r>
              <a:rPr lang="uk-UA" dirty="0">
                <a:latin typeface="Times New Roman" panose="02020603050405020304" pitchFamily="18" charset="0"/>
                <a:ea typeface="Times New Roman" panose="02020603050405020304" pitchFamily="18" charset="0"/>
              </a:rPr>
              <a:t> Ці листи збільшують об’єм теплих мас в кілька разів (чим більше пластин, тим більше площа обігріву, і відповідно і потужніше радіатор). </a:t>
            </a:r>
          </a:p>
          <a:p>
            <a:r>
              <a:rPr lang="uk-UA" dirty="0">
                <a:latin typeface="Times New Roman" panose="02020603050405020304" pitchFamily="18" charset="0"/>
                <a:ea typeface="Times New Roman" panose="02020603050405020304" pitchFamily="18" charset="0"/>
              </a:rPr>
              <a:t>Лист сталі використовується товщиною 1,2-2 мм. Ці листи звичайно кріпляться між собою за допомогою точкового зварювання. </a:t>
            </a:r>
          </a:p>
          <a:p>
            <a:r>
              <a:rPr lang="uk-UA" dirty="0">
                <a:latin typeface="Times New Roman" panose="02020603050405020304" pitchFamily="18" charset="0"/>
                <a:ea typeface="Times New Roman" panose="02020603050405020304" pitchFamily="18" charset="0"/>
              </a:rPr>
              <a:t>Конструкція, з’єднана між собою, вміщується декоративну прямокутну панель і скріплюється по бокам декоративними планками.</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412285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174CC2-8973-4422-A649-8DAAA0054FCB}"/>
              </a:ext>
            </a:extLst>
          </p:cNvPr>
          <p:cNvSpPr>
            <a:spLocks noGrp="1"/>
          </p:cNvSpPr>
          <p:nvPr>
            <p:ph idx="1"/>
          </p:nvPr>
        </p:nvSpPr>
        <p:spPr>
          <a:xfrm>
            <a:off x="1168946" y="469566"/>
            <a:ext cx="9603275" cy="1413268"/>
          </a:xfrm>
        </p:spPr>
        <p:txBody>
          <a:bodyPr/>
          <a:lstStyle/>
          <a:p>
            <a:r>
              <a:rPr lang="uk-UA" dirty="0">
                <a:latin typeface="Times New Roman" panose="02020603050405020304" pitchFamily="18" charset="0"/>
                <a:ea typeface="Times New Roman" panose="02020603050405020304" pitchFamily="18" charset="0"/>
              </a:rPr>
              <a:t>Кольорова гамма радіаторів не обмежується стандартними однотонними кольорами, за бажанням можна підібрати радіатори з абстракцією або рисунком, який підходить до інтер’єру.</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92303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55AC36E7-E7AE-4290-B957-BE582D52FA0E}"/>
              </a:ext>
            </a:extLst>
          </p:cNvPr>
          <p:cNvSpPr/>
          <p:nvPr/>
        </p:nvSpPr>
        <p:spPr>
          <a:xfrm>
            <a:off x="1273840" y="1479666"/>
            <a:ext cx="9349826" cy="2862322"/>
          </a:xfrm>
          <a:prstGeom prst="rect">
            <a:avLst/>
          </a:prstGeom>
        </p:spPr>
        <p:txBody>
          <a:bodyPr wrap="square">
            <a:spAutoFit/>
          </a:bodyPr>
          <a:lstStyle/>
          <a:p>
            <a:pPr>
              <a:spcAft>
                <a:spcPts val="0"/>
              </a:spcAft>
            </a:pPr>
            <a:r>
              <a:rPr lang="uk-UA" dirty="0">
                <a:latin typeface="Times New Roman" panose="02020603050405020304" pitchFamily="18" charset="0"/>
                <a:ea typeface="Times New Roman" panose="02020603050405020304" pitchFamily="18" charset="0"/>
              </a:rPr>
              <a:t>Переваги:</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Акуратний зовнішній вигляд.</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Висока тепловіддача.</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Широкий асортимент розмірів і кольорів.</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Високе значення ККД (75%).</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Можливість регулювання температури повітря в приміщенні.</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Економічність за рахунок енергозбереження.</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Поєднання властивостей радіатора і конвектора.</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Невеликий об’єм теплоносія.</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tabLst>
                <a:tab pos="457200" algn="l"/>
              </a:tabLst>
            </a:pPr>
            <a:r>
              <a:rPr lang="uk-UA" dirty="0">
                <a:latin typeface="Times New Roman" panose="02020603050405020304" pitchFamily="18" charset="0"/>
                <a:ea typeface="Times New Roman" panose="02020603050405020304" pitchFamily="18" charset="0"/>
              </a:rPr>
              <a:t>Оптимальна ціна.</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970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C64B360-FF0D-4BC8-9A98-14ED2C362607}"/>
              </a:ext>
            </a:extLst>
          </p:cNvPr>
          <p:cNvSpPr>
            <a:spLocks noGrp="1"/>
          </p:cNvSpPr>
          <p:nvPr>
            <p:ph idx="1"/>
          </p:nvPr>
        </p:nvSpPr>
        <p:spPr>
          <a:xfrm>
            <a:off x="1294362" y="1284212"/>
            <a:ext cx="9603275" cy="3450613"/>
          </a:xfrm>
        </p:spPr>
        <p:txBody>
          <a:bodyPr/>
          <a:lstStyle/>
          <a:p>
            <a:pPr algn="just">
              <a:spcAft>
                <a:spcPts val="0"/>
              </a:spcAft>
            </a:pPr>
            <a:r>
              <a:rPr lang="uk-UA" dirty="0">
                <a:latin typeface="Times New Roman" panose="02020603050405020304" pitchFamily="18" charset="0"/>
                <a:ea typeface="Times New Roman" panose="02020603050405020304" pitchFamily="18" charset="0"/>
              </a:rPr>
              <a:t>Недоліки:</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1.Вони підходять для індивідуального опалення з невисоким тиском (до 13 </a:t>
            </a:r>
            <a:r>
              <a:rPr lang="uk-UA" dirty="0" err="1">
                <a:latin typeface="Times New Roman" panose="02020603050405020304" pitchFamily="18" charset="0"/>
                <a:ea typeface="Times New Roman" panose="02020603050405020304" pitchFamily="18" charset="0"/>
              </a:rPr>
              <a:t>атм</a:t>
            </a:r>
            <a:r>
              <a:rPr lang="uk-UA" dirty="0">
                <a:latin typeface="Times New Roman" panose="02020603050405020304" pitchFamily="18" charset="0"/>
                <a:ea typeface="Times New Roman" panose="02020603050405020304" pitchFamily="18" charset="0"/>
              </a:rPr>
              <a:t>), характерним для приватних будинків. Робочий тиск 6-8 </a:t>
            </a:r>
            <a:r>
              <a:rPr lang="uk-UA" dirty="0" err="1">
                <a:latin typeface="Times New Roman" panose="02020603050405020304" pitchFamily="18" charset="0"/>
                <a:ea typeface="Times New Roman" panose="02020603050405020304" pitchFamily="18" charset="0"/>
              </a:rPr>
              <a:t>атм</a:t>
            </a:r>
            <a:r>
              <a:rPr lang="uk-UA" dirty="0">
                <a:latin typeface="Times New Roman" panose="02020603050405020304" pitchFamily="18" charset="0"/>
                <a:ea typeface="Times New Roman" panose="02020603050405020304" pitchFamily="18" charset="0"/>
              </a:rPr>
              <a:t>. Не рекомендовані для багатоповерхових споруд.</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2. Не витримують гідравлічних ударів, тому їх неможна використовувати в будинках з централізованим опаленням.</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3. Радіатори можуть піддаватись корозії, для запобігання рекомендується підтримувати </a:t>
            </a:r>
            <a:r>
              <a:rPr lang="uk-UA" dirty="0" err="1">
                <a:latin typeface="Times New Roman" panose="02020603050405020304" pitchFamily="18" charset="0"/>
                <a:ea typeface="Times New Roman" panose="02020603050405020304" pitchFamily="18" charset="0"/>
              </a:rPr>
              <a:t>рН</a:t>
            </a:r>
            <a:r>
              <a:rPr lang="uk-UA" dirty="0">
                <a:latin typeface="Times New Roman" panose="02020603050405020304" pitchFamily="18" charset="0"/>
                <a:ea typeface="Times New Roman" panose="02020603050405020304" pitchFamily="18" charset="0"/>
              </a:rPr>
              <a:t> 8,3-9,5.  Не зливати воду з системи більш ніж на 2 тижні</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97302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FE3C2D-8265-4922-9DDE-E364F8A62C6A}"/>
              </a:ext>
            </a:extLst>
          </p:cNvPr>
          <p:cNvSpPr>
            <a:spLocks noGrp="1"/>
          </p:cNvSpPr>
          <p:nvPr>
            <p:ph idx="1"/>
          </p:nvPr>
        </p:nvSpPr>
        <p:spPr>
          <a:xfrm>
            <a:off x="1418328" y="1334088"/>
            <a:ext cx="9603275" cy="3450613"/>
          </a:xfrm>
        </p:spPr>
        <p:txBody>
          <a:bodyPr>
            <a:normAutofit lnSpcReduction="10000"/>
          </a:bodyPr>
          <a:lstStyle/>
          <a:p>
            <a:pPr>
              <a:spcAft>
                <a:spcPts val="0"/>
              </a:spcAft>
            </a:pPr>
            <a:r>
              <a:rPr lang="uk-UA" dirty="0">
                <a:latin typeface="Times New Roman" panose="02020603050405020304" pitchFamily="18" charset="0"/>
                <a:ea typeface="Times New Roman" panose="02020603050405020304" pitchFamily="18" charset="0"/>
              </a:rPr>
              <a:t>Сталеві панельні радіатори випускають з підключенням:</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нижнім,</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боковим,</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універсальним.</a:t>
            </a:r>
            <a:endParaRPr lang="ru-RU" dirty="0">
              <a:latin typeface="Times New Roman" panose="02020603050405020304" pitchFamily="18" charset="0"/>
              <a:ea typeface="Times New Roman" panose="02020603050405020304" pitchFamily="18" charset="0"/>
            </a:endParaRPr>
          </a:p>
          <a:p>
            <a:r>
              <a:rPr lang="uk-UA" dirty="0">
                <a:latin typeface="Times New Roman" panose="02020603050405020304" pitchFamily="18" charset="0"/>
                <a:ea typeface="Times New Roman" panose="02020603050405020304" pitchFamily="18" charset="0"/>
              </a:rPr>
              <a:t>Ціна на радіатори з нижнім підключенням звичайно на порядок вищі. В ньому вже вбудований термостатичний вентиль, на який при бажанні можна встановити терморегулятор і регулювати температуру нагрівання радіатора, а відповідно і приміщення.</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90564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3B4FC7-5C3C-4DFD-819F-8695FB777060}"/>
              </a:ext>
            </a:extLst>
          </p:cNvPr>
          <p:cNvSpPr>
            <a:spLocks noGrp="1"/>
          </p:cNvSpPr>
          <p:nvPr>
            <p:ph type="title"/>
          </p:nvPr>
        </p:nvSpPr>
        <p:spPr>
          <a:xfrm>
            <a:off x="387550" y="342420"/>
            <a:ext cx="6545265" cy="1049235"/>
          </a:xfrm>
        </p:spPr>
        <p:txBody>
          <a:bodyPr/>
          <a:lstStyle/>
          <a:p>
            <a:r>
              <a:rPr lang="uk-UA" b="1" i="1" dirty="0">
                <a:latin typeface="Times New Roman" panose="02020603050405020304" pitchFamily="18" charset="0"/>
                <a:ea typeface="Times New Roman" panose="02020603050405020304" pitchFamily="18" charset="0"/>
              </a:rPr>
              <a:t>Трубчаті сталеві радіатори.</a:t>
            </a:r>
            <a:br>
              <a:rPr lang="ru-RU" dirty="0">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CB59DC2-5BA2-4238-8F28-AE72C36E30C2}"/>
              </a:ext>
            </a:extLst>
          </p:cNvPr>
          <p:cNvSpPr>
            <a:spLocks noGrp="1"/>
          </p:cNvSpPr>
          <p:nvPr>
            <p:ph idx="1"/>
          </p:nvPr>
        </p:nvSpPr>
        <p:spPr>
          <a:xfrm>
            <a:off x="3225338" y="6113254"/>
            <a:ext cx="5488071" cy="498892"/>
          </a:xfrm>
        </p:spPr>
        <p:txBody>
          <a:bodyPr/>
          <a:lstStyle/>
          <a:p>
            <a:r>
              <a:rPr lang="uk-UA" altLang="ru-RU" dirty="0">
                <a:solidFill>
                  <a:schemeClr val="bg1"/>
                </a:solidFill>
                <a:latin typeface="Arial" panose="020B0604020202020204" pitchFamily="34" charset="0"/>
                <a:ea typeface="Times New Roman" panose="02020603050405020304" pitchFamily="18" charset="0"/>
              </a:rPr>
              <a:t>. Види сталевих трубчатих радіаторів</a:t>
            </a:r>
            <a:endParaRPr lang="ru-RU" dirty="0">
              <a:solidFill>
                <a:schemeClr val="bg1"/>
              </a:solidFill>
            </a:endParaRPr>
          </a:p>
        </p:txBody>
      </p:sp>
      <p:pic>
        <p:nvPicPr>
          <p:cNvPr id="4099" name="Picture 3">
            <a:extLst>
              <a:ext uri="{FF2B5EF4-FFF2-40B4-BE49-F238E27FC236}">
                <a16:creationId xmlns:a16="http://schemas.microsoft.com/office/drawing/2014/main" id="{66472494-A964-4184-ADDC-4328ABBEB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964" y="2312324"/>
            <a:ext cx="2675934" cy="33575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B392970-E71A-41F7-A5F8-67EE6F574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8523" y="914399"/>
            <a:ext cx="2396292" cy="44029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2B1DBE8B-8631-4DF2-9E72-25C95252C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85" y="2804893"/>
            <a:ext cx="3086653" cy="30866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883227DD-85A8-44C8-9A34-1C3C45BC228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a:extLst>
              <a:ext uri="{FF2B5EF4-FFF2-40B4-BE49-F238E27FC236}">
                <a16:creationId xmlns:a16="http://schemas.microsoft.com/office/drawing/2014/main" id="{505558F4-F982-400B-9110-736C29D1EFD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7">
            <a:extLst>
              <a:ext uri="{FF2B5EF4-FFF2-40B4-BE49-F238E27FC236}">
                <a16:creationId xmlns:a16="http://schemas.microsoft.com/office/drawing/2014/main" id="{301EE0CA-954C-4544-AB26-1E8AA67C326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ru-RU" altLang="ru-RU"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A004B512-C0BC-41DA-BD49-DA43B08C7314}"/>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10">
            <a:extLst>
              <a:ext uri="{FF2B5EF4-FFF2-40B4-BE49-F238E27FC236}">
                <a16:creationId xmlns:a16="http://schemas.microsoft.com/office/drawing/2014/main" id="{8D9A9C03-7B3C-4A68-8248-2BF948BA12F8}"/>
              </a:ext>
            </a:extLst>
          </p:cNvPr>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108" name="Picture 12" descr="Сталеві трубчасті радіатори опалення Zehnder – моделі та характеристики |  Отопление">
            <a:extLst>
              <a:ext uri="{FF2B5EF4-FFF2-40B4-BE49-F238E27FC236}">
                <a16:creationId xmlns:a16="http://schemas.microsoft.com/office/drawing/2014/main" id="{C6BCD9F7-CDC6-4593-A7AC-A1ECA10B3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3409" y="909120"/>
            <a:ext cx="3751984" cy="25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7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B6947F-1AB3-494B-912A-43077117B7AA}"/>
              </a:ext>
            </a:extLst>
          </p:cNvPr>
          <p:cNvSpPr>
            <a:spLocks noGrp="1"/>
          </p:cNvSpPr>
          <p:nvPr>
            <p:ph type="title"/>
          </p:nvPr>
        </p:nvSpPr>
        <p:spPr/>
        <p:txBody>
          <a:bodyPr/>
          <a:lstStyle/>
          <a:p>
            <a:endParaRPr lang="ru-RU"/>
          </a:p>
        </p:txBody>
      </p:sp>
      <p:pic>
        <p:nvPicPr>
          <p:cNvPr id="12290" name="Picture 2" descr="Стальные трубчатые радиаторы - преимущества и недостатки">
            <a:extLst>
              <a:ext uri="{FF2B5EF4-FFF2-40B4-BE49-F238E27FC236}">
                <a16:creationId xmlns:a16="http://schemas.microsoft.com/office/drawing/2014/main" id="{B542AEA9-4D84-4C36-9B2D-059E94711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 y="454913"/>
            <a:ext cx="47625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Стальные трубчатые радиаторы - новое решение в отоплении дома">
            <a:extLst>
              <a:ext uri="{FF2B5EF4-FFF2-40B4-BE49-F238E27FC236}">
                <a16:creationId xmlns:a16="http://schemas.microsoft.com/office/drawing/2014/main" id="{2B486661-2223-45EE-996A-E58E008E87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52168" y="2203360"/>
            <a:ext cx="4599517" cy="344963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Трубчатые радиаторы отопления купить | Стальные трубчатые батареи в Минске">
            <a:extLst>
              <a:ext uri="{FF2B5EF4-FFF2-40B4-BE49-F238E27FC236}">
                <a16:creationId xmlns:a16="http://schemas.microsoft.com/office/drawing/2014/main" id="{9808D71C-C4A5-4C39-AEAD-4B61F612C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896" y="23795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Трубчатые радиаторы отопления — купить трубчатый радиатор (стальной) в  Киеве и Украине | Цена | Отзывы | Radiators">
            <a:extLst>
              <a:ext uri="{FF2B5EF4-FFF2-40B4-BE49-F238E27FC236}">
                <a16:creationId xmlns:a16="http://schemas.microsoft.com/office/drawing/2014/main" id="{6F979B9C-7EE2-4D30-A3B5-E1F5CFEEC1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42" t="16834" r="6267" b="13368"/>
          <a:stretch/>
        </p:blipFill>
        <p:spPr bwMode="auto">
          <a:xfrm>
            <a:off x="8489096" y="3873683"/>
            <a:ext cx="302477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1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4A08F3B-E154-45C4-A27C-F69F4C687C5B}"/>
              </a:ext>
            </a:extLst>
          </p:cNvPr>
          <p:cNvSpPr>
            <a:spLocks noGrp="1"/>
          </p:cNvSpPr>
          <p:nvPr>
            <p:ph idx="1"/>
          </p:nvPr>
        </p:nvSpPr>
        <p:spPr>
          <a:xfrm>
            <a:off x="1418328" y="203558"/>
            <a:ext cx="9603275" cy="4833955"/>
          </a:xfrm>
        </p:spPr>
        <p:txBody>
          <a:bodyPr>
            <a:normAutofit/>
          </a:bodyPr>
          <a:lstStyle/>
          <a:p>
            <a:pPr indent="449580" algn="just">
              <a:spcAft>
                <a:spcPts val="0"/>
              </a:spcAft>
            </a:pPr>
            <a:r>
              <a:rPr lang="uk-UA" dirty="0">
                <a:latin typeface="Times New Roman" panose="02020603050405020304" pitchFamily="18" charset="0"/>
                <a:ea typeface="Times New Roman" panose="02020603050405020304" pitchFamily="18" charset="0"/>
              </a:rPr>
              <a:t>Трубчаті сталеві радіатори являють собою зварну трубчату конструкцію і є найбільш дорогими.</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Їх випускають з розрахунку на робочий тиск 10-15 </a:t>
            </a:r>
            <a:r>
              <a:rPr lang="uk-UA" dirty="0" err="1">
                <a:latin typeface="Times New Roman" panose="02020603050405020304" pitchFamily="18" charset="0"/>
                <a:ea typeface="Times New Roman" panose="02020603050405020304" pitchFamily="18" charset="0"/>
              </a:rPr>
              <a:t>атм</a:t>
            </a:r>
            <a:r>
              <a:rPr lang="uk-UA" dirty="0">
                <a:latin typeface="Times New Roman" panose="02020603050405020304" pitchFamily="18" charset="0"/>
                <a:ea typeface="Times New Roman" panose="02020603050405020304" pitchFamily="18" charset="0"/>
              </a:rPr>
              <a:t>., що дозволяє використовувати їх в системах централізованого опалення.</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Звичайно внутрішня поверхня таких радіаторів покрита антикорозійним шаром.</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Конструкція такого типу радіаторів представлена в вигляді секцій, однак є нерозбірною і передбачає певну кількість секцій в радіаторі. Як правило, це 2, 6, 8 і 12 секцій. Деякі фірми також мають 14 і 16 секцій. В середньому  тепловіддача одної секції від 80 до 120 Вт.</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422645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6D1F7F-6EF4-427F-B932-7AAE53728609}"/>
              </a:ext>
            </a:extLst>
          </p:cNvPr>
          <p:cNvSpPr>
            <a:spLocks noGrp="1"/>
          </p:cNvSpPr>
          <p:nvPr>
            <p:ph idx="1"/>
          </p:nvPr>
        </p:nvSpPr>
        <p:spPr>
          <a:xfrm>
            <a:off x="1451580" y="482138"/>
            <a:ext cx="9471344" cy="4984208"/>
          </a:xfrm>
        </p:spPr>
        <p:txBody>
          <a:bodyPr>
            <a:normAutofit/>
          </a:bodyPr>
          <a:lstStyle/>
          <a:p>
            <a:pPr indent="449580" algn="just">
              <a:spcAft>
                <a:spcPts val="0"/>
              </a:spcAft>
            </a:pPr>
            <a:r>
              <a:rPr lang="uk-UA" dirty="0">
                <a:latin typeface="Times New Roman" panose="02020603050405020304" pitchFamily="18" charset="0"/>
                <a:ea typeface="Times New Roman" panose="02020603050405020304" pitchFamily="18" charset="0"/>
              </a:rPr>
              <a:t>Переваги:</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uk-UA" dirty="0">
                <a:latin typeface="Times New Roman" panose="02020603050405020304" pitchFamily="18" charset="0"/>
                <a:ea typeface="Times New Roman" panose="02020603050405020304" pitchFamily="18" charset="0"/>
              </a:rPr>
              <a:t>1. Характеризуються різноманіттям моделей, і стриманою формою, легко вписуються в будь який </a:t>
            </a:r>
            <a:r>
              <a:rPr lang="uk-UA" dirty="0" err="1">
                <a:latin typeface="Times New Roman" panose="02020603050405020304" pitchFamily="18" charset="0"/>
                <a:ea typeface="Times New Roman" panose="02020603050405020304" pitchFamily="18" charset="0"/>
              </a:rPr>
              <a:t>інтерьер</a:t>
            </a:r>
            <a:r>
              <a:rPr lang="uk-UA"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uk-UA" dirty="0">
                <a:latin typeface="Times New Roman" panose="02020603050405020304" pitchFamily="18" charset="0"/>
                <a:ea typeface="Times New Roman" panose="02020603050405020304" pitchFamily="18" charset="0"/>
              </a:rPr>
              <a:t>2. Гігієнічні, не піддаються корозії, тому що виконані з нержавіючої сталі.</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uk-UA" dirty="0">
                <a:latin typeface="Times New Roman" panose="02020603050405020304" pitchFamily="18" charset="0"/>
                <a:ea typeface="Times New Roman" panose="02020603050405020304" pitchFamily="18" charset="0"/>
              </a:rPr>
              <a:t>3. Підходять до опалювальних систем любого виду.</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uk-UA" dirty="0">
                <a:latin typeface="Times New Roman" panose="02020603050405020304" pitchFamily="18" charset="0"/>
                <a:ea typeface="Times New Roman" panose="02020603050405020304" pitchFamily="18" charset="0"/>
              </a:rPr>
              <a:t>4. Велика кількість розмірів – від  3 до 60 секцій, від високих моделей до низьких.</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uk-UA" dirty="0">
                <a:latin typeface="Times New Roman" panose="02020603050405020304" pitchFamily="18" charset="0"/>
                <a:ea typeface="Times New Roman" panose="02020603050405020304" pitchFamily="18" charset="0"/>
              </a:rPr>
              <a:t>5. Можуть мати будь який колір.</a:t>
            </a:r>
            <a:endParaRPr lang="ru-RU" dirty="0">
              <a:latin typeface="Times New Roman" panose="02020603050405020304" pitchFamily="18" charset="0"/>
              <a:ea typeface="Times New Roman" panose="02020603050405020304" pitchFamily="18" charset="0"/>
            </a:endParaRPr>
          </a:p>
          <a:p>
            <a:pPr indent="0" algn="just">
              <a:spcAft>
                <a:spcPts val="0"/>
              </a:spcAft>
              <a:buNone/>
            </a:pP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Недоліком </a:t>
            </a:r>
            <a:r>
              <a:rPr lang="uk-UA" dirty="0" err="1">
                <a:latin typeface="Times New Roman" panose="02020603050405020304" pitchFamily="18" charset="0"/>
                <a:ea typeface="Times New Roman" panose="02020603050405020304" pitchFamily="18" charset="0"/>
              </a:rPr>
              <a:t>ціх</a:t>
            </a:r>
            <a:r>
              <a:rPr lang="uk-UA" dirty="0">
                <a:latin typeface="Times New Roman" panose="02020603050405020304" pitchFamily="18" charset="0"/>
                <a:ea typeface="Times New Roman" panose="02020603050405020304" pitchFamily="18" charset="0"/>
              </a:rPr>
              <a:t> радіаторів є мала товщина сталі – 1 мм.</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37632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C4A45CE-6D91-4EB9-BAD8-6ACB0F6335B8}"/>
              </a:ext>
            </a:extLst>
          </p:cNvPr>
          <p:cNvSpPr>
            <a:spLocks noGrp="1"/>
          </p:cNvSpPr>
          <p:nvPr>
            <p:ph idx="1"/>
          </p:nvPr>
        </p:nvSpPr>
        <p:spPr>
          <a:xfrm>
            <a:off x="1030778" y="681644"/>
            <a:ext cx="10024077" cy="4784702"/>
          </a:xfrm>
        </p:spPr>
        <p:txBody>
          <a:bodyPr>
            <a:normAutofit fontScale="92500"/>
          </a:bodyPr>
          <a:lstStyle/>
          <a:p>
            <a:pPr indent="449580" algn="just">
              <a:spcAft>
                <a:spcPts val="0"/>
              </a:spcAft>
            </a:pPr>
            <a:r>
              <a:rPr lang="uk-UA" b="1" dirty="0">
                <a:latin typeface="Times New Roman" panose="02020603050405020304" pitchFamily="18" charset="0"/>
                <a:ea typeface="Times New Roman" panose="02020603050405020304" pitchFamily="18" charset="0"/>
              </a:rPr>
              <a:t>Радіатором</a:t>
            </a:r>
            <a:r>
              <a:rPr lang="uk-UA" dirty="0">
                <a:latin typeface="Times New Roman" panose="02020603050405020304" pitchFamily="18" charset="0"/>
                <a:ea typeface="Times New Roman" panose="02020603050405020304" pitchFamily="18" charset="0"/>
              </a:rPr>
              <a:t> (від лат. </a:t>
            </a:r>
            <a:r>
              <a:rPr lang="uk-UA" dirty="0" err="1">
                <a:latin typeface="Times New Roman" panose="02020603050405020304" pitchFamily="18" charset="0"/>
                <a:ea typeface="Times New Roman" panose="02020603050405020304" pitchFamily="18" charset="0"/>
              </a:rPr>
              <a:t>radiatio</a:t>
            </a:r>
            <a:r>
              <a:rPr lang="uk-UA" dirty="0">
                <a:latin typeface="Times New Roman" panose="02020603050405020304" pitchFamily="18" charset="0"/>
                <a:ea typeface="Times New Roman" panose="02020603050405020304" pitchFamily="18" charset="0"/>
              </a:rPr>
              <a:t> «блиск») прийнято називати </a:t>
            </a:r>
            <a:r>
              <a:rPr lang="uk-UA" dirty="0" err="1">
                <a:latin typeface="Times New Roman" panose="02020603050405020304" pitchFamily="18" charset="0"/>
                <a:ea typeface="Times New Roman" panose="02020603050405020304" pitchFamily="18" charset="0"/>
              </a:rPr>
              <a:t>конвективно-радиаційний</a:t>
            </a:r>
            <a:r>
              <a:rPr lang="uk-UA" dirty="0">
                <a:latin typeface="Times New Roman" panose="02020603050405020304" pitchFamily="18" charset="0"/>
                <a:ea typeface="Times New Roman" panose="02020603050405020304" pitchFamily="18" charset="0"/>
              </a:rPr>
              <a:t> опалювальний прилад, що складається з окремих, звичайно </a:t>
            </a:r>
            <a:r>
              <a:rPr lang="uk-UA" dirty="0" err="1">
                <a:latin typeface="Times New Roman" panose="02020603050405020304" pitchFamily="18" charset="0"/>
                <a:ea typeface="Times New Roman" panose="02020603050405020304" pitchFamily="18" charset="0"/>
              </a:rPr>
              <a:t>колончатих</a:t>
            </a:r>
            <a:r>
              <a:rPr lang="uk-UA" dirty="0">
                <a:latin typeface="Times New Roman" panose="02020603050405020304" pitchFamily="18" charset="0"/>
                <a:ea typeface="Times New Roman" panose="02020603050405020304" pitchFamily="18" charset="0"/>
              </a:rPr>
              <a:t> елементів – секцій – з внутрішніми каналами, всередині яких циркулює теплоносій (звичайно – вода).</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 сьогодні існує чотири види радіаторів, залежно від матеріалу з якого вони виготовлені:</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чавунні,</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сталеві (панельні і трубчаті),</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алюмінієві,</a:t>
            </a:r>
            <a:endParaRPr lang="ru-RU" dirty="0">
              <a:latin typeface="Times New Roman" panose="02020603050405020304" pitchFamily="18" charset="0"/>
              <a:ea typeface="Times New Roman" panose="02020603050405020304" pitchFamily="18" charset="0"/>
            </a:endParaRPr>
          </a:p>
          <a:p>
            <a:pPr marL="342900" lvl="0" indent="-342900">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біметалеві.</a:t>
            </a:r>
            <a:endParaRPr lang="ru-RU" dirty="0">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Times New Roman" panose="02020603050405020304" pitchFamily="18" charset="0"/>
              </a:rPr>
              <a:t>  </a:t>
            </a:r>
          </a:p>
          <a:p>
            <a:endParaRPr lang="ru-RU" dirty="0"/>
          </a:p>
        </p:txBody>
      </p:sp>
    </p:spTree>
    <p:extLst>
      <p:ext uri="{BB962C8B-B14F-4D97-AF65-F5344CB8AC3E}">
        <p14:creationId xmlns:p14="http://schemas.microsoft.com/office/powerpoint/2010/main" val="53808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82E652-38FC-41F7-9DD2-2423FE1E5481}"/>
              </a:ext>
            </a:extLst>
          </p:cNvPr>
          <p:cNvSpPr>
            <a:spLocks noGrp="1"/>
          </p:cNvSpPr>
          <p:nvPr>
            <p:ph type="title"/>
          </p:nvPr>
        </p:nvSpPr>
        <p:spPr>
          <a:xfrm>
            <a:off x="1451579" y="804519"/>
            <a:ext cx="6778021" cy="1049235"/>
          </a:xfrm>
        </p:spPr>
        <p:txBody>
          <a:bodyPr/>
          <a:lstStyle/>
          <a:p>
            <a:r>
              <a:rPr lang="uk-UA" b="1" dirty="0">
                <a:latin typeface="Times New Roman" panose="02020603050405020304" pitchFamily="18" charset="0"/>
                <a:ea typeface="Times New Roman" panose="02020603050405020304" pitchFamily="18" charset="0"/>
              </a:rPr>
              <a:t>Алюмінієві радіатори</a:t>
            </a:r>
            <a:endParaRPr lang="ru-RU" dirty="0"/>
          </a:p>
        </p:txBody>
      </p:sp>
      <p:sp>
        <p:nvSpPr>
          <p:cNvPr id="3" name="Объект 2">
            <a:extLst>
              <a:ext uri="{FF2B5EF4-FFF2-40B4-BE49-F238E27FC236}">
                <a16:creationId xmlns:a16="http://schemas.microsoft.com/office/drawing/2014/main" id="{4950AD2C-AA63-4E89-96B2-292FB4DED0EC}"/>
              </a:ext>
            </a:extLst>
          </p:cNvPr>
          <p:cNvSpPr>
            <a:spLocks noGrp="1"/>
          </p:cNvSpPr>
          <p:nvPr>
            <p:ph idx="1"/>
          </p:nvPr>
        </p:nvSpPr>
        <p:spPr>
          <a:xfrm>
            <a:off x="232756" y="1431303"/>
            <a:ext cx="7764088" cy="4622178"/>
          </a:xfrm>
        </p:spPr>
        <p:txBody>
          <a:bodyPr>
            <a:noAutofit/>
          </a:bodyPr>
          <a:lstStyle/>
          <a:p>
            <a:pPr indent="449580" algn="just">
              <a:spcAft>
                <a:spcPts val="0"/>
              </a:spcAft>
            </a:pPr>
            <a:r>
              <a:rPr lang="uk-UA" sz="1600" dirty="0">
                <a:latin typeface="Times New Roman" panose="02020603050405020304" pitchFamily="18" charset="0"/>
                <a:ea typeface="Times New Roman" panose="02020603050405020304" pitchFamily="18" charset="0"/>
              </a:rPr>
              <a:t>Нещодавно користувались великою популярністю, однак зарекомендували себе з поганого боку.</a:t>
            </a:r>
            <a:endParaRPr lang="ru-RU" sz="1600" dirty="0">
              <a:latin typeface="Times New Roman" panose="02020603050405020304" pitchFamily="18" charset="0"/>
              <a:ea typeface="Times New Roman" panose="02020603050405020304" pitchFamily="18" charset="0"/>
            </a:endParaRPr>
          </a:p>
          <a:p>
            <a:pPr indent="0" algn="just">
              <a:spcAft>
                <a:spcPts val="0"/>
              </a:spcAft>
              <a:buNone/>
            </a:pPr>
            <a:r>
              <a:rPr lang="uk-UA" sz="1600"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indent="0" algn="just">
              <a:spcAft>
                <a:spcPts val="0"/>
              </a:spcAft>
              <a:buNone/>
            </a:pPr>
            <a:r>
              <a:rPr lang="uk-UA" sz="1600" dirty="0">
                <a:latin typeface="Times New Roman" panose="02020603050405020304" pitchFamily="18" charset="0"/>
                <a:ea typeface="Times New Roman" panose="02020603050405020304" pitchFamily="18" charset="0"/>
              </a:rPr>
              <a:t>Існує два типи алюмінієвих радіаторів:</a:t>
            </a:r>
            <a:endParaRPr lang="ru-RU" sz="1600" dirty="0">
              <a:latin typeface="Times New Roman" panose="02020603050405020304" pitchFamily="18" charset="0"/>
              <a:ea typeface="Times New Roman" panose="02020603050405020304" pitchFamily="18" charset="0"/>
            </a:endParaRPr>
          </a:p>
          <a:p>
            <a:pPr algn="just">
              <a:spcAft>
                <a:spcPts val="0"/>
              </a:spcAft>
            </a:pPr>
            <a:r>
              <a:rPr lang="uk-UA" sz="1600" dirty="0">
                <a:latin typeface="Times New Roman" panose="02020603050405020304" pitchFamily="18" charset="0"/>
                <a:ea typeface="Times New Roman" panose="02020603050405020304" pitchFamily="18" charset="0"/>
              </a:rPr>
              <a:t>-  перший тип – звичайний алюмінієвий радіатор, розрахований на 6 </a:t>
            </a:r>
            <a:r>
              <a:rPr lang="uk-UA" sz="1600" dirty="0" err="1">
                <a:latin typeface="Times New Roman" panose="02020603050405020304" pitchFamily="18" charset="0"/>
                <a:ea typeface="Times New Roman" panose="02020603050405020304" pitchFamily="18" charset="0"/>
              </a:rPr>
              <a:t>атм</a:t>
            </a:r>
            <a:r>
              <a:rPr lang="uk-UA" sz="1600" dirty="0">
                <a:latin typeface="Times New Roman" panose="02020603050405020304" pitchFamily="18" charset="0"/>
                <a:ea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endParaRPr>
          </a:p>
          <a:p>
            <a:pPr algn="just">
              <a:spcAft>
                <a:spcPts val="0"/>
              </a:spcAft>
            </a:pPr>
            <a:r>
              <a:rPr lang="uk-UA" sz="1600" dirty="0">
                <a:latin typeface="Times New Roman" panose="02020603050405020304" pitchFamily="18" charset="0"/>
                <a:ea typeface="Times New Roman" panose="02020603050405020304" pitchFamily="18" charset="0"/>
              </a:rPr>
              <a:t>- другий тип – підсилений, розрахований на 16 </a:t>
            </a:r>
            <a:r>
              <a:rPr lang="uk-UA" sz="1600" dirty="0" err="1">
                <a:latin typeface="Times New Roman" panose="02020603050405020304" pitchFamily="18" charset="0"/>
                <a:ea typeface="Times New Roman" panose="02020603050405020304" pitchFamily="18" charset="0"/>
              </a:rPr>
              <a:t>атм</a:t>
            </a:r>
            <a:endParaRPr lang="ru-RU" sz="1600" dirty="0">
              <a:latin typeface="Times New Roman" panose="02020603050405020304" pitchFamily="18" charset="0"/>
              <a:ea typeface="Times New Roman" panose="02020603050405020304" pitchFamily="18" charset="0"/>
            </a:endParaRPr>
          </a:p>
          <a:p>
            <a:pPr marL="0" indent="0" algn="just">
              <a:spcAft>
                <a:spcPts val="0"/>
              </a:spcAft>
              <a:buNone/>
            </a:pPr>
            <a:r>
              <a:rPr lang="uk-UA" sz="1600"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algn="just">
              <a:spcAft>
                <a:spcPts val="0"/>
              </a:spcAft>
            </a:pPr>
            <a:r>
              <a:rPr lang="uk-UA" sz="1600" dirty="0">
                <a:latin typeface="Times New Roman" panose="02020603050405020304" pitchFamily="18" charset="0"/>
                <a:ea typeface="Times New Roman" panose="02020603050405020304" pitchFamily="18" charset="0"/>
              </a:rPr>
              <a:t> За способом виготовлення поділяють на:</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uk-UA" sz="1600" dirty="0">
                <a:latin typeface="Times New Roman" panose="02020603050405020304" pitchFamily="18" charset="0"/>
                <a:ea typeface="Times New Roman" panose="02020603050405020304" pitchFamily="18" charset="0"/>
              </a:rPr>
              <a:t>литі, де кожна секція складає суцільний литий виріб,</a:t>
            </a:r>
            <a:endParaRPr lang="ru-RU"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uk-UA" sz="1600" dirty="0" err="1">
                <a:latin typeface="Times New Roman" panose="02020603050405020304" pitchFamily="18" charset="0"/>
                <a:ea typeface="Times New Roman" panose="02020603050405020304" pitchFamily="18" charset="0"/>
              </a:rPr>
              <a:t>екструзій</a:t>
            </a:r>
            <a:r>
              <a:rPr lang="uk-UA" sz="1600" dirty="0">
                <a:latin typeface="Times New Roman" panose="02020603050405020304" pitchFamily="18" charset="0"/>
                <a:ea typeface="Times New Roman" panose="02020603050405020304" pitchFamily="18" charset="0"/>
              </a:rPr>
              <a:t> ні, де одна секція виконана з трьох елементів герметично з’єднаних між собою за допомогою болтів.</a:t>
            </a:r>
            <a:endParaRPr lang="ru-RU" sz="1600" dirty="0">
              <a:latin typeface="Times New Roman" panose="02020603050405020304" pitchFamily="18" charset="0"/>
              <a:ea typeface="Times New Roman" panose="02020603050405020304" pitchFamily="18" charset="0"/>
            </a:endParaRPr>
          </a:p>
          <a:p>
            <a:endParaRPr lang="ru-RU" sz="1600" dirty="0"/>
          </a:p>
        </p:txBody>
      </p:sp>
      <p:pic>
        <p:nvPicPr>
          <p:cNvPr id="5123" name="Picture 3">
            <a:extLst>
              <a:ext uri="{FF2B5EF4-FFF2-40B4-BE49-F238E27FC236}">
                <a16:creationId xmlns:a16="http://schemas.microsoft.com/office/drawing/2014/main" id="{60482023-DB66-4476-8FDE-7E3D90011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844" y="504560"/>
            <a:ext cx="3699626" cy="395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614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ᐉ Радіатори алюмінієві, батареї в Києві купити в Епіцентрі • Ціна в Україні">
            <a:extLst>
              <a:ext uri="{FF2B5EF4-FFF2-40B4-BE49-F238E27FC236}">
                <a16:creationId xmlns:a16="http://schemas.microsoft.com/office/drawing/2014/main" id="{C1201CB4-943E-4715-BEBB-5C29260778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916" y="259122"/>
            <a:ext cx="2843299" cy="285834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Радиатор алюминиевый ARMATURA G500F графит">
            <a:extLst>
              <a:ext uri="{FF2B5EF4-FFF2-40B4-BE49-F238E27FC236}">
                <a16:creationId xmlns:a16="http://schemas.microsoft.com/office/drawing/2014/main" id="{6CC4B111-5EF3-4C66-BC17-3F18C2467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792" y="4203383"/>
            <a:ext cx="3565208" cy="237248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ᐈ Радиаторы отопления – купить радиатор (батареи) отопления - F.ua (Фотос)">
            <a:extLst>
              <a:ext uri="{FF2B5EF4-FFF2-40B4-BE49-F238E27FC236}">
                <a16:creationId xmlns:a16="http://schemas.microsoft.com/office/drawing/2014/main" id="{055084E7-257D-4550-AC40-F4C16D7359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984" y="3740536"/>
            <a:ext cx="3044450" cy="30444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Радиаторы отопления купить в Минске | Батареи отопления, цена">
            <a:extLst>
              <a:ext uri="{FF2B5EF4-FFF2-40B4-BE49-F238E27FC236}">
                <a16:creationId xmlns:a16="http://schemas.microsoft.com/office/drawing/2014/main" id="{25051CD0-A1C0-4213-9126-5EBA81BB7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854" y="3306225"/>
            <a:ext cx="2636027" cy="2858343"/>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Алюминиевый радиатор Fondital Master S5 500/100 - купить по выгодной цене в  Украине и Киеве с доставкой, заказать алюминиевые радиаторы в интернет  магазине teploradost.com.ua (94252092058)">
            <a:extLst>
              <a:ext uri="{FF2B5EF4-FFF2-40B4-BE49-F238E27FC236}">
                <a16:creationId xmlns:a16="http://schemas.microsoft.com/office/drawing/2014/main" id="{D370639F-5A5F-4059-8552-F81CE217B1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6793" y="259122"/>
            <a:ext cx="3262400" cy="326240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Алюминиевый радиатор Extratherm80 B2 500/80 | Радиаторы, конвекторы и  полотенцесушители - алюминиевые радиаторы">
            <a:extLst>
              <a:ext uri="{FF2B5EF4-FFF2-40B4-BE49-F238E27FC236}">
                <a16:creationId xmlns:a16="http://schemas.microsoft.com/office/drawing/2014/main" id="{80DAEEDA-C59A-4081-834C-28FFB27289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8660" y="259121"/>
            <a:ext cx="3262400" cy="267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81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218537-5C3A-4C6A-81DE-3BE3F82DF1B4}"/>
              </a:ext>
            </a:extLst>
          </p:cNvPr>
          <p:cNvSpPr>
            <a:spLocks noGrp="1"/>
          </p:cNvSpPr>
          <p:nvPr>
            <p:ph idx="1"/>
          </p:nvPr>
        </p:nvSpPr>
        <p:spPr>
          <a:xfrm>
            <a:off x="254548" y="452939"/>
            <a:ext cx="9454718" cy="5399221"/>
          </a:xfrm>
        </p:spPr>
        <p:txBody>
          <a:bodyPr>
            <a:normAutofit lnSpcReduction="10000"/>
          </a:bodyPr>
          <a:lstStyle/>
          <a:p>
            <a:pPr indent="228600" algn="just">
              <a:spcAft>
                <a:spcPts val="0"/>
              </a:spcAft>
            </a:pPr>
            <a:r>
              <a:rPr lang="uk-UA" dirty="0">
                <a:latin typeface="Times New Roman" panose="02020603050405020304" pitchFamily="18" charset="0"/>
                <a:ea typeface="Times New Roman" panose="02020603050405020304" pitchFamily="18" charset="0"/>
              </a:rPr>
              <a:t>Переваги:</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1. Алюмінієві радіатори легко монтуються. Конструкція і вага дозволяють легко його встановити.</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2. Дизайн радіаторів класичний сучасний, що дозволяє легко встановлювати їх в приміщеннях з будь яким інтер’єром.</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3. Простота уходу. Легко </a:t>
            </a:r>
            <a:r>
              <a:rPr lang="uk-UA" dirty="0" err="1">
                <a:latin typeface="Times New Roman" panose="02020603050405020304" pitchFamily="18" charset="0"/>
                <a:ea typeface="Times New Roman" panose="02020603050405020304" pitchFamily="18" charset="0"/>
              </a:rPr>
              <a:t>чистяться</a:t>
            </a:r>
            <a:r>
              <a:rPr lang="uk-UA" dirty="0">
                <a:latin typeface="Times New Roman" panose="02020603050405020304" pitchFamily="18" charset="0"/>
                <a:ea typeface="Times New Roman" panose="02020603050405020304" pitchFamily="18" charset="0"/>
              </a:rPr>
              <a:t> і </a:t>
            </a:r>
            <a:r>
              <a:rPr lang="uk-UA" dirty="0" err="1">
                <a:latin typeface="Times New Roman" panose="02020603050405020304" pitchFamily="18" charset="0"/>
                <a:ea typeface="Times New Roman" panose="02020603050405020304" pitchFamily="18" charset="0"/>
              </a:rPr>
              <a:t>моються</a:t>
            </a:r>
            <a:r>
              <a:rPr lang="uk-UA" dirty="0">
                <a:latin typeface="Times New Roman" panose="02020603050405020304" pitchFamily="18" charset="0"/>
                <a:ea typeface="Times New Roman" panose="02020603050405020304" pitchFamily="18" charset="0"/>
              </a:rPr>
              <a:t>. Алюмінієві радіатори фарбують порошковою термостійкою фарбою,  і відповідно вони не облазять і немає потреби їх фарбувати.</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4. Високий рівень тепловіддачі. Конструкції радіатора продумана і точна. Вона виконана так, щоб задіяти найбільшу кількість повітряних мас, відповідно приміщення швидко нагрівається.</a:t>
            </a:r>
            <a:endParaRPr lang="ru-RU" dirty="0">
              <a:latin typeface="Times New Roman" panose="02020603050405020304" pitchFamily="18" charset="0"/>
              <a:ea typeface="Times New Roman" panose="02020603050405020304" pitchFamily="18" charset="0"/>
            </a:endParaRPr>
          </a:p>
          <a:p>
            <a:pPr algn="just">
              <a:lnSpc>
                <a:spcPct val="110000"/>
              </a:lnSpc>
              <a:spcBef>
                <a:spcPts val="0"/>
              </a:spcBef>
              <a:spcAft>
                <a:spcPts val="0"/>
              </a:spcAft>
            </a:pPr>
            <a:r>
              <a:rPr lang="uk-UA" dirty="0">
                <a:latin typeface="Times New Roman" panose="02020603050405020304" pitchFamily="18" charset="0"/>
                <a:ea typeface="Times New Roman" panose="02020603050405020304" pitchFamily="18" charset="0"/>
              </a:rPr>
              <a:t>4. Зручна комплектація. При бажанні можливо не просто встановити</a:t>
            </a:r>
          </a:p>
          <a:p>
            <a:pPr marL="0" indent="0" algn="just">
              <a:lnSpc>
                <a:spcPct val="110000"/>
              </a:lnSpc>
              <a:spcBef>
                <a:spcPts val="0"/>
              </a:spcBef>
              <a:spcAft>
                <a:spcPts val="0"/>
              </a:spcAft>
              <a:buNone/>
            </a:pPr>
            <a:r>
              <a:rPr lang="uk-UA" dirty="0">
                <a:latin typeface="Times New Roman" panose="02020603050405020304" pitchFamily="18" charset="0"/>
                <a:ea typeface="Times New Roman" panose="02020603050405020304" pitchFamily="18" charset="0"/>
              </a:rPr>
              <a:t> радіатор опалення, а й обладнати його наприклад </a:t>
            </a:r>
            <a:r>
              <a:rPr lang="uk-UA" dirty="0" err="1">
                <a:latin typeface="Times New Roman" panose="02020603050405020304" pitchFamily="18" charset="0"/>
                <a:ea typeface="Times New Roman" panose="02020603050405020304" pitchFamily="18" charset="0"/>
              </a:rPr>
              <a:t>термоголовкою</a:t>
            </a:r>
            <a:r>
              <a:rPr lang="uk-UA" dirty="0">
                <a:latin typeface="Times New Roman" panose="02020603050405020304" pitchFamily="18" charset="0"/>
                <a:ea typeface="Times New Roman" panose="02020603050405020304" pitchFamily="18" charset="0"/>
              </a:rPr>
              <a:t>, що виконує </a:t>
            </a:r>
          </a:p>
          <a:p>
            <a:pPr marL="0" indent="0" algn="just">
              <a:lnSpc>
                <a:spcPct val="110000"/>
              </a:lnSpc>
              <a:spcBef>
                <a:spcPts val="0"/>
              </a:spcBef>
              <a:spcAft>
                <a:spcPts val="0"/>
              </a:spcAft>
              <a:buNone/>
            </a:pPr>
            <a:r>
              <a:rPr lang="uk-UA" dirty="0">
                <a:latin typeface="Times New Roman" panose="02020603050405020304" pitchFamily="18" charset="0"/>
                <a:ea typeface="Times New Roman" panose="02020603050405020304" pitchFamily="18" charset="0"/>
              </a:rPr>
              <a:t>функцію  регулятора тепла.</a:t>
            </a:r>
            <a:endParaRPr lang="ru-RU" dirty="0">
              <a:latin typeface="Times New Roman" panose="02020603050405020304" pitchFamily="18" charset="0"/>
              <a:ea typeface="Times New Roman" panose="02020603050405020304" pitchFamily="18" charset="0"/>
            </a:endParaRPr>
          </a:p>
          <a:p>
            <a:endParaRPr lang="ru-RU" dirty="0"/>
          </a:p>
        </p:txBody>
      </p:sp>
      <p:pic>
        <p:nvPicPr>
          <p:cNvPr id="6146" name="Picture 2">
            <a:extLst>
              <a:ext uri="{FF2B5EF4-FFF2-40B4-BE49-F238E27FC236}">
                <a16:creationId xmlns:a16="http://schemas.microsoft.com/office/drawing/2014/main" id="{EF4DFF7E-12E4-4F47-B013-D70106981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757" y="3978246"/>
            <a:ext cx="3140695" cy="20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0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C4A8FA-671B-47ED-B738-1699F06D852B}"/>
              </a:ext>
            </a:extLst>
          </p:cNvPr>
          <p:cNvSpPr>
            <a:spLocks noGrp="1"/>
          </p:cNvSpPr>
          <p:nvPr>
            <p:ph idx="1"/>
          </p:nvPr>
        </p:nvSpPr>
        <p:spPr>
          <a:xfrm>
            <a:off x="914400" y="1396538"/>
            <a:ext cx="10324407" cy="4289367"/>
          </a:xfrm>
        </p:spPr>
        <p:txBody>
          <a:bodyPr/>
          <a:lstStyle/>
          <a:p>
            <a:r>
              <a:rPr lang="uk-UA" dirty="0">
                <a:latin typeface="Times New Roman" panose="02020603050405020304" pitchFamily="18" charset="0"/>
                <a:ea typeface="Times New Roman" panose="02020603050405020304" pitchFamily="18" charset="0"/>
              </a:rPr>
              <a:t>Секційні алюмінієві радіатори можуть мати різні розміри і різну потужність.</a:t>
            </a:r>
          </a:p>
          <a:p>
            <a:r>
              <a:rPr lang="uk-UA" dirty="0">
                <a:latin typeface="Times New Roman" panose="02020603050405020304" pitchFamily="18" charset="0"/>
                <a:ea typeface="Times New Roman" panose="02020603050405020304" pitchFamily="18" charset="0"/>
              </a:rPr>
              <a:t> Самі розповсюджені розміри – висота 350 і 500 мм.</a:t>
            </a:r>
          </a:p>
          <a:p>
            <a:r>
              <a:rPr lang="uk-UA" dirty="0">
                <a:latin typeface="Times New Roman" panose="02020603050405020304" pitchFamily="18" charset="0"/>
                <a:ea typeface="Times New Roman" panose="02020603050405020304" pitchFamily="18" charset="0"/>
              </a:rPr>
              <a:t> За довжиною радіатори, на відміну від сталевих і чавунних радіаторів, набираються </a:t>
            </a:r>
            <a:r>
              <a:rPr lang="uk-UA" dirty="0" err="1">
                <a:latin typeface="Times New Roman" panose="02020603050405020304" pitchFamily="18" charset="0"/>
                <a:ea typeface="Times New Roman" panose="02020603050405020304" pitchFamily="18" charset="0"/>
              </a:rPr>
              <a:t>секційно</a:t>
            </a:r>
            <a:r>
              <a:rPr lang="uk-UA" dirty="0">
                <a:latin typeface="Times New Roman" panose="02020603050405020304" pitchFamily="18" charset="0"/>
                <a:ea typeface="Times New Roman" panose="02020603050405020304" pitchFamily="18" charset="0"/>
              </a:rPr>
              <a:t>. </a:t>
            </a:r>
          </a:p>
          <a:p>
            <a:r>
              <a:rPr lang="uk-UA" dirty="0">
                <a:latin typeface="Times New Roman" panose="02020603050405020304" pitchFamily="18" charset="0"/>
                <a:ea typeface="Times New Roman" panose="02020603050405020304" pitchFamily="18" charset="0"/>
              </a:rPr>
              <a:t>В більшості випадків секції постачаються в упаковках по 10 </a:t>
            </a:r>
            <a:r>
              <a:rPr lang="uk-UA" dirty="0" err="1">
                <a:latin typeface="Times New Roman" panose="02020603050405020304" pitchFamily="18" charset="0"/>
                <a:ea typeface="Times New Roman" panose="02020603050405020304" pitchFamily="18" charset="0"/>
              </a:rPr>
              <a:t>шт</a:t>
            </a:r>
            <a:r>
              <a:rPr lang="uk-UA" dirty="0">
                <a:latin typeface="Times New Roman" panose="02020603050405020304" pitchFamily="18" charset="0"/>
                <a:ea typeface="Times New Roman" panose="02020603050405020304" pitchFamily="18" charset="0"/>
              </a:rPr>
              <a:t>, однак є виробники, що постачають продукцію в упаковках від 3 до 15 секцій. (це плюс, так як </a:t>
            </a:r>
            <a:r>
              <a:rPr lang="uk-UA">
                <a:latin typeface="Times New Roman" panose="02020603050405020304" pitchFamily="18" charset="0"/>
                <a:ea typeface="Times New Roman" panose="02020603050405020304" pitchFamily="18" charset="0"/>
              </a:rPr>
              <a:t>заводське зднання </a:t>
            </a:r>
            <a:r>
              <a:rPr lang="uk-UA" dirty="0">
                <a:latin typeface="Times New Roman" panose="02020603050405020304" pitchFamily="18" charset="0"/>
                <a:ea typeface="Times New Roman" panose="02020603050405020304" pitchFamily="18" charset="0"/>
              </a:rPr>
              <a:t>набагато надійніше і міцніше).</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650220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6C2C161-BBBF-4A98-93E3-97874EE2D132}"/>
              </a:ext>
            </a:extLst>
          </p:cNvPr>
          <p:cNvSpPr>
            <a:spLocks noGrp="1"/>
          </p:cNvSpPr>
          <p:nvPr>
            <p:ph idx="1"/>
          </p:nvPr>
        </p:nvSpPr>
        <p:spPr>
          <a:xfrm>
            <a:off x="1451579" y="1313412"/>
            <a:ext cx="9521221" cy="4152934"/>
          </a:xfrm>
        </p:spPr>
        <p:txBody>
          <a:bodyPr/>
          <a:lstStyle/>
          <a:p>
            <a:pPr indent="449580" algn="just">
              <a:spcAft>
                <a:spcPts val="0"/>
              </a:spcAft>
            </a:pPr>
            <a:r>
              <a:rPr lang="uk-UA" dirty="0">
                <a:latin typeface="Times New Roman" panose="02020603050405020304" pitchFamily="18" charset="0"/>
                <a:ea typeface="Times New Roman" panose="02020603050405020304" pitchFamily="18" charset="0"/>
              </a:rPr>
              <a:t>Недоліки:</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1. Алюміній піддається окисленню і радіатори сталі не придатні для використання в будинках і квартирах з неякісним теплоносієм.</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В більшості випадків теплоносій в таких радіаторах – вода. Теплоносій повинен бути низько лужним, </a:t>
            </a:r>
            <a:r>
              <a:rPr lang="ru-RU" dirty="0">
                <a:latin typeface="Times New Roman" panose="02020603050405020304" pitchFamily="18" charset="0"/>
                <a:ea typeface="Times New Roman" panose="02020603050405020304" pitchFamily="18" charset="0"/>
              </a:rPr>
              <a:t>рН в </a:t>
            </a:r>
            <a:r>
              <a:rPr lang="uk-UA" dirty="0">
                <a:latin typeface="Times New Roman" panose="02020603050405020304" pitchFamily="18" charset="0"/>
                <a:ea typeface="Times New Roman" panose="02020603050405020304" pitchFamily="18" charset="0"/>
              </a:rPr>
              <a:t>межах</a:t>
            </a:r>
            <a:r>
              <a:rPr lang="ru-RU" dirty="0">
                <a:latin typeface="Times New Roman" panose="02020603050405020304" pitchFamily="18" charset="0"/>
                <a:ea typeface="Times New Roman" panose="02020603050405020304" pitchFamily="18" charset="0"/>
              </a:rPr>
              <a:t> 6-8.</a:t>
            </a:r>
          </a:p>
          <a:p>
            <a:pPr algn="just">
              <a:spcAft>
                <a:spcPts val="0"/>
              </a:spcAft>
            </a:pPr>
            <a:r>
              <a:rPr lang="uk-UA" dirty="0">
                <a:latin typeface="Times New Roman" panose="02020603050405020304" pitchFamily="18" charset="0"/>
                <a:ea typeface="Times New Roman" panose="02020603050405020304" pitchFamily="18" charset="0"/>
              </a:rPr>
              <a:t>2. </a:t>
            </a:r>
            <a:r>
              <a:rPr lang="uk-UA" dirty="0" err="1">
                <a:latin typeface="Times New Roman" panose="02020603050405020304" pitchFamily="18" charset="0"/>
                <a:ea typeface="Times New Roman" panose="02020603050405020304" pitchFamily="18" charset="0"/>
              </a:rPr>
              <a:t>Завоздушивание</a:t>
            </a:r>
            <a:r>
              <a:rPr lang="uk-UA"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3. Нездатність витримувати гідравлічні і теплові удари. </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325942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7C236DE-8FE0-4A98-9892-AEA48580E588}"/>
              </a:ext>
            </a:extLst>
          </p:cNvPr>
          <p:cNvSpPr>
            <a:spLocks noGrp="1"/>
          </p:cNvSpPr>
          <p:nvPr>
            <p:ph idx="1"/>
          </p:nvPr>
        </p:nvSpPr>
        <p:spPr>
          <a:xfrm>
            <a:off x="1080655" y="365760"/>
            <a:ext cx="10257905" cy="5270269"/>
          </a:xfrm>
        </p:spPr>
        <p:txBody>
          <a:bodyPr>
            <a:normAutofit lnSpcReduction="10000"/>
          </a:bodyPr>
          <a:lstStyle/>
          <a:p>
            <a:pPr indent="449580" algn="just">
              <a:spcAft>
                <a:spcPts val="0"/>
              </a:spcAft>
            </a:pPr>
            <a:r>
              <a:rPr lang="uk-UA" dirty="0">
                <a:latin typeface="Times New Roman" panose="02020603050405020304" pitchFamily="18" charset="0"/>
                <a:ea typeface="Times New Roman" panose="02020603050405020304" pitchFamily="18" charset="0"/>
              </a:rPr>
              <a:t>Алюмінієві радіатори без спеціальної обробки внутрішніх поверхонь рекомендовано використовувати виключно в приватних будинках або мало поверхневих спорудах з індивідуальною системою опалення. </a:t>
            </a:r>
            <a:endParaRPr lang="ru-RU" dirty="0">
              <a:latin typeface="Times New Roman" panose="02020603050405020304" pitchFamily="18" charset="0"/>
              <a:ea typeface="Times New Roman" panose="02020603050405020304" pitchFamily="18" charset="0"/>
            </a:endParaRPr>
          </a:p>
          <a:p>
            <a:pPr marL="0" indent="0" algn="just">
              <a:spcAft>
                <a:spcPts val="0"/>
              </a:spcAft>
              <a:buNone/>
            </a:pP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Для виключення недоліків, деякі виробники алюмінієвих радіаторів обробляють внутрішню поверхню радіаторів спеціальним полімерним складом, який запобігає окисленню, та тестують великим тиском. Ціна таких радіаторів набагато вища, ніж звичайних алюмінієвих. (до них відносять радіатори італьського виробництва).</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Сучасні італійські радіатори витримують тиск в 16-25 </a:t>
            </a:r>
            <a:r>
              <a:rPr lang="uk-UA" dirty="0" err="1">
                <a:latin typeface="Times New Roman" panose="02020603050405020304" pitchFamily="18" charset="0"/>
                <a:ea typeface="Times New Roman" panose="02020603050405020304" pitchFamily="18" charset="0"/>
              </a:rPr>
              <a:t>атм</a:t>
            </a:r>
            <a:r>
              <a:rPr lang="uk-UA" dirty="0">
                <a:latin typeface="Times New Roman" panose="02020603050405020304" pitchFamily="18" charset="0"/>
                <a:ea typeface="Times New Roman" panose="02020603050405020304" pitchFamily="18" charset="0"/>
              </a:rPr>
              <a:t>, а випробування продемонстрували, що критичним є тиск в 50 </a:t>
            </a:r>
            <a:r>
              <a:rPr lang="uk-UA" dirty="0" err="1">
                <a:latin typeface="Times New Roman" panose="02020603050405020304" pitchFamily="18" charset="0"/>
                <a:ea typeface="Times New Roman" panose="02020603050405020304" pitchFamily="18" charset="0"/>
              </a:rPr>
              <a:t>атм</a:t>
            </a:r>
            <a:r>
              <a:rPr lang="uk-UA" dirty="0">
                <a:latin typeface="Times New Roman" panose="02020603050405020304" pitchFamily="18" charset="0"/>
                <a:ea typeface="Times New Roman" panose="02020603050405020304" pitchFamily="18" charset="0"/>
              </a:rPr>
              <a:t>, але при такому стиску порветься не тільки радіатор, а й всі труби і комунікації.</a:t>
            </a:r>
            <a:endParaRPr lang="ru-RU" dirty="0">
              <a:latin typeface="Times New Roman" panose="02020603050405020304" pitchFamily="18" charset="0"/>
              <a:ea typeface="Times New Roman" panose="02020603050405020304" pitchFamily="18" charset="0"/>
            </a:endParaRPr>
          </a:p>
          <a:p>
            <a:pPr marL="0" indent="0" algn="just">
              <a:spcAft>
                <a:spcPts val="0"/>
              </a:spcAft>
              <a:buNone/>
            </a:pP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При розрахунках враховують, що одна секція обігріває 1,5-2 м</a:t>
            </a:r>
            <a:r>
              <a:rPr lang="uk-UA" baseline="30000" dirty="0">
                <a:latin typeface="Times New Roman" panose="02020603050405020304" pitchFamily="18" charset="0"/>
                <a:ea typeface="Times New Roman" panose="02020603050405020304" pitchFamily="18" charset="0"/>
              </a:rPr>
              <a:t>2</a:t>
            </a:r>
            <a:r>
              <a:rPr lang="uk-UA" dirty="0">
                <a:latin typeface="Times New Roman" panose="02020603050405020304" pitchFamily="18" charset="0"/>
                <a:ea typeface="Times New Roman" panose="02020603050405020304" pitchFamily="18" charset="0"/>
              </a:rPr>
              <a:t> жилого приміщення.</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04714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F5EAD2-C912-43D8-8400-BFFB6E1701A6}"/>
              </a:ext>
            </a:extLst>
          </p:cNvPr>
          <p:cNvSpPr>
            <a:spLocks noGrp="1"/>
          </p:cNvSpPr>
          <p:nvPr>
            <p:ph type="title"/>
          </p:nvPr>
        </p:nvSpPr>
        <p:spPr/>
        <p:txBody>
          <a:bodyPr/>
          <a:lstStyle/>
          <a:p>
            <a:endParaRPr lang="ru-RU"/>
          </a:p>
        </p:txBody>
      </p:sp>
      <p:pic>
        <p:nvPicPr>
          <p:cNvPr id="13314" name="Picture 2" descr="Радіатор алюмінієвий MIRADO 500/96">
            <a:extLst>
              <a:ext uri="{FF2B5EF4-FFF2-40B4-BE49-F238E27FC236}">
                <a16:creationId xmlns:a16="http://schemas.microsoft.com/office/drawing/2014/main" id="{03CAB551-95DB-4D54-A41C-E17C611E70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546" r="19302"/>
          <a:stretch/>
        </p:blipFill>
        <p:spPr bwMode="auto">
          <a:xfrm>
            <a:off x="264416" y="381666"/>
            <a:ext cx="6186260" cy="567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45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90630E-0EFD-4B08-A0E2-3582C4568AFB}"/>
              </a:ext>
            </a:extLst>
          </p:cNvPr>
          <p:cNvSpPr>
            <a:spLocks noGrp="1"/>
          </p:cNvSpPr>
          <p:nvPr>
            <p:ph type="title"/>
          </p:nvPr>
        </p:nvSpPr>
        <p:spPr>
          <a:xfrm>
            <a:off x="1451579" y="804519"/>
            <a:ext cx="5431359" cy="1049235"/>
          </a:xfrm>
        </p:spPr>
        <p:txBody>
          <a:bodyPr/>
          <a:lstStyle/>
          <a:p>
            <a:r>
              <a:rPr lang="uk-UA" b="1" dirty="0">
                <a:latin typeface="Times New Roman" panose="02020603050405020304" pitchFamily="18" charset="0"/>
                <a:ea typeface="Times New Roman" panose="02020603050405020304" pitchFamily="18" charset="0"/>
              </a:rPr>
              <a:t>Біметалеві радіатори.</a:t>
            </a:r>
            <a:br>
              <a:rPr lang="ru-RU" dirty="0">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76597FEA-26A1-4E21-8C9D-D73508BC14B0}"/>
              </a:ext>
            </a:extLst>
          </p:cNvPr>
          <p:cNvSpPr>
            <a:spLocks noGrp="1"/>
          </p:cNvSpPr>
          <p:nvPr>
            <p:ph idx="1"/>
          </p:nvPr>
        </p:nvSpPr>
        <p:spPr>
          <a:xfrm>
            <a:off x="1451579" y="2015732"/>
            <a:ext cx="7509541" cy="3450613"/>
          </a:xfrm>
        </p:spPr>
        <p:txBody>
          <a:bodyPr/>
          <a:lstStyle/>
          <a:p>
            <a:r>
              <a:rPr lang="uk-UA" dirty="0">
                <a:latin typeface="Times New Roman" panose="02020603050405020304" pitchFamily="18" charset="0"/>
                <a:ea typeface="Times New Roman" panose="02020603050405020304" pitchFamily="18" charset="0"/>
              </a:rPr>
              <a:t>Біметалеві радіатори – це саме адаптовані радіатори під сучасну централізовану систему опалення з високим тиском і лужним теплоносієм, складаються з двох металів (біметал) – сталь + алюміній. </a:t>
            </a:r>
            <a:endParaRPr lang="ru-RU" dirty="0">
              <a:latin typeface="Times New Roman" panose="02020603050405020304" pitchFamily="18" charset="0"/>
              <a:ea typeface="Times New Roman" panose="02020603050405020304" pitchFamily="18" charset="0"/>
            </a:endParaRPr>
          </a:p>
          <a:p>
            <a:endParaRPr lang="ru-RU" dirty="0"/>
          </a:p>
        </p:txBody>
      </p:sp>
      <p:pic>
        <p:nvPicPr>
          <p:cNvPr id="8195" name="Picture 3">
            <a:extLst>
              <a:ext uri="{FF2B5EF4-FFF2-40B4-BE49-F238E27FC236}">
                <a16:creationId xmlns:a16="http://schemas.microsoft.com/office/drawing/2014/main" id="{1D36A182-886F-4253-B9EE-8C32A5C16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004" y="259310"/>
            <a:ext cx="2588520" cy="406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323DD1D2-0704-47EF-9E3B-385E76BAC910}"/>
              </a:ext>
            </a:extLst>
          </p:cNvPr>
          <p:cNvSpPr/>
          <p:nvPr/>
        </p:nvSpPr>
        <p:spPr>
          <a:xfrm>
            <a:off x="2158349" y="4820014"/>
            <a:ext cx="6096000" cy="646331"/>
          </a:xfrm>
          <a:prstGeom prst="rect">
            <a:avLst/>
          </a:prstGeom>
        </p:spPr>
        <p:txBody>
          <a:bodyPr>
            <a:spAutoFit/>
          </a:bodyPr>
          <a:lstStyle/>
          <a:p>
            <a:pPr indent="449580" algn="just">
              <a:spcAft>
                <a:spcPts val="0"/>
              </a:spcAft>
            </a:pPr>
            <a:r>
              <a:rPr lang="uk-UA" dirty="0">
                <a:latin typeface="Times New Roman" panose="02020603050405020304" pitchFamily="18" charset="0"/>
                <a:ea typeface="Times New Roman" panose="02020603050405020304" pitchFamily="18" charset="0"/>
              </a:rPr>
              <a:t>Зовнішнім виглядом він схожий на алюмінієвий радіатор, а всередині виконаний з високоякісної сталі.</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058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Биметаллические радиаторы AAA 80А/350: цена, отзывы, продажа | ARTiss">
            <a:extLst>
              <a:ext uri="{FF2B5EF4-FFF2-40B4-BE49-F238E27FC236}">
                <a16:creationId xmlns:a16="http://schemas.microsoft.com/office/drawing/2014/main" id="{34B8D827-25AD-445C-ABD1-1027954421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1607" y="182879"/>
            <a:ext cx="3923607" cy="3923607"/>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Биметаллические батареи - характеристики, достоинства, как выбрать">
            <a:extLst>
              <a:ext uri="{FF2B5EF4-FFF2-40B4-BE49-F238E27FC236}">
                <a16:creationId xmlns:a16="http://schemas.microsoft.com/office/drawing/2014/main" id="{D86A90E3-F9D8-4DF4-B3FE-B807204A22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11" t="2376" r="3904" b="4152"/>
          <a:stretch/>
        </p:blipFill>
        <p:spPr bwMode="auto">
          <a:xfrm>
            <a:off x="3435927" y="3429000"/>
            <a:ext cx="2660073" cy="322533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Биметаллические радиаторы отопления (17 Брендов☆ТОП), купить✓  биметаллические батареи">
            <a:extLst>
              <a:ext uri="{FF2B5EF4-FFF2-40B4-BE49-F238E27FC236}">
                <a16:creationId xmlns:a16="http://schemas.microsoft.com/office/drawing/2014/main" id="{B30ECE4C-8B70-4FB3-899D-E6B53F7CDF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404" y="964239"/>
            <a:ext cx="3740082" cy="501171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Биметаллические радиаторы отопления - купить по выгодной цене">
            <a:extLst>
              <a:ext uri="{FF2B5EF4-FFF2-40B4-BE49-F238E27FC236}">
                <a16:creationId xmlns:a16="http://schemas.microsoft.com/office/drawing/2014/main" id="{168CEC5C-8A2E-4DE5-82FB-457614618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004" y="182879"/>
            <a:ext cx="2120784" cy="328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8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8547008-B420-427C-8AB0-735E3008518C}"/>
              </a:ext>
            </a:extLst>
          </p:cNvPr>
          <p:cNvSpPr>
            <a:spLocks noGrp="1"/>
          </p:cNvSpPr>
          <p:nvPr>
            <p:ph idx="1"/>
          </p:nvPr>
        </p:nvSpPr>
        <p:spPr>
          <a:xfrm>
            <a:off x="1401891" y="681644"/>
            <a:ext cx="9388217" cy="4851203"/>
          </a:xfrm>
        </p:spPr>
        <p:txBody>
          <a:bodyPr>
            <a:normAutofit fontScale="92500" lnSpcReduction="10000"/>
          </a:bodyPr>
          <a:lstStyle/>
          <a:p>
            <a:pPr indent="449580" algn="just">
              <a:spcAft>
                <a:spcPts val="0"/>
              </a:spcAft>
            </a:pPr>
            <a:r>
              <a:rPr lang="uk-UA" dirty="0">
                <a:latin typeface="Times New Roman" panose="02020603050405020304" pitchFamily="18" charset="0"/>
                <a:ea typeface="Times New Roman" panose="02020603050405020304" pitchFamily="18" charset="0"/>
              </a:rPr>
              <a:t>Теплоносій  в біметалевих радіаторах рухається по сталевим трубам, а тепло  відводиться алюмінієвими ребрами, що робить радіатори більш </a:t>
            </a:r>
            <a:r>
              <a:rPr lang="uk-UA" dirty="0" err="1">
                <a:latin typeface="Times New Roman" panose="02020603050405020304" pitchFamily="18" charset="0"/>
                <a:ea typeface="Times New Roman" panose="02020603050405020304" pitchFamily="18" charset="0"/>
              </a:rPr>
              <a:t>економічнішими</a:t>
            </a:r>
            <a:r>
              <a:rPr lang="uk-UA" dirty="0">
                <a:latin typeface="Times New Roman" panose="02020603050405020304" pitchFamily="18" charset="0"/>
                <a:ea typeface="Times New Roman" panose="02020603050405020304" pitchFamily="18" charset="0"/>
              </a:rPr>
              <a:t>, у порівнянні з іншими видами радіаторів.</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Сталеві труби виключають можливість контакту </a:t>
            </a:r>
            <a:r>
              <a:rPr lang="uk-UA" dirty="0" err="1">
                <a:latin typeface="Times New Roman" panose="02020603050405020304" pitchFamily="18" charset="0"/>
                <a:ea typeface="Times New Roman" panose="02020603050405020304" pitchFamily="18" charset="0"/>
              </a:rPr>
              <a:t>алюмінія</a:t>
            </a:r>
            <a:r>
              <a:rPr lang="uk-UA" dirty="0">
                <a:latin typeface="Times New Roman" panose="02020603050405020304" pitchFamily="18" charset="0"/>
                <a:ea typeface="Times New Roman" panose="02020603050405020304" pitchFamily="18" charset="0"/>
              </a:rPr>
              <a:t> з теплоносієм, внаслідок чого відсутнє газоутворення (відсутнє </a:t>
            </a:r>
            <a:r>
              <a:rPr lang="uk-UA" dirty="0" err="1">
                <a:latin typeface="Times New Roman" panose="02020603050405020304" pitchFamily="18" charset="0"/>
                <a:ea typeface="Times New Roman" panose="02020603050405020304" pitchFamily="18" charset="0"/>
              </a:rPr>
              <a:t>завоздушевання</a:t>
            </a:r>
            <a:r>
              <a:rPr lang="uk-UA" dirty="0">
                <a:latin typeface="Times New Roman" panose="02020603050405020304" pitchFamily="18" charset="0"/>
                <a:ea typeface="Times New Roman" panose="02020603050405020304" pitchFamily="18" charset="0"/>
              </a:rPr>
              <a:t>), підвищується міцність конструкції, робочий тиск значно підвищується (до 30 бар)</a:t>
            </a:r>
            <a:endParaRPr lang="ru-RU" dirty="0">
              <a:latin typeface="Times New Roman" panose="02020603050405020304" pitchFamily="18" charset="0"/>
              <a:ea typeface="Times New Roman" panose="02020603050405020304" pitchFamily="18" charset="0"/>
            </a:endParaRPr>
          </a:p>
          <a:p>
            <a:pPr marL="0" indent="0">
              <a:spcAft>
                <a:spcPts val="0"/>
              </a:spcAft>
              <a:buNone/>
            </a:pP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449580">
              <a:spcAft>
                <a:spcPts val="0"/>
              </a:spcAft>
            </a:pPr>
            <a:r>
              <a:rPr lang="uk-UA" dirty="0">
                <a:latin typeface="Times New Roman" panose="02020603050405020304" pitchFamily="18" charset="0"/>
                <a:ea typeface="Times New Roman" panose="02020603050405020304" pitchFamily="18" charset="0"/>
              </a:rPr>
              <a:t>Біметалеві радіатори підходять для автономних так і для централізованих систем опалення в багато поверхневих забудовах.</a:t>
            </a:r>
            <a:endParaRPr lang="ru-RU" dirty="0">
              <a:latin typeface="Times New Roman" panose="02020603050405020304" pitchFamily="18" charset="0"/>
              <a:ea typeface="Times New Roman" panose="02020603050405020304" pitchFamily="18" charset="0"/>
            </a:endParaRPr>
          </a:p>
          <a:p>
            <a:pPr>
              <a:spcAft>
                <a:spcPts val="0"/>
              </a:spcAft>
            </a:pPr>
            <a:r>
              <a:rPr lang="uk-UA" dirty="0">
                <a:latin typeface="Times New Roman" panose="02020603050405020304" pitchFamily="18" charset="0"/>
                <a:ea typeface="Times New Roman" panose="02020603050405020304" pitchFamily="18" charset="0"/>
              </a:rPr>
              <a:t>Радіатори легко </a:t>
            </a:r>
            <a:r>
              <a:rPr lang="uk-UA" dirty="0" err="1">
                <a:latin typeface="Times New Roman" panose="02020603050405020304" pitchFamily="18" charset="0"/>
                <a:ea typeface="Times New Roman" panose="02020603050405020304" pitchFamily="18" charset="0"/>
              </a:rPr>
              <a:t>переносять</a:t>
            </a:r>
            <a:r>
              <a:rPr lang="uk-UA" dirty="0">
                <a:latin typeface="Times New Roman" panose="02020603050405020304" pitchFamily="18" charset="0"/>
                <a:ea typeface="Times New Roman" panose="02020603050405020304" pitchFamily="18" charset="0"/>
              </a:rPr>
              <a:t> гідравлічні удари.</a:t>
            </a:r>
            <a:endParaRPr lang="ru-RU" dirty="0">
              <a:latin typeface="Times New Roman" panose="02020603050405020304" pitchFamily="18" charset="0"/>
              <a:ea typeface="Times New Roman" panose="02020603050405020304" pitchFamily="18" charset="0"/>
            </a:endParaRPr>
          </a:p>
          <a:p>
            <a:pPr marL="0" indent="0">
              <a:spcAft>
                <a:spcPts val="0"/>
              </a:spcAft>
              <a:buNone/>
            </a:pPr>
            <a:r>
              <a:rPr lang="uk-UA"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449580">
              <a:spcAft>
                <a:spcPts val="0"/>
              </a:spcAft>
            </a:pPr>
            <a:r>
              <a:rPr lang="uk-UA" dirty="0">
                <a:latin typeface="Times New Roman" panose="02020603050405020304" pitchFamily="18" charset="0"/>
                <a:ea typeface="Times New Roman" panose="02020603050405020304" pitchFamily="18" charset="0"/>
              </a:rPr>
              <a:t>Недоліком таких радіаторів є їх відносно висока вартість.</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38718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1CE8FE-CA35-450A-B3E1-6680CE55668E}"/>
              </a:ext>
            </a:extLst>
          </p:cNvPr>
          <p:cNvSpPr>
            <a:spLocks noGrp="1"/>
          </p:cNvSpPr>
          <p:nvPr>
            <p:ph type="title"/>
          </p:nvPr>
        </p:nvSpPr>
        <p:spPr/>
        <p:txBody>
          <a:bodyPr/>
          <a:lstStyle/>
          <a:p>
            <a:pPr algn="ctr"/>
            <a:r>
              <a:rPr lang="ru-RU" b="1" dirty="0">
                <a:latin typeface="Times New Roman" panose="02020603050405020304" pitchFamily="18" charset="0"/>
                <a:ea typeface="Times New Roman" panose="02020603050405020304" pitchFamily="18" charset="0"/>
              </a:rPr>
              <a:t>Ч</a:t>
            </a:r>
            <a:r>
              <a:rPr lang="uk-UA" b="1" dirty="0" err="1">
                <a:latin typeface="Times New Roman" panose="02020603050405020304" pitchFamily="18" charset="0"/>
                <a:ea typeface="Times New Roman" panose="02020603050405020304" pitchFamily="18" charset="0"/>
              </a:rPr>
              <a:t>авунні</a:t>
            </a:r>
            <a:r>
              <a:rPr lang="uk-UA" b="1" dirty="0">
                <a:latin typeface="Times New Roman" panose="02020603050405020304" pitchFamily="18" charset="0"/>
                <a:ea typeface="Times New Roman" panose="02020603050405020304" pitchFamily="18" charset="0"/>
              </a:rPr>
              <a:t> радіатори.</a:t>
            </a:r>
            <a:endParaRPr lang="ru-RU" dirty="0"/>
          </a:p>
        </p:txBody>
      </p:sp>
      <p:sp>
        <p:nvSpPr>
          <p:cNvPr id="3" name="Объект 2">
            <a:extLst>
              <a:ext uri="{FF2B5EF4-FFF2-40B4-BE49-F238E27FC236}">
                <a16:creationId xmlns:a16="http://schemas.microsoft.com/office/drawing/2014/main" id="{9C039717-CFCA-4DBE-9DD3-C2D401DF84A7}"/>
              </a:ext>
            </a:extLst>
          </p:cNvPr>
          <p:cNvSpPr>
            <a:spLocks noGrp="1"/>
          </p:cNvSpPr>
          <p:nvPr>
            <p:ph idx="1"/>
          </p:nvPr>
        </p:nvSpPr>
        <p:spPr>
          <a:xfrm>
            <a:off x="686808" y="1978429"/>
            <a:ext cx="7426413" cy="2876204"/>
          </a:xfrm>
        </p:spPr>
        <p:txBody>
          <a:bodyPr/>
          <a:lstStyle/>
          <a:p>
            <a:pPr indent="449580" algn="just">
              <a:spcAft>
                <a:spcPts val="0"/>
              </a:spcAft>
            </a:pPr>
            <a:r>
              <a:rPr lang="uk-UA" dirty="0">
                <a:latin typeface="Times New Roman" panose="02020603050405020304" pitchFamily="18" charset="0"/>
                <a:ea typeface="Times New Roman" panose="02020603050405020304" pitchFamily="18" charset="0"/>
              </a:rPr>
              <a:t>Ввійшли в обіходь досить давно, широко використовувались в вітчизняних багатоповерхівках. На сьогодні вони не досить популярні, із за трудомісткого процесу їх встановлення, не досить привабливого виду, і невеликого асортименту розмірів чавунних радіаторів. </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Характеризуються значною тепловою потужністю на одиницю довжини прибору.</a:t>
            </a:r>
            <a:endParaRPr lang="ru-RU" dirty="0">
              <a:latin typeface="Times New Roman" panose="02020603050405020304" pitchFamily="18" charset="0"/>
              <a:ea typeface="Times New Roman" panose="02020603050405020304" pitchFamily="18" charset="0"/>
            </a:endParaRPr>
          </a:p>
          <a:p>
            <a:endParaRPr lang="ru-RU" dirty="0"/>
          </a:p>
        </p:txBody>
      </p:sp>
      <p:grpSp>
        <p:nvGrpSpPr>
          <p:cNvPr id="4" name="Group 2">
            <a:extLst>
              <a:ext uri="{FF2B5EF4-FFF2-40B4-BE49-F238E27FC236}">
                <a16:creationId xmlns:a16="http://schemas.microsoft.com/office/drawing/2014/main" id="{6F64788D-1FB0-4810-B631-E0ECB2AC0D2D}"/>
              </a:ext>
            </a:extLst>
          </p:cNvPr>
          <p:cNvGrpSpPr>
            <a:grpSpLocks/>
          </p:cNvGrpSpPr>
          <p:nvPr/>
        </p:nvGrpSpPr>
        <p:grpSpPr bwMode="auto">
          <a:xfrm>
            <a:off x="8445732" y="2585275"/>
            <a:ext cx="3491345" cy="3898652"/>
            <a:chOff x="7101" y="4914"/>
            <a:chExt cx="3615" cy="3603"/>
          </a:xfrm>
        </p:grpSpPr>
        <p:pic>
          <p:nvPicPr>
            <p:cNvPr id="1027" name="Picture 3">
              <a:extLst>
                <a:ext uri="{FF2B5EF4-FFF2-40B4-BE49-F238E27FC236}">
                  <a16:creationId xmlns:a16="http://schemas.microsoft.com/office/drawing/2014/main" id="{811B9C50-F65D-4743-B886-7E9669ED8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 y="4914"/>
              <a:ext cx="3615" cy="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265F5EFF-5193-42B0-ACFA-91B083A93C28}"/>
                </a:ext>
              </a:extLst>
            </p:cNvPr>
            <p:cNvSpPr txBox="1">
              <a:spLocks noChangeArrowheads="1"/>
            </p:cNvSpPr>
            <p:nvPr/>
          </p:nvSpPr>
          <p:spPr bwMode="auto">
            <a:xfrm>
              <a:off x="7281" y="7974"/>
              <a:ext cx="3240" cy="5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uk-UA" altLang="ru-RU" sz="1100" b="0" i="0" u="none" strike="noStrike" cap="none" normalizeH="0" baseline="0">
                  <a:ln>
                    <a:noFill/>
                  </a:ln>
                  <a:solidFill>
                    <a:schemeClr val="tx1"/>
                  </a:solidFill>
                  <a:effectLst/>
                  <a:latin typeface="Calibri" panose="020F0502020204030204" pitchFamily="34" charset="0"/>
                </a:rPr>
                <a:t>Рис 1. Чавунний радіатор</a:t>
              </a:r>
              <a:endParaRPr kumimoji="0" lang="ru-RU" altLang="ru-RU" sz="1800" b="0" i="0" u="none" strike="noStrike" cap="none" normalizeH="0" baseline="0">
                <a:ln>
                  <a:noFill/>
                </a:ln>
                <a:solidFill>
                  <a:schemeClr val="tx1"/>
                </a:solidFill>
                <a:effectLst/>
                <a:latin typeface="Arial" panose="020B0604020202020204" pitchFamily="34" charset="0"/>
              </a:endParaRPr>
            </a:p>
          </p:txBody>
        </p:sp>
      </p:grpSp>
      <p:sp>
        <p:nvSpPr>
          <p:cNvPr id="6" name="Прямоугольник 5">
            <a:extLst>
              <a:ext uri="{FF2B5EF4-FFF2-40B4-BE49-F238E27FC236}">
                <a16:creationId xmlns:a16="http://schemas.microsoft.com/office/drawing/2014/main" id="{3CFA5575-2442-4E3A-B001-5CA3993FB69B}"/>
              </a:ext>
            </a:extLst>
          </p:cNvPr>
          <p:cNvSpPr/>
          <p:nvPr/>
        </p:nvSpPr>
        <p:spPr>
          <a:xfrm>
            <a:off x="205047" y="5120694"/>
            <a:ext cx="8113220" cy="923330"/>
          </a:xfrm>
          <a:prstGeom prst="rect">
            <a:avLst/>
          </a:prstGeom>
        </p:spPr>
        <p:txBody>
          <a:bodyPr wrap="square">
            <a:spAutoFit/>
          </a:bodyPr>
          <a:lstStyle/>
          <a:p>
            <a:pPr algn="just">
              <a:spcAft>
                <a:spcPts val="0"/>
              </a:spcAft>
            </a:pPr>
            <a:r>
              <a:rPr lang="uk-UA" dirty="0">
                <a:latin typeface="Times New Roman" panose="02020603050405020304" pitchFamily="18" charset="0"/>
                <a:ea typeface="Times New Roman" panose="02020603050405020304" pitchFamily="18" charset="0"/>
              </a:rPr>
              <a:t>Підходять для встановлення в будинках з індивідуальним опаленням, в квартирах з централізованим опаленням, де тиск в системі близько 25 </a:t>
            </a:r>
            <a:r>
              <a:rPr lang="uk-UA" dirty="0" err="1">
                <a:latin typeface="Times New Roman" panose="02020603050405020304" pitchFamily="18" charset="0"/>
                <a:ea typeface="Times New Roman" panose="02020603050405020304" pitchFamily="18" charset="0"/>
              </a:rPr>
              <a:t>атм</a:t>
            </a:r>
            <a:r>
              <a:rPr lang="uk-UA" dirty="0">
                <a:latin typeface="Times New Roman" panose="02020603050405020304" pitchFamily="18" charset="0"/>
                <a:ea typeface="Times New Roman" panose="02020603050405020304" pitchFamily="18" charset="0"/>
              </a:rPr>
              <a:t>, в громадських і виробничих спорудах, з великою кількістю поверхів.</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1994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32AD03-971A-4FD5-949F-681940001FD8}"/>
              </a:ext>
            </a:extLst>
          </p:cNvPr>
          <p:cNvSpPr>
            <a:spLocks noGrp="1"/>
          </p:cNvSpPr>
          <p:nvPr>
            <p:ph idx="1"/>
          </p:nvPr>
        </p:nvSpPr>
        <p:spPr/>
        <p:txBody>
          <a:bodyPr/>
          <a:lstStyle/>
          <a:p>
            <a:r>
              <a:rPr lang="uk-UA" i="1" dirty="0">
                <a:latin typeface="Times New Roman" panose="02020603050405020304" pitchFamily="18" charset="0"/>
                <a:ea typeface="Times New Roman" panose="02020603050405020304" pitchFamily="18" charset="0"/>
              </a:rPr>
              <a:t>Конструкція алюмінієвих і біметалевих радіаторів</a:t>
            </a:r>
            <a:r>
              <a:rPr lang="uk-UA" dirty="0">
                <a:latin typeface="Times New Roman" panose="02020603050405020304" pitchFamily="18" charset="0"/>
                <a:ea typeface="Times New Roman" panose="02020603050405020304" pitchFamily="18" charset="0"/>
              </a:rPr>
              <a:t> являє собою наборні секції.</a:t>
            </a:r>
          </a:p>
          <a:p>
            <a:r>
              <a:rPr lang="uk-UA" dirty="0">
                <a:latin typeface="Times New Roman" panose="02020603050405020304" pitchFamily="18" charset="0"/>
                <a:ea typeface="Times New Roman" panose="02020603050405020304" pitchFamily="18" charset="0"/>
              </a:rPr>
              <a:t>Одна секція розрахована в середньому на 1,5-2 м</a:t>
            </a:r>
            <a:r>
              <a:rPr lang="uk-UA" baseline="30000" dirty="0">
                <a:latin typeface="Times New Roman" panose="02020603050405020304" pitchFamily="18" charset="0"/>
                <a:ea typeface="Times New Roman" panose="02020603050405020304" pitchFamily="18" charset="0"/>
              </a:rPr>
              <a:t>2</a:t>
            </a:r>
            <a:r>
              <a:rPr lang="uk-UA" dirty="0">
                <a:latin typeface="Times New Roman" panose="02020603050405020304" pitchFamily="18" charset="0"/>
                <a:ea typeface="Times New Roman" panose="02020603050405020304" pitchFamily="18" charset="0"/>
              </a:rPr>
              <a:t> приміщення, що обпалюється.</a:t>
            </a:r>
          </a:p>
          <a:p>
            <a:r>
              <a:rPr lang="uk-UA" dirty="0">
                <a:latin typeface="Times New Roman" panose="02020603050405020304" pitchFamily="18" charset="0"/>
                <a:ea typeface="Times New Roman" panose="02020603050405020304" pitchFamily="18" charset="0"/>
              </a:rPr>
              <a:t> Вага секції в середньому 1,5 кг. </a:t>
            </a:r>
          </a:p>
          <a:p>
            <a:r>
              <a:rPr lang="uk-UA" dirty="0">
                <a:latin typeface="Times New Roman" panose="02020603050405020304" pitchFamily="18" charset="0"/>
                <a:ea typeface="Times New Roman" panose="02020603050405020304" pitchFamily="18" charset="0"/>
              </a:rPr>
              <a:t>Їх зручно монтувати.</a:t>
            </a:r>
          </a:p>
          <a:p>
            <a:r>
              <a:rPr lang="uk-UA" dirty="0">
                <a:latin typeface="Times New Roman" panose="02020603050405020304" pitchFamily="18" charset="0"/>
                <a:ea typeface="Times New Roman" panose="02020603050405020304" pitchFamily="18" charset="0"/>
              </a:rPr>
              <a:t> Мають достатньо стриманий привабливий вигляд. </a:t>
            </a:r>
          </a:p>
          <a:p>
            <a:r>
              <a:rPr lang="uk-UA" dirty="0">
                <a:latin typeface="Times New Roman" panose="02020603050405020304" pitchFamily="18" charset="0"/>
                <a:ea typeface="Times New Roman" panose="02020603050405020304" pitchFamily="18" charset="0"/>
              </a:rPr>
              <a:t>Можуть бути підсилені за рахунок ширини секції і відповідно обігрівати більшу площу.</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854172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4DD647-35ED-46E3-8AEA-21E4C4C6BBF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84A572B-DED8-4F04-8882-821D95E8B6C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90738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Радіатор чавунний МС-140 - батарея чавунна. АКВАТЕРМ">
            <a:extLst>
              <a:ext uri="{FF2B5EF4-FFF2-40B4-BE49-F238E27FC236}">
                <a16:creationId xmlns:a16="http://schemas.microsoft.com/office/drawing/2014/main" id="{02887E24-4115-41A6-B6F2-DCF95ABBD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179" y="0"/>
            <a:ext cx="4286250" cy="32480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Чавунні радіатори Styl 500/130 - від Warm Tap з доставкою по україні  Україні - Warm Tap">
            <a:extLst>
              <a:ext uri="{FF2B5EF4-FFF2-40B4-BE49-F238E27FC236}">
                <a16:creationId xmlns:a16="http://schemas.microsoft.com/office/drawing/2014/main" id="{4E23EC1B-EF4D-4F9E-9C1F-3C3957BF5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712" y="2682112"/>
            <a:ext cx="3174769" cy="400020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Які бувають чавунні радіатори опалення?">
            <a:extLst>
              <a:ext uri="{FF2B5EF4-FFF2-40B4-BE49-F238E27FC236}">
                <a16:creationId xmlns:a16="http://schemas.microsoft.com/office/drawing/2014/main" id="{BF826A0C-067D-4B36-B3AD-CBF0C0F09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968" y="229931"/>
            <a:ext cx="5944032" cy="445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0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Чугунные секционные радиаторы | Сантехника своими руками">
            <a:extLst>
              <a:ext uri="{FF2B5EF4-FFF2-40B4-BE49-F238E27FC236}">
                <a16:creationId xmlns:a16="http://schemas.microsoft.com/office/drawing/2014/main" id="{420860F8-6731-4E41-B595-42A4B3ED4E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513" y="663504"/>
            <a:ext cx="3690592" cy="36905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Чавунний радіатор Viadrus Bohemia R 800/220 з ніжками купити за вигідною  ціною | Viadrus (Віадрус)">
            <a:extLst>
              <a:ext uri="{FF2B5EF4-FFF2-40B4-BE49-F238E27FC236}">
                <a16:creationId xmlns:a16="http://schemas.microsoft.com/office/drawing/2014/main" id="{F6CBF513-F6EC-44D3-8329-8D35612BE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479" y="663504"/>
            <a:ext cx="3359034" cy="48629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Сучасні чавунні радіатори опалення – Чотири Енергії">
            <a:extLst>
              <a:ext uri="{FF2B5EF4-FFF2-40B4-BE49-F238E27FC236}">
                <a16:creationId xmlns:a16="http://schemas.microsoft.com/office/drawing/2014/main" id="{B2D6EC4A-C733-4B61-BD39-DA4A094A4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323" y="227513"/>
            <a:ext cx="3428164" cy="228128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Чавунні радіатори - купити чавунні батареї опалення у Львові | Ціни на  Style Radiators">
            <a:extLst>
              <a:ext uri="{FF2B5EF4-FFF2-40B4-BE49-F238E27FC236}">
                <a16:creationId xmlns:a16="http://schemas.microsoft.com/office/drawing/2014/main" id="{881C6C7B-9717-4595-B419-16BA1937F5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50" r="22516"/>
          <a:stretch/>
        </p:blipFill>
        <p:spPr bwMode="auto">
          <a:xfrm>
            <a:off x="9277004" y="2894274"/>
            <a:ext cx="1911927" cy="349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6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D115415-EB2B-434B-B9F3-A046C292D29D}"/>
              </a:ext>
            </a:extLst>
          </p:cNvPr>
          <p:cNvSpPr>
            <a:spLocks noGrp="1"/>
          </p:cNvSpPr>
          <p:nvPr>
            <p:ph idx="1"/>
          </p:nvPr>
        </p:nvSpPr>
        <p:spPr>
          <a:xfrm>
            <a:off x="1451579" y="1396538"/>
            <a:ext cx="9603275" cy="4069807"/>
          </a:xfrm>
        </p:spPr>
        <p:txBody>
          <a:bodyPr/>
          <a:lstStyle/>
          <a:p>
            <a:pPr algn="just">
              <a:spcAft>
                <a:spcPts val="0"/>
              </a:spcAft>
            </a:pPr>
            <a:r>
              <a:rPr lang="uk-UA" dirty="0">
                <a:latin typeface="Times New Roman" panose="02020603050405020304" pitchFamily="18" charset="0"/>
                <a:ea typeface="Times New Roman" panose="02020603050405020304" pitchFamily="18" charset="0"/>
              </a:rPr>
              <a:t>Переваги:</a:t>
            </a: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добра теплопровідність,</a:t>
            </a: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невимогливі до якості теплоносія,</a:t>
            </a: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не піддаються корозії,</a:t>
            </a: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економічні.</a:t>
            </a: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міцні і достатньо довговічні,</a:t>
            </a:r>
            <a:endParaRPr lang="ru-RU"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457200" algn="l"/>
              </a:tabLst>
            </a:pPr>
            <a:r>
              <a:rPr lang="uk-UA" dirty="0">
                <a:latin typeface="Times New Roman" panose="02020603050405020304" pitchFamily="18" charset="0"/>
                <a:ea typeface="Times New Roman" panose="02020603050405020304" pitchFamily="18" charset="0"/>
              </a:rPr>
              <a:t>розраховані на високий робочий тиск</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33688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BDC2F7-4944-4D8D-A1D4-AFC69B1846A4}"/>
              </a:ext>
            </a:extLst>
          </p:cNvPr>
          <p:cNvSpPr>
            <a:spLocks noGrp="1"/>
          </p:cNvSpPr>
          <p:nvPr>
            <p:ph idx="1"/>
          </p:nvPr>
        </p:nvSpPr>
        <p:spPr/>
        <p:txBody>
          <a:bodyPr>
            <a:normAutofit fontScale="92500"/>
          </a:bodyPr>
          <a:lstStyle/>
          <a:p>
            <a:pPr algn="just">
              <a:spcAft>
                <a:spcPts val="0"/>
              </a:spcAft>
            </a:pPr>
            <a:r>
              <a:rPr lang="uk-UA" dirty="0">
                <a:latin typeface="Times New Roman" panose="02020603050405020304" pitchFamily="18" charset="0"/>
                <a:ea typeface="Times New Roman" panose="02020603050405020304" pitchFamily="18" charset="0"/>
              </a:rPr>
              <a:t>Велика маса, з одного боку, забезпечує їм високу теплоємність, і відповідно, теплову інерційність, що дозволяє згладжувати різки зміни температури в приміщенні; однак вона є і недоліком – створює труднощі при монтажу та обслуговуванні.</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До недоліків відносять можливість і здатність </a:t>
            </a:r>
            <a:r>
              <a:rPr lang="uk-UA" dirty="0" err="1">
                <a:latin typeface="Times New Roman" panose="02020603050405020304" pitchFamily="18" charset="0"/>
                <a:ea typeface="Times New Roman" panose="02020603050405020304" pitchFamily="18" charset="0"/>
              </a:rPr>
              <a:t>міжсекційних</a:t>
            </a:r>
            <a:r>
              <a:rPr lang="uk-UA" dirty="0">
                <a:latin typeface="Times New Roman" panose="02020603050405020304" pitchFamily="18" charset="0"/>
                <a:ea typeface="Times New Roman" panose="02020603050405020304" pitchFamily="18" charset="0"/>
              </a:rPr>
              <a:t> прокладок до деградації та можливість руйнування радіаторних ніпелів при тривалій експлуатації (40 років і більше).</a:t>
            </a:r>
            <a:endParaRPr lang="ru-RU" dirty="0">
              <a:latin typeface="Times New Roman" panose="02020603050405020304" pitchFamily="18" charset="0"/>
              <a:ea typeface="Times New Roman" panose="02020603050405020304" pitchFamily="18" charset="0"/>
            </a:endParaRPr>
          </a:p>
          <a:p>
            <a:pPr algn="just">
              <a:spcAft>
                <a:spcPts val="0"/>
              </a:spcAft>
            </a:pPr>
            <a:r>
              <a:rPr lang="uk-UA" dirty="0">
                <a:latin typeface="Times New Roman" panose="02020603050405020304" pitchFamily="18" charset="0"/>
                <a:ea typeface="Times New Roman" panose="02020603050405020304" pitchFamily="18" charset="0"/>
              </a:rPr>
              <a:t>Чавунні радіатори необхідно періодично фарбувати, крім того стінки внутрішніх каналів пористі і шершаві, що з часом приводить до утворенню </a:t>
            </a:r>
            <a:r>
              <a:rPr lang="uk-UA" dirty="0" err="1">
                <a:latin typeface="Times New Roman" panose="02020603050405020304" pitchFamily="18" charset="0"/>
                <a:ea typeface="Times New Roman" panose="02020603050405020304" pitchFamily="18" charset="0"/>
              </a:rPr>
              <a:t>наліту</a:t>
            </a:r>
            <a:r>
              <a:rPr lang="uk-UA" dirty="0">
                <a:latin typeface="Times New Roman" panose="02020603050405020304" pitchFamily="18" charset="0"/>
                <a:ea typeface="Times New Roman" panose="02020603050405020304" pitchFamily="18" charset="0"/>
              </a:rPr>
              <a:t> і падінню тепловіддачі.</a:t>
            </a:r>
            <a:endParaRPr lang="ru-RU" dirty="0">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078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9B750B-1954-41EF-8149-233345D48185}"/>
              </a:ext>
            </a:extLst>
          </p:cNvPr>
          <p:cNvSpPr>
            <a:spLocks noGrp="1"/>
          </p:cNvSpPr>
          <p:nvPr>
            <p:ph type="title"/>
          </p:nvPr>
        </p:nvSpPr>
        <p:spPr/>
        <p:txBody>
          <a:bodyPr/>
          <a:lstStyle/>
          <a:p>
            <a:pPr algn="ctr"/>
            <a:r>
              <a:rPr lang="uk-UA" b="1" dirty="0">
                <a:latin typeface="Times New Roman" panose="02020603050405020304" pitchFamily="18" charset="0"/>
                <a:ea typeface="Times New Roman" panose="02020603050405020304" pitchFamily="18" charset="0"/>
              </a:rPr>
              <a:t>Сталеві радіатори</a:t>
            </a:r>
            <a:endParaRPr lang="ru-RU" dirty="0"/>
          </a:p>
        </p:txBody>
      </p:sp>
      <p:sp>
        <p:nvSpPr>
          <p:cNvPr id="3" name="Объект 2">
            <a:extLst>
              <a:ext uri="{FF2B5EF4-FFF2-40B4-BE49-F238E27FC236}">
                <a16:creationId xmlns:a16="http://schemas.microsoft.com/office/drawing/2014/main" id="{174F33BA-D81C-47E0-BB04-AD23C4251512}"/>
              </a:ext>
            </a:extLst>
          </p:cNvPr>
          <p:cNvSpPr>
            <a:spLocks noGrp="1"/>
          </p:cNvSpPr>
          <p:nvPr>
            <p:ph idx="1"/>
          </p:nvPr>
        </p:nvSpPr>
        <p:spPr/>
        <p:txBody>
          <a:bodyPr/>
          <a:lstStyle/>
          <a:p>
            <a:pPr>
              <a:spcAft>
                <a:spcPts val="0"/>
              </a:spcAft>
            </a:pPr>
            <a:r>
              <a:rPr lang="uk-UA" dirty="0">
                <a:latin typeface="Times New Roman" panose="02020603050405020304" pitchFamily="18" charset="0"/>
                <a:ea typeface="Times New Roman" panose="02020603050405020304" pitchFamily="18" charset="0"/>
              </a:rPr>
              <a:t>Розрізняють два види сталевих радіаторів:</a:t>
            </a:r>
            <a:endParaRPr lang="ru-RU" dirty="0">
              <a:latin typeface="Times New Roman" panose="02020603050405020304" pitchFamily="18" charset="0"/>
              <a:ea typeface="Times New Roman" panose="02020603050405020304" pitchFamily="18" charset="0"/>
            </a:endParaRPr>
          </a:p>
          <a:p>
            <a:pPr marL="0" lvl="0" indent="0">
              <a:spcAft>
                <a:spcPts val="0"/>
              </a:spcAft>
              <a:buNone/>
              <a:tabLst>
                <a:tab pos="457200" algn="l"/>
              </a:tabLst>
            </a:pPr>
            <a:r>
              <a:rPr lang="uk-UA" dirty="0">
                <a:latin typeface="Times New Roman" panose="02020603050405020304" pitchFamily="18" charset="0"/>
                <a:ea typeface="Times New Roman" panose="02020603050405020304" pitchFamily="18" charset="0"/>
              </a:rPr>
              <a:t>- панельні,</a:t>
            </a:r>
            <a:endParaRPr lang="ru-RU" dirty="0">
              <a:latin typeface="Times New Roman" panose="02020603050405020304" pitchFamily="18" charset="0"/>
              <a:ea typeface="Times New Roman" panose="02020603050405020304" pitchFamily="18" charset="0"/>
            </a:endParaRPr>
          </a:p>
          <a:p>
            <a:pPr marL="0" indent="0">
              <a:buNone/>
            </a:pPr>
            <a:r>
              <a:rPr lang="uk-UA" dirty="0">
                <a:latin typeface="Times New Roman" panose="02020603050405020304" pitchFamily="18" charset="0"/>
                <a:ea typeface="Times New Roman" panose="02020603050405020304" pitchFamily="18" charset="0"/>
              </a:rPr>
              <a:t>- трубчаті</a:t>
            </a:r>
            <a:endParaRPr lang="ru-RU" dirty="0"/>
          </a:p>
        </p:txBody>
      </p:sp>
    </p:spTree>
    <p:extLst>
      <p:ext uri="{BB962C8B-B14F-4D97-AF65-F5344CB8AC3E}">
        <p14:creationId xmlns:p14="http://schemas.microsoft.com/office/powerpoint/2010/main" val="378859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239717-8574-42E5-B21E-A5B0B455F645}"/>
              </a:ext>
            </a:extLst>
          </p:cNvPr>
          <p:cNvSpPr>
            <a:spLocks noGrp="1"/>
          </p:cNvSpPr>
          <p:nvPr>
            <p:ph type="title"/>
          </p:nvPr>
        </p:nvSpPr>
        <p:spPr>
          <a:xfrm>
            <a:off x="546216" y="342420"/>
            <a:ext cx="9603275" cy="1049235"/>
          </a:xfrm>
        </p:spPr>
        <p:txBody>
          <a:bodyPr/>
          <a:lstStyle/>
          <a:p>
            <a:r>
              <a:rPr lang="uk-UA" b="1" i="1" dirty="0">
                <a:latin typeface="Times New Roman" panose="02020603050405020304" pitchFamily="18" charset="0"/>
                <a:ea typeface="Times New Roman" panose="02020603050405020304" pitchFamily="18" charset="0"/>
              </a:rPr>
              <a:t>Панельні сталеві радіатори.</a:t>
            </a:r>
            <a:br>
              <a:rPr lang="ru-RU" dirty="0">
                <a:latin typeface="Times New Roman" panose="02020603050405020304" pitchFamily="18" charset="0"/>
                <a:ea typeface="Times New Roman" panose="02020603050405020304" pitchFamily="18" charset="0"/>
              </a:rPr>
            </a:br>
            <a:endParaRPr lang="ru-RU" dirty="0"/>
          </a:p>
        </p:txBody>
      </p:sp>
      <p:pic>
        <p:nvPicPr>
          <p:cNvPr id="5" name="Объект 4">
            <a:extLst>
              <a:ext uri="{FF2B5EF4-FFF2-40B4-BE49-F238E27FC236}">
                <a16:creationId xmlns:a16="http://schemas.microsoft.com/office/drawing/2014/main" id="{58824AE5-0117-49FB-A6DB-EF38785F4E6B}"/>
              </a:ext>
            </a:extLst>
          </p:cNvPr>
          <p:cNvPicPr>
            <a:picLocks noGrp="1" noChangeAspect="1"/>
          </p:cNvPicPr>
          <p:nvPr>
            <p:ph idx="1"/>
          </p:nvPr>
        </p:nvPicPr>
        <p:blipFill>
          <a:blip r:embed="rId2"/>
          <a:stretch>
            <a:fillRect/>
          </a:stretch>
        </p:blipFill>
        <p:spPr>
          <a:xfrm>
            <a:off x="7846690" y="173280"/>
            <a:ext cx="4345310" cy="3592331"/>
          </a:xfrm>
        </p:spPr>
      </p:pic>
      <p:sp>
        <p:nvSpPr>
          <p:cNvPr id="6" name="Прямоугольник 5">
            <a:extLst>
              <a:ext uri="{FF2B5EF4-FFF2-40B4-BE49-F238E27FC236}">
                <a16:creationId xmlns:a16="http://schemas.microsoft.com/office/drawing/2014/main" id="{0619EC4A-8374-454C-BCC0-DBE441444384}"/>
              </a:ext>
            </a:extLst>
          </p:cNvPr>
          <p:cNvSpPr/>
          <p:nvPr/>
        </p:nvSpPr>
        <p:spPr>
          <a:xfrm>
            <a:off x="176212" y="2384465"/>
            <a:ext cx="7271991" cy="1754326"/>
          </a:xfrm>
          <a:prstGeom prst="rect">
            <a:avLst/>
          </a:prstGeom>
        </p:spPr>
        <p:txBody>
          <a:bodyPr wrap="square">
            <a:spAutoFit/>
          </a:bodyPr>
          <a:lstStyle/>
          <a:p>
            <a:pPr indent="449580" algn="just">
              <a:spcAft>
                <a:spcPts val="0"/>
              </a:spcAft>
            </a:pPr>
            <a:r>
              <a:rPr lang="uk-UA" dirty="0">
                <a:latin typeface="Times New Roman" panose="02020603050405020304" pitchFamily="18" charset="0"/>
                <a:ea typeface="Times New Roman" panose="02020603050405020304" pitchFamily="18" charset="0"/>
              </a:rPr>
              <a:t>Завдяки своїй конструкції мають саму високу тепловіддачу, вони швидко нагріваються і швидко охолоджуються. </a:t>
            </a:r>
            <a:endParaRPr lang="ru-RU" dirty="0">
              <a:latin typeface="Times New Roman" panose="02020603050405020304" pitchFamily="18" charset="0"/>
              <a:ea typeface="Times New Roman" panose="02020603050405020304" pitchFamily="18" charset="0"/>
            </a:endParaRPr>
          </a:p>
          <a:p>
            <a:pPr indent="449580" algn="just">
              <a:spcAft>
                <a:spcPts val="0"/>
              </a:spcAft>
            </a:pPr>
            <a:r>
              <a:rPr lang="uk-UA" dirty="0">
                <a:latin typeface="Times New Roman" panose="02020603050405020304" pitchFamily="18" charset="0"/>
                <a:ea typeface="Times New Roman" panose="02020603050405020304" pitchFamily="18" charset="0"/>
              </a:rPr>
              <a:t>Панельні сталеві радіатори опалення відносять до розряду конвекторів, так як принцип дії </a:t>
            </a:r>
            <a:r>
              <a:rPr lang="uk-UA" dirty="0" err="1">
                <a:latin typeface="Times New Roman" panose="02020603050405020304" pitchFamily="18" charset="0"/>
                <a:ea typeface="Times New Roman" panose="02020603050405020304" pitchFamily="18" charset="0"/>
              </a:rPr>
              <a:t>основан</a:t>
            </a:r>
            <a:r>
              <a:rPr lang="uk-UA" dirty="0">
                <a:latin typeface="Times New Roman" panose="02020603050405020304" pitchFamily="18" charset="0"/>
                <a:ea typeface="Times New Roman" panose="02020603050405020304" pitchFamily="18" charset="0"/>
              </a:rPr>
              <a:t> не тільки на звичайному нагріві радіатора, а й на природній циркуляції холодного і гарячого повітря. ККД, що досягається за рахунок конвекції, складає 75 %.</a:t>
            </a:r>
            <a:endParaRPr lang="ru-RU" dirty="0">
              <a:latin typeface="Times New Roman" panose="02020603050405020304" pitchFamily="18" charset="0"/>
              <a:ea typeface="Times New Roman" panose="02020603050405020304" pitchFamily="18" charset="0"/>
            </a:endParaRPr>
          </a:p>
        </p:txBody>
      </p:sp>
      <p:sp>
        <p:nvSpPr>
          <p:cNvPr id="7" name="Rectangle 1">
            <a:extLst>
              <a:ext uri="{FF2B5EF4-FFF2-40B4-BE49-F238E27FC236}">
                <a16:creationId xmlns:a16="http://schemas.microsoft.com/office/drawing/2014/main" id="{F6975F42-34D5-4428-8A22-B37BBC85164E}"/>
              </a:ext>
            </a:extLst>
          </p:cNvPr>
          <p:cNvSpPr>
            <a:spLocks noChangeArrowheads="1"/>
          </p:cNvSpPr>
          <p:nvPr/>
        </p:nvSpPr>
        <p:spPr bwMode="auto">
          <a:xfrm>
            <a:off x="546216" y="4780758"/>
            <a:ext cx="110293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Вибір розмірів дуже великий - від вузьких високих, до  широких низьких.</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altLang="ru-RU"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Висота радіаторів може бути 300, 350, 400, 500, 600 і 900мм, зустрічаються і інші нестандартні розміри. Ширина від 400 до 3000 мм.</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190794"/>
      </p:ext>
    </p:extLst>
  </p:cSld>
  <p:clrMapOvr>
    <a:masterClrMapping/>
  </p:clrMapOvr>
</p:sld>
</file>

<file path=ppt/theme/theme1.xml><?xml version="1.0" encoding="utf-8"?>
<a:theme xmlns:a="http://schemas.openxmlformats.org/drawingml/2006/main" name="Галерея">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TM10001114[[fn=Галерея]]</Template>
  <TotalTime>40</TotalTime>
  <Words>1264</Words>
  <Application>Microsoft Office PowerPoint</Application>
  <PresentationFormat>Широкоэкранный</PresentationFormat>
  <Paragraphs>125</Paragraphs>
  <Slides>31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Gill Sans MT</vt:lpstr>
      <vt:lpstr>Times New Roman</vt:lpstr>
      <vt:lpstr>Галерея</vt:lpstr>
      <vt:lpstr>Опалювальні радіатори</vt:lpstr>
      <vt:lpstr>Презентация PowerPoint</vt:lpstr>
      <vt:lpstr>Чавунні радіатори.</vt:lpstr>
      <vt:lpstr>Презентация PowerPoint</vt:lpstr>
      <vt:lpstr>Презентация PowerPoint</vt:lpstr>
      <vt:lpstr>Презентация PowerPoint</vt:lpstr>
      <vt:lpstr>Презентация PowerPoint</vt:lpstr>
      <vt:lpstr>Сталеві радіатори</vt:lpstr>
      <vt:lpstr>Панельні сталеві радіатори.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Трубчаті сталеві радіатори. </vt:lpstr>
      <vt:lpstr>Презентация PowerPoint</vt:lpstr>
      <vt:lpstr>Презентация PowerPoint</vt:lpstr>
      <vt:lpstr>Презентация PowerPoint</vt:lpstr>
      <vt:lpstr>Алюмінієві радіатори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Біметалеві радіатори.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Опалювальні радіатори</dc:title>
  <dc:creator>Evgeniya Nikolaevna</dc:creator>
  <cp:lastModifiedBy>Evgeniya Nikolaevna</cp:lastModifiedBy>
  <cp:revision>7</cp:revision>
  <dcterms:created xsi:type="dcterms:W3CDTF">2022-04-19T03:17:54Z</dcterms:created>
  <dcterms:modified xsi:type="dcterms:W3CDTF">2022-04-19T03:58:07Z</dcterms:modified>
</cp:coreProperties>
</file>