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7" r:id="rId29"/>
    <p:sldId id="288" r:id="rId30"/>
    <p:sldId id="289" r:id="rId31"/>
    <p:sldId id="290" r:id="rId32"/>
    <p:sldId id="291" r:id="rId33"/>
    <p:sldId id="295" r:id="rId34"/>
    <p:sldId id="292" r:id="rId35"/>
    <p:sldId id="293" r:id="rId36"/>
    <p:sldId id="294" r:id="rId37"/>
    <p:sldId id="284" r:id="rId38"/>
    <p:sldId id="285" r:id="rId39"/>
    <p:sldId id="286" r:id="rId40"/>
    <p:sldId id="296" r:id="rId41"/>
    <p:sldId id="297" r:id="rId42"/>
    <p:sldId id="298" r:id="rId43"/>
    <p:sldId id="299" r:id="rId44"/>
    <p:sldId id="310" r:id="rId45"/>
    <p:sldId id="305" r:id="rId46"/>
    <p:sldId id="306" r:id="rId47"/>
    <p:sldId id="307" r:id="rId48"/>
    <p:sldId id="308" r:id="rId49"/>
    <p:sldId id="309" r:id="rId50"/>
    <p:sldId id="301" r:id="rId51"/>
    <p:sldId id="303" r:id="rId52"/>
    <p:sldId id="311" r:id="rId53"/>
    <p:sldId id="300" r:id="rId54"/>
    <p:sldId id="302" r:id="rId55"/>
    <p:sldId id="304" r:id="rId5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55" d="100"/>
          <a:sy n="55" d="100"/>
        </p:scale>
        <p:origin x="72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0A1D5-7FB0-4B30-9AF6-54BEA3A15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5DDD16-DAD1-4A53-BD82-0F58FEF3E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9863DB-3424-46D4-B212-F01D59410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35F3-DE1C-4506-B4B6-6C1EDE39361F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C6578A-D150-4F7E-A893-397D325AE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DE881B-591C-418E-81C6-1322707F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396B-B872-4B5A-B383-BE56B7C32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20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124DB-8511-4409-AC9D-A02B623BA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6C83F-E5E4-45DC-9B90-5B1B3477B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11592F-9E1B-4911-83CF-85EB3A2E4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35F3-DE1C-4506-B4B6-6C1EDE39361F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CEEA48-1E6C-4017-812D-07E6894E7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A72749-50D3-434B-9BB7-47996BA02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396B-B872-4B5A-B383-BE56B7C32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05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709675B-3399-47A8-8C1B-FFF94856E7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6C0630-D105-4587-9375-CECFF941B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626480-BBF2-4C3F-A435-68D13CDAB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35F3-DE1C-4506-B4B6-6C1EDE39361F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EA512-C3CA-4DEA-9862-4D05856B5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DAA78-6470-4DC3-AF7F-11BA5E364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396B-B872-4B5A-B383-BE56B7C32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72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36550-B15D-4F69-A6C3-3B10E82B0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1C9E68-4710-41EC-B784-FA6C519CF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71041F-3A6E-4296-AC52-A461FA46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35F3-DE1C-4506-B4B6-6C1EDE39361F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E30915-C251-4B02-AC6A-5359A89BE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8E3DDD-CA54-4B93-970F-BD4C9FF7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396B-B872-4B5A-B383-BE56B7C32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90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40A51-9374-473C-B37B-0AC8D0181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489E77-3406-4CF4-B5C8-A90D3E4B0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558941-466A-4E05-9E54-CE2B3FDCE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35F3-DE1C-4506-B4B6-6C1EDE39361F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6758F8-B25E-4095-954E-D297B379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BA4F42-D069-4229-A067-8EA1F05DC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396B-B872-4B5A-B383-BE56B7C32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13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FA77D-F439-4DED-B3B7-28ED3BD3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7FEA85-BD69-4455-892E-0C3ED9072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76CFF2-E4B4-4A3A-ABAE-CB2076760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98015-7971-42FD-BF26-4DEAAA02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35F3-DE1C-4506-B4B6-6C1EDE39361F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0E6E15-EA2E-4F59-BECA-9CA1F9125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C6BFAE-1B90-4926-A1F6-6A6FDA1F2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396B-B872-4B5A-B383-BE56B7C32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540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7D2F1-F80B-4FB9-AB26-E8FE226E9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149672-5B34-44C4-B9D0-385F7D316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F39E05-B732-471F-AF95-DBD28DC28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B124A05-87E0-4AE9-A08A-6278EC4F5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B9B3E4-4DDC-4B41-A2B7-DFCB020E5B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851A26-6F94-4F0F-AAB9-A72794175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35F3-DE1C-4506-B4B6-6C1EDE39361F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880BEC-3297-4E0E-BD38-30E330DE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022E7A1-AFC5-4680-A3EF-80450468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396B-B872-4B5A-B383-BE56B7C32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665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EC2C8-D2F3-468A-9F95-F779AFEA6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EEB533-2BBC-4FE9-AF53-F45B66CA8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35F3-DE1C-4506-B4B6-6C1EDE39361F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B6AFF8-9623-4E81-BFB9-CD042BF84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88FB96-FFB5-4F66-AEC8-D317DE9A3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396B-B872-4B5A-B383-BE56B7C32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6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E17136-CE58-40E5-B4E2-151983B04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35F3-DE1C-4506-B4B6-6C1EDE39361F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AB78112-B5FD-4B5F-9F85-0090238D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DEAFFA-9EA9-4E4B-9593-9F6D0BF3C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396B-B872-4B5A-B383-BE56B7C32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52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F292F4-9D53-4974-88BA-EBC581A3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0CCD2F-F63B-4BEA-9D99-F3E91A1B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4AC912-DF49-4452-AA3B-71AF22665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418C6E-21B3-498A-95FC-B38CDDC3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35F3-DE1C-4506-B4B6-6C1EDE39361F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1C4A90-CF84-414F-AC2C-BCC6612C6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E2A6DC-30FC-4B9D-B0C1-BF41AFD71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396B-B872-4B5A-B383-BE56B7C32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80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F8C02-BB62-408B-BEE2-65FFA5A2E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AF00DB-18E5-4580-A7A4-94BA37657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6B4073-4CF1-4CA3-9416-A626BB222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6620B7-880A-4FAB-9EF2-3AAF081AE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35F3-DE1C-4506-B4B6-6C1EDE39361F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C518EE-23FF-4613-BB24-CDDA2C894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E85528-EBE2-4F37-AC42-377244789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396B-B872-4B5A-B383-BE56B7C32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66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758E8-2AF7-4F41-8559-8C8C11202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C258E4-B8F0-4763-B5DA-5A1C3475A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E9F6D7-A1F1-4345-96C7-1858DFA6B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835F3-DE1C-4506-B4B6-6C1EDE39361F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9C9252-9373-41A6-8957-1D8946DDF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CFC69-1E10-496A-838A-B9BB18007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8396B-B872-4B5A-B383-BE56B7C32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61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A%D0%B0%D0%BB%D1%96%D0%B1%D1%80_(%D0%B2%D0%B8%D0%BC%D1%96%D1%80%D1%8E%D0%B2%D0%B0%D0%BD%D0%BD%D1%8F)#cite_note-DSTU2234-1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4%D0%B0%D0%B9%D0%BB:GaugePlugThreadGoNoGo.jpg" TargetMode="External"/><Relationship Id="rId3" Type="http://schemas.openxmlformats.org/officeDocument/2006/relationships/image" Target="../media/image77.jpeg"/><Relationship Id="rId7" Type="http://schemas.openxmlformats.org/officeDocument/2006/relationships/image" Target="../media/image79.jpeg"/><Relationship Id="rId2" Type="http://schemas.openxmlformats.org/officeDocument/2006/relationships/hyperlink" Target="https://uk.wikipedia.org/wiki/%D0%A4%D0%B0%D0%B9%D0%BB:GaugePlugSpecialGoNoGo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A4%D0%B0%D0%B9%D0%BB:GaugeGapPlainGoNoGo.jpg" TargetMode="External"/><Relationship Id="rId5" Type="http://schemas.openxmlformats.org/officeDocument/2006/relationships/image" Target="../media/image78.jpeg"/><Relationship Id="rId4" Type="http://schemas.openxmlformats.org/officeDocument/2006/relationships/hyperlink" Target="https://uk.wikipedia.org/wiki/%D0%A4%D0%B0%D0%B9%D0%BB:Tampon_lisse_double.jpg" TargetMode="External"/><Relationship Id="rId9" Type="http://schemas.openxmlformats.org/officeDocument/2006/relationships/image" Target="../media/image8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thumb/1/18/Pincers.jpg/220px-Pincers.jpg" TargetMode="External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95.jpeg"/><Relationship Id="rId7" Type="http://schemas.openxmlformats.org/officeDocument/2006/relationships/image" Target="../media/image99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Relationship Id="rId9" Type="http://schemas.openxmlformats.org/officeDocument/2006/relationships/image" Target="../media/image10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://tdhiz.ru/files/gosts/90.pdf" TargetMode="External"/><Relationship Id="rId3" Type="http://schemas.openxmlformats.org/officeDocument/2006/relationships/hyperlink" Target="http://tdhiz.ru/files/gosts/85.pdf" TargetMode="External"/><Relationship Id="rId7" Type="http://schemas.openxmlformats.org/officeDocument/2006/relationships/hyperlink" Target="http://tdhiz.ru/files/gosts/89.pdf" TargetMode="External"/><Relationship Id="rId2" Type="http://schemas.openxmlformats.org/officeDocument/2006/relationships/hyperlink" Target="http://tdhiz.ru/files/gosts/84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dhiz.ru/files/gosts/88.pdf" TargetMode="External"/><Relationship Id="rId5" Type="http://schemas.openxmlformats.org/officeDocument/2006/relationships/hyperlink" Target="http://tdhiz.ru/files/gosts/87.pdf" TargetMode="External"/><Relationship Id="rId10" Type="http://schemas.openxmlformats.org/officeDocument/2006/relationships/hyperlink" Target="http://tdhiz.ru/files/gosts/92.pdf" TargetMode="External"/><Relationship Id="rId4" Type="http://schemas.openxmlformats.org/officeDocument/2006/relationships/hyperlink" Target="http://tdhiz.ru/files/gosts/86.pdf" TargetMode="External"/><Relationship Id="rId9" Type="http://schemas.openxmlformats.org/officeDocument/2006/relationships/hyperlink" Target="http://tdhiz.ru/files/gosts/91.pdf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7" Type="http://schemas.openxmlformats.org/officeDocument/2006/relationships/image" Target="../media/image113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emf"/><Relationship Id="rId5" Type="http://schemas.openxmlformats.org/officeDocument/2006/relationships/image" Target="../media/image111.emf"/><Relationship Id="rId4" Type="http://schemas.openxmlformats.org/officeDocument/2006/relationships/image" Target="../media/image1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AE07E-3344-4FF6-A15A-3ADE1F20B0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Інструменти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2978D4-7DC7-4C36-9AE6-197A03B1FA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(частина ІІ)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478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D473A-E808-46EE-AA20-E24384D90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07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Види штангенциркулів</a:t>
            </a:r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0E28BBF-BADE-437D-B974-51F815CCFF34}"/>
              </a:ext>
            </a:extLst>
          </p:cNvPr>
          <p:cNvSpPr/>
          <p:nvPr/>
        </p:nvSpPr>
        <p:spPr>
          <a:xfrm>
            <a:off x="1454150" y="987622"/>
            <a:ext cx="9899650" cy="126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цілому, всі види штангенциркулів можна розділити на механічні та електронні залежно від типу шкали. Основними видами згідно з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ДСТУ EN ISO 13385-1:2018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(ДСТУ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ГОСТ 166) є: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ШЦ-I — інструмент із двостороннім розміщенням губок для вимірювання зовнішніх та внутрішніх величин та глибиноміром.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Штангенциркуль ШЦ-1-300 0,05 моноблок, нерж. cталь ЧИЗ купить, узнать цены  и характеристики в компании АО ТД ЧИЗ">
            <a:extLst>
              <a:ext uri="{FF2B5EF4-FFF2-40B4-BE49-F238E27FC236}">
                <a16:creationId xmlns:a16="http://schemas.microsoft.com/office/drawing/2014/main" id="{4D25BE5D-D028-4668-80EA-ED4346F49D7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49" b="25103"/>
          <a:stretch/>
        </p:blipFill>
        <p:spPr bwMode="auto">
          <a:xfrm>
            <a:off x="838200" y="2250788"/>
            <a:ext cx="3742113" cy="16239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Штангенциркуль: виды, как пользоваться и считывать результаты - Pcity.su -  все для ремонта дома">
            <a:extLst>
              <a:ext uri="{FF2B5EF4-FFF2-40B4-BE49-F238E27FC236}">
                <a16:creationId xmlns:a16="http://schemas.microsoft.com/office/drawing/2014/main" id="{12C901B2-E71F-4B69-A9BB-379C0001786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2152536"/>
            <a:ext cx="3865418" cy="18204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3A7EC30-CD0F-45E6-B87D-E50DEFC61B82}"/>
              </a:ext>
            </a:extLst>
          </p:cNvPr>
          <p:cNvSpPr/>
          <p:nvPr/>
        </p:nvSpPr>
        <p:spPr>
          <a:xfrm>
            <a:off x="1523423" y="4028357"/>
            <a:ext cx="9899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ШЦК – оснащений круговою шкалою для визначення точного розміру. Простіший у застосуванні, ніж штангенциркуль з відліком по ноніусу.</a:t>
            </a:r>
            <a:endParaRPr lang="ru-RU" dirty="0"/>
          </a:p>
        </p:txBody>
      </p:sp>
      <p:pic>
        <p:nvPicPr>
          <p:cNvPr id="8" name="Рисунок 7" descr="15 лучших штангенциркулей - рейтинг 2021">
            <a:extLst>
              <a:ext uri="{FF2B5EF4-FFF2-40B4-BE49-F238E27FC236}">
                <a16:creationId xmlns:a16="http://schemas.microsoft.com/office/drawing/2014/main" id="{B5FDE9F4-A17D-4A32-8B7A-562FE0BAC7A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1" b="24199"/>
          <a:stretch/>
        </p:blipFill>
        <p:spPr bwMode="auto">
          <a:xfrm>
            <a:off x="3075709" y="4639337"/>
            <a:ext cx="5361709" cy="20260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2360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D46F753-0267-4DAD-87F5-56CDCF9E3BA3}"/>
              </a:ext>
            </a:extLst>
          </p:cNvPr>
          <p:cNvSpPr/>
          <p:nvPr/>
        </p:nvSpPr>
        <p:spPr>
          <a:xfrm>
            <a:off x="345496" y="380590"/>
            <a:ext cx="11347739" cy="966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ШЦТ-I – односторонні губки для вимірювання зовнішніх лінійних розмірів. Відрізняється високою стійкістю до зношування. В основному застосовують при замірах великих деталей (заготовок, елементів деталей).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B09E979-2FB8-41B1-942A-3762F7E15A13}"/>
              </a:ext>
            </a:extLst>
          </p:cNvPr>
          <p:cNvSpPr/>
          <p:nvPr/>
        </p:nvSpPr>
        <p:spPr>
          <a:xfrm>
            <a:off x="422131" y="3316116"/>
            <a:ext cx="11347738" cy="966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ШЦ-II – оснащений двома губками для зовнішнього та внутрішнього виміру та розмітки, а також рамкою мікрометричної подачі. Має пласкі внутрішні поверхні і циліндричні – зовнішні. Цей тип інструменту не має глибиноміру.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Штангенциркуль (47 фото): что это такое и из чего состоит ШЦ-1? Виды с  глубиномером и другие, погрешность и методика поверки точности измерения">
            <a:extLst>
              <a:ext uri="{FF2B5EF4-FFF2-40B4-BE49-F238E27FC236}">
                <a16:creationId xmlns:a16="http://schemas.microsoft.com/office/drawing/2014/main" id="{693F4F53-EFF3-49D5-B779-F30B8E7A04F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195" y="1082427"/>
            <a:ext cx="3755967" cy="219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Штангенциркуль механический 500 мм: продажа, цена в Харькове.  Штангенинструмент от &quot;Автоключ&quot; - 576001354">
            <a:extLst>
              <a:ext uri="{FF2B5EF4-FFF2-40B4-BE49-F238E27FC236}">
                <a16:creationId xmlns:a16="http://schemas.microsoft.com/office/drawing/2014/main" id="{F5D0F0DC-C7AD-4C57-AAB5-10FF8FA8801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" b="32656"/>
          <a:stretch/>
        </p:blipFill>
        <p:spPr bwMode="auto">
          <a:xfrm>
            <a:off x="1692159" y="1084711"/>
            <a:ext cx="3862648" cy="19302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Штангенциркуль ШЦ-2-160 0.05 губ. 60 мм">
            <a:extLst>
              <a:ext uri="{FF2B5EF4-FFF2-40B4-BE49-F238E27FC236}">
                <a16:creationId xmlns:a16="http://schemas.microsoft.com/office/drawing/2014/main" id="{37185B21-E364-4A6A-B230-844C751B0CD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6" b="11093"/>
          <a:stretch/>
        </p:blipFill>
        <p:spPr bwMode="auto">
          <a:xfrm>
            <a:off x="3623483" y="4024842"/>
            <a:ext cx="4340283" cy="2447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0583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8EEC724-D3C5-456D-88C5-A45140524523}"/>
              </a:ext>
            </a:extLst>
          </p:cNvPr>
          <p:cNvSpPr/>
          <p:nvPr/>
        </p:nvSpPr>
        <p:spPr>
          <a:xfrm>
            <a:off x="733280" y="342932"/>
            <a:ext cx="9934719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ШЦ-III – односторонні губки для визначення зовнішніх та внутрішніх розмірів.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Штангенциркуль ШЦ-III, 0-300 мм, поділ 0,02, губки 100 мм, IDF (Італія)">
            <a:extLst>
              <a:ext uri="{FF2B5EF4-FFF2-40B4-BE49-F238E27FC236}">
                <a16:creationId xmlns:a16="http://schemas.microsoft.com/office/drawing/2014/main" id="{716E4E4B-5271-4DF1-89AB-FBC3A030F6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06" y="895701"/>
            <a:ext cx="6253785" cy="15842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E17EAB1-AF3A-4903-97F8-83255FD28385}"/>
              </a:ext>
            </a:extLst>
          </p:cNvPr>
          <p:cNvSpPr/>
          <p:nvPr/>
        </p:nvSpPr>
        <p:spPr>
          <a:xfrm>
            <a:off x="1188662" y="2521075"/>
            <a:ext cx="8022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ШЦЦ — електронний штангенциркуль із цифровою індикацією</a:t>
            </a:r>
            <a:endParaRPr lang="ru-RU" dirty="0"/>
          </a:p>
        </p:txBody>
      </p:sp>
      <p:pic>
        <p:nvPicPr>
          <p:cNvPr id="7" name="Рисунок 6" descr="Штангенциркуль (47 фото): что это такое и из чего состоит ШЦ-1? Виды с  глубиномером и другие, погрешность и методика поверки точности измерения">
            <a:extLst>
              <a:ext uri="{FF2B5EF4-FFF2-40B4-BE49-F238E27FC236}">
                <a16:creationId xmlns:a16="http://schemas.microsoft.com/office/drawing/2014/main" id="{1250507E-1D41-4234-B4E2-9E40D1C9FD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75" y="2967335"/>
            <a:ext cx="3150870" cy="186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Штангенциркуль електронний спеціальний L=150, губки 110/40 мм, 0.01 мм, IDF (Італія)">
            <a:extLst>
              <a:ext uri="{FF2B5EF4-FFF2-40B4-BE49-F238E27FC236}">
                <a16:creationId xmlns:a16="http://schemas.microsoft.com/office/drawing/2014/main" id="{3A525265-5BBE-49DC-936B-720D8F2116D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579" y="3045389"/>
            <a:ext cx="4380807" cy="167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Штангенциркуль електронний канавочный для внутрішніх вимірів, L=200, 0.01 мм, IDF(Італія)">
            <a:extLst>
              <a:ext uri="{FF2B5EF4-FFF2-40B4-BE49-F238E27FC236}">
                <a16:creationId xmlns:a16="http://schemas.microsoft.com/office/drawing/2014/main" id="{6A81CB2F-0461-4A9C-830A-B2919677FB05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01" b="31071"/>
          <a:stretch/>
        </p:blipFill>
        <p:spPr bwMode="auto">
          <a:xfrm>
            <a:off x="1070090" y="5575732"/>
            <a:ext cx="4130040" cy="1165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Штангенциркуль електронний канавочный, L=200, губки 50 мм, 0.01 мм, IP40, IDF (Італія)">
            <a:extLst>
              <a:ext uri="{FF2B5EF4-FFF2-40B4-BE49-F238E27FC236}">
                <a16:creationId xmlns:a16="http://schemas.microsoft.com/office/drawing/2014/main" id="{147D1D68-152A-4A95-A72B-DF54B923D85D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15" b="31927"/>
          <a:stretch/>
        </p:blipFill>
        <p:spPr bwMode="auto">
          <a:xfrm>
            <a:off x="5966113" y="5513143"/>
            <a:ext cx="430530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C1CDDE2-24EF-405D-9F78-3AA25DE5B6C1}"/>
              </a:ext>
            </a:extLst>
          </p:cNvPr>
          <p:cNvSpPr/>
          <p:nvPr/>
        </p:nvSpPr>
        <p:spPr>
          <a:xfrm>
            <a:off x="2284613" y="5116438"/>
            <a:ext cx="7622773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Штангенциркулі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канавочні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(для внутрішніх і зовнішніх вимірів)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119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251C2B4-627E-4CCD-80F7-997A1FD34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63782"/>
            <a:ext cx="10522527" cy="5013181"/>
          </a:xfrm>
        </p:spPr>
        <p:txBody>
          <a:bodyPr>
            <a:normAutofit fontScale="77500" lnSpcReduction="20000"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Найбільш поширені штангенциркулі чотирьох типів: </a:t>
            </a:r>
          </a:p>
          <a:p>
            <a:pPr marL="685800" indent="-4572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ШЦ-І; ШЦ-II - двосторонні тільки для вимірювання зовнішніх розмірів та з мікрометричною подачею рамки; </a:t>
            </a:r>
          </a:p>
          <a:p>
            <a:pPr marL="685800" indent="-4572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ШЦТ-I відрізняється від ШЦ-I тим, що губки для вимірювання зовнішніх розмірів оснащені твердим сплавом, губки для внутрішніх вимірів відсутні; </a:t>
            </a:r>
          </a:p>
          <a:p>
            <a:pPr marL="685800" indent="-4572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ШЦ-III – з односторонніми губками, якими можна вимірювати зовнішні та внутрішні розміри.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Моделі ШЦТ це ті ж моделі ШЦ, але відмінність – у конструкції губок: на них встановлюються твердосплавні пластини. Це дозволяє проводити ремонт робочих поверхонь штангенциркулів та подальше використання інструменту. Застосовуються для замірів, коли на робочі поверхні (губки) штангенциркуля існує постійний абразивний вплив поверхонь.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088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азметочный штангенциркуль: модели по металлу с твердосплавными губками 250  мм и 300 мм, ГОСТ и выбор">
            <a:extLst>
              <a:ext uri="{FF2B5EF4-FFF2-40B4-BE49-F238E27FC236}">
                <a16:creationId xmlns:a16="http://schemas.microsoft.com/office/drawing/2014/main" id="{34F6B594-D62F-4096-96F3-091950ACA0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96" y="1418157"/>
            <a:ext cx="4933604" cy="273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Штангенциркуль канавочный з ноніусом 0-50 мм, губ.50 мм, 0.01 мм, IDF(Італія)">
            <a:extLst>
              <a:ext uri="{FF2B5EF4-FFF2-40B4-BE49-F238E27FC236}">
                <a16:creationId xmlns:a16="http://schemas.microsoft.com/office/drawing/2014/main" id="{8ECB0FE6-D490-471C-BEEC-C2CC1609667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7" r="11236"/>
          <a:stretch/>
        </p:blipFill>
        <p:spPr bwMode="auto">
          <a:xfrm>
            <a:off x="6834447" y="1418157"/>
            <a:ext cx="4792287" cy="27393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0C532CE-A38B-49A0-A920-41960615262B}"/>
              </a:ext>
            </a:extLst>
          </p:cNvPr>
          <p:cNvSpPr/>
          <p:nvPr/>
        </p:nvSpPr>
        <p:spPr>
          <a:xfrm>
            <a:off x="1900333" y="4496872"/>
            <a:ext cx="3181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Штангенциркуль для розмітки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D3BDFF0-75D3-47C6-BCCC-23B09D2C16DD}"/>
              </a:ext>
            </a:extLst>
          </p:cNvPr>
          <p:cNvSpPr/>
          <p:nvPr/>
        </p:nvSpPr>
        <p:spPr>
          <a:xfrm>
            <a:off x="6754159" y="4492127"/>
            <a:ext cx="4712316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1011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Штангенциркуль </a:t>
            </a:r>
            <a:r>
              <a:rPr lang="uk-UA" dirty="0" err="1">
                <a:solidFill>
                  <a:srgbClr val="01011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канавочный</a:t>
            </a:r>
            <a:r>
              <a:rPr lang="uk-UA" dirty="0">
                <a:solidFill>
                  <a:srgbClr val="01011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ноніусом</a:t>
            </a:r>
            <a:r>
              <a:rPr lang="ru-RU" dirty="0">
                <a:solidFill>
                  <a:srgbClr val="01011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558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81057F-E523-44C7-9E1B-DA99B6F66977}"/>
              </a:ext>
            </a:extLst>
          </p:cNvPr>
          <p:cNvSpPr/>
          <p:nvPr/>
        </p:nvSpPr>
        <p:spPr>
          <a:xfrm>
            <a:off x="484910" y="557366"/>
            <a:ext cx="10986654" cy="155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Штангензубомір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пристрій, що нагадує поєднання звичайного штангенциркуля та глибиноміру. Глибиномір дозволяє виставити висоту вимірювання (у зубців шестерень товщина змінюється в залежності від висоти), а штангенциркуль дозволяє виміряти товщину зуба на певній висоті (у точці виміру).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 сфера використання – машинобудування: за допомогою приладу виготовляють чи ремонтують складні механізми (вузли), які мають зубчасті передачі – шестерні або зубчасті рейки.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FAE9DC5-F698-40A0-B9D4-3B28881D8CCC}"/>
              </a:ext>
            </a:extLst>
          </p:cNvPr>
          <p:cNvSpPr/>
          <p:nvPr/>
        </p:nvSpPr>
        <p:spPr>
          <a:xfrm>
            <a:off x="637308" y="2232256"/>
            <a:ext cx="10834256" cy="126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Штангензубоміри бувають  з ноніусом (вертикальна та горизонтальна шкала з ціною розподілу 0,5 мм, з величиною відліку по ноніусу в межах 0,02 мм) або електронним відліком. Інструмент виконаний з інструментальної сталі, може мати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матовє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антибликовим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хромованим покриттям. Вимірювальні поверхні мають твердосплавне покриття.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Штангенинструмент - виды, типы, назначение инструмента">
            <a:extLst>
              <a:ext uri="{FF2B5EF4-FFF2-40B4-BE49-F238E27FC236}">
                <a16:creationId xmlns:a16="http://schemas.microsoft.com/office/drawing/2014/main" id="{48F06201-9ED7-4C7E-9837-678FD934AE6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14" y="3429000"/>
            <a:ext cx="3260667" cy="3006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67236-17: ШЗН Штангензубомеры с нониусами - Производители, поставщики и  поверители">
            <a:extLst>
              <a:ext uri="{FF2B5EF4-FFF2-40B4-BE49-F238E27FC236}">
                <a16:creationId xmlns:a16="http://schemas.microsoft.com/office/drawing/2014/main" id="{E6CAA3C7-4E29-41C2-AEA5-EE8D835FCD4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92" y="3255818"/>
            <a:ext cx="3958244" cy="2890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3919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147317-E318-407B-B956-4DF9448EC7D8}"/>
              </a:ext>
            </a:extLst>
          </p:cNvPr>
          <p:cNvSpPr/>
          <p:nvPr/>
        </p:nvSpPr>
        <p:spPr>
          <a:xfrm>
            <a:off x="1177492" y="424207"/>
            <a:ext cx="101416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Штангенрейсмуси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застосовуються для просторової розмітки і прямих вимірювань на точній (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повірочній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плиті відстаней від базових поверхонь деталей до виїмок, виступів і осей отворів;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для розмічальних робіт.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http://buklib.net/image/65/image050.jpg">
            <a:extLst>
              <a:ext uri="{FF2B5EF4-FFF2-40B4-BE49-F238E27FC236}">
                <a16:creationId xmlns:a16="http://schemas.microsoft.com/office/drawing/2014/main" id="{475E350C-6452-4A8A-9719-02CE7541DBE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b="5277"/>
          <a:stretch/>
        </p:blipFill>
        <p:spPr bwMode="auto">
          <a:xfrm>
            <a:off x="310253" y="1576301"/>
            <a:ext cx="4483420" cy="46028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Jeki\AppData\Local\Microsoft\Windows\INetCache\Content.MSO\D9406A59.tmp">
            <a:extLst>
              <a:ext uri="{FF2B5EF4-FFF2-40B4-BE49-F238E27FC236}">
                <a16:creationId xmlns:a16="http://schemas.microsoft.com/office/drawing/2014/main" id="{AC83DFF2-F517-492F-AD58-81D15CE4190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445" y="2114673"/>
            <a:ext cx="4708628" cy="27217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43C4FEF-3A46-4527-8890-2C610B4B226C}"/>
              </a:ext>
            </a:extLst>
          </p:cNvPr>
          <p:cNvSpPr/>
          <p:nvPr/>
        </p:nvSpPr>
        <p:spPr>
          <a:xfrm>
            <a:off x="4793673" y="5537382"/>
            <a:ext cx="59242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Штангенрейсмус : 1 – штанга з міліметровою шкалою; 2 – рамка мікрометричної подачі; 3 -стопорний гвинт; 4 – рамка; 5 – ноніус; 6 – основа; 8, 9 – вимірювальні стрижні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595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4C6233C-093C-4492-8B14-2FBC57085218}"/>
              </a:ext>
            </a:extLst>
          </p:cNvPr>
          <p:cNvSpPr/>
          <p:nvPr/>
        </p:nvSpPr>
        <p:spPr>
          <a:xfrm>
            <a:off x="6289963" y="845127"/>
            <a:ext cx="559723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Показання штангенрейсмуса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читаються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так само, як і штангенциркуля. При вимірюванні висоти верхньою вимірювальною площиною необхідно до отриманого розміру додати висоту ніжок.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uk-UA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Випускаються наступних типорозмірів: </a:t>
            </a:r>
          </a:p>
          <a:p>
            <a:pPr indent="450215"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0 - 250; 40 - 400; 60 - 630; (величина відліку по ноніусу 0,05 мм), </a:t>
            </a:r>
          </a:p>
          <a:p>
            <a:pPr indent="450215"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100 - 1000; 600 - 1600; 1500 - 2500; мм (величина відліку по ноніусу 0,1 мм). </a:t>
            </a:r>
          </a:p>
          <a:p>
            <a:pPr indent="450215"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Похибки ШР, що допускається, - +/- 0,05 - 0,2 мм.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 descr="C:\Users\Jeki\AppData\Local\Microsoft\Windows\INetCache\Content.MSO\D44F96CF.tmp">
            <a:extLst>
              <a:ext uri="{FF2B5EF4-FFF2-40B4-BE49-F238E27FC236}">
                <a16:creationId xmlns:a16="http://schemas.microsoft.com/office/drawing/2014/main" id="{1E909FC7-2AF4-4D3A-86A0-66D5E5AC3A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" y="1014152"/>
            <a:ext cx="3311236" cy="5106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Jeki\AppData\Local\Microsoft\Windows\INetCache\Content.MSO\591E58B5.tmp">
            <a:extLst>
              <a:ext uri="{FF2B5EF4-FFF2-40B4-BE49-F238E27FC236}">
                <a16:creationId xmlns:a16="http://schemas.microsoft.com/office/drawing/2014/main" id="{96B106C5-D0E3-4F37-BBF4-D4357BEE601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763" y="1014152"/>
            <a:ext cx="2549237" cy="4890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074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111B1A8-B732-4334-B66B-821A84DA3129}"/>
              </a:ext>
            </a:extLst>
          </p:cNvPr>
          <p:cNvSpPr/>
          <p:nvPr/>
        </p:nvSpPr>
        <p:spPr>
          <a:xfrm>
            <a:off x="491837" y="457200"/>
            <a:ext cx="11208326" cy="67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виміру і контролю кутів деталей в машинобудуванні використовують кутоміри з ноніусом (для виміру зовнішніх кутів від 0 до 180°), і косинці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Jeki\AppData\Local\Microsoft\Windows\INetCache\Content.MSO\679B018B.tmp">
            <a:extLst>
              <a:ext uri="{FF2B5EF4-FFF2-40B4-BE49-F238E27FC236}">
                <a16:creationId xmlns:a16="http://schemas.microsoft.com/office/drawing/2014/main" id="{74C948B3-178D-45E6-999B-4E02AECA312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37" y="1454728"/>
            <a:ext cx="3985953" cy="2557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упить угломеры в Украине - цены от Toolsua.">
            <a:extLst>
              <a:ext uri="{FF2B5EF4-FFF2-40B4-BE49-F238E27FC236}">
                <a16:creationId xmlns:a16="http://schemas.microsoft.com/office/drawing/2014/main" id="{AA80950F-296A-46FA-B656-BAFF4C19B31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57" y="859450"/>
            <a:ext cx="3426922" cy="26697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627CC6-ABDE-4D67-BC03-2866AE50849B}"/>
              </a:ext>
            </a:extLst>
          </p:cNvPr>
          <p:cNvSpPr/>
          <p:nvPr/>
        </p:nvSpPr>
        <p:spPr>
          <a:xfrm>
            <a:off x="5029199" y="3169003"/>
            <a:ext cx="6096000" cy="96680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Кутомір типу УМ: 1 - косинець; 2 - лінійка основи; 3 - основа; 4 - сектор; 5 - пристрій для мікрометричної подачі; 6 - ноніус; 7 - стопор; 8 – рухлива лінійка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Купить угломер с нониусом 4УМ (10') в магазине Дейс.">
            <a:extLst>
              <a:ext uri="{FF2B5EF4-FFF2-40B4-BE49-F238E27FC236}">
                <a16:creationId xmlns:a16="http://schemas.microsoft.com/office/drawing/2014/main" id="{00511C14-DCB9-43BC-AAA3-9C56DA9D819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673" y="4135806"/>
            <a:ext cx="2978036" cy="242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Mitutoyo, Продукт: Универсальный угломер с нониусом">
            <a:extLst>
              <a:ext uri="{FF2B5EF4-FFF2-40B4-BE49-F238E27FC236}">
                <a16:creationId xmlns:a16="http://schemas.microsoft.com/office/drawing/2014/main" id="{7621D7F3-AE66-4278-8A7E-17BDBCC90A3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816" y="4391891"/>
            <a:ext cx="2594954" cy="2008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7668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F6A7186-7BBF-4F18-BFE9-26B948532849}"/>
              </a:ext>
            </a:extLst>
          </p:cNvPr>
          <p:cNvSpPr/>
          <p:nvPr/>
        </p:nvSpPr>
        <p:spPr>
          <a:xfrm>
            <a:off x="1094509" y="346364"/>
            <a:ext cx="10335491" cy="1825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Мікрометричні інструменти є широко розповсюдженими засобами вимірювання зовнішніх та внутрішніх розмірів, глибин пазів та отворів.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дії заснований на використані пари гвинт-гайка. Точний мікрометричний  гвинт обертається у нерухомій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мікрогайці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450215" algn="just">
              <a:lnSpc>
                <a:spcPct val="107000"/>
              </a:lnSpc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Випускають мікрометри, мікрометричні нутроміри та мікрометричні глибиноміри.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44623AA-C7BA-4059-A19E-F81F648A4613}"/>
              </a:ext>
            </a:extLst>
          </p:cNvPr>
          <p:cNvSpPr/>
          <p:nvPr/>
        </p:nvSpPr>
        <p:spPr>
          <a:xfrm>
            <a:off x="1336603" y="2290876"/>
            <a:ext cx="9851302" cy="3930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Мікрометри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універсальні вимірювальні інструменти з точним мікрометричним гвинтом і ціною розподілу 0,001 ... 0,1 мм.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відповідності до ГОСТ 6507-80 випускають наступні типи мікрометрів: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МК – гладкі для вимірювання зовнішніх розмірів деталей;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 – листовий (аркушевий) з циферблатом для вимірювання товщини листів та стрічок;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МТ – трубні для вимірювання товщини стінок труб;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МЗ –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зубомірні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вимірювання довжини загальної нормалі зубчастих коліс;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МВМ, МВТ, МВП – мікрометри зі вставками для вимірювання різних різьб та деталей з м’яких матеріалів;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МР, МРИ – мікрометри важільні;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МВ, МГ, МН, МН2 – мікрометри настільні.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 мікрометри мають ціну поділки 0,01 мм, окрім мікрометрів важільних, які мають ціну поділки 0,002 мм. 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845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C3A6E-BBEF-442E-9139-AC167D4D1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229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Ковальський інструмент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31ADB5-6214-4765-B24B-66083CBAD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636"/>
            <a:ext cx="10688782" cy="4999327"/>
          </a:xfrm>
        </p:spPr>
        <p:txBody>
          <a:bodyPr>
            <a:normAutofit fontScale="70000" lnSpcReduction="20000"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Ковальський інструмент призначений для ручного і машинного кування.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ручного кування використовуються такі інструменти як: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ковадла,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кувалди,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ручники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кліщі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борідки для пробивання отворів,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зубила,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підсічки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відрізки металу,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продбойники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гладилки у вигляді молотка з плоскою або фасонною поверхнею для додання плоскій поверхні поковки максимально більш правильної форми,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обжимки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для обробки поковок круглого перетину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086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CB12D4-424C-42DD-BD31-14778FC97E0A}"/>
              </a:ext>
            </a:extLst>
          </p:cNvPr>
          <p:cNvSpPr/>
          <p:nvPr/>
        </p:nvSpPr>
        <p:spPr>
          <a:xfrm>
            <a:off x="422058" y="296383"/>
            <a:ext cx="11347883" cy="67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Гладкі мікрометри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(ГОСТ 6507 - 78) є найпоширенішими приладами групи мікрометричних приладів (МП) і призначені для вимірювання плоских і циліндричних деталей.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F397712-B235-4A46-8569-DCAE6701ADEF}"/>
              </a:ext>
            </a:extLst>
          </p:cNvPr>
          <p:cNvSpPr/>
          <p:nvPr/>
        </p:nvSpPr>
        <p:spPr>
          <a:xfrm>
            <a:off x="857828" y="1149386"/>
            <a:ext cx="6096000" cy="570861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Гладкі мікрометри мають у своїй основі скобу і тріскачку, які дозволяють робити найбільш точні виміри.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процесі вимірювання деталь затискають між торцями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мікрогвинта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п'яти.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 прилад стикається з поверхнею деталі, відбувається легке клацання. Після трьох таких клацань потрібно припинити обертання гвинта - це і буде найточнішим виміром.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Мікрометри випускаються з діапазонами вимірювань 0 - 25, 25 - 50, 50-75, 75 - 100, … 300 - 400, 400 - 500, 500 - 600 мм (д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іапазон вимірювання залежить від розмірів скоби)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причому для розмірів понад 300 мм вони мають змінні або переставні п'яти з ходом 75 мм, що спільно з ходом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мікрогвинта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25 мм дає діапазон вимірювань 100 мм.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Граничні похибки мікрометрів залежать від верхніх меж вимірювань і можуть скласти: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 ± 2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мкм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(для мікрометрів з діапазоном вимірювання 0 - 25 мм)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± 10мкм (для мікрометрів з діапазоном вимірювань 500- 600 мм).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ГОСТ 6507-90* «Микрометры. Технические условия»">
            <a:extLst>
              <a:ext uri="{FF2B5EF4-FFF2-40B4-BE49-F238E27FC236}">
                <a16:creationId xmlns:a16="http://schemas.microsoft.com/office/drawing/2014/main" id="{E068F0E0-1FD1-484B-8A94-EC6843D7F6B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154" y="1302673"/>
            <a:ext cx="4093787" cy="22717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6AC2F1-6433-4498-A649-72D0E1A5496A}"/>
              </a:ext>
            </a:extLst>
          </p:cNvPr>
          <p:cNvSpPr/>
          <p:nvPr/>
        </p:nvSpPr>
        <p:spPr>
          <a:xfrm>
            <a:off x="7495309" y="4132871"/>
            <a:ext cx="4461164" cy="966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– скоба; 2 – п’ятка; 3 – мікрометричний гвинт; 4 – стопор; 5 – стебло; 7 – тріскачка (фрикціон)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638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Jeki\AppData\Local\Microsoft\Windows\INetCache\Content.MSO\344430A2.tmp">
            <a:extLst>
              <a:ext uri="{FF2B5EF4-FFF2-40B4-BE49-F238E27FC236}">
                <a16:creationId xmlns:a16="http://schemas.microsoft.com/office/drawing/2014/main" id="{F04FD2E0-C2BB-4B9A-928E-DE3B1CA806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888" y="384929"/>
            <a:ext cx="4517619" cy="3119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Микрометр гладкий МК в Украине. Сравнить цены и поставщиков промышленных  товаров на маркетплейсе Prom.ua">
            <a:extLst>
              <a:ext uri="{FF2B5EF4-FFF2-40B4-BE49-F238E27FC236}">
                <a16:creationId xmlns:a16="http://schemas.microsoft.com/office/drawing/2014/main" id="{FE944B1F-2920-4BFD-8893-27E45FABD5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36" y="502227"/>
            <a:ext cx="4920098" cy="29267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694055A-86DD-4970-93D1-F03F1A950EFD}"/>
              </a:ext>
            </a:extLst>
          </p:cNvPr>
          <p:cNvSpPr/>
          <p:nvPr/>
        </p:nvSpPr>
        <p:spPr>
          <a:xfrm>
            <a:off x="4989961" y="502227"/>
            <a:ext cx="2212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Гладкі мікрометри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1248063-1BDD-4C5B-B69F-4E30861B7A76}"/>
              </a:ext>
            </a:extLst>
          </p:cNvPr>
          <p:cNvSpPr/>
          <p:nvPr/>
        </p:nvSpPr>
        <p:spPr>
          <a:xfrm>
            <a:off x="3995560" y="6355773"/>
            <a:ext cx="3589894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Мікрометр гладкий цифровий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икрометр цифровой МКЦ-25, микрометр цифровой МКЦ-50, микрометр цифровой  МКЦ-75, микрометр цифровой МКЦ-100, микрометр гладкий цифровой МКЦ,  цифровой микрометр МКЦ-25, цифровой микрометр МКЦ-50, цифровой микрометр  МКЦ-75 - купить в Украине">
            <a:extLst>
              <a:ext uri="{FF2B5EF4-FFF2-40B4-BE49-F238E27FC236}">
                <a16:creationId xmlns:a16="http://schemas.microsoft.com/office/drawing/2014/main" id="{60E55E05-C170-4C2D-8CA1-E4341C39661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847" y="3621697"/>
            <a:ext cx="3354185" cy="273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Микрометр гладкий цифровой МКЦ 75 0.001мм IDF🔸 купить у &quot;Компании &quot;КВРС&quot;">
            <a:extLst>
              <a:ext uri="{FF2B5EF4-FFF2-40B4-BE49-F238E27FC236}">
                <a16:creationId xmlns:a16="http://schemas.microsoft.com/office/drawing/2014/main" id="{24519BFB-63B4-451B-A29C-D65CF400877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970" y="3991029"/>
            <a:ext cx="3825585" cy="2173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5874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4289AA2-A0A4-49C9-BA8F-4650B5AF5FF4}"/>
              </a:ext>
            </a:extLst>
          </p:cNvPr>
          <p:cNvSpPr/>
          <p:nvPr/>
        </p:nvSpPr>
        <p:spPr>
          <a:xfrm>
            <a:off x="3282806" y="315943"/>
            <a:ext cx="6096000" cy="670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Мікрометри спеціальні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них відносяться 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CD4C985-20F6-447B-A7E6-9FEB813C0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405662"/>
              </p:ext>
            </p:extLst>
          </p:nvPr>
        </p:nvGraphicFramePr>
        <p:xfrm>
          <a:off x="1898074" y="1149928"/>
          <a:ext cx="8326582" cy="5374611"/>
        </p:xfrm>
        <a:graphic>
          <a:graphicData uri="http://schemas.openxmlformats.org/drawingml/2006/table">
            <a:tbl>
              <a:tblPr firstRow="1" firstCol="1" bandRow="1"/>
              <a:tblGrid>
                <a:gridCol w="2766841">
                  <a:extLst>
                    <a:ext uri="{9D8B030D-6E8A-4147-A177-3AD203B41FA5}">
                      <a16:colId xmlns:a16="http://schemas.microsoft.com/office/drawing/2014/main" val="2325767113"/>
                    </a:ext>
                  </a:extLst>
                </a:gridCol>
                <a:gridCol w="3142991">
                  <a:extLst>
                    <a:ext uri="{9D8B030D-6E8A-4147-A177-3AD203B41FA5}">
                      <a16:colId xmlns:a16="http://schemas.microsoft.com/office/drawing/2014/main" val="2043404057"/>
                    </a:ext>
                  </a:extLst>
                </a:gridCol>
                <a:gridCol w="2416750">
                  <a:extLst>
                    <a:ext uri="{9D8B030D-6E8A-4147-A177-3AD203B41FA5}">
                      <a16:colId xmlns:a16="http://schemas.microsoft.com/office/drawing/2014/main" val="2108474324"/>
                    </a:ext>
                  </a:extLst>
                </a:gridCol>
              </a:tblGrid>
              <a:tr h="3548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Діапазон вимірювання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Гранична похибка, мм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723416"/>
                  </a:ext>
                </a:extLst>
              </a:tr>
              <a:tr h="3548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МЛ листовий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0 - 5; 0 - 10; 0 - 25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±0,004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732361"/>
                  </a:ext>
                </a:extLst>
              </a:tr>
              <a:tr h="3548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МТ трубний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0 - 25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±0,004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4587526"/>
                  </a:ext>
                </a:extLst>
              </a:tr>
              <a:tr h="3548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МЗ зубомірний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0 - 25 ; 25 - 50; 50 - 75; 75 - 100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±0,005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533355"/>
                  </a:ext>
                </a:extLst>
              </a:tr>
              <a:tr h="3548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МП для дроту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0 - 10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±0,004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902439"/>
                  </a:ext>
                </a:extLst>
              </a:tr>
              <a:tr h="3548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МГ головка мікрометрична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0 - 25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±0,004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74214"/>
                  </a:ext>
                </a:extLst>
              </a:tr>
              <a:tr h="829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МВМ різьбовий зі вставками для метричної різьби (ГОСТ 4380 - 78)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0 - 25 ... 325 - 350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±0,01 - ±0,035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318206"/>
                  </a:ext>
                </a:extLst>
              </a:tr>
              <a:tr h="829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МВМ різьбовий зі вставками для трубної різьби (ГОСТ 4380 - 78)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0 - 25 ... 150 - 175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±0,01 - ±0,02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734225"/>
                  </a:ext>
                </a:extLst>
              </a:tr>
              <a:tr h="829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МВТ різьбовий зі вставками для трапецеїдальної різьби (ГОСТ 4380 - 78)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0 - 20 ... 320 - 345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±0,01 - ±0,035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4075710"/>
                  </a:ext>
                </a:extLst>
              </a:tr>
              <a:tr h="5920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МВП з плоскими вставками (ГОСТ 4380 - 78)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0 - 25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±0,005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924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170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73E920D-FE9A-4651-AB68-4820081A7224}"/>
              </a:ext>
            </a:extLst>
          </p:cNvPr>
          <p:cNvSpPr/>
          <p:nvPr/>
        </p:nvSpPr>
        <p:spPr>
          <a:xfrm>
            <a:off x="4579619" y="512619"/>
            <a:ext cx="35945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Мікрометр трубний (МТ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000" dirty="0"/>
          </a:p>
        </p:txBody>
      </p:sp>
      <p:pic>
        <p:nvPicPr>
          <p:cNvPr id="8" name="Рисунок 7" descr="Как выбрать микрометр? - МИКРОТЕХ®">
            <a:extLst>
              <a:ext uri="{FF2B5EF4-FFF2-40B4-BE49-F238E27FC236}">
                <a16:creationId xmlns:a16="http://schemas.microsoft.com/office/drawing/2014/main" id="{CEFD2214-911F-450A-877E-D09E139026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4" y="1232820"/>
            <a:ext cx="4876800" cy="258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упить Микрометр трубный 25-50/0,01мм 115-216, цена 34581.52">
            <a:extLst>
              <a:ext uri="{FF2B5EF4-FFF2-40B4-BE49-F238E27FC236}">
                <a16:creationId xmlns:a16="http://schemas.microsoft.com/office/drawing/2014/main" id="{8C904B9D-9621-4EE0-B98C-1C1D6B3A415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2381" r="9091" b="18096"/>
          <a:stretch/>
        </p:blipFill>
        <p:spPr bwMode="auto">
          <a:xfrm>
            <a:off x="6691746" y="1080253"/>
            <a:ext cx="4876800" cy="23487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Микрометр трубный - МИКРОТЕХ®">
            <a:extLst>
              <a:ext uri="{FF2B5EF4-FFF2-40B4-BE49-F238E27FC236}">
                <a16:creationId xmlns:a16="http://schemas.microsoft.com/office/drawing/2014/main" id="{EE3F38AD-CF52-4814-BE09-48C984FD102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152" b="9956"/>
          <a:stretch/>
        </p:blipFill>
        <p:spPr bwMode="auto">
          <a:xfrm>
            <a:off x="4087783" y="3596524"/>
            <a:ext cx="4578236" cy="2587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0040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Jeki\AppData\Local\Microsoft\Windows\INetCache\Content.MSO\E6BC0FEF.tmp">
            <a:extLst>
              <a:ext uri="{FF2B5EF4-FFF2-40B4-BE49-F238E27FC236}">
                <a16:creationId xmlns:a16="http://schemas.microsoft.com/office/drawing/2014/main" id="{310F1666-E9D0-4BAB-BBD2-93B4B492A51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36" y="429471"/>
            <a:ext cx="4834890" cy="31356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6CD99B-DBF7-4531-BF8D-9B29DA0B20CE}"/>
              </a:ext>
            </a:extLst>
          </p:cNvPr>
          <p:cNvSpPr/>
          <p:nvPr/>
        </p:nvSpPr>
        <p:spPr>
          <a:xfrm>
            <a:off x="4377151" y="213589"/>
            <a:ext cx="3740768" cy="405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Мікрометр листовий (МЛ)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A5D9617-55C8-442D-AA92-25AB74288CA8}"/>
              </a:ext>
            </a:extLst>
          </p:cNvPr>
          <p:cNvSpPr/>
          <p:nvPr/>
        </p:nvSpPr>
        <p:spPr>
          <a:xfrm>
            <a:off x="1039091" y="3308180"/>
            <a:ext cx="6096000" cy="96680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– скоба, 2 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п’ятка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3 -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мікрометричний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гвинт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4 – стопор, 5 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стебло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6 – барабан, 7 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тріскачка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8 –циферблат; 9 -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стрілка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Jeki\AppData\Local\Microsoft\Windows\INetCache\Content.MSO\7FF0EE3A.tmp">
            <a:extLst>
              <a:ext uri="{FF2B5EF4-FFF2-40B4-BE49-F238E27FC236}">
                <a16:creationId xmlns:a16="http://schemas.microsoft.com/office/drawing/2014/main" id="{7517F9B8-6E4F-4300-A24E-0A9584A5F47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173" y="739776"/>
            <a:ext cx="3740767" cy="2568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SMM25 микрометр для листового металла: продажа, цена в Днепре.  Измерительные линейки, угольники от &quot;ПРОМЗАПЧАСТЬ ООО&quot; - 1352800937">
            <a:extLst>
              <a:ext uri="{FF2B5EF4-FFF2-40B4-BE49-F238E27FC236}">
                <a16:creationId xmlns:a16="http://schemas.microsoft.com/office/drawing/2014/main" id="{FE8FD6B7-D03A-44C2-BE9E-E0B18F63B44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740" y="3390615"/>
            <a:ext cx="2743200" cy="2320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Jeki\AppData\Local\Microsoft\Windows\INetCache\Content.MSO\5E738258.tmp">
            <a:extLst>
              <a:ext uri="{FF2B5EF4-FFF2-40B4-BE49-F238E27FC236}">
                <a16:creationId xmlns:a16="http://schemas.microsoft.com/office/drawing/2014/main" id="{7D8E62E9-A050-4002-88C2-896BAC28D03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1" y="4308764"/>
            <a:ext cx="4003964" cy="25492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2CE4778-3FEB-4768-B387-2F1ED86DB812}"/>
              </a:ext>
            </a:extLst>
          </p:cNvPr>
          <p:cNvSpPr/>
          <p:nvPr/>
        </p:nvSpPr>
        <p:spPr>
          <a:xfrm>
            <a:off x="2889481" y="6176530"/>
            <a:ext cx="3206519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Цифровий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листовтий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МЛ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90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598A4A-0FF9-4217-A913-ED3051950CC2}"/>
              </a:ext>
            </a:extLst>
          </p:cNvPr>
          <p:cNvSpPr/>
          <p:nvPr/>
        </p:nvSpPr>
        <p:spPr>
          <a:xfrm>
            <a:off x="3111767" y="267821"/>
            <a:ext cx="3447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Мікрометр </a:t>
            </a:r>
            <a:r>
              <a:rPr lang="uk-UA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зубомірний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(МЗ)</a:t>
            </a:r>
            <a:endParaRPr lang="ru-RU" sz="2000" b="1" dirty="0"/>
          </a:p>
        </p:txBody>
      </p:sp>
      <p:pic>
        <p:nvPicPr>
          <p:cNvPr id="3" name="Рисунок 2" descr="C:\Users\Jeki\AppData\Local\Microsoft\Windows\INetCache\Content.MSO\A78D5ED2.tmp">
            <a:extLst>
              <a:ext uri="{FF2B5EF4-FFF2-40B4-BE49-F238E27FC236}">
                <a16:creationId xmlns:a16="http://schemas.microsoft.com/office/drawing/2014/main" id="{C0BD381B-28F3-41EA-BA15-B6805578D06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27572" r="8334" b="21811"/>
          <a:stretch/>
        </p:blipFill>
        <p:spPr bwMode="auto">
          <a:xfrm>
            <a:off x="6721185" y="467876"/>
            <a:ext cx="5108865" cy="24208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Микрометры: устройство и основные типы">
            <a:extLst>
              <a:ext uri="{FF2B5EF4-FFF2-40B4-BE49-F238E27FC236}">
                <a16:creationId xmlns:a16="http://schemas.microsoft.com/office/drawing/2014/main" id="{94EED107-F53D-445C-9701-885370FFDA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14" y="899100"/>
            <a:ext cx="4096097" cy="18042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A04894F-5D29-4292-85EA-BB7EE2B47161}"/>
              </a:ext>
            </a:extLst>
          </p:cNvPr>
          <p:cNvSpPr/>
          <p:nvPr/>
        </p:nvSpPr>
        <p:spPr>
          <a:xfrm>
            <a:off x="2949575" y="2286787"/>
            <a:ext cx="3447226" cy="155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– скоба, 2 – п’ятка, 3 – вимірювальна губка; 4 – мікрометричний гвинт, 5 – стопор, 6 – стебло, 7 – барабан, 8 – тріскачка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Jeki\AppData\Local\Microsoft\Windows\INetCache\Content.MSO\67076B0.tmp">
            <a:extLst>
              <a:ext uri="{FF2B5EF4-FFF2-40B4-BE49-F238E27FC236}">
                <a16:creationId xmlns:a16="http://schemas.microsoft.com/office/drawing/2014/main" id="{251C401E-9B75-4677-A8C9-EFDBE877F94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" t="11940" r="5871" b="15173"/>
          <a:stretch/>
        </p:blipFill>
        <p:spPr bwMode="auto">
          <a:xfrm>
            <a:off x="7495309" y="4142510"/>
            <a:ext cx="4334742" cy="224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Визначення допустимих похибок вимірювання усіх розмірів">
            <a:extLst>
              <a:ext uri="{FF2B5EF4-FFF2-40B4-BE49-F238E27FC236}">
                <a16:creationId xmlns:a16="http://schemas.microsoft.com/office/drawing/2014/main" id="{9C5BA475-AC02-40EE-9B20-D503BAE5DB4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603" y="4087151"/>
            <a:ext cx="4904908" cy="2760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289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Jeki\AppData\Local\Microsoft\Windows\INetCache\Content.MSO\3096D6FC.tmp">
            <a:extLst>
              <a:ext uri="{FF2B5EF4-FFF2-40B4-BE49-F238E27FC236}">
                <a16:creationId xmlns:a16="http://schemas.microsoft.com/office/drawing/2014/main" id="{24391611-311F-4881-B17A-3D62A47DF71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3" b="35176"/>
          <a:stretch/>
        </p:blipFill>
        <p:spPr bwMode="auto">
          <a:xfrm>
            <a:off x="2445856" y="4720538"/>
            <a:ext cx="8186112" cy="16802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Микрометр. Характеристики. Виды. | ШТАНГЕЛЬ">
            <a:extLst>
              <a:ext uri="{FF2B5EF4-FFF2-40B4-BE49-F238E27FC236}">
                <a16:creationId xmlns:a16="http://schemas.microsoft.com/office/drawing/2014/main" id="{BDE81EF4-5FF1-4D54-A74A-FD73CD7D4AE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4" t="16556" r="15414" b="16557"/>
          <a:stretch/>
        </p:blipFill>
        <p:spPr bwMode="auto">
          <a:xfrm>
            <a:off x="2705099" y="1518424"/>
            <a:ext cx="7926869" cy="18953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52E235-BAAF-4057-8833-6455E42D9EF0}"/>
              </a:ext>
            </a:extLst>
          </p:cNvPr>
          <p:cNvSpPr/>
          <p:nvPr/>
        </p:nvSpPr>
        <p:spPr>
          <a:xfrm>
            <a:off x="3504942" y="560675"/>
            <a:ext cx="6067943" cy="405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Мікрометри для вимірювання товщини  дроту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794259B-3EF1-41B8-A064-17267A2FBD07}"/>
              </a:ext>
            </a:extLst>
          </p:cNvPr>
          <p:cNvSpPr/>
          <p:nvPr/>
        </p:nvSpPr>
        <p:spPr>
          <a:xfrm>
            <a:off x="3368386" y="3518208"/>
            <a:ext cx="6096000" cy="96680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– корпус 2 – мікрометричний гвинт 3 – стебло 4 – барабан 5 – тріскачка (фрикціон)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383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32BD4A7-A3F2-4F4D-A51C-7AFD1E758D43}"/>
              </a:ext>
            </a:extLst>
          </p:cNvPr>
          <p:cNvSpPr/>
          <p:nvPr/>
        </p:nvSpPr>
        <p:spPr>
          <a:xfrm>
            <a:off x="540328" y="253830"/>
            <a:ext cx="6483928" cy="301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Мікрометри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важельні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вимірювальний засіб з корпусом у вигляді скоби з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двоточковою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схемою вимірювання, в якому переміщення однієї з точок визначається за допомогою різьбової пари, тобто гвинта і гайки, а інший - за допомогою стрілочного відлікового пристрою (вимірювальної головки). При цьому механізм стрілочного відлікового пристрою може бути або вбудований в корпус скоби, або встановлений у вигляді змінної вимірювальної головки.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Важільні мікрометри застосовують для вимірювання зовнішніх розмірів деталей 6-го і 9-го квалітетів точності.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3F071CA-7DF3-4950-AD40-B13969EF4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722525"/>
              </p:ext>
            </p:extLst>
          </p:nvPr>
        </p:nvGraphicFramePr>
        <p:xfrm>
          <a:off x="265202" y="3593862"/>
          <a:ext cx="6772910" cy="2788412"/>
        </p:xfrm>
        <a:graphic>
          <a:graphicData uri="http://schemas.openxmlformats.org/drawingml/2006/table">
            <a:tbl>
              <a:tblPr firstRow="1" firstCol="1" bandRow="1"/>
              <a:tblGrid>
                <a:gridCol w="591316">
                  <a:extLst>
                    <a:ext uri="{9D8B030D-6E8A-4147-A177-3AD203B41FA5}">
                      <a16:colId xmlns:a16="http://schemas.microsoft.com/office/drawing/2014/main" val="3572463276"/>
                    </a:ext>
                  </a:extLst>
                </a:gridCol>
                <a:gridCol w="833879">
                  <a:extLst>
                    <a:ext uri="{9D8B030D-6E8A-4147-A177-3AD203B41FA5}">
                      <a16:colId xmlns:a16="http://schemas.microsoft.com/office/drawing/2014/main" val="3129432815"/>
                    </a:ext>
                  </a:extLst>
                </a:gridCol>
                <a:gridCol w="833879">
                  <a:extLst>
                    <a:ext uri="{9D8B030D-6E8A-4147-A177-3AD203B41FA5}">
                      <a16:colId xmlns:a16="http://schemas.microsoft.com/office/drawing/2014/main" val="2514713922"/>
                    </a:ext>
                  </a:extLst>
                </a:gridCol>
                <a:gridCol w="623658">
                  <a:extLst>
                    <a:ext uri="{9D8B030D-6E8A-4147-A177-3AD203B41FA5}">
                      <a16:colId xmlns:a16="http://schemas.microsoft.com/office/drawing/2014/main" val="3220600197"/>
                    </a:ext>
                  </a:extLst>
                </a:gridCol>
                <a:gridCol w="623658">
                  <a:extLst>
                    <a:ext uri="{9D8B030D-6E8A-4147-A177-3AD203B41FA5}">
                      <a16:colId xmlns:a16="http://schemas.microsoft.com/office/drawing/2014/main" val="68651006"/>
                    </a:ext>
                  </a:extLst>
                </a:gridCol>
                <a:gridCol w="893711">
                  <a:extLst>
                    <a:ext uri="{9D8B030D-6E8A-4147-A177-3AD203B41FA5}">
                      <a16:colId xmlns:a16="http://schemas.microsoft.com/office/drawing/2014/main" val="3871770935"/>
                    </a:ext>
                  </a:extLst>
                </a:gridCol>
                <a:gridCol w="893711">
                  <a:extLst>
                    <a:ext uri="{9D8B030D-6E8A-4147-A177-3AD203B41FA5}">
                      <a16:colId xmlns:a16="http://schemas.microsoft.com/office/drawing/2014/main" val="609578211"/>
                    </a:ext>
                  </a:extLst>
                </a:gridCol>
                <a:gridCol w="739549">
                  <a:extLst>
                    <a:ext uri="{9D8B030D-6E8A-4147-A177-3AD203B41FA5}">
                      <a16:colId xmlns:a16="http://schemas.microsoft.com/office/drawing/2014/main" val="1910484803"/>
                    </a:ext>
                  </a:extLst>
                </a:gridCol>
                <a:gridCol w="739549">
                  <a:extLst>
                    <a:ext uri="{9D8B030D-6E8A-4147-A177-3AD203B41FA5}">
                      <a16:colId xmlns:a16="http://schemas.microsoft.com/office/drawing/2014/main" val="102004878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indent="-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Межа вимірювань, мм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Відліковий пристрій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 похибка., мкм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Сила вимірювання., Н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8562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Ціна ділення, мм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Діапазон значень, мм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ділянці шкали, рівному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Межа похибки, що допускається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Значення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Коливання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771295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02020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0 - 25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±0,14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 0,03мм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 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± 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0033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02120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25 - 50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1008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02220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50 - 75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95547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02320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75-100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015157"/>
                  </a:ext>
                </a:extLst>
              </a:tr>
            </a:tbl>
          </a:graphicData>
        </a:graphic>
      </p:graphicFrame>
      <p:pic>
        <p:nvPicPr>
          <p:cNvPr id="7" name="Рисунок 6" descr="C:\Users\Jeki\AppData\Local\Microsoft\Windows\INetCache\Content.MSO\1701B156.tmp">
            <a:extLst>
              <a:ext uri="{FF2B5EF4-FFF2-40B4-BE49-F238E27FC236}">
                <a16:creationId xmlns:a16="http://schemas.microsoft.com/office/drawing/2014/main" id="{DCFD2495-00FD-4154-A151-E6C6A308EC7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519" y="530440"/>
            <a:ext cx="2559279" cy="246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Jeki\AppData\Local\Microsoft\Windows\INetCache\Content.MSO\E123F608.tmp">
            <a:extLst>
              <a:ext uri="{FF2B5EF4-FFF2-40B4-BE49-F238E27FC236}">
                <a16:creationId xmlns:a16="http://schemas.microsoft.com/office/drawing/2014/main" id="{8B6584EA-F49E-40C8-A601-50FA96C9D82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4" b="29182"/>
          <a:stretch/>
        </p:blipFill>
        <p:spPr bwMode="auto">
          <a:xfrm>
            <a:off x="7013456" y="49034"/>
            <a:ext cx="3633702" cy="14391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Микрометр рычажный цифровой МЕГЕОН 80013">
            <a:extLst>
              <a:ext uri="{FF2B5EF4-FFF2-40B4-BE49-F238E27FC236}">
                <a16:creationId xmlns:a16="http://schemas.microsoft.com/office/drawing/2014/main" id="{5D7527DB-FE32-492A-AA43-1AAFD7D789C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112" y="3845068"/>
            <a:ext cx="199644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Рычажный индикаторный микрометр – купить в интернет-магазине, цена, заказ  online">
            <a:extLst>
              <a:ext uri="{FF2B5EF4-FFF2-40B4-BE49-F238E27FC236}">
                <a16:creationId xmlns:a16="http://schemas.microsoft.com/office/drawing/2014/main" id="{940CBA6D-0A74-4851-9B16-859C6DF63FC1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0" b="23438"/>
          <a:stretch/>
        </p:blipFill>
        <p:spPr bwMode="auto">
          <a:xfrm>
            <a:off x="8316934" y="2730522"/>
            <a:ext cx="3633702" cy="1726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ᐈ Микрометр рычажный Mitutoyo 510-101(аналог МР 0-25 ГОСТ 4381-87) возможна  калиб ᐈ Киев 7000 ГРН - OBYAVA.ua™ №18032462">
            <a:extLst>
              <a:ext uri="{FF2B5EF4-FFF2-40B4-BE49-F238E27FC236}">
                <a16:creationId xmlns:a16="http://schemas.microsoft.com/office/drawing/2014/main" id="{38F642E0-0171-4208-ACC3-7CF135539A1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552" y="4899448"/>
            <a:ext cx="284988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2278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C65C6D4-9ED3-4ACF-8213-AB18DA28227C}"/>
              </a:ext>
            </a:extLst>
          </p:cNvPr>
          <p:cNvSpPr/>
          <p:nvPr/>
        </p:nvSpPr>
        <p:spPr>
          <a:xfrm>
            <a:off x="346364" y="297194"/>
            <a:ext cx="7324551" cy="2744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Нутроміри (штихмаси)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інструменти для виміру внутрішніх розмірів виробів і деталей. Вимірювання ними більш складне, ніж вимірювання мікрометрами, так як потрібно ретельно встановити цей інструмент: строго перпендикулярно до осі отвору та по центру.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Мікрометричні нутроміри використовують для вимірювання діаметрів отворів, ширини пазів, внутрішніх розмірів тощо. Вони складаються власне з мікрометричної головки і набору подовжувачів, які дозволяють розширити діапазон вимірювання.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studfile.net/html/2706/1108/html_tr1nq_mvBZ.PWq3/htmlconvd-GjFZ3I_html_7747e04559e2ad54.jpg">
            <a:extLst>
              <a:ext uri="{FF2B5EF4-FFF2-40B4-BE49-F238E27FC236}">
                <a16:creationId xmlns:a16="http://schemas.microsoft.com/office/drawing/2014/main" id="{7532BB43-DF94-45B6-832D-D9FEEF557A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79" y="3019357"/>
            <a:ext cx="4174721" cy="18627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BDE6A4-2149-49BE-8FC6-D8AF666F3683}"/>
              </a:ext>
            </a:extLst>
          </p:cNvPr>
          <p:cNvSpPr/>
          <p:nvPr/>
        </p:nvSpPr>
        <p:spPr>
          <a:xfrm>
            <a:off x="960639" y="4987853"/>
            <a:ext cx="6096000" cy="126316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Мікрометричний нутромір: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1 – стебло; 2 – барабан; 3 - сполучна гайка; 4 - мікрометричний гвинт;  5 – стопор;  6 - вимірювальний наконечник; 7 - запобіжна гайка.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ROZETKA | Нутромір трьохточковий мікрометричний НММ-5. Ціна, купити  Нутромір трьохточковий мікрометричний НММ-5 в Києві, Харкові, Дніпрі,  Одесі, Запоріжжі, Львові. Нутромір трьохточковий мікрометричний НММ-5:  огляд, опис, продаж">
            <a:extLst>
              <a:ext uri="{FF2B5EF4-FFF2-40B4-BE49-F238E27FC236}">
                <a16:creationId xmlns:a16="http://schemas.microsoft.com/office/drawing/2014/main" id="{D6EC236A-6E97-4CBD-BEC2-CBCB65136C6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4" b="27402"/>
          <a:stretch/>
        </p:blipFill>
        <p:spPr bwMode="auto">
          <a:xfrm>
            <a:off x="7670915" y="625903"/>
            <a:ext cx="4265642" cy="1784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Нутромер микрометрический НМ 50-600 мм, цена деления 0.01 мм, IDF (Италия):  продажа, цена в Днепре. Калибры от &quot;ООО &quot;ЦТО КВАРЦ&quot;&quot; - 374553905">
            <a:extLst>
              <a:ext uri="{FF2B5EF4-FFF2-40B4-BE49-F238E27FC236}">
                <a16:creationId xmlns:a16="http://schemas.microsoft.com/office/drawing/2014/main" id="{C3903AC9-325F-418E-8C59-87CCFDF3DFF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915" y="2739390"/>
            <a:ext cx="3826972" cy="34058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66319B4-2A3B-4182-89E6-49CF56807F61}"/>
              </a:ext>
            </a:extLst>
          </p:cNvPr>
          <p:cNvSpPr/>
          <p:nvPr/>
        </p:nvSpPr>
        <p:spPr>
          <a:xfrm>
            <a:off x="6602960" y="6356778"/>
            <a:ext cx="5561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Замість гайки( 7) може бути встановлений подовжувач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811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B22BB1-056B-46E8-9471-3E69D64EC3DB}"/>
              </a:ext>
            </a:extLst>
          </p:cNvPr>
          <p:cNvSpPr/>
          <p:nvPr/>
        </p:nvSpPr>
        <p:spPr>
          <a:xfrm>
            <a:off x="180109" y="143316"/>
            <a:ext cx="6096000" cy="51158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Мікрометричний нутромір не має тріскачки.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Щільність зіткнення вимірювальних наконечників з деталлю визначається на дотик.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вимірюванням виконують перевірку нульової установки НМ по кінцевій мірі, затисненій в спеціальній державці. При вимірюванні нутромір вводять в отвір, що перевіряється, і, від стопоривши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мікрогвинт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обертанням барабана приводять вимірювальні наконечники в зіткнення із стінками отвору, потім знову стопорять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мікрогвинт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Вимірювання кожного розміру виконують кілька разів, злегка похитуючи нутромір в площині, перпендикулярній до осі отвору і відшукуючи при цьому найбільший розмір, а також в площині, що проходить через вісь отвору, відшукуючи при цьому як найменший розмір.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Діаметр глибоких отворів вимірюється не менше ніж в трьох перетинах по глибині і не менше ніж в двох взаємно перпендикулярних напрямах в кожному перетині.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Металлисты - это мы!: Допуски і технічні виміри">
            <a:extLst>
              <a:ext uri="{FF2B5EF4-FFF2-40B4-BE49-F238E27FC236}">
                <a16:creationId xmlns:a16="http://schemas.microsoft.com/office/drawing/2014/main" id="{FAF97930-D2C5-4BC0-8DD1-C88913F01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84"/>
          <a:stretch/>
        </p:blipFill>
        <p:spPr bwMode="auto">
          <a:xfrm>
            <a:off x="7994456" y="102129"/>
            <a:ext cx="3837326" cy="301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1C33798-B56C-4D76-85A2-8F4A5807A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472727"/>
              </p:ext>
            </p:extLst>
          </p:nvPr>
        </p:nvGraphicFramePr>
        <p:xfrm>
          <a:off x="6096000" y="4502728"/>
          <a:ext cx="6096000" cy="2107820"/>
        </p:xfrm>
        <a:graphic>
          <a:graphicData uri="http://schemas.openxmlformats.org/drawingml/2006/table">
            <a:tbl>
              <a:tblPr firstRow="1" firstCol="1" bandRow="1"/>
              <a:tblGrid>
                <a:gridCol w="1076737">
                  <a:extLst>
                    <a:ext uri="{9D8B030D-6E8A-4147-A177-3AD203B41FA5}">
                      <a16:colId xmlns:a16="http://schemas.microsoft.com/office/drawing/2014/main" val="2130436912"/>
                    </a:ext>
                  </a:extLst>
                </a:gridCol>
                <a:gridCol w="3249928">
                  <a:extLst>
                    <a:ext uri="{9D8B030D-6E8A-4147-A177-3AD203B41FA5}">
                      <a16:colId xmlns:a16="http://schemas.microsoft.com/office/drawing/2014/main" val="2749861862"/>
                    </a:ext>
                  </a:extLst>
                </a:gridCol>
                <a:gridCol w="1769335">
                  <a:extLst>
                    <a:ext uri="{9D8B030D-6E8A-4147-A177-3AD203B41FA5}">
                      <a16:colId xmlns:a16="http://schemas.microsoft.com/office/drawing/2014/main" val="1274519065"/>
                    </a:ext>
                  </a:extLst>
                </a:gridCol>
              </a:tblGrid>
              <a:tr h="5085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Діапазон вимірювання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Гранична похибка, мм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611886"/>
                  </a:ext>
                </a:extLst>
              </a:tr>
              <a:tr h="8484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50 - 75 (50 - 63) 75 - 175 (75 - 88) 75 - 600 (75 - 88) 150 - 1250 (150 - 175) 800 - 2500 (150 - 175)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±0,004 ±0,006 ±0,015 ±0,020 ±0,040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637267"/>
                  </a:ext>
                </a:extLst>
              </a:tr>
              <a:tr h="5085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НМІ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1250 - 4000(350 - 375) 2500 - 6000(350 - 375)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±0,06 ±0,08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992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279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узнечный инструмент для ручной ковки:">
            <a:extLst>
              <a:ext uri="{FF2B5EF4-FFF2-40B4-BE49-F238E27FC236}">
                <a16:creationId xmlns:a16="http://schemas.microsoft.com/office/drawing/2014/main" id="{35B48991-06CA-40F0-A04C-1DC762B31A9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81" y="969814"/>
            <a:ext cx="8742218" cy="54171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BD9D54E-83BE-42D4-95D2-249BC0FA3344}"/>
              </a:ext>
            </a:extLst>
          </p:cNvPr>
          <p:cNvSpPr/>
          <p:nvPr/>
        </p:nvSpPr>
        <p:spPr>
          <a:xfrm>
            <a:off x="1150504" y="6386940"/>
            <a:ext cx="10292773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- ковадло; б – кувалда; в – ручник; г – кліщі; д – борідок; е – зубило; ж -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підбійник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з –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обжимка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98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B5EFFC9-53A0-4A3E-BCDA-4FDC891F7E13}"/>
              </a:ext>
            </a:extLst>
          </p:cNvPr>
          <p:cNvSpPr/>
          <p:nvPr/>
        </p:nvSpPr>
        <p:spPr>
          <a:xfrm>
            <a:off x="1302521" y="422562"/>
            <a:ext cx="2907912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Нутроміри індикаторні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Нутромір НІ 50-160 мм, індикаторний, глибина 40 мм, ціна поділки 0.01 мм,  IDF(Італія): продаж, ціна у Дніпрі. Мікрометри від &quot;ООО &quot;ЦТО КВАРЦ&quot;&quot; -  374553912">
            <a:extLst>
              <a:ext uri="{FF2B5EF4-FFF2-40B4-BE49-F238E27FC236}">
                <a16:creationId xmlns:a16="http://schemas.microsoft.com/office/drawing/2014/main" id="{F7400B96-8A27-4F5F-98B2-9B91A89AA8E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" r="17939"/>
          <a:stretch/>
        </p:blipFill>
        <p:spPr bwMode="auto">
          <a:xfrm>
            <a:off x="895003" y="1212271"/>
            <a:ext cx="4106487" cy="46729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Нутромір трьохточковий мікрометричний цифровий НМТЦ 200-225 0,001 мм, ціна  40985 грн - Prom.ua (ID#965902280)">
            <a:extLst>
              <a:ext uri="{FF2B5EF4-FFF2-40B4-BE49-F238E27FC236}">
                <a16:creationId xmlns:a16="http://schemas.microsoft.com/office/drawing/2014/main" id="{BD85A1DA-3584-4719-87A3-B3A8D0D4E97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"/>
          <a:stretch/>
        </p:blipFill>
        <p:spPr bwMode="auto">
          <a:xfrm>
            <a:off x="6774872" y="1042901"/>
            <a:ext cx="4354831" cy="2642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НУТРОМЕР ЭЛЕКТРОННЫЙ ООО &quot;Арматон&quot; ⋆ КУПИТЬ ОПТОМ">
            <a:extLst>
              <a:ext uri="{FF2B5EF4-FFF2-40B4-BE49-F238E27FC236}">
                <a16:creationId xmlns:a16="http://schemas.microsoft.com/office/drawing/2014/main" id="{E47857D7-08C0-4B3D-AB33-4D5CE918E76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8" b="12563"/>
          <a:stretch/>
        </p:blipFill>
        <p:spPr bwMode="auto">
          <a:xfrm>
            <a:off x="7370621" y="3685309"/>
            <a:ext cx="3586593" cy="29925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9747C61-16D6-4D56-9438-4A3D7B133687}"/>
              </a:ext>
            </a:extLst>
          </p:cNvPr>
          <p:cNvSpPr/>
          <p:nvPr/>
        </p:nvSpPr>
        <p:spPr>
          <a:xfrm>
            <a:off x="6813137" y="422562"/>
            <a:ext cx="4316566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Мікрометричний нутромір цифровий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954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CAC8BD-A39D-4FD6-9FFC-FDBE8860B77D}"/>
              </a:ext>
            </a:extLst>
          </p:cNvPr>
          <p:cNvSpPr/>
          <p:nvPr/>
        </p:nvSpPr>
        <p:spPr>
          <a:xfrm>
            <a:off x="782781" y="148058"/>
            <a:ext cx="10931235" cy="966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Глибиноміри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застосовують для вимірів глибини отворів, порожнин, пазів, висоти уступів. Ціна ділення, як правило, 0,01 мм, межі виміру 0...100 мм, деякі пристрої здатні вимірювати глибину до 300 мм.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Розрізняють індикаторні та штангенглибиноміри.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D62EB30-386A-43CE-8E01-F23BAAF88C45}"/>
              </a:ext>
            </a:extLst>
          </p:cNvPr>
          <p:cNvSpPr/>
          <p:nvPr/>
        </p:nvSpPr>
        <p:spPr>
          <a:xfrm>
            <a:off x="498762" y="1240185"/>
            <a:ext cx="11499271" cy="1812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Мікрометричні глибиноміри  призначені для виміру глибини пазів, канавок, висоти уступів тощо. При вимірюванні глибиномір встановлюють підставою на деталь, що перевіряється, і доводять вимірювальний наконечник до контакту з поверхнею западини, обертаючи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мікрогвинт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тріскачку.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Глибиноміри мікрометричні використовують в основному для вимірювання глибини до 100 мм, але пристрої цього типу здатні заміряти глибину до 300 мм. Мікрометричний глибиномір називається так, тому що, для встановлення розміру застосовується мікрометричний барабан схожий з головкою мікрометра.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Метрологія">
            <a:extLst>
              <a:ext uri="{FF2B5EF4-FFF2-40B4-BE49-F238E27FC236}">
                <a16:creationId xmlns:a16="http://schemas.microsoft.com/office/drawing/2014/main" id="{D435F5C1-60AF-46C0-9094-23CA885F6DE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14" y="3002423"/>
            <a:ext cx="3174076" cy="2882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Глибиномір мікрометричний">
            <a:extLst>
              <a:ext uri="{FF2B5EF4-FFF2-40B4-BE49-F238E27FC236}">
                <a16:creationId xmlns:a16="http://schemas.microsoft.com/office/drawing/2014/main" id="{3580C7CA-2809-4D59-B903-16E2E0BE921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1" t="5091" r="19445"/>
          <a:stretch/>
        </p:blipFill>
        <p:spPr bwMode="auto">
          <a:xfrm>
            <a:off x="5576457" y="3177928"/>
            <a:ext cx="2819744" cy="29457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Глубиномер микрометрический ГМ-25 0,01 GRIFF - цена, фото, характеристики;  купить с доставкой">
            <a:extLst>
              <a:ext uri="{FF2B5EF4-FFF2-40B4-BE49-F238E27FC236}">
                <a16:creationId xmlns:a16="http://schemas.microsoft.com/office/drawing/2014/main" id="{046746C8-749A-4FAF-B964-071DFD44F26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6" b="25872"/>
          <a:stretch/>
        </p:blipFill>
        <p:spPr bwMode="auto">
          <a:xfrm>
            <a:off x="8396200" y="3805397"/>
            <a:ext cx="3317816" cy="20796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29D4A03-85F8-4AEB-A6E6-66EC93A7487E}"/>
              </a:ext>
            </a:extLst>
          </p:cNvPr>
          <p:cNvSpPr/>
          <p:nvPr/>
        </p:nvSpPr>
        <p:spPr>
          <a:xfrm>
            <a:off x="872490" y="5885039"/>
            <a:ext cx="4503420" cy="966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Мікрометричний глибиномір: 1 -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мікрогвинт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тріскачкою; 2 – підставка; 3 – вимірювальний наконечник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249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E3764E-DD70-48AC-9A6A-733D267AD212}"/>
              </a:ext>
            </a:extLst>
          </p:cNvPr>
          <p:cNvSpPr/>
          <p:nvPr/>
        </p:nvSpPr>
        <p:spPr>
          <a:xfrm>
            <a:off x="1981201" y="401782"/>
            <a:ext cx="88253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fontAlgn="base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Глибиноміри індикаторні, на відміну від мікрометричних, мають індикатор, що має вигляд аналогового годинника або електронні з цифровою ідентифікацією</a:t>
            </a:r>
            <a:r>
              <a:rPr lang="uk-UA" dirty="0">
                <a:solidFill>
                  <a:srgbClr val="4545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fontAlgn="base">
              <a:spcAft>
                <a:spcPts val="0"/>
              </a:spcAft>
            </a:pPr>
            <a:r>
              <a:rPr lang="uk-UA" dirty="0">
                <a:solidFill>
                  <a:srgbClr val="4545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Глибиноміри індикаторні виготовляються за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ГОСТ 7661-67.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 descr="C:\Users\Jeki\AppData\Local\Microsoft\Windows\INetCache\Content.MSO\B04BE299.tmp">
            <a:extLst>
              <a:ext uri="{FF2B5EF4-FFF2-40B4-BE49-F238E27FC236}">
                <a16:creationId xmlns:a16="http://schemas.microsoft.com/office/drawing/2014/main" id="{EF4121F0-29BB-406C-9F63-EAAA2105BF1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6" r="12456"/>
          <a:stretch/>
        </p:blipFill>
        <p:spPr bwMode="auto">
          <a:xfrm>
            <a:off x="4607675" y="1276429"/>
            <a:ext cx="2583180" cy="30033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Глубиномер индикаторный ГИ-100 x 0,01 мм ПОВЕРЕННЫЙ. Купить в Москве">
            <a:extLst>
              <a:ext uri="{FF2B5EF4-FFF2-40B4-BE49-F238E27FC236}">
                <a16:creationId xmlns:a16="http://schemas.microsoft.com/office/drawing/2014/main" id="{52D1E81C-83E4-4AF5-85A4-B01E90D24A5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4" y="1299215"/>
            <a:ext cx="2916381" cy="25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Jeki\AppData\Local\Microsoft\Windows\INetCache\Content.MSO\BDDC4E72.tmp">
            <a:extLst>
              <a:ext uri="{FF2B5EF4-FFF2-40B4-BE49-F238E27FC236}">
                <a16:creationId xmlns:a16="http://schemas.microsoft.com/office/drawing/2014/main" id="{16C3BDEC-77BC-47ED-BF0D-061596F2E15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96071"/>
            <a:ext cx="3119005" cy="2426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Jeki\AppData\Local\Microsoft\Windows\INetCache\Content.MSO\801DDF11.tmp">
            <a:extLst>
              <a:ext uri="{FF2B5EF4-FFF2-40B4-BE49-F238E27FC236}">
                <a16:creationId xmlns:a16="http://schemas.microsoft.com/office/drawing/2014/main" id="{7A445C95-AA35-4C7F-88CF-6412C3671BD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203" y="4168489"/>
            <a:ext cx="2583179" cy="220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Мікрометричний глибиномір цифровий ГМЦ-300 (0-300 мм; 0,001 мм; ±0,008 мм) Мікротех">
            <a:extLst>
              <a:ext uri="{FF2B5EF4-FFF2-40B4-BE49-F238E27FC236}">
                <a16:creationId xmlns:a16="http://schemas.microsoft.com/office/drawing/2014/main" id="{6C0E8F08-08EB-41A5-87E3-9B80758CEC6B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4" b="11975"/>
          <a:stretch/>
        </p:blipFill>
        <p:spPr bwMode="auto">
          <a:xfrm>
            <a:off x="9154201" y="1828800"/>
            <a:ext cx="2856277" cy="19705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BD7375-A2C2-4B17-A8DA-AE15A7C50286}"/>
              </a:ext>
            </a:extLst>
          </p:cNvPr>
          <p:cNvSpPr/>
          <p:nvPr/>
        </p:nvSpPr>
        <p:spPr>
          <a:xfrm>
            <a:off x="7466415" y="6435778"/>
            <a:ext cx="4544064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solidFill>
                  <a:srgbClr val="01011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Мікрометричний</a:t>
            </a:r>
            <a:r>
              <a:rPr lang="ru-RU" dirty="0">
                <a:solidFill>
                  <a:srgbClr val="01011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1011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глибиномір</a:t>
            </a:r>
            <a:r>
              <a:rPr lang="ru-RU" dirty="0">
                <a:solidFill>
                  <a:srgbClr val="01011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1011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цифровий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797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4AFB0A8-941C-4285-A174-DEDB9B7BFF26}"/>
              </a:ext>
            </a:extLst>
          </p:cNvPr>
          <p:cNvSpPr/>
          <p:nvPr/>
        </p:nvSpPr>
        <p:spPr>
          <a:xfrm>
            <a:off x="727003" y="318073"/>
            <a:ext cx="10737994" cy="422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Штангенглибиномір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різновид штангенінструменту. Штангенглибиномір являє собою по суті той же самий штангенциркуль, але вимір здійснюється не від нерухомої губки, а безпосередньо від кінця вимірювального стрижня. Його призначення – отримання вимірів глибин у деталях – пазів, канавок, отворів, уступів.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 та різновиди інструменту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Зовні прилад нагадує штангенциркуль – є металева рамка та штанга. Але немає губок: як робочі (вимірювальні) елементи виступають торці основи і штанги приладу. Стандартна точність вимірювання моделей з механічним ноніусом – 0,1 мм (як у штангенциркуля), але більш точними моделями є інструменти з круговою (0,02 мм) та цифровою (0,01 мм) шкалою.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роботи інструменту простий: робочу частину штанги вводять у поглиблення, що заміряється, а зафіксоване рамкою з основою (опускають до упору) положення дає показання. Якщо необхідно провести вимірювання на складних поверхнях, для штанг використовують спеціальні наконечники і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колки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D1FB02F-DF7F-47A7-8095-B45A363F3247}"/>
              </a:ext>
            </a:extLst>
          </p:cNvPr>
          <p:cNvSpPr/>
          <p:nvPr/>
        </p:nvSpPr>
        <p:spPr>
          <a:xfrm>
            <a:off x="1142711" y="4980398"/>
            <a:ext cx="9906577" cy="155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інструменту, діапазон вимірювань, крок дискретності (ціна поділу) визначається нанесеним на виріб маркуванням.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Інструмент використовується в слюсарній справі (верстатна обробка заготовок), у машинобудуванні та будівництві, при проведенні ремонтних робіт (будівництво,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автомайстерні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обладнання) та інших сферах, де необхідні точні виміри.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8017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3DAD2A-571B-4696-8694-804846A9D18D}"/>
              </a:ext>
            </a:extLst>
          </p:cNvPr>
          <p:cNvSpPr/>
          <p:nvPr/>
        </p:nvSpPr>
        <p:spPr>
          <a:xfrm>
            <a:off x="387494" y="431162"/>
            <a:ext cx="10973233" cy="155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глибиноміру за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ДСТУ EN ISO 13385-1:2018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(ДСТУ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ГОСТ 166) визначається способом відліку: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ШГ - модель з відліком по ноніусу.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ШГК – модель із круговою шкалою.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ШГЦ – цифрова (електронна) модель</a:t>
            </a:r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FE9998C-1ABD-4F78-AA9D-BF77DDFCDAD0}"/>
              </a:ext>
            </a:extLst>
          </p:cNvPr>
          <p:cNvGrpSpPr/>
          <p:nvPr/>
        </p:nvGrpSpPr>
        <p:grpSpPr>
          <a:xfrm>
            <a:off x="1093123" y="2138778"/>
            <a:ext cx="4587240" cy="3337907"/>
            <a:chOff x="0" y="0"/>
            <a:chExt cx="3688080" cy="2948940"/>
          </a:xfrm>
        </p:grpSpPr>
        <p:pic>
          <p:nvPicPr>
            <p:cNvPr id="4" name="Рисунок 3" descr="C:\Users\Jeki\AppData\Local\Microsoft\Windows\INetCache\Content.MSO\822AB8AE.tmp">
              <a:extLst>
                <a:ext uri="{FF2B5EF4-FFF2-40B4-BE49-F238E27FC236}">
                  <a16:creationId xmlns:a16="http://schemas.microsoft.com/office/drawing/2014/main" id="{8491BF5A-48F4-4233-B616-C3A74ECFBA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14" t="9091" b="25758"/>
            <a:stretch/>
          </p:blipFill>
          <p:spPr bwMode="auto">
            <a:xfrm>
              <a:off x="0" y="0"/>
              <a:ext cx="3314700" cy="196596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Рисунок 4" descr="C:\Users\Jeki\AppData\Local\Microsoft\Windows\INetCache\Content.MSO\50BBD8EC.tmp">
              <a:extLst>
                <a:ext uri="{FF2B5EF4-FFF2-40B4-BE49-F238E27FC236}">
                  <a16:creationId xmlns:a16="http://schemas.microsoft.com/office/drawing/2014/main" id="{FB238F07-B17C-4149-BE69-EFC608C442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2" t="4564"/>
            <a:stretch/>
          </p:blipFill>
          <p:spPr bwMode="auto">
            <a:xfrm>
              <a:off x="1363980" y="1196340"/>
              <a:ext cx="2324100" cy="17526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FAE36AE-9996-48E2-A837-09287AF7DE29}"/>
              </a:ext>
            </a:extLst>
          </p:cNvPr>
          <p:cNvSpPr/>
          <p:nvPr/>
        </p:nvSpPr>
        <p:spPr>
          <a:xfrm>
            <a:off x="289791" y="5476685"/>
            <a:ext cx="6096000" cy="126316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основа; 2 – затискач рамки; 3 – рамка; 4 – затискач рамки мікрометричної подачі; 5 – рамка мікрометричної подачі; 6 – штанга; 7 – гайка та гвинт мікрометричної подачі; 8 – ноніус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Штангенглубиномер: что это такое? Технические условия по ГОСТ 162-90.  Устройство цифровых и других моделей. Как пользоваться? Методика поверки">
            <a:extLst>
              <a:ext uri="{FF2B5EF4-FFF2-40B4-BE49-F238E27FC236}">
                <a16:creationId xmlns:a16="http://schemas.microsoft.com/office/drawing/2014/main" id="{EE910A56-1572-4822-AFA6-3F86301E9B7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290" y="873311"/>
            <a:ext cx="4560787" cy="2225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Штангенглибиномір цифровий ШГЦ-150 - Интернет магазин MICROTECH">
            <a:extLst>
              <a:ext uri="{FF2B5EF4-FFF2-40B4-BE49-F238E27FC236}">
                <a16:creationId xmlns:a16="http://schemas.microsoft.com/office/drawing/2014/main" id="{FE426DF0-1065-45F2-AF11-602B1B277FFF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t="28671" r="6819" b="31643"/>
          <a:stretch/>
        </p:blipFill>
        <p:spPr bwMode="auto">
          <a:xfrm>
            <a:off x="6385791" y="2993679"/>
            <a:ext cx="5139083" cy="23951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6655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85CF53A-B89E-430A-A7AD-C8AB36E86A0A}"/>
              </a:ext>
            </a:extLst>
          </p:cNvPr>
          <p:cNvSpPr/>
          <p:nvPr/>
        </p:nvSpPr>
        <p:spPr>
          <a:xfrm>
            <a:off x="983744" y="369261"/>
            <a:ext cx="102245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особливо точних вимірювань використовують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оптико-механічні прилади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робота яких заснована на комбінації простих підоймових передач і оптичних систем з використанням штучних джерел світла або денного світла, дзеркал, лінз та ін. Такі прилади значно точніші чисто механічних приладів. Цей принцип використовується в таких приладах як </a:t>
            </a:r>
            <a:r>
              <a:rPr lang="uk-UA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оптотести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оптиметри, </a:t>
            </a:r>
            <a:r>
              <a:rPr lang="uk-UA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мікролюкси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ультраоптиметри</a:t>
            </a:r>
            <a:endParaRPr lang="ru-RU" dirty="0"/>
          </a:p>
        </p:txBody>
      </p:sp>
      <p:pic>
        <p:nvPicPr>
          <p:cNvPr id="7170" name="Picture 2" descr="Оптиметр ИКВ | ООО РМЦ Калиброн">
            <a:extLst>
              <a:ext uri="{FF2B5EF4-FFF2-40B4-BE49-F238E27FC236}">
                <a16:creationId xmlns:a16="http://schemas.microsoft.com/office/drawing/2014/main" id="{4E573BD8-3D2E-4690-B7F6-CE447FF50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8" r="22404"/>
          <a:stretch/>
        </p:blipFill>
        <p:spPr bwMode="auto">
          <a:xfrm>
            <a:off x="2092036" y="1784445"/>
            <a:ext cx="2664927" cy="439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8643877-E89E-497F-81CD-0002CC7479DA}"/>
              </a:ext>
            </a:extLst>
          </p:cNvPr>
          <p:cNvSpPr/>
          <p:nvPr/>
        </p:nvSpPr>
        <p:spPr>
          <a:xfrm>
            <a:off x="155616" y="5842408"/>
            <a:ext cx="3211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Оптотест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на вертикальному штативі ІКВ</a:t>
            </a:r>
            <a:endParaRPr lang="ru-RU" dirty="0"/>
          </a:p>
        </p:txBody>
      </p:sp>
      <p:pic>
        <p:nvPicPr>
          <p:cNvPr id="7174" name="Picture 6" descr="Ремонт, модернизация и изготовление ИКГ | Асма-Прибор">
            <a:extLst>
              <a:ext uri="{FF2B5EF4-FFF2-40B4-BE49-F238E27FC236}">
                <a16:creationId xmlns:a16="http://schemas.microsoft.com/office/drawing/2014/main" id="{319DE623-4007-4051-BC88-0A16D064A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678" y="2002127"/>
            <a:ext cx="5104685" cy="339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0783209-2745-4BD6-9D6E-E2D04444D727}"/>
              </a:ext>
            </a:extLst>
          </p:cNvPr>
          <p:cNvSpPr/>
          <p:nvPr/>
        </p:nvSpPr>
        <p:spPr>
          <a:xfrm>
            <a:off x="6693383" y="5717718"/>
            <a:ext cx="3211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Оптотест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на </a:t>
            </a:r>
            <a:r>
              <a:rPr lang="uk-UA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вгоризонтальному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ІКГ-1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8654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345062-6E02-4E21-A570-2D549CF27198}"/>
              </a:ext>
            </a:extLst>
          </p:cNvPr>
          <p:cNvSpPr/>
          <p:nvPr/>
        </p:nvSpPr>
        <p:spPr>
          <a:xfrm>
            <a:off x="3913822" y="216972"/>
            <a:ext cx="4694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Безшкальний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вимірювальний інструмент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FA8FDBE-8190-45EE-9897-B97AD28F131A}"/>
              </a:ext>
            </a:extLst>
          </p:cNvPr>
          <p:cNvSpPr/>
          <p:nvPr/>
        </p:nvSpPr>
        <p:spPr>
          <a:xfrm>
            <a:off x="1302327" y="1087046"/>
            <a:ext cx="10266217" cy="1855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контролі взаємозамінних деталей немає необхідності знати точний розмір виробу, достатньо встановити, що розміри виробу знаходяться в межах встановлених допусків. Відповідність розмірів виробу встановленим допускам перевіряється граничними калібрами.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Існують два види граничних калібрів: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а) для виміру отворів (пробки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циліндрічні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плоскі калібри, штихмаси),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для виміру валів (скоби двосторонні або односторонні).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84E890-A1AE-4388-A405-4ADC0D8249DF}"/>
              </a:ext>
            </a:extLst>
          </p:cNvPr>
          <p:cNvSpPr/>
          <p:nvPr/>
        </p:nvSpPr>
        <p:spPr>
          <a:xfrm>
            <a:off x="1432501" y="3443681"/>
            <a:ext cx="10266217" cy="215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Граничні калібри мають прохідну і непрохідну сторони. Прохідна сторона повинна находити на вал або входити в отвір без зусилля, лише під дією власної ваги калібру або під дією ваги, встановленої стандартом. Непрохідна сторона не повинна находити на вал або не повинна входити в отвір, в крайньому випадку вона може лише “закушувати” вал. Номінальний розмір калібру – це номінальний розмір виробу, тобто розмір, до якого віднесені допуски на виготовлення виробу. Номінальний розмір прохідної та непрохідної сторін калібру – це розмір, до якого відносяться допуски на виготовлення калібру і який визначається за стандартом.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3423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FE29251-25EA-4E04-81DC-DF4338ECEFFC}"/>
              </a:ext>
            </a:extLst>
          </p:cNvPr>
          <p:cNvSpPr/>
          <p:nvPr/>
        </p:nvSpPr>
        <p:spPr>
          <a:xfrm>
            <a:off x="1274618" y="1801091"/>
            <a:ext cx="98921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b="1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Калі́бр</a:t>
            </a: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— </a:t>
            </a:r>
            <a:r>
              <a:rPr lang="uk-UA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безшкальний</a:t>
            </a: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засіб вимірювальної техніки призначений для контролю, який відтворює геометричні параметри елементів виробу, що визначаються заданими граничними лінійними чи кутовими розмірами і який контактує з елементом виробу поверхнями, лініями чи точками.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Калібри слугують тільки для перевірки граничних розмірів деталей і визначення придатності як розмірів деталей, так і самої деталі. За допомогою калібрів з'ясовують виходить чи не виходить розмір, що перевіряється, за нижню або верхню границю розміру, тобто чи знаходиться дійсний розмір у полі допуску.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2470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D5D364B-E046-4079-8933-F807DE2C2A54}"/>
              </a:ext>
            </a:extLst>
          </p:cNvPr>
          <p:cNvSpPr/>
          <p:nvPr/>
        </p:nvSpPr>
        <p:spPr>
          <a:xfrm>
            <a:off x="727364" y="664204"/>
            <a:ext cx="10737272" cy="552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областю використання калібри поділяють на: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робочі, які застосовують для контролю виробів під час їх виготовлення на робочому місці;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приймальні, з якими працюють працівники ВТК (відділ технічного контролю) при прийомі виробів;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контрольні, які використовуються для контролю робочих калібрів і регульованих калібрів-скоб;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установчі, які використовують для установки на заданий розмір регульованих калібрів і вимірювальних засобів.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видами контролюючих поверхонь розрізняють: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калібри-пробки;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калібри-скоби;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калібри-кільця;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калібри-втулки.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видом контрольованого розміру калібри бувають </a:t>
            </a:r>
            <a:r>
              <a:rPr lang="uk-UA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нормальні</a:t>
            </a: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й </a:t>
            </a:r>
            <a:r>
              <a:rPr lang="uk-UA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граничні</a:t>
            </a: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Нормальними</a:t>
            </a: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називають калібри, що відтворюють заданий лінійний чи кутовий розмір і форму контрольованих елементів деталей. Нормальний калібр-шаблон застосовується для перевірки складних профілів.</a:t>
            </a:r>
            <a:r>
              <a:rPr lang="uk-UA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Граничний калібр</a:t>
            </a: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— калібр, який відтворює прохідну та/чи непрохідну межу геометричних параметрів елементів виробу</a:t>
            </a:r>
            <a:r>
              <a:rPr lang="uk-UA" u="sng" baseline="30000" dirty="0">
                <a:solidFill>
                  <a:srgbClr val="0645AD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[</a:t>
            </a: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Граничні калібри мають два робочі розміри: один відповідає найбільшому граничному розміру, другий — найменшому граничному розміру. Один із зазначених розмірів називається прохідним (ПР), інший — непрохідним (НЕ). Граничні калібри бувають </a:t>
            </a:r>
            <a:r>
              <a:rPr lang="uk-UA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однограничними</a:t>
            </a: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uk-UA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двограничним</a:t>
            </a: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105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commons/thumb/f/f5/GaugePlugSpecialGoNoGo.jpg/220px-GaugePlugSpecialGoNoGo.jpg">
            <a:hlinkClick r:id="rId2"/>
            <a:extLst>
              <a:ext uri="{FF2B5EF4-FFF2-40B4-BE49-F238E27FC236}">
                <a16:creationId xmlns:a16="http://schemas.microsoft.com/office/drawing/2014/main" id="{D5D27FB2-2642-4CA8-A262-3ADF5BAFE2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41" y="93086"/>
            <a:ext cx="4442113" cy="21786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0DF747-E09E-46B2-99F1-55EA95265E8C}"/>
              </a:ext>
            </a:extLst>
          </p:cNvPr>
          <p:cNvSpPr/>
          <p:nvPr/>
        </p:nvSpPr>
        <p:spPr>
          <a:xfrm>
            <a:off x="857536" y="2295436"/>
            <a:ext cx="4995121" cy="682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Двограничний</a:t>
            </a: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двосторонній калібр для контролю циліндричних отворів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upload.wikimedia.org/wikipedia/commons/thumb/8/84/Tampon_lisse_double.jpg/220px-Tampon_lisse_double.jpg">
            <a:hlinkClick r:id="rId4"/>
            <a:extLst>
              <a:ext uri="{FF2B5EF4-FFF2-40B4-BE49-F238E27FC236}">
                <a16:creationId xmlns:a16="http://schemas.microsoft.com/office/drawing/2014/main" id="{2A2245FE-03A7-49E5-BDE1-FC0394BAECD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663" y="508722"/>
            <a:ext cx="4551506" cy="17629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7160570-2F6F-4E9C-A6B5-E4F45DBF18E2}"/>
              </a:ext>
            </a:extLst>
          </p:cNvPr>
          <p:cNvSpPr/>
          <p:nvPr/>
        </p:nvSpPr>
        <p:spPr>
          <a:xfrm>
            <a:off x="5852657" y="2366081"/>
            <a:ext cx="6096000" cy="9668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Двосторонній калібр-пробка М20х1,5 мм з полем допуску діаметра 6H. З лівого боку — прохідний, справа — непрохідний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upload.wikimedia.org/wikipedia/commons/thumb/b/b0/GaugeGapPlainGoNoGo.jpg/220px-GaugeGapPlainGoNoGo.jpg">
            <a:hlinkClick r:id="rId6"/>
            <a:extLst>
              <a:ext uri="{FF2B5EF4-FFF2-40B4-BE49-F238E27FC236}">
                <a16:creationId xmlns:a16="http://schemas.microsoft.com/office/drawing/2014/main" id="{12B83AA0-3C0E-4BD4-939A-B7134D3986C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19" y="3332884"/>
            <a:ext cx="3329940" cy="352511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68EB4BB-4D8C-4713-8742-B73597827EB0}"/>
              </a:ext>
            </a:extLst>
          </p:cNvPr>
          <p:cNvSpPr/>
          <p:nvPr/>
        </p:nvSpPr>
        <p:spPr>
          <a:xfrm>
            <a:off x="3666259" y="5426582"/>
            <a:ext cx="2001095" cy="126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Калібр-скоба для контролю циліндричних деталей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https://upload.wikimedia.org/wikipedia/commons/thumb/2/26/GaugePlugThreadGoNoGo.jpg/350px-GaugePlugThreadGoNoGo.jpg">
            <a:hlinkClick r:id="rId8"/>
            <a:extLst>
              <a:ext uri="{FF2B5EF4-FFF2-40B4-BE49-F238E27FC236}">
                <a16:creationId xmlns:a16="http://schemas.microsoft.com/office/drawing/2014/main" id="{34CD0718-1FD1-4CB6-9E50-6E7447907073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153" y="3551303"/>
            <a:ext cx="4379016" cy="223400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90FBADE-A3F7-464A-8A94-86BB61B50FAC}"/>
              </a:ext>
            </a:extLst>
          </p:cNvPr>
          <p:cNvSpPr/>
          <p:nvPr/>
        </p:nvSpPr>
        <p:spPr>
          <a:xfrm>
            <a:off x="5949294" y="5891197"/>
            <a:ext cx="6096000" cy="96680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Двосторонні </a:t>
            </a:r>
            <a:r>
              <a:rPr lang="uk-UA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двограничні</a:t>
            </a: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калібри для контролю внутрішньої різі (вгорі) і гладкого отвору (внизу)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22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2C84E79-68A2-4C2B-A0B9-2B551060A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77636"/>
            <a:ext cx="10661073" cy="4999327"/>
          </a:xfrm>
        </p:spPr>
        <p:txBody>
          <a:bodyPr>
            <a:normAutofit fontScale="92500" lnSpcReduction="10000"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машинного кування використовуються: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плоскі, вирізні, закруглені бойки, що закріплюються в бабі і шаботі і деформують безпосередньо оброблюваний метал,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обжимки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обробки циліндричних і призматичних поковок або відповідних частин складних поковок,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розкатки  і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пережимки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для прискорення витяжки і виконання заглиблень.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утримання і переміщення великих поковок застосовують патрони, кантувачі (механізми для повороту поковок при їх обробці) і маніпулятори (машини для виконання, допоміжних операцій), а для середніх і дрібних поковок – кліщі.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2098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5.1. Плоскопаралельні кінцеві міри довжини - Бібліотека BukLib.net">
            <a:extLst>
              <a:ext uri="{FF2B5EF4-FFF2-40B4-BE49-F238E27FC236}">
                <a16:creationId xmlns:a16="http://schemas.microsoft.com/office/drawing/2014/main" id="{93DBCDCF-FA66-4C20-8B14-57E256669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7" y="845"/>
            <a:ext cx="6096000" cy="342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Набір КМД №1 кл. 0 (0-Н1) PRO кінцевих мір довжини сталевих (Т... - 40240  ₴, купити на IZI (19362256)">
            <a:extLst>
              <a:ext uri="{FF2B5EF4-FFF2-40B4-BE49-F238E27FC236}">
                <a16:creationId xmlns:a16="http://schemas.microsoft.com/office/drawing/2014/main" id="{CEDB4B3A-3EBC-4619-9E7B-62FEF1D9D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32" y="3429000"/>
            <a:ext cx="5522768" cy="279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4E7C5EF-0F5C-49CE-A5D9-E761A6ACBFE2}"/>
              </a:ext>
            </a:extLst>
          </p:cNvPr>
          <p:cNvSpPr/>
          <p:nvPr/>
        </p:nvSpPr>
        <p:spPr>
          <a:xfrm>
            <a:off x="6206837" y="375480"/>
            <a:ext cx="5624945" cy="4523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Плоскопаралельні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концеві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міри довжини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це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закалені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відшліфовані стальні бруски перетином 9х30 мм для розмірів до 10,5 мм і 9х35 мм для розмірів більше 10,5мм.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Протилежні вимірювальні поверхні цих брусків плоскі та паралельні та оброблені настільки точно, що якщо прикласти дві плитки ретельно очищеними вимірювальними поверхнями один до одного, то вони міцно злипаються (“притираються”).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Плоскопаралельні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концеві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міри знаходять широке застосування особливо в сполученні з різними допоміжними пристроями. Ними можна контролювати вимірювальні інструменти різних типів, розміри внутрішніх та зовнішніх діаметрів, лінійні розміри та ін.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4088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овірочна плита — Вікіпедія">
            <a:extLst>
              <a:ext uri="{FF2B5EF4-FFF2-40B4-BE49-F238E27FC236}">
                <a16:creationId xmlns:a16="http://schemas.microsoft.com/office/drawing/2014/main" id="{5A8B435B-0E4A-4C45-B9D3-00FBC50A6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3" y="628650"/>
            <a:ext cx="4365913" cy="203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B281C7-B5D0-45D8-A7D3-182EDDBB8846}"/>
              </a:ext>
            </a:extLst>
          </p:cNvPr>
          <p:cNvSpPr/>
          <p:nvPr/>
        </p:nvSpPr>
        <p:spPr>
          <a:xfrm>
            <a:off x="5332557" y="423053"/>
            <a:ext cx="6096000" cy="244861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вимірюванні площинності визначають, наскільки відхиляється поверхня обробленої деталі від ідеальної площини. Основним засобом для вимірювань цього роду є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перевірочні плити, перевірочні лінійки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широкою робочою поверхнею та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кутові лінійки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перевірочна площина яких використовується для безпосереднього порівняння з поверхнею виробу, яку необхідно перевірити, або є базою для вимірювання іншими засобами.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8BD441-A3A2-4BD7-92CE-FD2568483B2D}"/>
              </a:ext>
            </a:extLst>
          </p:cNvPr>
          <p:cNvSpPr/>
          <p:nvPr/>
        </p:nvSpPr>
        <p:spPr>
          <a:xfrm>
            <a:off x="2003074" y="2871672"/>
            <a:ext cx="2113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перевірочна плита </a:t>
            </a:r>
            <a:endParaRPr lang="ru-RU" dirty="0"/>
          </a:p>
        </p:txBody>
      </p:sp>
      <p:pic>
        <p:nvPicPr>
          <p:cNvPr id="9220" name="Picture 4" descr="ШП; ШМТК; ШД; ШМ; УТ линейки поверочные. Описание. Цена. Заказ | ШТАНГЕЛЬ">
            <a:extLst>
              <a:ext uri="{FF2B5EF4-FFF2-40B4-BE49-F238E27FC236}">
                <a16:creationId xmlns:a16="http://schemas.microsoft.com/office/drawing/2014/main" id="{76F869F3-4501-4655-AF04-DCAC2CD3D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t="18828" r="2656" b="23620"/>
          <a:stretch/>
        </p:blipFill>
        <p:spPr bwMode="auto">
          <a:xfrm>
            <a:off x="594013" y="3616997"/>
            <a:ext cx="4365912" cy="267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360744-BD1A-4BCE-9002-49BBA57135AC}"/>
              </a:ext>
            </a:extLst>
          </p:cNvPr>
          <p:cNvSpPr/>
          <p:nvPr/>
        </p:nvSpPr>
        <p:spPr>
          <a:xfrm>
            <a:off x="1944918" y="6295733"/>
            <a:ext cx="2171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перевірочні лінійки </a:t>
            </a:r>
            <a:endParaRPr lang="ru-RU" dirty="0"/>
          </a:p>
        </p:txBody>
      </p:sp>
      <p:pic>
        <p:nvPicPr>
          <p:cNvPr id="9222" name="Picture 6" descr="Угловая линейка из алюминиевого сплава 45 градусов, для столярных работ  купити, ціна в інтернет-магазині мото-автозапчастин &quot;Механік&quot; 1586272912">
            <a:extLst>
              <a:ext uri="{FF2B5EF4-FFF2-40B4-BE49-F238E27FC236}">
                <a16:creationId xmlns:a16="http://schemas.microsoft.com/office/drawing/2014/main" id="{ED025DC5-4454-48B3-B2CA-9CB37040D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524" y="3429000"/>
            <a:ext cx="2915462" cy="267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3E4A1DF-5B4E-4130-BCDA-DD0780DF9EFF}"/>
              </a:ext>
            </a:extLst>
          </p:cNvPr>
          <p:cNvSpPr/>
          <p:nvPr/>
        </p:nvSpPr>
        <p:spPr>
          <a:xfrm>
            <a:off x="7704530" y="6295733"/>
            <a:ext cx="168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кутові лінійки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1456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0C0974-6FC4-4DD8-AB93-A51C37D286E7}"/>
              </a:ext>
            </a:extLst>
          </p:cNvPr>
          <p:cNvSpPr/>
          <p:nvPr/>
        </p:nvSpPr>
        <p:spPr>
          <a:xfrm>
            <a:off x="1011383" y="716695"/>
            <a:ext cx="105848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постачання, приймання і зберігання інструмента</a:t>
            </a:r>
          </a:p>
          <a:p>
            <a:pPr indent="450215" algn="ctr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Перевозити інструмент необхідно в закритому транспорті або контейнерах, запобігаючи ударам, псуванню, забрудненню і зволоженню.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 правило, інструмент поступає упакованим у картонні коробки, дерев’яні нерозбірні ящики й іншу тару. Для запобігання корозії і захисту від вологи застосовують пергамент і спеціальний вологонепроникний папір. Інструмент упаковують так, щоб виключалася можливість переміщення його при транспортуванні.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базах і складах інструмент зберігають відповідно до вимог ДСТУ, інструкцій, правил техніки безпеки,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промсанітарії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протипожежних заходів у закритих, сухих і провітрюваних приміщеннях. Як і інші металеві вироби, інструмент не можна зберігати в приміщеннях із різкими коливаннями температури і вологості, тому що при цьому може відбутися зволоження і, як наслідок, прискорення корозії.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Складування інструмента повинно забезпечити раціональне використання площ, схоронність якості, можливість безперешкодного навантаження будь якої партії інструмента, простоту обліку й інвентаризації, безпеку роботи і постійне відновлення запасів. Застосовують переважно штабельне і стелажне збереження.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871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957CC61-023F-4DA3-BEED-44F2E678AD23}"/>
              </a:ext>
            </a:extLst>
          </p:cNvPr>
          <p:cNvSpPr/>
          <p:nvPr/>
        </p:nvSpPr>
        <p:spPr>
          <a:xfrm>
            <a:off x="3261776" y="93490"/>
            <a:ext cx="6054927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Слюсарний інструмент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2ECF139-49C1-4224-9B6E-DD14A06117B0}"/>
              </a:ext>
            </a:extLst>
          </p:cNvPr>
          <p:cNvSpPr/>
          <p:nvPr/>
        </p:nvSpPr>
        <p:spPr>
          <a:xfrm>
            <a:off x="885244" y="744844"/>
            <a:ext cx="10807989" cy="422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Слюсарний інструмент призначений для виконання слюсарних і збиральних (монтажних) робіт і може бути ручним і механізованим.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Викрутки, гайкові ключі, розсувні ключі, торцеві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шпильковерти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застосовують для збирання – розбирання гвинтових з’єднань.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Непаралельні і паралельні тиски, струбцини, плити, домкрати, плоскогубці і круглогубці слугують для утримання оброблюваних виробів у робочому положенні, гострогубці, кусачки – для «відкушування» дроту.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Зубила застосовують для зняття порівняно великих шарів металу і рубки листового металу, крейцмейселі (зубила з вузькою ріжучою частиною) – для рубки твердих металів і вирубки вузьких канавок, кернери – для розмітки.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Напилки, терпуги, тобто напилки невеликого розміру з дрібною насічкою, рашпілі застосовують для зняття малих шарів металу, припасування, шабери – для точного припасування. Для припасування застосовують і абразивні бруски. Для нарізування різьби – клупи з плашками і лерками і мітчики з воротками.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Ножівки – це ручні пилки для слюсарних робіт, у яких робочою частиною є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ножовочне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полотно.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006DB71-78BC-4CFA-8002-38BE71B48693}"/>
              </a:ext>
            </a:extLst>
          </p:cNvPr>
          <p:cNvSpPr/>
          <p:nvPr/>
        </p:nvSpPr>
        <p:spPr>
          <a:xfrm>
            <a:off x="1038367" y="5403293"/>
            <a:ext cx="10501742" cy="966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Особливу групу складає слюсарно монтажний інструмент для роботи в електроустановках напругою до 1000 В – ключі гайкові, шарнірний інструмент (плоскогубці, плоскогубці комбіновані, круглогубці, кусачки прямі і бокові), викрутки слюсар но монтажні з діелектричними ручками, монтерські ножі.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2934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tudfile.net/html/2706/50/html_QOlEVaqtVU.wXS_/img-n0I56j.png">
            <a:extLst>
              <a:ext uri="{FF2B5EF4-FFF2-40B4-BE49-F238E27FC236}">
                <a16:creationId xmlns:a16="http://schemas.microsoft.com/office/drawing/2014/main" id="{6BAF7C52-C8AF-4BDE-B269-442FA56A6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55" y="0"/>
            <a:ext cx="98367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7882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A7D2E22-885A-420A-BB14-05B49F34F002}"/>
              </a:ext>
            </a:extLst>
          </p:cNvPr>
          <p:cNvSpPr/>
          <p:nvPr/>
        </p:nvSpPr>
        <p:spPr>
          <a:xfrm>
            <a:off x="900545" y="433425"/>
            <a:ext cx="1039090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Зубило -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ударно-ріжучий інструмент для обробки металу та каменю. При повідомленні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зубилу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ударного зусилля з боку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бойкової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частини (потиличника) за допомогою молотка, кувалди, бойка відбійного молотка або перфоратора кромка ріжуча зубила впливає на оброблюваний матеріал, розрізаючи його або розколюючи.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Пристрій зубила та застосування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Зубило є, як правило, довгастий стрижень, у перерізі має прямокутну, круглу, овальну або багатогранну форму. Зубило заточується з одного кінця (робоча частина), а інший кінець його тіла (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потилич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призначений для ударів молотком. Для забезпечення безпечної роботи та захисту рук від випадкових ударів молотка, на тіло зубила може одягатися «грибок» - порожня рукоятка з бортиком, виготовлена ​​з гуми, дерева, пластмаси або металу. Робоча частина зубила має двосторонню заточку з головним та допоміжним кутами різання; для підвищення стійкості ріжуча кромка трохи затуплена.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 від умов роботи для виготовлення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зубил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застосовують такі матеріали: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Вуглецеві інструментальні сталі: Рубка металів (У7, У8, У9, У7А, У8А).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Конструкційні сталі (ст. 45, ст. 50) оснащені твердосплавними пластинами: Рубка каменю (ВК15, ВК20, ВК25, ВК30, ВК8В).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Різновиди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зубил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Крейцмессель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має звужену ріжучу кромку, призначений для вирубки пазів і канавок.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Канавочник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різновид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крейцмеселя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фігурною ріжучою кромкою.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Піка-зубило – зубило для оснащення пневматичних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бетоноломів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відбійних та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рубальних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молотків.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2738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Зубило - назначение, основные характеристики, виды и выбор">
            <a:extLst>
              <a:ext uri="{FF2B5EF4-FFF2-40B4-BE49-F238E27FC236}">
                <a16:creationId xmlns:a16="http://schemas.microsoft.com/office/drawing/2014/main" id="{282EE1B1-9B21-4C50-A0D3-DDF432C56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64" y="221673"/>
            <a:ext cx="7763867" cy="307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371 Зубила Дело Техники – купить на delot.ru">
            <a:extLst>
              <a:ext uri="{FF2B5EF4-FFF2-40B4-BE49-F238E27FC236}">
                <a16:creationId xmlns:a16="http://schemas.microsoft.com/office/drawing/2014/main" id="{BD2872E4-70F2-4B82-BD7E-EF20C6B9F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695" y="3740296"/>
            <a:ext cx="4620924" cy="307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Купити зубило інструмент Конотоп">
            <a:extLst>
              <a:ext uri="{FF2B5EF4-FFF2-40B4-BE49-F238E27FC236}">
                <a16:creationId xmlns:a16="http://schemas.microsoft.com/office/drawing/2014/main" id="{578369EA-C8C1-46DD-A518-C4785261C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9" b="14731"/>
          <a:stretch/>
        </p:blipFill>
        <p:spPr bwMode="auto">
          <a:xfrm>
            <a:off x="6991783" y="3006870"/>
            <a:ext cx="4930247" cy="34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1671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4CD7745-682A-4D83-AC41-DBD2C7716218}"/>
              </a:ext>
            </a:extLst>
          </p:cNvPr>
          <p:cNvSpPr/>
          <p:nvPr/>
        </p:nvSpPr>
        <p:spPr>
          <a:xfrm>
            <a:off x="2175163" y="701279"/>
            <a:ext cx="96136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Кліщі</a:t>
            </a:r>
            <a:endParaRPr lang="ru-RU" sz="3600" b="1" dirty="0">
              <a:effectLst/>
              <a:latin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3600" b="1" dirty="0">
              <a:effectLst/>
              <a:latin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Кліщі - інструмент у вигляді щипців, зазвичай з відносно довгими ручками, з'єднаними на шарнірі, і короткими губками, що змикаються на невеликому протязі плоскими або загостреними поверхнями.</a:t>
            </a:r>
            <a:endParaRPr lang="ru-RU" sz="3600" b="1" dirty="0">
              <a:effectLst/>
              <a:latin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Виділяють столярні кліщі, які використовуються для витягування вбитих цвяхів та аналогічних цілей, ковальські кліщі для тримання розпеченого металу та електровимірювальні кліщі.</a:t>
            </a:r>
            <a:endParaRPr lang="ru-RU" sz="3600" b="1" dirty="0">
              <a:effectLst/>
              <a:latin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До подібних за конструкцією, але різними за формою робочих поверхонь інструменти відносяться плоскогубці, гострогубці, кусачки та пасатижі.</a:t>
            </a:r>
            <a:endParaRPr lang="ru-RU" sz="3600" b="1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12290" name="Picture 2" descr="http://upload.wikimedia.org/wikipedia/commons/thumb/1/18/Pincers.jpg/220px-Pincers.jpg">
            <a:extLst>
              <a:ext uri="{FF2B5EF4-FFF2-40B4-BE49-F238E27FC236}">
                <a16:creationId xmlns:a16="http://schemas.microsoft.com/office/drawing/2014/main" id="{9C3B18D2-4E9E-415F-8E95-90EA7ECA6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737378"/>
            <a:ext cx="1630074" cy="454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Инструмент клещи - переставные, сантехнические, сварочные, зажимные: виды и  особенности">
            <a:extLst>
              <a:ext uri="{FF2B5EF4-FFF2-40B4-BE49-F238E27FC236}">
                <a16:creationId xmlns:a16="http://schemas.microsoft.com/office/drawing/2014/main" id="{92A70D91-6693-40D8-82ED-18BC24034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90" y="3920836"/>
            <a:ext cx="3592851" cy="206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Кліщі затискні TOPTUL DAAR1A07 з фіксатором 180 мм — купити за вигідною  ціною STORGOM.UA">
            <a:extLst>
              <a:ext uri="{FF2B5EF4-FFF2-40B4-BE49-F238E27FC236}">
                <a16:creationId xmlns:a16="http://schemas.microsoft.com/office/drawing/2014/main" id="{7AD07E89-CD49-4D16-80A6-D7C55B2BC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222" y="3563601"/>
            <a:ext cx="2768552" cy="278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ᐅ Кліщі торцеві Dnipro-M для точних робіт 105 мм • Купити в Україні">
            <a:extLst>
              <a:ext uri="{FF2B5EF4-FFF2-40B4-BE49-F238E27FC236}">
                <a16:creationId xmlns:a16="http://schemas.microsoft.com/office/drawing/2014/main" id="{48D98729-FA4B-4F6B-839A-0943A89F5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9" r="22916"/>
          <a:stretch/>
        </p:blipFill>
        <p:spPr bwMode="auto">
          <a:xfrm>
            <a:off x="6340812" y="3626964"/>
            <a:ext cx="2249006" cy="271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4064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3A66F6F-723F-4228-84B7-F09344252C0C}"/>
              </a:ext>
            </a:extLst>
          </p:cNvPr>
          <p:cNvSpPr/>
          <p:nvPr/>
        </p:nvSpPr>
        <p:spPr>
          <a:xfrm>
            <a:off x="9309423" y="382072"/>
            <a:ext cx="1443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пасатижі</a:t>
            </a:r>
            <a:endParaRPr lang="ru-RU" sz="2400" b="1" dirty="0"/>
          </a:p>
        </p:txBody>
      </p:sp>
      <p:pic>
        <p:nvPicPr>
          <p:cNvPr id="13314" name="Picture 2" descr="SELECT:: Плоскогубцы Select Multifunctional Pliers MFP-01 - 342грн. Купить  - в Киеве, Харькове, Одессе, Днепре, Запорожье, Украине | SHIMANO.KIEV.UA">
            <a:extLst>
              <a:ext uri="{FF2B5EF4-FFF2-40B4-BE49-F238E27FC236}">
                <a16:creationId xmlns:a16="http://schemas.microsoft.com/office/drawing/2014/main" id="{5E4A7528-A796-4E8F-AC45-87FD61749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22" y="1228725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Плоскогубцы Miol 40-022 PREMIUM с комбинированной рукояткой 200мм купить в  Киеве, Плоскогубцы, кусачки, бокорезы, стрипперы в каталоге интернет  магазина инструментов и садовой техники tdp.com.ua">
            <a:extLst>
              <a:ext uri="{FF2B5EF4-FFF2-40B4-BE49-F238E27FC236}">
                <a16:creationId xmlns:a16="http://schemas.microsoft.com/office/drawing/2014/main" id="{040609E3-A21D-445B-896B-878A89216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6" b="21232"/>
          <a:stretch/>
        </p:blipFill>
        <p:spPr bwMode="auto">
          <a:xfrm>
            <a:off x="806811" y="3429000"/>
            <a:ext cx="3080471" cy="17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47E18ED-0495-4200-A67A-52A64AAB8D78}"/>
              </a:ext>
            </a:extLst>
          </p:cNvPr>
          <p:cNvSpPr/>
          <p:nvPr/>
        </p:nvSpPr>
        <p:spPr>
          <a:xfrm>
            <a:off x="965922" y="634097"/>
            <a:ext cx="1859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плоскогубці</a:t>
            </a:r>
            <a:endParaRPr lang="ru-RU" sz="2400" b="1" dirty="0"/>
          </a:p>
        </p:txBody>
      </p:sp>
      <p:pic>
        <p:nvPicPr>
          <p:cNvPr id="13320" name="Picture 8" descr="Заказать Острогубцы Topex 150мм с доставкой по Украине. Лучшие цены на  ProductCategory.caption в магазине RadioStore">
            <a:extLst>
              <a:ext uri="{FF2B5EF4-FFF2-40B4-BE49-F238E27FC236}">
                <a16:creationId xmlns:a16="http://schemas.microsoft.com/office/drawing/2014/main" id="{69A58567-C76B-4561-9E22-02B4968EC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888424"/>
            <a:ext cx="3298980" cy="199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ОСТРОГУБЦЫ - Definición y sinónimos de острогубцы en el diccionario ruso">
            <a:extLst>
              <a:ext uri="{FF2B5EF4-FFF2-40B4-BE49-F238E27FC236}">
                <a16:creationId xmlns:a16="http://schemas.microsoft.com/office/drawing/2014/main" id="{89DFC221-EA24-4881-8696-3B40A9651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055" y="2886075"/>
            <a:ext cx="34099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Gedore 8307-3 Острогубцы тонкие электротехнические">
            <a:extLst>
              <a:ext uri="{FF2B5EF4-FFF2-40B4-BE49-F238E27FC236}">
                <a16:creationId xmlns:a16="http://schemas.microsoft.com/office/drawing/2014/main" id="{72532B7B-A2F9-4D6D-BA9F-7ADC226E57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0" b="25302"/>
          <a:stretch/>
        </p:blipFill>
        <p:spPr bwMode="auto">
          <a:xfrm>
            <a:off x="3887282" y="4637990"/>
            <a:ext cx="4540455" cy="17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FFD27B3-E2A0-4D7A-86AC-2E157B9153EA}"/>
              </a:ext>
            </a:extLst>
          </p:cNvPr>
          <p:cNvSpPr/>
          <p:nvPr/>
        </p:nvSpPr>
        <p:spPr>
          <a:xfrm>
            <a:off x="4624426" y="382072"/>
            <a:ext cx="1792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гострогубці</a:t>
            </a:r>
            <a:endParaRPr lang="ru-RU" sz="2400" dirty="0"/>
          </a:p>
        </p:txBody>
      </p:sp>
      <p:pic>
        <p:nvPicPr>
          <p:cNvPr id="13326" name="Picture 14" descr="Пасатижи диэлектрические до 1000 Вольт 180мм с отверстием CombiMax+ VDE NWS  1093-49-VDE-180 купить в E-1">
            <a:extLst>
              <a:ext uri="{FF2B5EF4-FFF2-40B4-BE49-F238E27FC236}">
                <a16:creationId xmlns:a16="http://schemas.microsoft.com/office/drawing/2014/main" id="{92E3095E-8FF7-4584-9D3E-DE4789704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3" y="1228724"/>
            <a:ext cx="3076142" cy="230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Пасатижи с удлиненным носиком KNIPEX 08 22 145: продажа, цена в Львове.  Пассатижи, плоскогубцы, тонкогубцы от &quot;ВАШ ПОСТАЧАЛЬНИК ІНСТРУМЕНТУ&quot; -  1398287458">
            <a:extLst>
              <a:ext uri="{FF2B5EF4-FFF2-40B4-BE49-F238E27FC236}">
                <a16:creationId xmlns:a16="http://schemas.microsoft.com/office/drawing/2014/main" id="{D4014A7C-7F6F-4AB0-8366-9B0B0A2CA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080" y="3776049"/>
            <a:ext cx="330517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2" name="Picture 20" descr="Пассатижи — Википедия">
            <a:extLst>
              <a:ext uri="{FF2B5EF4-FFF2-40B4-BE49-F238E27FC236}">
                <a16:creationId xmlns:a16="http://schemas.microsoft.com/office/drawing/2014/main" id="{1A04BE0B-F718-413E-932C-0D073BF73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138" y="5157174"/>
            <a:ext cx="32861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7267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усачки торцевые 100мм CrNi TC купить оптом в Киеве, Харькове, Днепре,  Запорожье, Львове, Одессе и по всей Украине | Крепежные системы Metalvis">
            <a:extLst>
              <a:ext uri="{FF2B5EF4-FFF2-40B4-BE49-F238E27FC236}">
                <a16:creationId xmlns:a16="http://schemas.microsoft.com/office/drawing/2014/main" id="{9A20965D-B59A-4EEF-89BF-5FF04B692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573" y="447675"/>
            <a:ext cx="3945082" cy="242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Кусачки для стали 160 мм (22120) купить в Киеве, Плоскогубцы, кусачки,  бокорезы, стрипперы в каталоге интернет магазина инструментов и садовой  техники tdp.com.ua">
            <a:extLst>
              <a:ext uri="{FF2B5EF4-FFF2-40B4-BE49-F238E27FC236}">
                <a16:creationId xmlns:a16="http://schemas.microsoft.com/office/drawing/2014/main" id="{2243202C-B789-4598-9FA8-32B02ED02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80" y="447675"/>
            <a:ext cx="3332884" cy="333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ᐉ Кусачки электрика узкие диагональные &quot;MaxSteel VDE 1000V&quot; 160 мм  изолированные STANLEY 0-84-009 - rt.co.ua">
            <a:extLst>
              <a:ext uri="{FF2B5EF4-FFF2-40B4-BE49-F238E27FC236}">
                <a16:creationId xmlns:a16="http://schemas.microsoft.com/office/drawing/2014/main" id="{572F75DD-A367-45F1-8242-C2343A509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2" y="3982583"/>
            <a:ext cx="4846868" cy="255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Кусачки-бокорезы бижутерные, красно-черные">
            <a:extLst>
              <a:ext uri="{FF2B5EF4-FFF2-40B4-BE49-F238E27FC236}">
                <a16:creationId xmlns:a16="http://schemas.microsoft.com/office/drawing/2014/main" id="{C17F7D91-0B05-403D-A367-62FB464EAB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7" b="16707"/>
          <a:stretch/>
        </p:blipFill>
        <p:spPr bwMode="auto">
          <a:xfrm>
            <a:off x="8488074" y="253711"/>
            <a:ext cx="3483899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FORCE Кусачки торцевые L = 180 мм купить в Украине - магазин инструментов  ToolClub">
            <a:extLst>
              <a:ext uri="{FF2B5EF4-FFF2-40B4-BE49-F238E27FC236}">
                <a16:creationId xmlns:a16="http://schemas.microsoft.com/office/drawing/2014/main" id="{F0E21A60-68C9-42BD-97C8-0199B3680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347" y="2824329"/>
            <a:ext cx="4412673" cy="386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4E3CC2-5EB6-4B14-8F96-843198A00540}"/>
              </a:ext>
            </a:extLst>
          </p:cNvPr>
          <p:cNvSpPr/>
          <p:nvPr/>
        </p:nvSpPr>
        <p:spPr>
          <a:xfrm>
            <a:off x="5618781" y="3518949"/>
            <a:ext cx="2357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кусачки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40770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узнечный инструмент для машинной ковки:">
            <a:extLst>
              <a:ext uri="{FF2B5EF4-FFF2-40B4-BE49-F238E27FC236}">
                <a16:creationId xmlns:a16="http://schemas.microsoft.com/office/drawing/2014/main" id="{0A70FDF2-A393-4B2E-A81C-A20354EC5E2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469" y="471056"/>
            <a:ext cx="8199293" cy="52577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45DC435-C501-4CAC-9C54-4D11C5F59435}"/>
              </a:ext>
            </a:extLst>
          </p:cNvPr>
          <p:cNvSpPr/>
          <p:nvPr/>
        </p:nvSpPr>
        <p:spPr>
          <a:xfrm>
            <a:off x="907473" y="5978164"/>
            <a:ext cx="10377054" cy="67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– плоскі бойки; б - вирізні бойки; в – закруглені бойки; г - обтискання; д - розкатки; е –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пережимки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ж – патрони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1592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F7DA393-3FC6-4CF4-816D-126E7CA90C94}"/>
              </a:ext>
            </a:extLst>
          </p:cNvPr>
          <p:cNvSpPr/>
          <p:nvPr/>
        </p:nvSpPr>
        <p:spPr>
          <a:xfrm>
            <a:off x="997527" y="1690256"/>
            <a:ext cx="10557164" cy="3041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Деревообробний інструмент призначений для механічної обробки деревини.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Зокрема, пилки ручні двосторонні й одно сторонні, механізовані з електроприводом, машинні рамні, дискові, стрічкові застосовують у деревообробній промисловості, у столярній справі.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Сокири, стамески, рубанки, фуганки, електрорубанки і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електрофрези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застосовують для обробки поверхонь;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Долота, бурави, свердла ручні і машинні, коловороти,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електросвердлилки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для утворення отворів прямокутного і круглого перетину;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Ланцюгові установки – для довбання пазів.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Спеціальні різці, фрези, свердла, ножі використовують у якості ріжучих органів деревообробних верстатів.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8685FD-6F1B-4FBA-9B8D-A24A176722C1}"/>
              </a:ext>
            </a:extLst>
          </p:cNvPr>
          <p:cNvSpPr/>
          <p:nvPr/>
        </p:nvSpPr>
        <p:spPr>
          <a:xfrm>
            <a:off x="2764778" y="117473"/>
            <a:ext cx="7168694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Деревообробний інструмент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1029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8A1E3E-F128-4E9F-827E-9652E608ED30}"/>
              </a:ext>
            </a:extLst>
          </p:cNvPr>
          <p:cNvSpPr/>
          <p:nvPr/>
        </p:nvSpPr>
        <p:spPr>
          <a:xfrm>
            <a:off x="1065356" y="609280"/>
            <a:ext cx="9547225" cy="248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свердлильного деревообробного інструмента відносяться :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коловорот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спіральне свердло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спіральний бурав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ложечкове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свердло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бурав російського фасону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центрове свердло.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158E9D5-5CA5-4D26-9CC5-C91603B72C47}"/>
              </a:ext>
            </a:extLst>
          </p:cNvPr>
          <p:cNvSpPr/>
          <p:nvPr/>
        </p:nvSpPr>
        <p:spPr>
          <a:xfrm>
            <a:off x="1219202" y="3238483"/>
            <a:ext cx="9878290" cy="3882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стругального деревообробного інструмента відносяться: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залізка шерхебельна 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рубаночна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фуганкова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рубаночна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подвійна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цинубельна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зензубельна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фальцгобельна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Пилки по дереву можуть бути наступних видів: поперечна, подовжня, лучкова, вузька ножівка, широка ножівка.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36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900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xn--b1afbusfheq.xn--p1ai/img/instrumenty-po-derevu_11.jpg">
            <a:extLst>
              <a:ext uri="{FF2B5EF4-FFF2-40B4-BE49-F238E27FC236}">
                <a16:creationId xmlns:a16="http://schemas.microsoft.com/office/drawing/2014/main" id="{5B0365F8-7CB4-4C41-B640-0DA210CD8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5"/>
          <a:stretch/>
        </p:blipFill>
        <p:spPr bwMode="auto">
          <a:xfrm>
            <a:off x="318654" y="0"/>
            <a:ext cx="5493761" cy="462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xn--b1afbusfheq.xn--p1ai/img/instrumenty-po-derevu_11.jpg">
            <a:extLst>
              <a:ext uri="{FF2B5EF4-FFF2-40B4-BE49-F238E27FC236}">
                <a16:creationId xmlns:a16="http://schemas.microsoft.com/office/drawing/2014/main" id="{530DDA48-C6B7-415B-BA8B-1DA98284F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77"/>
          <a:stretch/>
        </p:blipFill>
        <p:spPr bwMode="auto">
          <a:xfrm>
            <a:off x="6096000" y="229309"/>
            <a:ext cx="5493759" cy="591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950380-5625-4151-A895-8425B9D7E057}"/>
              </a:ext>
            </a:extLst>
          </p:cNvPr>
          <p:cNvSpPr/>
          <p:nvPr/>
        </p:nvSpPr>
        <p:spPr>
          <a:xfrm>
            <a:off x="602241" y="5151363"/>
            <a:ext cx="54937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>
                <a:effectLst/>
                <a:latin typeface="opensansregular"/>
              </a:rPr>
              <a:t>Столярні</a:t>
            </a:r>
            <a:r>
              <a:rPr lang="ru-RU" b="0" i="0" dirty="0">
                <a:effectLst/>
                <a:latin typeface="opensansregular"/>
              </a:rPr>
              <a:t> </a:t>
            </a:r>
            <a:r>
              <a:rPr lang="ru-RU" b="0" i="0" dirty="0" err="1">
                <a:effectLst/>
                <a:latin typeface="opensansregular"/>
              </a:rPr>
              <a:t>інструменти</a:t>
            </a:r>
            <a:r>
              <a:rPr lang="ru-RU" b="0" i="0" dirty="0">
                <a:effectLst/>
                <a:latin typeface="opensansregular"/>
              </a:rPr>
              <a:t>:</a:t>
            </a:r>
          </a:p>
          <a:p>
            <a:r>
              <a:rPr lang="ru-RU" b="0" i="0" dirty="0">
                <a:effectLst/>
                <a:latin typeface="opensansregular"/>
              </a:rPr>
              <a:t>1 — пила </a:t>
            </a:r>
            <a:r>
              <a:rPr lang="ru-RU" b="0" i="0" dirty="0" err="1">
                <a:effectLst/>
                <a:latin typeface="opensansregular"/>
              </a:rPr>
              <a:t>лучкова</a:t>
            </a:r>
            <a:r>
              <a:rPr lang="ru-RU" b="0" i="0" dirty="0">
                <a:effectLst/>
                <a:latin typeface="opensansregular"/>
              </a:rPr>
              <a:t> 2 — </a:t>
            </a:r>
            <a:r>
              <a:rPr lang="ru-RU" b="0" i="0" dirty="0" err="1">
                <a:effectLst/>
                <a:latin typeface="opensansregular"/>
              </a:rPr>
              <a:t>ножівка</a:t>
            </a:r>
            <a:r>
              <a:rPr lang="ru-RU" b="0" i="0" dirty="0">
                <a:effectLst/>
                <a:latin typeface="opensansregular"/>
              </a:rPr>
              <a:t> 3 — </a:t>
            </a:r>
            <a:r>
              <a:rPr lang="ru-RU" b="0" i="0" dirty="0" err="1">
                <a:effectLst/>
                <a:latin typeface="opensansregular"/>
              </a:rPr>
              <a:t>ножі</a:t>
            </a:r>
            <a:r>
              <a:rPr lang="ru-RU" b="0" i="0" dirty="0">
                <a:effectLst/>
                <a:latin typeface="opensansregular"/>
              </a:rPr>
              <a:t> 4 — стамески 5 — рубанок 6 — фуганок 7 — молотки 8 — киянки 9 — коловорот 10 — </a:t>
            </a:r>
            <a:r>
              <a:rPr lang="ru-RU" b="0" i="0" dirty="0" err="1">
                <a:effectLst/>
                <a:latin typeface="opensansregular"/>
              </a:rPr>
              <a:t>свердла</a:t>
            </a:r>
            <a:r>
              <a:rPr lang="ru-RU" b="0" i="0" dirty="0">
                <a:effectLst/>
                <a:latin typeface="opensansregular"/>
              </a:rPr>
              <a:t> 11 — шило 12 — </a:t>
            </a:r>
            <a:r>
              <a:rPr lang="ru-RU" b="0" i="0" dirty="0" err="1">
                <a:effectLst/>
                <a:latin typeface="opensansregular"/>
              </a:rPr>
              <a:t>викрутки</a:t>
            </a:r>
            <a:r>
              <a:rPr lang="ru-RU" b="0" i="0" dirty="0">
                <a:effectLst/>
                <a:latin typeface="opensansregular"/>
              </a:rPr>
              <a:t> 13 — </a:t>
            </a:r>
            <a:r>
              <a:rPr lang="ru-RU" b="0" i="0" dirty="0" err="1">
                <a:effectLst/>
                <a:latin typeface="opensansregular"/>
              </a:rPr>
              <a:t>кліщі</a:t>
            </a:r>
            <a:r>
              <a:rPr lang="ru-RU" b="0" i="0" dirty="0">
                <a:effectLst/>
                <a:latin typeface="opensansregular"/>
              </a:rPr>
              <a:t> 14 — рашпиль 15 — </a:t>
            </a:r>
            <a:r>
              <a:rPr lang="ru-RU" b="0" i="0" dirty="0" err="1">
                <a:effectLst/>
                <a:latin typeface="opensansregular"/>
              </a:rPr>
              <a:t>кутник</a:t>
            </a:r>
            <a:r>
              <a:rPr lang="ru-RU" b="0" i="0" dirty="0">
                <a:effectLst/>
                <a:latin typeface="opensansregular"/>
              </a:rPr>
              <a:t> 16 — </a:t>
            </a:r>
            <a:r>
              <a:rPr lang="ru-RU" b="0" i="0" dirty="0" err="1">
                <a:effectLst/>
                <a:latin typeface="opensansregular"/>
              </a:rPr>
              <a:t>циркулі</a:t>
            </a:r>
            <a:r>
              <a:rPr lang="ru-RU" b="0" i="0" dirty="0">
                <a:solidFill>
                  <a:srgbClr val="555555"/>
                </a:solidFill>
                <a:effectLst/>
                <a:latin typeface="opensansregula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13781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BFF70AF-57A8-40DE-BE68-E06C837EAA68}"/>
              </a:ext>
            </a:extLst>
          </p:cNvPr>
          <p:cNvSpPr/>
          <p:nvPr/>
        </p:nvSpPr>
        <p:spPr>
          <a:xfrm>
            <a:off x="443345" y="176864"/>
            <a:ext cx="11568546" cy="215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Пила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інструмент з безліччю лез (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зуб'їв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для різання (розпилювання) твердих матеріалів (деревина, метал, пластик, камінь та ін.). Зазвичай пилка виконується у вигляді металевої пластини (або набору елементів, як ланцюгова пилка), на робочій кромці якої розташовані зубці. Однак існують пилки, ріжуча кромка яких виконана у вигляді абразивного напилення (наприклад алмазного - для різання каменю). Також пилами називають інструменти, верстати та пристрої, що використовують пилку.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Пила одна із найдавніших знарядь праці. Невеликі крем'яні знаряддя застосовувалися вже епоху неоліту (7—3 тис. років е.).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3CCF395-A1DB-4E2B-BFCB-F50492049A8E}"/>
              </a:ext>
            </a:extLst>
          </p:cNvPr>
          <p:cNvSpPr/>
          <p:nvPr/>
        </p:nvSpPr>
        <p:spPr>
          <a:xfrm>
            <a:off x="969674" y="2697481"/>
            <a:ext cx="9726035" cy="3337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характером руху розрізняють пилки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ножівочні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довге вузьке полотно здійснює зворотно-поступальні рухи.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дискові (циркулярні) — диск із зовнішньою ріжучою кромкою, що обертається на валу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стрічкові — у вигляді замкнутої гнучкої стрічки, натягнутої між двома валами, що обертаються.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ланцюгові — пилка робочою частиною якого є ланцюг, замкнутий у кільце і переміщується по шині.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Ручні пилки бувають дворучні та одноручні.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конструкцією інструменту розрізняють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лучкові — тонке полотно натягнуте між двома тримачами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ножівка — саме полотно має достатню міцність і пружність, щоб утримувати форму.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799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202DC14-0BAC-4FAE-89AB-259BB9D34B80}"/>
              </a:ext>
            </a:extLst>
          </p:cNvPr>
          <p:cNvSpPr/>
          <p:nvPr/>
        </p:nvSpPr>
        <p:spPr>
          <a:xfrm>
            <a:off x="1309110" y="248285"/>
            <a:ext cx="9573780" cy="273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запобігання заклинювання зубів пилки розводять через один (рідко застосовується «потрійне розведення») у різні боки, що розширює розпил. З цією ж метою застосовується надання зубам форми трапеції або їх розклепування. Залежно від матеріалу, для якого призначена конкретна пилка, підбираються оптимальні форми, довжина та ширина зубів, додаткові елементи (прорізи в дисках, накладки на зуби) та швидкість руху інструменту.</a:t>
            </a:r>
            <a:endParaRPr lang="ru-RU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Пилки по дереву можуть бути наступних видів: поперечна, подовжня, лучкова, вузька ножівка, широка ножівка.</a:t>
            </a:r>
            <a:endParaRPr lang="ru-RU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3600" b="1" kern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6715DD0-E569-4C81-A5B1-C9F5FEC307B0}"/>
              </a:ext>
            </a:extLst>
          </p:cNvPr>
          <p:cNvSpPr/>
          <p:nvPr/>
        </p:nvSpPr>
        <p:spPr>
          <a:xfrm>
            <a:off x="4682824" y="2609380"/>
            <a:ext cx="2826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</a:rPr>
              <a:t>Нормативна</a:t>
            </a:r>
            <a:r>
              <a:rPr lang="uk-UA" dirty="0">
                <a:latin typeface="Times New Roman" panose="02020603050405020304" pitchFamily="18" charset="0"/>
              </a:rPr>
              <a:t> документація:</a:t>
            </a:r>
            <a:endParaRPr lang="ru-RU" sz="3200" b="1" dirty="0">
              <a:effectLst/>
              <a:latin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935037B-5885-490B-8E5E-4E879371A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054520"/>
              </p:ext>
            </p:extLst>
          </p:nvPr>
        </p:nvGraphicFramePr>
        <p:xfrm>
          <a:off x="838199" y="3144044"/>
          <a:ext cx="10661073" cy="2781300"/>
        </p:xfrm>
        <a:graphic>
          <a:graphicData uri="http://schemas.openxmlformats.org/drawingml/2006/table">
            <a:tbl>
              <a:tblPr/>
              <a:tblGrid>
                <a:gridCol w="8701740">
                  <a:extLst>
                    <a:ext uri="{9D8B030D-6E8A-4147-A177-3AD203B41FA5}">
                      <a16:colId xmlns:a16="http://schemas.microsoft.com/office/drawing/2014/main" val="3166741099"/>
                    </a:ext>
                  </a:extLst>
                </a:gridCol>
                <a:gridCol w="1959333">
                  <a:extLst>
                    <a:ext uri="{9D8B030D-6E8A-4147-A177-3AD203B41FA5}">
                      <a16:colId xmlns:a16="http://schemas.microsoft.com/office/drawing/2014/main" val="22117776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Пилы дисковые с твердосплавными пластинами для обработки древесных материалов. Технические условия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u="sng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ГОСТ 9769-79</a:t>
                      </a:r>
                      <a:r>
                        <a:rPr lang="uk-UA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620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Пилы дисковые сегментные для легких сплавов. Технические условия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u="sng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ГОСТ 18210-72</a:t>
                      </a:r>
                      <a:r>
                        <a:rPr lang="uk-UA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637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Пилы дисковые сегментные для металла. Технические условия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u="sng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ГОСТ 4047-82</a:t>
                      </a:r>
                      <a:r>
                        <a:rPr lang="uk-UA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717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Пилы для вертикальных лесопильных рам. Технические условия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u="sng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ГОСТ 5524-75</a:t>
                      </a:r>
                      <a:r>
                        <a:rPr lang="uk-UA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619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Пилы для тарных лесопильных рам. Технические условия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u="sng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ГОСТ 10482-74</a:t>
                      </a:r>
                      <a:r>
                        <a:rPr lang="uk-UA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79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Пилы круглые плоские для распиловки древесины. Технические условия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u="sng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ГОСТ 980-80</a:t>
                      </a:r>
                      <a:r>
                        <a:rPr lang="uk-UA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468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Пилы круглые строгальные для распиловки древесины. Технические условия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u="sng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ГОСТ 18479-73</a:t>
                      </a:r>
                      <a:r>
                        <a:rPr lang="uk-UA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323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Пилы ленточные для распиловки бревен и брусьев. Технические условия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u="sng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ГОСТ 10670-77</a:t>
                      </a:r>
                      <a:r>
                        <a:rPr lang="uk-UA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3113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Пилы ленточные для распиловки древесины. Технические условия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u="sng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ГОСТ 6532-77</a:t>
                      </a:r>
                      <a:r>
                        <a:rPr lang="uk-UA" sz="16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513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2236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29C927-6CFE-4515-B887-22EF8AC86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48" y="193381"/>
            <a:ext cx="3519806" cy="22239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C1A166-CBE8-424F-AB9C-68899D5BB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48" y="3302843"/>
            <a:ext cx="4562712" cy="22239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67F278-028E-454C-A6BA-46270FB3F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7607" y="377336"/>
            <a:ext cx="4634145" cy="14431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19B7B3-484C-4419-82C9-762E1CD99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3163" y="4651633"/>
            <a:ext cx="2628092" cy="139960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DBBFF6-1626-4B86-84CF-C6EE15AADCDE}"/>
              </a:ext>
            </a:extLst>
          </p:cNvPr>
          <p:cNvSpPr/>
          <p:nvPr/>
        </p:nvSpPr>
        <p:spPr>
          <a:xfrm>
            <a:off x="1640648" y="2417362"/>
            <a:ext cx="2865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Дискова (циркулярна) пила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B3338B5-393A-4DF9-A568-7103445001EA}"/>
              </a:ext>
            </a:extLst>
          </p:cNvPr>
          <p:cNvSpPr/>
          <p:nvPr/>
        </p:nvSpPr>
        <p:spPr>
          <a:xfrm>
            <a:off x="7480946" y="1820457"/>
            <a:ext cx="4103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Ручна лучкова пила, для різання металу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C218643-525F-4061-8FEB-78251A91C5DD}"/>
              </a:ext>
            </a:extLst>
          </p:cNvPr>
          <p:cNvSpPr/>
          <p:nvPr/>
        </p:nvSpPr>
        <p:spPr>
          <a:xfrm>
            <a:off x="1455133" y="5526823"/>
            <a:ext cx="2522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Лучкова пила по дереву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CC2B3E5-0064-4F1E-98ED-D1713E0BC36C}"/>
              </a:ext>
            </a:extLst>
          </p:cNvPr>
          <p:cNvSpPr/>
          <p:nvPr/>
        </p:nvSpPr>
        <p:spPr>
          <a:xfrm>
            <a:off x="9073163" y="5973401"/>
            <a:ext cx="27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Разводка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(інструмент для </a:t>
            </a:r>
          </a:p>
          <a:p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разводки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зубців пили)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79DC192-43D2-4E82-A66E-A00A8B6DB8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7238" y="2301303"/>
            <a:ext cx="5705508" cy="121025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3AEB552-DAC5-4B6C-80F8-9F9CE962C9C1}"/>
              </a:ext>
            </a:extLst>
          </p:cNvPr>
          <p:cNvSpPr/>
          <p:nvPr/>
        </p:nvSpPr>
        <p:spPr>
          <a:xfrm>
            <a:off x="6292475" y="3623071"/>
            <a:ext cx="3927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Ручная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ножовка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для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резки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древесины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88443B4-B120-45FE-9081-9D4B708527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5723" y="4141183"/>
            <a:ext cx="3623768" cy="121025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8BD8E86-AC3B-4FC7-92F1-B54AC503D8DF}"/>
              </a:ext>
            </a:extLst>
          </p:cNvPr>
          <p:cNvSpPr/>
          <p:nvPr/>
        </p:nvSpPr>
        <p:spPr>
          <a:xfrm>
            <a:off x="6673000" y="5528915"/>
            <a:ext cx="169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Вузька ножівка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62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34A9F-1824-4D70-97B0-B466DDC2C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Вимірювальний інструмент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C6956F-8F34-4841-B5E0-C4194F058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2109"/>
            <a:ext cx="10515600" cy="5234854"/>
          </a:xfrm>
        </p:spPr>
        <p:txBody>
          <a:bodyPr>
            <a:normAutofit fontScale="85000" lnSpcReduction="20000"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Шкальний контрольно-вимірювальний інструмент</a:t>
            </a: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Контрольно вимірювальний інструмент призначений для визначення геометричних параметрів деталей машин і виробів, у тому числі різьб, зубцюватих коліс і т. ін.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вимірі довжин на практиці визначають, скільки разів міститься певна одиниця довжини (або її частина) в невідомій ще вимірюваній довжині. Відома одиниця, яка використовується для порівняння, а також її частки або кратні їй величини, реалізуються у вигляді жорсткого вимірювального інструмента, що має тільки один розмір, або розміри наносяться на вимірювальний інструмент, наприклад, у вигляді шкали.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Основною одиницею виміру лінійних розмірів у країнах з метричною системою є метр або тисячна частка метра – міліметр, а при точних вимірах довжини – тисячна частка міліметра – мікрон (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мк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У країнах з дюймовою системою основною одиницею є дюйм.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464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8FAD007-58B5-4877-B71D-0AAC81F8E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63" y="384753"/>
            <a:ext cx="10938163" cy="1970520"/>
          </a:xfrm>
        </p:spPr>
        <p:txBody>
          <a:bodyPr>
            <a:norm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грубих вимірів зазвичай використовують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складні метри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металічні або дерев’яні складні лінійки довжиною 1 або 2 метри. Можлива погрішність виміру складає 1мм на довжині 1м. 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виміру довжин до 2 м застосовуються також стальні пружні стрічки –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рулетки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що приміщують до футлярів різної форми.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400" dirty="0"/>
          </a:p>
        </p:txBody>
      </p:sp>
      <p:pic>
        <p:nvPicPr>
          <p:cNvPr id="1026" name="Picture 2" descr="Метр складной 1000 мм металлический, цена 56 грн - Prom.ua (ID#834854515)">
            <a:extLst>
              <a:ext uri="{FF2B5EF4-FFF2-40B4-BE49-F238E27FC236}">
                <a16:creationId xmlns:a16="http://schemas.microsoft.com/office/drawing/2014/main" id="{BBCCD27D-B952-4DE4-A5A9-70664704E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14" y="2275403"/>
            <a:ext cx="2983535" cy="236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269FF61-07F8-482C-A4D6-9469CFB34D57}"/>
              </a:ext>
            </a:extLst>
          </p:cNvPr>
          <p:cNvSpPr/>
          <p:nvPr/>
        </p:nvSpPr>
        <p:spPr>
          <a:xfrm>
            <a:off x="2915900" y="6288581"/>
            <a:ext cx="1732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складні метри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2207778-1F87-4F56-8875-5514101EB9BE}"/>
              </a:ext>
            </a:extLst>
          </p:cNvPr>
          <p:cNvSpPr/>
          <p:nvPr/>
        </p:nvSpPr>
        <p:spPr>
          <a:xfrm>
            <a:off x="9708712" y="5571898"/>
            <a:ext cx="1031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рулетки</a:t>
            </a:r>
            <a:endParaRPr lang="ru-RU" dirty="0"/>
          </a:p>
        </p:txBody>
      </p:sp>
      <p:pic>
        <p:nvPicPr>
          <p:cNvPr id="1028" name="Picture 4" descr="Метр складной, металлический Россия купить недорого в Курске">
            <a:extLst>
              <a:ext uri="{FF2B5EF4-FFF2-40B4-BE49-F238E27FC236}">
                <a16:creationId xmlns:a16="http://schemas.microsoft.com/office/drawing/2014/main" id="{C54F4448-DC26-44CD-97FD-DF3D0F0CCE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9" b="23919"/>
          <a:stretch/>
        </p:blipFill>
        <p:spPr bwMode="auto">
          <a:xfrm>
            <a:off x="3556078" y="2614935"/>
            <a:ext cx="3386831" cy="19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етр складной Stanley 0-35-311 Gravemat, купить в Украине: цена 356 грн в  каталоге интернет-магазина МОТОБЛОК">
            <a:extLst>
              <a:ext uri="{FF2B5EF4-FFF2-40B4-BE49-F238E27FC236}">
                <a16:creationId xmlns:a16="http://schemas.microsoft.com/office/drawing/2014/main" id="{3B4E2E99-A82E-453A-90A9-A677D6DCD5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5" b="32869"/>
          <a:stretch/>
        </p:blipFill>
        <p:spPr bwMode="auto">
          <a:xfrm>
            <a:off x="1261851" y="4902950"/>
            <a:ext cx="3386831" cy="137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улетка 10м купить в Днепре по выгодной цене | Феникс Центр">
            <a:extLst>
              <a:ext uri="{FF2B5EF4-FFF2-40B4-BE49-F238E27FC236}">
                <a16:creationId xmlns:a16="http://schemas.microsoft.com/office/drawing/2014/main" id="{EE9D7F18-4013-4C5B-A82A-94B985F06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4" b="15995"/>
          <a:stretch/>
        </p:blipFill>
        <p:spPr bwMode="auto">
          <a:xfrm>
            <a:off x="8403387" y="2134843"/>
            <a:ext cx="3423199" cy="236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рулетка геодезическая, измерительная рулетка с лотом, рулетка стальная  Р50УЗК, строительная, металлическая, полиамидная, нержавейка, цена рулетки  УЗК, серия УЗК, рулетка для АЗС">
            <a:extLst>
              <a:ext uri="{FF2B5EF4-FFF2-40B4-BE49-F238E27FC236}">
                <a16:creationId xmlns:a16="http://schemas.microsoft.com/office/drawing/2014/main" id="{7041D400-37D4-4ECE-BA03-E44E2B863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5" t="19053" r="12942" b="22707"/>
          <a:stretch/>
        </p:blipFill>
        <p:spPr bwMode="auto">
          <a:xfrm>
            <a:off x="6582309" y="4440182"/>
            <a:ext cx="2983534" cy="222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239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6387C-2A37-4612-8AAE-A7C7E9E3E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штангенциркулі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600539-4C27-489B-BE4A-D256F8530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422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indent="450215" algn="just">
              <a:lnSpc>
                <a:spcPct val="107000"/>
              </a:lnSpc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більш точних вимірів призначені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штангенциркулі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0215" algn="just">
              <a:lnSpc>
                <a:spcPct val="107000"/>
              </a:lnSpc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Використовуючи метод збігу можна визначити значення розміру з точністю до десятих або сотих часток міліметра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Штангенциркулі призначені для вимірювань зовнішніх та внутрішніх розмірів виробів. Розмір визначається за положенням вимірювальної рамки, що переміщається вздовж штанги зі штриховою шкалою (ноніусом).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призначенням розрізняють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штангенциркулі робочі з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ноніусним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відліком 1/10 і 1/20 мм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контрольні штангенциркулі з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ноніусним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відліком 1/50 мм.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Штангенциркулі мають одинарні або подвійні губки для зовнішніх та внутрішніх вимірів.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30215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8EAC335-3F8B-4F87-9F95-358B63202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6316"/>
            <a:ext cx="10515600" cy="460375"/>
          </a:xfrm>
        </p:spPr>
        <p:txBody>
          <a:bodyPr>
            <a:noAutofit/>
          </a:bodyPr>
          <a:lstStyle/>
          <a:p>
            <a:pPr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Конструкція штангенциркулю з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ноніусним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відліком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400" dirty="0"/>
          </a:p>
        </p:txBody>
      </p:sp>
      <p:pic>
        <p:nvPicPr>
          <p:cNvPr id="4" name="Рисунок 3" descr="C:\Users\Jeki\AppData\Local\Microsoft\Windows\INetCache\Content.MSO\912FE664.tmp">
            <a:extLst>
              <a:ext uri="{FF2B5EF4-FFF2-40B4-BE49-F238E27FC236}">
                <a16:creationId xmlns:a16="http://schemas.microsoft.com/office/drawing/2014/main" id="{370CCCAE-03ED-4E5C-8932-2221211F16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1423900"/>
            <a:ext cx="4927023" cy="24830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D6A8D51-6D62-4FDA-BA63-905800948B2C}"/>
              </a:ext>
            </a:extLst>
          </p:cNvPr>
          <p:cNvSpPr/>
          <p:nvPr/>
        </p:nvSpPr>
        <p:spPr>
          <a:xfrm>
            <a:off x="5526810" y="1630495"/>
            <a:ext cx="6096000" cy="15595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Штангенциркуль ШЦ-I: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1-штанга; 2-рухлива рамка; 3-шкала штанги; 4-губки для внутрішніх вимірів; 5-губки для зовнішніх вимірів; 6-лінійка глибиноміру; 7-ноніус; 8-гвинт для затиску рамки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3DF88A-BF83-4127-AF9D-D8E8FFC876A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98" y="3429000"/>
            <a:ext cx="7177001" cy="3150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78602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4136</Words>
  <Application>Microsoft Office PowerPoint</Application>
  <PresentationFormat>Широкоэкранный</PresentationFormat>
  <Paragraphs>349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2" baseType="lpstr">
      <vt:lpstr>Arial</vt:lpstr>
      <vt:lpstr>Calibri</vt:lpstr>
      <vt:lpstr>Calibri Light</vt:lpstr>
      <vt:lpstr>opensansregular</vt:lpstr>
      <vt:lpstr>Symbol</vt:lpstr>
      <vt:lpstr>Times New Roman</vt:lpstr>
      <vt:lpstr>Тема Office</vt:lpstr>
      <vt:lpstr>Інструменти</vt:lpstr>
      <vt:lpstr>Ковальський інструмент</vt:lpstr>
      <vt:lpstr>Презентация PowerPoint</vt:lpstr>
      <vt:lpstr>Презентация PowerPoint</vt:lpstr>
      <vt:lpstr>Презентация PowerPoint</vt:lpstr>
      <vt:lpstr>Вимірювальний інструмент</vt:lpstr>
      <vt:lpstr>Презентация PowerPoint</vt:lpstr>
      <vt:lpstr>штангенциркулі</vt:lpstr>
      <vt:lpstr>Презентация PowerPoint</vt:lpstr>
      <vt:lpstr>Види штангенциркулів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Інструменти</dc:title>
  <dc:creator>Evgeniya Nikolaevna</dc:creator>
  <cp:lastModifiedBy>Evgeniya Nikolaevna</cp:lastModifiedBy>
  <cp:revision>24</cp:revision>
  <dcterms:created xsi:type="dcterms:W3CDTF">2022-05-30T01:45:11Z</dcterms:created>
  <dcterms:modified xsi:type="dcterms:W3CDTF">2022-05-30T06:44:01Z</dcterms:modified>
</cp:coreProperties>
</file>