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8" r:id="rId9"/>
    <p:sldId id="269" r:id="rId10"/>
    <p:sldId id="270" r:id="rId11"/>
    <p:sldId id="265" r:id="rId12"/>
    <p:sldId id="271" r:id="rId13"/>
    <p:sldId id="272" r:id="rId14"/>
    <p:sldId id="264" r:id="rId15"/>
    <p:sldId id="267" r:id="rId16"/>
    <p:sldId id="261" r:id="rId17"/>
    <p:sldId id="273" r:id="rId18"/>
    <p:sldId id="266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84%D0%B3%D0%B8%D0%BF%D0%B5%D1%82" TargetMode="External"/><Relationship Id="rId3" Type="http://schemas.openxmlformats.org/officeDocument/2006/relationships/hyperlink" Target="https://uk.wikipedia.org/wiki/%D0%A0%D0%BE%D0%B7%D0%BF%D0%BB%D0%B0%D0%B2%D0%B8" TargetMode="External"/><Relationship Id="rId7" Type="http://schemas.openxmlformats.org/officeDocument/2006/relationships/hyperlink" Target="https://uk.wikipedia.org/wiki/%D0%9C%D0%B5%D0%B6%D0%B8%D1%80%D1%96%D1%87%D1%87%D1%8F" TargetMode="External"/><Relationship Id="rId12" Type="http://schemas.openxmlformats.org/officeDocument/2006/relationships/image" Target="../media/image2.png"/><Relationship Id="rId2" Type="http://schemas.openxmlformats.org/officeDocument/2006/relationships/hyperlink" Target="https://uk.wikipedia.org/wiki/%D0%90%D0%BC%D0%BE%D1%80%D1%84%D0%BD%D1%96_%D1%80%D0%B5%D1%87%D0%BE%D0%B2%D0%B8%D0%BD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4%D1%96%D0%BE%D0%BA%D1%81%D0%B8%D0%B4_%D1%81%D0%B8%D0%BB%D1%96%D1%86%D1%96%D1%8E" TargetMode="External"/><Relationship Id="rId11" Type="http://schemas.openxmlformats.org/officeDocument/2006/relationships/hyperlink" Target="https://uk.wikipedia.org/wiki/%D0%A1%D1%96%D0%B4%D0%BE%D0%BD" TargetMode="External"/><Relationship Id="rId5" Type="http://schemas.openxmlformats.org/officeDocument/2006/relationships/hyperlink" Target="https://uk.wikipedia.org/wiki/%D0%A1%D0%B8%D0%BB%D1%96%D0%BA%D0%B0%D1%82%D0%B8" TargetMode="External"/><Relationship Id="rId10" Type="http://schemas.openxmlformats.org/officeDocument/2006/relationships/hyperlink" Target="https://uk.wikipedia.org/wiki/%D0%A4%D1%96%D0%BD%D1%96%D0%BA%D1%96%D1%8F" TargetMode="External"/><Relationship Id="rId4" Type="http://schemas.openxmlformats.org/officeDocument/2006/relationships/hyperlink" Target="https://uk.wikipedia.org/wiki/%D0%A1%D0%BF%D0%BB%D0%B0%D0%B2" TargetMode="External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2%D1%82%D0%BE%D0%BC%D0%B0%D1%82%D0%B8%D1%87%D0%BD%D0%B0_%D0%BB%D1%96%D0%BD%D1%96%D1%8F" TargetMode="External"/><Relationship Id="rId2" Type="http://schemas.openxmlformats.org/officeDocument/2006/relationships/hyperlink" Target="https://uk.wikipedia.org/wiki/%D0%9A%D0%BE%D0%BD%D1%8C%D1%8F%D0%BA_(%D0%A8%D0%B0%D1%80%D0%B0%D0%BD%D1%82%D0%B0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E%D0%BB%D0%BE%D0%B2%D0%BE" TargetMode="External"/><Relationship Id="rId5" Type="http://schemas.openxmlformats.org/officeDocument/2006/relationships/hyperlink" Target="https://uk.wikipedia.org/w/index.php?title=%D0%A4%D0%BB%D0%BE%D0%B0%D1%82-%D0%BC%D0%B5%D1%82%D0%BE%D0%B4&amp;action=edit&amp;redlink=1" TargetMode="External"/><Relationship Id="rId4" Type="http://schemas.openxmlformats.org/officeDocument/2006/relationships/hyperlink" Target="https://uk.wikipedia.org/wiki/%D0%90%D0%BD%D0%B3%D0%BB%D1%96%D0%B9%D1%81%D1%8C%D0%BA%D0%B0_%D0%BC%D0%BE%D0%B2%D0%B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uk.wikipedia.org/wiki/%D0%9C%D1%83%D1%80%D0%B0%D0%BD%D0%BE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uk.wikipedia.org/wiki/%D0%92%D0%B5%D0%BD%D0%B5%D1%86%D1%96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s://uk.wikipedia.org/wiki/%D0%A1%D0%BA%D0%BB%D0%BE#cite_note-8" TargetMode="Externa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8322" y="1156062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Виготовлення виробів з мінеральних розплавів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230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3302" y="666206"/>
            <a:ext cx="10019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4. Загартування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термічна обробка при температурі 630..650℃ з наступним швидким і рівномірним охолодженням потоками холодного повітря на протязі 2.5…3 хв.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5" y="1854925"/>
            <a:ext cx="9653452" cy="521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8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52" y="130629"/>
            <a:ext cx="7901101" cy="3176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" y="3579223"/>
            <a:ext cx="5569268" cy="3278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043" y="3579223"/>
            <a:ext cx="5637847" cy="32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97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285" y="193036"/>
            <a:ext cx="8911687" cy="128089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 листового скла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045029"/>
            <a:ext cx="11008223" cy="5329645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Відбувається трьома способами: прокатуванням, витягуванням і вогняним полірування (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флоат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-способом)</a:t>
            </a:r>
          </a:p>
          <a:p>
            <a:r>
              <a:rPr lang="uk-UA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1. Прокатуванням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виготовляють великорозмірне потовщене листове скло, а також армоване і хвилясте. Формується скляна стрічка товщиною 3..40мм, яку прокатують між валками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26" y="2919574"/>
            <a:ext cx="7680960" cy="345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3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777" y="470263"/>
            <a:ext cx="11199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Витягуванням</a:t>
            </a:r>
            <a:r>
              <a:rPr lang="ru-RU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одержують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віконне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скло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товщиною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до 6мм</a:t>
            </a:r>
          </a:p>
          <a:p>
            <a:pPr algn="just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Способи витягування: </a:t>
            </a:r>
            <a:r>
              <a:rPr lang="uk-UA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човниковий і </a:t>
            </a:r>
            <a:r>
              <a:rPr lang="uk-UA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безчовниковий</a:t>
            </a:r>
            <a:endParaRPr lang="uk-UA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uk-UA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човниковому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способі охолоджена скломаса надходить у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підмашинну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камеру ванної печі, де знаходиться поплавок-човник, що плаває на поверхні скла. Скломаса утворює « цибулину», з якої витягується стрічка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скла.В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шахті здійснюють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відпалення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при температурі 920..980℃. Потім при виході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склострічки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з вальців відбувається попереднє надрізування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304" y="2517944"/>
            <a:ext cx="8582296" cy="393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63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1" y="535577"/>
            <a:ext cx="10398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uk-UA" sz="20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Флоат</a:t>
            </a:r>
            <a:r>
              <a:rPr lang="uk-UA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-метод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полягає в тому, що зі скловарної печі скломаса виливається на розплавлене олово і утворює шар до 6мм. Під час руху по поверхні розплавленого олова стрічка в кінці ванни охолоджується від 900 до 600 С і, відокремившись від олова, надходить у піч для відпалювання, а потім охолоджується і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нарізається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1" y="2210967"/>
            <a:ext cx="6531428" cy="2952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0161" y="5656217"/>
            <a:ext cx="7210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 – канал виробітку; ..3 – скломаса; 4 – заливний лоток ; 5 – басейн з розплавом; 6 – олово; 7 – холодильник; …</a:t>
            </a:r>
          </a:p>
          <a:p>
            <a:r>
              <a:rPr lang="uk-UA" dirty="0" smtClean="0"/>
              <a:t>10 – відпалювальна піч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75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5" y="335478"/>
            <a:ext cx="3812721" cy="37433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397" y="1335639"/>
            <a:ext cx="2619375" cy="1743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443" y="531630"/>
            <a:ext cx="111537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33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349" y="3264810"/>
            <a:ext cx="5745751" cy="3361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7" y="462254"/>
            <a:ext cx="5025390" cy="4556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1874" y="1293223"/>
            <a:ext cx="397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Нарізання скла на автоматах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14796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313" y="427784"/>
            <a:ext cx="96360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 err="1">
                <a:solidFill>
                  <a:srgbClr val="202124"/>
                </a:solidFill>
                <a:latin typeface="arial" panose="020B0604020202020204" pitchFamily="34" charset="0"/>
              </a:rPr>
              <a:t>Виготовлення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ru-RU" b="1" i="1" u="sng" dirty="0">
                <a:solidFill>
                  <a:srgbClr val="202124"/>
                </a:solidFill>
                <a:latin typeface="arial" panose="020B0604020202020204" pitchFamily="34" charset="0"/>
              </a:rPr>
              <a:t>триплексу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 по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заливній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технології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передбачає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склеювання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між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собою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двох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листів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скла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спеціальним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рідким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засобом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який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потім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під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впливом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ультрафіолетового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випромінювання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полімеризується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Плівковий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ж </a:t>
            </a:r>
            <a:r>
              <a:rPr lang="ru-RU" b="1" dirty="0">
                <a:solidFill>
                  <a:srgbClr val="202124"/>
                </a:solidFill>
                <a:latin typeface="arial" panose="020B0604020202020204" pitchFamily="34" charset="0"/>
              </a:rPr>
              <a:t>триплекс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отримують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склеюванням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стекол і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готової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полімерної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плівки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під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дією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високої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температури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тиску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945" y="4320439"/>
            <a:ext cx="3340259" cy="25375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011" y="1802674"/>
            <a:ext cx="4519749" cy="24398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5" y="1656621"/>
            <a:ext cx="5089344" cy="3131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331" y="5133703"/>
            <a:ext cx="444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Ефект триплексу на вікна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45330" y="5995852"/>
            <a:ext cx="265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Гнутий триплекс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081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5" y="163286"/>
            <a:ext cx="10236925" cy="65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81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60" y="391886"/>
            <a:ext cx="10739980" cy="5538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2286" y="6191794"/>
            <a:ext cx="579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Цех виробництва склопакетів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053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4427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Виготовлення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 і виробів з нього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349" y="1358537"/>
            <a:ext cx="10185263" cy="4552685"/>
          </a:xfrm>
        </p:spPr>
        <p:txBody>
          <a:bodyPr/>
          <a:lstStyle/>
          <a:p>
            <a:pPr algn="just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Скло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неоргані́чне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скло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— тверда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2" tooltip="Аморфні речовини"/>
              </a:rPr>
              <a:t>аморфна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  <a:hlinkClick r:id="rId2" tooltip="Аморфні речовини"/>
              </a:rPr>
              <a:t>речовина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прозора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іншій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частині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оптичного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діапазону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залежності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складу),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отримана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застигання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  <a:hlinkClick r:id="rId3" tooltip="Розплави"/>
              </a:rPr>
              <a:t>розплаву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склотвірні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компоненти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  <a:hlinkClick r:id="rId4" tooltip="Сплав"/>
              </a:rPr>
              <a:t>сплави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  <a:hlinkClick r:id="rId5" tooltip="Силікати"/>
              </a:rPr>
              <a:t>силікатів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з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надлишком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u="sng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діоксиду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ru-RU" u="sng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силіцію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складеною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історичною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думкою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виготовлення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вперше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почали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2500—3000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до н. е. у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  <a:hlinkClick r:id="rId7" tooltip="Межиріччя"/>
              </a:rPr>
              <a:t>Межиріччі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та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  <a:hlinkClick r:id="rId8" tooltip="Єгипет"/>
              </a:rPr>
              <a:t>Єгипті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5089" y="3463297"/>
            <a:ext cx="2106386" cy="27067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43953" y="5800670"/>
            <a:ext cx="3940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Чаша. Друга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половина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IV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століття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37214" y="3320032"/>
            <a:ext cx="8354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Близько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1500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років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до н. е. 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Єгипті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почали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виготовляти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перші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предмети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домашнього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вжитку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в основному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були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чаші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кухонне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начиння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пляшки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37212" y="4243362"/>
            <a:ext cx="8354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Першим великим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технологічним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проривом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скляному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виробництві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вважати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технологію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видування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скла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винайдена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в I ст. до н. е. у 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  <a:hlinkClick r:id="rId10" tooltip="Фінікія"/>
              </a:rPr>
              <a:t>фінікійському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  <a:hlinkClick r:id="rId11" tooltip="Сідон"/>
              </a:rPr>
              <a:t>Сідоні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 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59983" y="4876745"/>
            <a:ext cx="3199367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19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291" y="624110"/>
            <a:ext cx="9989321" cy="669113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виробники скла і скловиробів в </a:t>
            </a:r>
            <a:r>
              <a:rPr lang="uk-UA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3921" y="1493520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Найбільші</a:t>
            </a:r>
            <a:r>
              <a:rPr lang="ru-RU" b="1" dirty="0"/>
              <a:t> </a:t>
            </a:r>
            <a:r>
              <a:rPr lang="ru-RU" b="1" dirty="0" err="1"/>
              <a:t>склоробні</a:t>
            </a:r>
            <a:r>
              <a:rPr lang="ru-RU" b="1" dirty="0"/>
              <a:t> </a:t>
            </a:r>
            <a:r>
              <a:rPr lang="ru-RU" b="1" dirty="0" err="1"/>
              <a:t>підприємства</a:t>
            </a:r>
            <a:r>
              <a:rPr lang="ru-RU" b="1" dirty="0"/>
              <a:t> </a:t>
            </a:r>
            <a:r>
              <a:rPr lang="ru-RU" b="1" dirty="0" err="1"/>
              <a:t>України</a:t>
            </a:r>
            <a:endParaRPr lang="ru-RU" dirty="0"/>
          </a:p>
          <a:p>
            <a:r>
              <a:rPr lang="ru-RU" dirty="0" err="1"/>
              <a:t>Зорянський</a:t>
            </a:r>
            <a:r>
              <a:rPr lang="ru-RU" dirty="0"/>
              <a:t> </a:t>
            </a:r>
            <a:r>
              <a:rPr lang="ru-RU" dirty="0" err="1"/>
              <a:t>склотарний</a:t>
            </a:r>
            <a:r>
              <a:rPr lang="ru-RU" dirty="0"/>
              <a:t> завод «КОНСЮМЕРС-</a:t>
            </a:r>
            <a:r>
              <a:rPr lang="ru-RU" b="1" dirty="0"/>
              <a:t>СКЛО</a:t>
            </a:r>
            <a:r>
              <a:rPr lang="ru-RU" dirty="0"/>
              <a:t>-ЗОРЯ»</a:t>
            </a:r>
          </a:p>
          <a:p>
            <a:r>
              <a:rPr lang="ru-RU" dirty="0" err="1"/>
              <a:t>Бережанський</a:t>
            </a:r>
            <a:r>
              <a:rPr lang="ru-RU" dirty="0"/>
              <a:t> </a:t>
            </a:r>
            <a:r>
              <a:rPr lang="ru-RU" dirty="0" err="1" smtClean="0"/>
              <a:t>склозавод</a:t>
            </a:r>
            <a:r>
              <a:rPr lang="ru-RU" dirty="0" smtClean="0"/>
              <a:t> (</a:t>
            </a:r>
            <a:r>
              <a:rPr lang="ru-RU" dirty="0" err="1" smtClean="0"/>
              <a:t>м.Бережани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err="1"/>
              <a:t>Рокитнівський</a:t>
            </a:r>
            <a:r>
              <a:rPr lang="ru-RU" dirty="0"/>
              <a:t> </a:t>
            </a:r>
            <a:r>
              <a:rPr lang="ru-RU" dirty="0" err="1"/>
              <a:t>скляний</a:t>
            </a:r>
            <a:r>
              <a:rPr lang="ru-RU" dirty="0"/>
              <a:t> завод</a:t>
            </a:r>
          </a:p>
          <a:p>
            <a:r>
              <a:rPr lang="ru-RU" dirty="0" err="1"/>
              <a:t>Романівський</a:t>
            </a:r>
            <a:r>
              <a:rPr lang="ru-RU" dirty="0"/>
              <a:t> </a:t>
            </a:r>
            <a:r>
              <a:rPr lang="ru-RU" dirty="0" err="1" smtClean="0"/>
              <a:t>склозавод</a:t>
            </a:r>
            <a:r>
              <a:rPr lang="ru-RU" dirty="0" smtClean="0"/>
              <a:t> ( </a:t>
            </a:r>
            <a:r>
              <a:rPr lang="ru-RU" dirty="0" err="1" smtClean="0"/>
              <a:t>Житомирська</a:t>
            </a:r>
            <a:r>
              <a:rPr lang="ru-RU" dirty="0" smtClean="0"/>
              <a:t> обл.)</a:t>
            </a:r>
            <a:endParaRPr lang="ru-RU" dirty="0"/>
          </a:p>
          <a:p>
            <a:r>
              <a:rPr lang="ru-RU" dirty="0" err="1"/>
              <a:t>Костопільський</a:t>
            </a:r>
            <a:r>
              <a:rPr lang="ru-RU" dirty="0"/>
              <a:t> завод </a:t>
            </a:r>
            <a:r>
              <a:rPr lang="ru-RU" dirty="0" err="1"/>
              <a:t>скловиробів</a:t>
            </a:r>
            <a:endParaRPr lang="ru-RU" dirty="0"/>
          </a:p>
          <a:p>
            <a:r>
              <a:rPr lang="ru-RU" dirty="0" err="1"/>
              <a:t>Лисичанський</a:t>
            </a:r>
            <a:r>
              <a:rPr lang="ru-RU" dirty="0"/>
              <a:t> </a:t>
            </a:r>
            <a:r>
              <a:rPr lang="ru-RU" dirty="0" err="1"/>
              <a:t>склозавод</a:t>
            </a:r>
            <a:endParaRPr lang="ru-RU" dirty="0"/>
          </a:p>
          <a:p>
            <a:r>
              <a:rPr lang="ru-RU" dirty="0" err="1"/>
              <a:t>Херсонський</a:t>
            </a:r>
            <a:r>
              <a:rPr lang="ru-RU" dirty="0"/>
              <a:t> завод </a:t>
            </a:r>
            <a:r>
              <a:rPr lang="ru-RU" dirty="0" err="1"/>
              <a:t>скляної</a:t>
            </a:r>
            <a:r>
              <a:rPr lang="ru-RU" dirty="0"/>
              <a:t> </a:t>
            </a:r>
            <a:r>
              <a:rPr lang="ru-RU" dirty="0" err="1"/>
              <a:t>тари</a:t>
            </a:r>
            <a:endParaRPr lang="ru-RU" dirty="0"/>
          </a:p>
          <a:p>
            <a:r>
              <a:rPr lang="ru-RU" dirty="0" err="1"/>
              <a:t>Мар'янівський</a:t>
            </a:r>
            <a:r>
              <a:rPr lang="ru-RU" dirty="0"/>
              <a:t> </a:t>
            </a:r>
            <a:r>
              <a:rPr lang="ru-RU" dirty="0" err="1" smtClean="0"/>
              <a:t>склозавод</a:t>
            </a:r>
            <a:r>
              <a:rPr lang="ru-RU" dirty="0" smtClean="0"/>
              <a:t> ( </a:t>
            </a:r>
            <a:r>
              <a:rPr lang="ru-RU" dirty="0" err="1" smtClean="0"/>
              <a:t>Житомирська</a:t>
            </a:r>
            <a:r>
              <a:rPr lang="ru-RU" dirty="0" smtClean="0"/>
              <a:t> обл.)</a:t>
            </a:r>
          </a:p>
          <a:p>
            <a:endParaRPr lang="uk-UA" dirty="0"/>
          </a:p>
          <a:p>
            <a:r>
              <a:rPr lang="uk-UA" dirty="0" smtClean="0"/>
              <a:t>А також багато малих підприємств з випуску склопакетів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74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8720" y="612845"/>
            <a:ext cx="10789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У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XVIII 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ст.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виробництво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скла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поступово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перейшло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до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промислового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масштабу. </a:t>
            </a:r>
            <a:endParaRPr lang="ru-RU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числі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найважливіших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винаходів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того часу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слід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назвати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регенеративну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скловарну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піч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Сіменса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(1870). На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відміну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від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горшкових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печей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ванні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печі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здатні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переробляти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великі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кількості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скломаси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створило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передумови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механізації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виробництва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скла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Приблизно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у 1880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році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у Клода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Бушера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склодува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з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міста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2" tooltip="Коньяк (Шаранта)"/>
              </a:rPr>
              <a:t>Коньяк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виникла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ідея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використовувати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стиснуте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повітря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для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надання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склу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кінцевої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форми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відразу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привело до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зростання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продуктивності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праці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на 150 %. </a:t>
            </a:r>
            <a:endParaRPr lang="ru-RU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Промислова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революція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суттєво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вплинула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процес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виготовлення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скла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печі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розігрівались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допомогою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вугілля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замість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дерева;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розпочалось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застосування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повністю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  <a:hlinkClick r:id="rId3" tooltip="Автоматична лінія"/>
              </a:rPr>
              <a:t>автоматичних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3" tooltip="Автоматична лінія"/>
              </a:rPr>
              <a:t> 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  <a:hlinkClick r:id="rId3" tooltip="Автоматична лінія"/>
              </a:rPr>
              <a:t>ліній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формування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здійснювалось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стиснутим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повітрям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та з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використанням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металевих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форм.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9714" y="4797973"/>
            <a:ext cx="10998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Останнім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етапом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розвитку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технологій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виробництва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листового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скла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було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патентування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у 1959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році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англійською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компанією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«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Пілкінгтон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» (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4" tooltip="Англійська мова"/>
              </a:rPr>
              <a:t>англ.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i="1" dirty="0">
                <a:solidFill>
                  <a:srgbClr val="202122"/>
                </a:solidFill>
                <a:latin typeface="Arial" panose="020B0604020202020204" pitchFamily="34" charset="0"/>
              </a:rPr>
              <a:t>Pilkington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) </a:t>
            </a:r>
            <a:r>
              <a:rPr lang="ru-RU" dirty="0" err="1">
                <a:solidFill>
                  <a:srgbClr val="BA0000"/>
                </a:solidFill>
                <a:latin typeface="Arial" panose="020B0604020202020204" pitchFamily="34" charset="0"/>
                <a:hlinkClick r:id="rId5" tooltip="Флоат-метод (ще не написана)"/>
              </a:rPr>
              <a:t>флоат</a:t>
            </a:r>
            <a:r>
              <a:rPr lang="ru-RU" dirty="0">
                <a:solidFill>
                  <a:srgbClr val="BA0000"/>
                </a:solidFill>
                <a:latin typeface="Arial" panose="020B0604020202020204" pitchFamily="34" charset="0"/>
                <a:hlinkClick r:id="rId5" tooltip="Флоат-метод (ще не написана)"/>
              </a:rPr>
              <a:t>-методу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endParaRPr lang="ru-RU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При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цьому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процесі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скло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надходить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із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плавильної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печі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горизонтальній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площині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вигляді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плоскої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стрічки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через ванну з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розплавленим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6" tooltip="Олово"/>
              </a:rPr>
              <a:t>оловом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на подальше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охолодження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й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відпал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70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3641" y="461946"/>
            <a:ext cx="426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rgbClr val="202122"/>
                </a:solidFill>
                <a:latin typeface="Arial" panose="020B0604020202020204" pitchFamily="34" charset="0"/>
              </a:rPr>
              <a:t>З IX ст. виробником скла стає </a:t>
            </a:r>
            <a:r>
              <a:rPr lang="ru-RU" u="sng" smtClean="0">
                <a:solidFill>
                  <a:srgbClr val="FAA700"/>
                </a:solidFill>
                <a:latin typeface="Arial" panose="020B0604020202020204" pitchFamily="34" charset="0"/>
                <a:hlinkClick r:id="rId2"/>
              </a:rPr>
              <a:t>Венеція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33640" y="831278"/>
            <a:ext cx="9099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Вона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стає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на той час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європейською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столицею з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виготовлення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художнього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скла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Саме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виробництво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з 1291 р.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було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зосереджене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острові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  <a:hlinkClick r:id="rId3" tooltip="Мурано"/>
              </a:rPr>
              <a:t>Мурано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для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зменшення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ризику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ворожого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нападу та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захисту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виробничих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секретів</a:t>
            </a:r>
            <a:r>
              <a:rPr lang="ru-RU" baseline="30000" dirty="0">
                <a:solidFill>
                  <a:srgbClr val="0645AD"/>
                </a:solidFill>
                <a:latin typeface="Arial" panose="020B0604020202020204" pitchFamily="34" charset="0"/>
                <a:hlinkClick r:id="rId4"/>
              </a:rPr>
              <a:t>[8]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Вже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тоді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скловари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Венеції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використовували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склобій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266" y="2187620"/>
            <a:ext cx="2800214" cy="2436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1176" y="2187619"/>
            <a:ext cx="3760858" cy="2436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2730" y="2716189"/>
            <a:ext cx="3199155" cy="1743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76" y="4818565"/>
            <a:ext cx="3760858" cy="1685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5116" y="4751889"/>
            <a:ext cx="3146769" cy="1819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4769" y="4780263"/>
            <a:ext cx="3048408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5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2176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Номенклатура виробів із скла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2594" y="1201783"/>
            <a:ext cx="10342018" cy="4709439"/>
          </a:xfrm>
        </p:spPr>
        <p:txBody>
          <a:bodyPr/>
          <a:lstStyle/>
          <a:p>
            <a:r>
              <a:rPr lang="uk-UA" dirty="0" smtClean="0"/>
              <a:t>Листове будівельне скло товщиною від 1 до 15 мм – поліроване, армоване, візерункове.</a:t>
            </a:r>
          </a:p>
          <a:p>
            <a:r>
              <a:rPr lang="uk-UA" dirty="0" err="1" smtClean="0"/>
              <a:t>Вікконне</a:t>
            </a:r>
            <a:r>
              <a:rPr lang="uk-UA" dirty="0" smtClean="0"/>
              <a:t> скло товщиною 2…3 мм</a:t>
            </a:r>
          </a:p>
          <a:p>
            <a:r>
              <a:rPr lang="uk-UA" dirty="0" smtClean="0"/>
              <a:t>Армоване скло – листове скло товщиною  5,5..7 мм, посилене дротовою сіткою</a:t>
            </a:r>
          </a:p>
          <a:p>
            <a:r>
              <a:rPr lang="uk-UA" dirty="0" smtClean="0"/>
              <a:t>Склопакети з двох або трьох листів скла, з’єднаних між собою по краю з утворенням герметичної порожнини, заповненої повітрям чи сумішами газів довжиною до 2м</a:t>
            </a:r>
          </a:p>
          <a:p>
            <a:r>
              <a:rPr lang="uk-UA" dirty="0" smtClean="0"/>
              <a:t>Архітектурно-будівельні вироби – склопрофіліт, склоблоки, дзеркала, вітражі</a:t>
            </a:r>
          </a:p>
          <a:p>
            <a:r>
              <a:rPr lang="uk-UA" dirty="0" smtClean="0"/>
              <a:t>Ніздрювате газо- і піноскло для утеплення огороджувальних конструкцій</a:t>
            </a:r>
          </a:p>
          <a:p>
            <a:r>
              <a:rPr lang="uk-UA" dirty="0" smtClean="0"/>
              <a:t>Волокнисті скловироби із скляного волокна – плити, циліндри, пухка </a:t>
            </a:r>
            <a:r>
              <a:rPr lang="uk-UA" dirty="0" err="1" smtClean="0"/>
              <a:t>мінвата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75" y="4517220"/>
            <a:ext cx="2324100" cy="1971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143" y="4802970"/>
            <a:ext cx="2714625" cy="1685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887" y="4755345"/>
            <a:ext cx="26479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57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519607"/>
            <a:ext cx="8911687" cy="525421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Сировина для виробництва скла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214846"/>
            <a:ext cx="10789920" cy="4696376"/>
          </a:xfrm>
        </p:spPr>
        <p:txBody>
          <a:bodyPr>
            <a:noAutofit/>
          </a:bodyPr>
          <a:lstStyle/>
          <a:p>
            <a:pPr algn="just"/>
            <a:r>
              <a:rPr lang="uk-UA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Головні матеріали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це основні оксиди кремнію, кальцію, магнію, алюмінію, що містяться в кварцових пісках, піщаниках, кварцитах , вапняках,, крейді тощо.</a:t>
            </a:r>
          </a:p>
          <a:p>
            <a:pPr algn="just"/>
            <a:r>
              <a:rPr lang="uk-UA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Допоміжні матеріали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барвники, глушники, знебарвлюючі і </a:t>
            </a:r>
            <a:r>
              <a:rPr lang="uk-U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освітлюючі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речовини</a:t>
            </a:r>
          </a:p>
          <a:p>
            <a:pPr algn="just"/>
            <a:r>
              <a:rPr lang="uk-UA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Барвники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оксиди свинцю, міді, бору, марганцю, хрому</a:t>
            </a:r>
          </a:p>
          <a:p>
            <a:pPr algn="just"/>
            <a:r>
              <a:rPr lang="uk-UA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Глушники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фосфорнокислі, фтористі солі, що розсіюють світлу</a:t>
            </a:r>
          </a:p>
          <a:p>
            <a:pPr algn="just"/>
            <a:r>
              <a:rPr lang="uk-UA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Знебарвлювачі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оксид і закис нікелю, з’єднання марганцю – усувають фарбування скла від оксидів заліза</a:t>
            </a:r>
          </a:p>
          <a:p>
            <a:pPr algn="just"/>
            <a:r>
              <a:rPr lang="uk-UA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Освітлювачі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селітра, триоксид миш’яку – видаляють пухирці з розплаву</a:t>
            </a:r>
          </a:p>
          <a:p>
            <a:pPr algn="just"/>
            <a:r>
              <a:rPr lang="uk-UA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Прискорювачі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з’єднання фтору, бору, хлору – процес   варіння скла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7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506545"/>
            <a:ext cx="8911687" cy="128089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Технологія виготовлення скла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538" y="1374457"/>
            <a:ext cx="11360921" cy="1685108"/>
          </a:xfrm>
        </p:spPr>
        <p:txBody>
          <a:bodyPr>
            <a:normAutofit/>
          </a:bodyPr>
          <a:lstStyle/>
          <a:p>
            <a:pPr algn="just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Підготовка скляної шихти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сушіння та просіювання піску, видалення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залізовміщуючих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домішок ( промивання піску водою, видалення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аліза з піску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щавелево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-кислим натрієм, магнітна сепарація тощо); сушіння піску в сушильних барабанах газами при температурі 700℃;  сумісний помел карбонатних порід в шахтних млинах;    дозування та змішування компонентів стислим повітрям;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28" y="3235914"/>
            <a:ext cx="3666037" cy="2119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" y="5708469"/>
            <a:ext cx="354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Сушильний барабан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632" y="3235914"/>
            <a:ext cx="2831511" cy="212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4880" y="5708469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Просіювач</a:t>
            </a:r>
            <a:r>
              <a:rPr lang="uk-UA" dirty="0" smtClean="0"/>
              <a:t> для піску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410" y="3235914"/>
            <a:ext cx="3818049" cy="21310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64286" y="5708469"/>
            <a:ext cx="29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Барабанний грохот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99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4880" y="545515"/>
            <a:ext cx="108770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Варіння скла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силікатоутворення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800..900℃, 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склоутворення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1150..1200℃,   освітлення 1400..1500℃з видаленням з розплаву пухирців газу,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гомогенізацію і охолодження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скломаси до 200..300℃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6" y="1750423"/>
            <a:ext cx="5717177" cy="3553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813" y="1463040"/>
            <a:ext cx="5251073" cy="4739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4034" y="5773783"/>
            <a:ext cx="450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Ванні печі для варіння скла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2118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5737" y="627017"/>
            <a:ext cx="932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3. Відпалювання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термічна обробка скла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ісля формування з метою ліквідації чи зменшення залишкової напруги при температурі 530..470℃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9" y="1517181"/>
            <a:ext cx="3741557" cy="31070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780" y="1517180"/>
            <a:ext cx="3616506" cy="3107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924" y="1517179"/>
            <a:ext cx="3711076" cy="31070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7966" y="5251269"/>
            <a:ext cx="531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Печі для відпалювання скла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0793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</TotalTime>
  <Words>676</Words>
  <Application>Microsoft Office PowerPoint</Application>
  <PresentationFormat>Широкоэкранный</PresentationFormat>
  <Paragraphs>72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</vt:lpstr>
      <vt:lpstr>Century Gothic</vt:lpstr>
      <vt:lpstr>Times New Roman</vt:lpstr>
      <vt:lpstr>Wingdings 3</vt:lpstr>
      <vt:lpstr>Легкий дым</vt:lpstr>
      <vt:lpstr>Виготовлення виробів з мінеральних розплавів</vt:lpstr>
      <vt:lpstr>Виготовлення скла і виробів з нього</vt:lpstr>
      <vt:lpstr>Презентация PowerPoint</vt:lpstr>
      <vt:lpstr>Презентация PowerPoint</vt:lpstr>
      <vt:lpstr>Номенклатура виробів із скла</vt:lpstr>
      <vt:lpstr>Сировина для виробництва скла</vt:lpstr>
      <vt:lpstr>Технологія виготовлення скла</vt:lpstr>
      <vt:lpstr>Презентация PowerPoint</vt:lpstr>
      <vt:lpstr>Презентация PowerPoint</vt:lpstr>
      <vt:lpstr>Презентация PowerPoint</vt:lpstr>
      <vt:lpstr>Презентация PowerPoint</vt:lpstr>
      <vt:lpstr>Виробництво листового скла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виробники скла і скловиробів в україні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Виготовлення виробів з мінеральних розплавів</dc:title>
  <dc:creator>Кафедра ТБКВМ</dc:creator>
  <cp:lastModifiedBy>Кафедра ТБКВМ</cp:lastModifiedBy>
  <cp:revision>26</cp:revision>
  <dcterms:created xsi:type="dcterms:W3CDTF">2022-01-04T12:22:36Z</dcterms:created>
  <dcterms:modified xsi:type="dcterms:W3CDTF">2022-01-05T13:18:59Z</dcterms:modified>
</cp:coreProperties>
</file>