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69" r:id="rId18"/>
    <p:sldId id="275" r:id="rId19"/>
    <p:sldId id="276" r:id="rId20"/>
    <p:sldId id="277" r:id="rId21"/>
    <p:sldId id="293" r:id="rId22"/>
    <p:sldId id="270" r:id="rId23"/>
    <p:sldId id="278" r:id="rId24"/>
    <p:sldId id="279" r:id="rId25"/>
    <p:sldId id="283" r:id="rId26"/>
    <p:sldId id="280" r:id="rId27"/>
    <p:sldId id="284" r:id="rId28"/>
    <p:sldId id="285" r:id="rId29"/>
    <p:sldId id="281" r:id="rId30"/>
    <p:sldId id="282" r:id="rId31"/>
    <p:sldId id="286" r:id="rId32"/>
    <p:sldId id="287" r:id="rId33"/>
    <p:sldId id="288" r:id="rId34"/>
    <p:sldId id="291" r:id="rId35"/>
    <p:sldId id="290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0%BD%D0%B3%D0%BB%D1%96%D0%B9%D1%81%D1%8C%D0%BA%D0%B0_%D0%BC%D0%BE%D0%B2%D0%B0" TargetMode="External"/><Relationship Id="rId7" Type="http://schemas.openxmlformats.org/officeDocument/2006/relationships/hyperlink" Target="https://uk.wikipedia.org/wiki/%D0%9F%D0%BE%D0%B2%D0%B5%D1%80%D1%85%D0%BD%D0%B5%D0%B2%D1%96_%D0%B2%D0%BE%D0%B4%D0%B8" TargetMode="External"/><Relationship Id="rId2" Type="http://schemas.openxmlformats.org/officeDocument/2006/relationships/hyperlink" Target="https://uk.wikipedia.org/wiki/%D0%A0%D0%BE%D1%81%D1%96%D0%B9%D1%81%D1%8C%D0%BA%D0%B0_%D0%BC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3%D1%96%D0%B4%D1%80%D0%B0%D1%82%D0%B0%D1%86%D1%96%D1%8F" TargetMode="External"/><Relationship Id="rId5" Type="http://schemas.openxmlformats.org/officeDocument/2006/relationships/hyperlink" Target="https://uk.wikipedia.org/wiki/%D0%92%D1%83%D0%BB%D0%BA%D0%B0%D0%BD%D1%96%D1%87%D0%BD%D0%B5_%D1%81%D0%BA%D0%BB%D0%BE" TargetMode="External"/><Relationship Id="rId4" Type="http://schemas.openxmlformats.org/officeDocument/2006/relationships/hyperlink" Target="https://uk.wikipedia.org/wiki/%D0%9D%D1%96%D0%BC%D0%B5%D1%86%D1%8C%D0%BA%D0%B0_%D0%BC%D0%BE%D0%B2%D0%B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A%D0%BB%D0%BE%D0%B2%D0%B0%D1%82%D0%B0" TargetMode="External"/><Relationship Id="rId13" Type="http://schemas.openxmlformats.org/officeDocument/2006/relationships/image" Target="../media/image7.png"/><Relationship Id="rId3" Type="http://schemas.openxmlformats.org/officeDocument/2006/relationships/hyperlink" Target="https://uk.wikipedia.org/wiki/%D0%A0%D0%BE%D0%B7%D0%BF%D0%BB%D0%B0%D0%B2" TargetMode="External"/><Relationship Id="rId7" Type="http://schemas.openxmlformats.org/officeDocument/2006/relationships/hyperlink" Target="https://uk.wikipedia.org/wiki/%D0%9C%D1%96%D0%BD%D0%B5%D1%80%D0%B0%D0%BB%D1%8C%D0%BD%D0%B0_%D0%B2%D0%B0%D1%82%D0%B0#cite_note-2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C%D1%96%D0%BD%D0%B5%D1%80%D0%B0%D0%BB%D1%8C%D0%BD%D0%B0_%D0%B2%D0%B0%D1%82%D0%B0#cite_note-1" TargetMode="External"/><Relationship Id="rId11" Type="http://schemas.openxmlformats.org/officeDocument/2006/relationships/hyperlink" Target="https://uk.wikipedia.org/wiki/%D0%A8%D0%BB%D0%B0%D0%BA%D0%BE%D0%B2%D0%B0_%D0%B2%D0%B0%D1%82%D0%B0" TargetMode="External"/><Relationship Id="rId5" Type="http://schemas.openxmlformats.org/officeDocument/2006/relationships/hyperlink" Target="https://uk.wikipedia.org/wiki/%D0%A8%D0%BB%D0%B0%D0%BA" TargetMode="External"/><Relationship Id="rId10" Type="http://schemas.openxmlformats.org/officeDocument/2006/relationships/hyperlink" Target="https://uk.wikipedia.org/w/index.php?title=%D0%9A%D0%B0%D0%BC'%D1%8F%D0%BD%D0%B0_%D0%B2%D0%B0%D1%82%D0%B0&amp;action=edit&amp;redlink=1" TargetMode="External"/><Relationship Id="rId4" Type="http://schemas.openxmlformats.org/officeDocument/2006/relationships/hyperlink" Target="https://uk.wikipedia.org/wiki/%D0%93%D1%96%D1%80%D1%81%D1%8C%D0%BA%D0%B0_%D0%BF%D0%BE%D1%80%D0%BE%D0%B4%D0%B0" TargetMode="External"/><Relationship Id="rId9" Type="http://schemas.openxmlformats.org/officeDocument/2006/relationships/hyperlink" Target="https://uk.wikipedia.org/wiki/%D0%A1%D0%BA%D0%BB%D0%BE" TargetMode="Externa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8211699" cy="1646302"/>
          </a:xfrm>
        </p:spPr>
        <p:txBody>
          <a:bodyPr/>
          <a:lstStyle/>
          <a:p>
            <a:pPr algn="ctr"/>
            <a:r>
              <a:rPr lang="uk-UA" dirty="0" smtClean="0"/>
              <a:t>Виробництво матеріалів і виробів для теплової ізоляції стін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45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729586" y="222067"/>
            <a:ext cx="8596668" cy="4206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/>
              <a:t>На </a:t>
            </a:r>
            <a:r>
              <a:rPr lang="ru-RU" sz="2400" dirty="0" err="1" smtClean="0"/>
              <a:t>відміну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 </a:t>
            </a:r>
            <a:r>
              <a:rPr lang="ru-RU" sz="2400" dirty="0" err="1" smtClean="0"/>
              <a:t>утеплювачів</a:t>
            </a:r>
            <a:r>
              <a:rPr lang="ru-RU" sz="2400" dirty="0" smtClean="0"/>
              <a:t>, </a:t>
            </a: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мінеральна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вата </a:t>
            </a: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володіє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такими </a:t>
            </a: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переважними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властивостями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високі</a:t>
            </a:r>
            <a:r>
              <a:rPr lang="ru-RU" sz="2400" dirty="0" smtClean="0"/>
              <a:t> </a:t>
            </a:r>
            <a:r>
              <a:rPr lang="ru-RU" sz="2400" dirty="0" err="1" smtClean="0"/>
              <a:t>теплові</a:t>
            </a:r>
            <a:r>
              <a:rPr lang="ru-RU" sz="2400" dirty="0" smtClean="0"/>
              <a:t> і </a:t>
            </a:r>
            <a:r>
              <a:rPr lang="ru-RU" sz="2400" dirty="0" err="1" smtClean="0"/>
              <a:t>звукоізолюючі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Стійка</a:t>
            </a:r>
            <a:r>
              <a:rPr lang="ru-RU" sz="2400" dirty="0" smtClean="0"/>
              <a:t> до </a:t>
            </a:r>
            <a:r>
              <a:rPr lang="ru-RU" sz="2400" dirty="0" err="1" smtClean="0"/>
              <a:t>перепадів</a:t>
            </a:r>
            <a:r>
              <a:rPr lang="ru-RU" sz="2400" dirty="0" smtClean="0"/>
              <a:t> температур;</a:t>
            </a:r>
          </a:p>
          <a:p>
            <a:pPr algn="just"/>
            <a:r>
              <a:rPr lang="ru-RU" sz="2400" dirty="0" smtClean="0"/>
              <a:t>Не </a:t>
            </a:r>
            <a:r>
              <a:rPr lang="ru-RU" sz="2400" dirty="0" err="1" smtClean="0"/>
              <a:t>горить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Стійка</a:t>
            </a:r>
            <a:r>
              <a:rPr lang="ru-RU" sz="2400" dirty="0" smtClean="0"/>
              <a:t> до </a:t>
            </a:r>
            <a:r>
              <a:rPr lang="ru-RU" sz="2400" dirty="0" err="1" smtClean="0"/>
              <a:t>впливу</a:t>
            </a:r>
            <a:r>
              <a:rPr lang="ru-RU" sz="2400" dirty="0" smtClean="0"/>
              <a:t> </a:t>
            </a:r>
            <a:r>
              <a:rPr lang="ru-RU" sz="2400" dirty="0" err="1" smtClean="0"/>
              <a:t>агресивного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біологічного</a:t>
            </a:r>
            <a:r>
              <a:rPr lang="ru-RU" sz="2400" dirty="0" smtClean="0"/>
              <a:t> і </a:t>
            </a:r>
            <a:r>
              <a:rPr lang="ru-RU" sz="2400" dirty="0" err="1" smtClean="0"/>
              <a:t>хімічного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середовища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Вологостійка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Зручна</a:t>
            </a:r>
            <a:r>
              <a:rPr lang="ru-RU" sz="2400" dirty="0" smtClean="0"/>
              <a:t> і легка в </a:t>
            </a:r>
            <a:r>
              <a:rPr lang="ru-RU" sz="2400" dirty="0" err="1" smtClean="0"/>
              <a:t>монтажі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Екологічно</a:t>
            </a:r>
            <a:r>
              <a:rPr lang="ru-RU" sz="2400" dirty="0" smtClean="0"/>
              <a:t> </a:t>
            </a:r>
            <a:r>
              <a:rPr lang="ru-RU" sz="2400" dirty="0" err="1" smtClean="0"/>
              <a:t>чистий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В </a:t>
            </a:r>
            <a:r>
              <a:rPr lang="ru-RU" sz="2400" dirty="0" err="1" smtClean="0"/>
              <a:t>умовах</a:t>
            </a:r>
            <a:r>
              <a:rPr lang="ru-RU" sz="2400" dirty="0" smtClean="0"/>
              <a:t> </a:t>
            </a:r>
            <a:r>
              <a:rPr lang="ru-RU" sz="2400" dirty="0" err="1" smtClean="0"/>
              <a:t>сьогоднішнього</a:t>
            </a:r>
            <a:r>
              <a:rPr lang="ru-RU" sz="2400" dirty="0" smtClean="0"/>
              <a:t> дня </a:t>
            </a:r>
            <a:r>
              <a:rPr lang="ru-RU" sz="2400" dirty="0" err="1" smtClean="0"/>
              <a:t>забудовників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приваблюють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мінеральній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ваті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саме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екологічні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властивості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367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5246"/>
          </a:xfrm>
        </p:spPr>
        <p:txBody>
          <a:bodyPr>
            <a:norm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 для виробництва мінеральної вати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10789"/>
            <a:ext cx="8596668" cy="4826516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/>
              <a:t>Сировинна суміш є багатокомпонентною:</a:t>
            </a:r>
          </a:p>
          <a:p>
            <a:pPr algn="just"/>
            <a:r>
              <a:rPr lang="uk-UA" sz="2400" dirty="0" smtClean="0"/>
              <a:t>1. Гірські породи – діабаз, базальт, доломіт,  та мергелі;</a:t>
            </a:r>
          </a:p>
          <a:p>
            <a:pPr algn="just"/>
            <a:r>
              <a:rPr lang="uk-UA" sz="2400" dirty="0" smtClean="0"/>
              <a:t>2. Металургійні доменні шлаки;</a:t>
            </a:r>
          </a:p>
          <a:p>
            <a:pPr algn="just"/>
            <a:r>
              <a:rPr lang="uk-UA" sz="2400" dirty="0" smtClean="0"/>
              <a:t>3. </a:t>
            </a:r>
            <a:r>
              <a:rPr lang="uk-UA" sz="2400" dirty="0" err="1" smtClean="0"/>
              <a:t>Електротермофосфорні</a:t>
            </a:r>
            <a:r>
              <a:rPr lang="uk-UA" sz="2400" dirty="0" smtClean="0"/>
              <a:t> шлаки;</a:t>
            </a:r>
          </a:p>
          <a:p>
            <a:pPr algn="just"/>
            <a:r>
              <a:rPr lang="uk-UA" sz="2400" dirty="0" smtClean="0"/>
              <a:t>4. Ваграночні і мартенівські шлаки;</a:t>
            </a:r>
          </a:p>
          <a:p>
            <a:pPr algn="just"/>
            <a:r>
              <a:rPr lang="uk-UA" sz="2400" dirty="0" smtClean="0"/>
              <a:t>5. Шлаки кольорової металургії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255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691" y="0"/>
            <a:ext cx="12200709" cy="1449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i="1" dirty="0" smtClean="0"/>
              <a:t>Виготовлення мінераловатних гнучких і напівжорстких виробів складається з таких процесів: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Підготовка сировинних матеріалів та палива – подрібнення і сортування гірської породи;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Отримання розплаву у вагранці при температурі 1500…1800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uk-UA" sz="2400" dirty="0" smtClean="0"/>
              <a:t>;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uk-UA" sz="2400" dirty="0" smtClean="0"/>
              <a:t>Змішування волокон з в’яжучим в </a:t>
            </a:r>
            <a:r>
              <a:rPr lang="uk-UA" sz="2400" dirty="0"/>
              <a:t>камері </a:t>
            </a:r>
            <a:r>
              <a:rPr lang="uk-UA" sz="2400" dirty="0" err="1"/>
              <a:t>волокноосадження</a:t>
            </a:r>
            <a:endParaRPr lang="uk-UA" sz="24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Створення килима з волокон, які осідають на конвеєр;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Сушіння килима при 110…140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uk-UA" sz="2400" dirty="0" smtClean="0"/>
              <a:t>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Охолодження килима до нормальної температури;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Розрізання килима, згортання в рулон;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2400" dirty="0" smtClean="0"/>
              <a:t>Пакування продукції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uk-UA" sz="2400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8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55386" cy="13208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 переробки силікатного розплаву у волокно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80161"/>
            <a:ext cx="9511695" cy="4761202"/>
          </a:xfrm>
        </p:spPr>
        <p:txBody>
          <a:bodyPr/>
          <a:lstStyle/>
          <a:p>
            <a:r>
              <a:rPr lang="uk-UA" dirty="0" smtClean="0"/>
              <a:t>1.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Дуттьові способи </a:t>
            </a:r>
            <a:r>
              <a:rPr lang="uk-UA" dirty="0" smtClean="0"/>
              <a:t>– принцип роботи є горизонтальна або вертикальна дія енергоносія з великою швидкістю 400…600м/с на струмінь розплаву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2142308"/>
            <a:ext cx="4134469" cy="3537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3180" y="2217346"/>
            <a:ext cx="5500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 smtClean="0"/>
              <a:t>При вертикально- дуттьовому способі </a:t>
            </a:r>
            <a:r>
              <a:rPr lang="uk-UA" sz="2000" dirty="0" smtClean="0"/>
              <a:t>розплав роздроблюють на тонкі струмені за допомогою </a:t>
            </a:r>
            <a:r>
              <a:rPr lang="uk-UA" sz="2000" dirty="0" err="1" smtClean="0"/>
              <a:t>фільєрів</a:t>
            </a:r>
            <a:r>
              <a:rPr lang="uk-UA" sz="2000" dirty="0" smtClean="0"/>
              <a:t> на 3мм, після чого їх роздувають у струмені енергоносія, спрямованого зверху вниз під кутом 10°відносно струменю розплаву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052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82" y="431074"/>
            <a:ext cx="5609361" cy="3801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8537" y="4715691"/>
            <a:ext cx="7210697" cy="87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/>
              <a:t>При горизонтально-дуттьовому способі енергоносій входить у контакт з потоком розплаву приблизно під кутом 90°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25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104505"/>
            <a:ext cx="7003425" cy="6244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1954" y="849085"/>
            <a:ext cx="4049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Відцентрово – валковий спосіб використовує </a:t>
            </a:r>
            <a:r>
              <a:rPr lang="uk-UA" dirty="0" err="1" smtClean="0"/>
              <a:t>багатовалкові</a:t>
            </a:r>
            <a:r>
              <a:rPr lang="uk-UA" dirty="0" smtClean="0"/>
              <a:t> центрифуги.</a:t>
            </a:r>
          </a:p>
          <a:p>
            <a:r>
              <a:rPr lang="uk-UA" dirty="0" smtClean="0"/>
              <a:t>Струмінь розплаву з температурою 1400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 </a:t>
            </a:r>
            <a:r>
              <a:rPr lang="uk-UA" dirty="0" smtClean="0">
                <a:latin typeface="Trebuchet MS" panose="020B0603020202020204" pitchFamily="34" charset="0"/>
                <a:cs typeface="Arial" panose="020B0604020202020204" pitchFamily="34" charset="0"/>
              </a:rPr>
              <a:t>попадає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на валки, що обертаються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94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7" y="0"/>
            <a:ext cx="10107636" cy="58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2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08422"/>
            <a:ext cx="7001147" cy="4200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39" y="3526971"/>
            <a:ext cx="5603061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9" cy="957943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Основне</a:t>
            </a:r>
            <a:r>
              <a:rPr lang="ru-RU" sz="2800" dirty="0" smtClean="0"/>
              <a:t> </a:t>
            </a:r>
            <a:r>
              <a:rPr lang="ru-RU" sz="2800" dirty="0" err="1" smtClean="0"/>
              <a:t>обладнання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отримання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силікатного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розплаву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виробництві</a:t>
            </a:r>
            <a:r>
              <a:rPr lang="ru-RU" sz="2800" dirty="0" smtClean="0"/>
              <a:t> </a:t>
            </a:r>
            <a:r>
              <a:rPr lang="ru-RU" sz="2800" dirty="0" err="1" smtClean="0"/>
              <a:t>мінеральної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вати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67543"/>
            <a:ext cx="8596668" cy="4473819"/>
          </a:xfrm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Вагранки </a:t>
            </a:r>
            <a:r>
              <a:rPr lang="uk-UA" dirty="0" smtClean="0"/>
              <a:t>– найбільш поширені печі безперервної дії, де розігрів і плавлення протікає за принципом </a:t>
            </a:r>
            <a:r>
              <a:rPr lang="uk-UA" dirty="0" err="1" smtClean="0"/>
              <a:t>протитоку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96" y="36353931"/>
            <a:ext cx="531827" cy="1181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53" y="2265727"/>
            <a:ext cx="6556944" cy="48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692331"/>
            <a:ext cx="863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 smtClean="0"/>
              <a:t>2) Електродугові печі </a:t>
            </a:r>
            <a:r>
              <a:rPr lang="uk-UA" dirty="0" smtClean="0"/>
              <a:t>– </a:t>
            </a:r>
            <a:r>
              <a:rPr lang="uk-UA" dirty="0" err="1" smtClean="0"/>
              <a:t>водоохолоджувана</a:t>
            </a:r>
            <a:r>
              <a:rPr lang="uk-UA" dirty="0" smtClean="0"/>
              <a:t> металева ємкість діаметром 2,5…3м, футеровану зсередини. Плавлення виконують за допомогою трьох нерухомих електродів.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1750622"/>
            <a:ext cx="7406641" cy="52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8342"/>
            <a:ext cx="8596668" cy="57912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Історія розвитку теплоізоляції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27462"/>
            <a:ext cx="8596668" cy="5113901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/>
              <a:t>Месопотамія – висушування листя бамбуку</a:t>
            </a:r>
          </a:p>
          <a:p>
            <a:pPr algn="just"/>
            <a:r>
              <a:rPr lang="uk-UA" sz="2000" dirty="0" smtClean="0"/>
              <a:t>Греція – використання глини, змішаної з соломою, а також шкури та хутра диких тварин</a:t>
            </a:r>
          </a:p>
          <a:p>
            <a:pPr algn="just"/>
            <a:r>
              <a:rPr lang="uk-UA" sz="2000" dirty="0" smtClean="0"/>
              <a:t>Україна – висушений мох та лляні клоччя між теплоізоляційних колодами</a:t>
            </a:r>
          </a:p>
          <a:p>
            <a:pPr algn="just"/>
            <a:r>
              <a:rPr lang="uk-UA" sz="2000" dirty="0" smtClean="0"/>
              <a:t>Початок 20ст. В Європі створюють лабораторії з дослідження теплоізоляційних властивостей матеріалів</a:t>
            </a:r>
          </a:p>
          <a:p>
            <a:pPr algn="just"/>
            <a:r>
              <a:rPr lang="uk-UA" sz="2000" dirty="0" smtClean="0"/>
              <a:t>Наприкінці 30х років – теплоізоляція з із спіненого скла і скловолокна.</a:t>
            </a:r>
          </a:p>
          <a:p>
            <a:pPr algn="just"/>
            <a:r>
              <a:rPr lang="uk-UA" sz="2000" dirty="0" smtClean="0"/>
              <a:t>40ті роки  - мінеральна вата</a:t>
            </a:r>
          </a:p>
          <a:p>
            <a:pPr algn="just"/>
            <a:r>
              <a:rPr lang="uk-UA" sz="2000" dirty="0" smtClean="0"/>
              <a:t>1940..1950 </a:t>
            </a:r>
            <a:r>
              <a:rPr lang="uk-UA" sz="2000" dirty="0" err="1" smtClean="0"/>
              <a:t>рр</a:t>
            </a:r>
            <a:r>
              <a:rPr lang="uk-UA" sz="2000" dirty="0" smtClean="0"/>
              <a:t> – спінені пластмаси</a:t>
            </a:r>
          </a:p>
          <a:p>
            <a:pPr algn="just"/>
            <a:r>
              <a:rPr lang="uk-UA" sz="2000" dirty="0" smtClean="0"/>
              <a:t>1950…2000рр – масове виробництво пінополістиролу, пінополіуретану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044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0" y="600891"/>
            <a:ext cx="803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Конвекторна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піч. </a:t>
            </a:r>
            <a:r>
              <a:rPr lang="uk-UA" dirty="0" smtClean="0"/>
              <a:t>В ній газ згоряє в середовищі силікатного розплаву і шихти з їх одночасним </a:t>
            </a:r>
            <a:r>
              <a:rPr lang="uk-UA" dirty="0" err="1" smtClean="0"/>
              <a:t>барботажем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1" y="1429201"/>
            <a:ext cx="6714308" cy="55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7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530" y="509451"/>
            <a:ext cx="83341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b="1" i="1" u="sng" dirty="0" smtClean="0"/>
              <a:t>Ванн</a:t>
            </a:r>
            <a:r>
              <a:rPr lang="uk-UA" sz="2400" b="1" i="1" u="sng" dirty="0" smtClean="0"/>
              <a:t>і печі </a:t>
            </a:r>
            <a:r>
              <a:rPr lang="uk-UA" sz="2400" dirty="0" smtClean="0"/>
              <a:t>– продуктивністю 25…50 кг/(м2*год).</a:t>
            </a:r>
          </a:p>
          <a:p>
            <a:pPr algn="just"/>
            <a:r>
              <a:rPr lang="uk-UA" sz="2400" dirty="0" smtClean="0"/>
              <a:t> </a:t>
            </a:r>
          </a:p>
          <a:p>
            <a:pPr marL="285750" indent="-285750" algn="just">
              <a:buFontTx/>
              <a:buChar char="-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переваг </a:t>
            </a:r>
            <a:r>
              <a:rPr lang="uk-UA" sz="2400" dirty="0" smtClean="0"/>
              <a:t>ванних печей відносять: відсутність вимог до механічної міцності сировини; простоту управління процесом </a:t>
            </a:r>
            <a:r>
              <a:rPr lang="uk-UA" sz="2400" dirty="0" err="1" smtClean="0"/>
              <a:t>варки</a:t>
            </a:r>
            <a:r>
              <a:rPr lang="uk-UA" sz="2400" dirty="0" smtClean="0"/>
              <a:t> і достатньо високий ступінь гомогенізації розплаву; можливість використання </a:t>
            </a:r>
            <a:r>
              <a:rPr lang="uk-UA" sz="2400" dirty="0" err="1" smtClean="0"/>
              <a:t>фільєрного</a:t>
            </a:r>
            <a:r>
              <a:rPr lang="uk-UA" sz="2400" dirty="0" smtClean="0"/>
              <a:t> способу при отриманні волокна, що </a:t>
            </a:r>
            <a:r>
              <a:rPr lang="uk-UA" sz="2400" dirty="0"/>
              <a:t>зменшує втрати </a:t>
            </a:r>
            <a:r>
              <a:rPr lang="uk-UA" sz="2400" dirty="0" smtClean="0"/>
              <a:t>розплаву;</a:t>
            </a:r>
          </a:p>
          <a:p>
            <a:pPr marL="285750" indent="-285750" algn="just">
              <a:buFontTx/>
              <a:buChar char="-"/>
            </a:pPr>
            <a:endParaRPr lang="uk-UA" sz="2400" dirty="0" smtClean="0"/>
          </a:p>
          <a:p>
            <a:pPr marL="285750" indent="-285750" algn="just">
              <a:buFontTx/>
              <a:buChar char="-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Недоліки:</a:t>
            </a:r>
            <a:r>
              <a:rPr lang="uk-UA" sz="2400" dirty="0" smtClean="0"/>
              <a:t> великі виробничі площі ( в 3..4 рази більше в порівнянні з вагранкою ); складну підготовку сировини за рахунок подрібнення і перемішування; в 2 рази більші витрати теплоти в електроенергії.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16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89008"/>
            <a:ext cx="5303519" cy="3580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189008"/>
            <a:ext cx="5817326" cy="3136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2" y="3902937"/>
            <a:ext cx="5434148" cy="3164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855" y="3962945"/>
            <a:ext cx="5341757" cy="264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9782"/>
            <a:ext cx="8596668" cy="748937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ніздрюватого скла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8719"/>
            <a:ext cx="8596668" cy="4852643"/>
          </a:xfrm>
        </p:spPr>
        <p:txBody>
          <a:bodyPr/>
          <a:lstStyle/>
          <a:p>
            <a:pPr algn="just"/>
            <a:r>
              <a:rPr lang="ru-RU" sz="2000" b="1" i="1" dirty="0" err="1" smtClean="0">
                <a:solidFill>
                  <a:srgbClr val="FF0000"/>
                </a:solidFill>
              </a:rPr>
              <a:t>Ніздрювате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скло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i="1" dirty="0"/>
              <a:t>— 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штучний</a:t>
            </a:r>
            <a:r>
              <a:rPr lang="ru-RU" sz="2000" dirty="0"/>
              <a:t> </a:t>
            </a:r>
            <a:r>
              <a:rPr lang="ru-RU" sz="2000" dirty="0" err="1"/>
              <a:t>силікатний</a:t>
            </a:r>
            <a:r>
              <a:rPr lang="ru-RU" sz="2000" dirty="0"/>
              <a:t> </a:t>
            </a:r>
            <a:r>
              <a:rPr lang="ru-RU" sz="2000" dirty="0" err="1"/>
              <a:t>матеріал</a:t>
            </a:r>
            <a:r>
              <a:rPr lang="ru-RU" sz="2000" dirty="0"/>
              <a:t> з </a:t>
            </a:r>
            <a:r>
              <a:rPr lang="ru-RU" sz="2000" dirty="0" err="1"/>
              <a:t>рів­номірно</a:t>
            </a:r>
            <a:r>
              <a:rPr lang="ru-RU" sz="2000" dirty="0"/>
              <a:t> </a:t>
            </a:r>
            <a:r>
              <a:rPr lang="ru-RU" sz="2000" dirty="0" err="1"/>
              <a:t>розміщеними</a:t>
            </a:r>
            <a:r>
              <a:rPr lang="ru-RU" sz="2000" dirty="0"/>
              <a:t> порами (0,1...5,0 мм), </a:t>
            </a:r>
            <a:r>
              <a:rPr lang="ru-RU" sz="2000" dirty="0" err="1"/>
              <a:t>розділеними</a:t>
            </a:r>
            <a:r>
              <a:rPr lang="ru-RU" sz="2000" dirty="0"/>
              <a:t> тонкими перегородка­ми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склоподібної</a:t>
            </a:r>
            <a:r>
              <a:rPr lang="ru-RU" sz="2000" dirty="0"/>
              <a:t> </a:t>
            </a:r>
            <a:r>
              <a:rPr lang="ru-RU" sz="2000" dirty="0" err="1"/>
              <a:t>речовини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r>
              <a:rPr lang="ru-RU" sz="2000" dirty="0" smtClean="0"/>
              <a:t>За </a:t>
            </a:r>
            <a:r>
              <a:rPr lang="ru-RU" sz="2000" dirty="0" err="1"/>
              <a:t>технологією</a:t>
            </a:r>
            <a:r>
              <a:rPr lang="ru-RU" sz="2000" dirty="0"/>
              <a:t>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розрізняють</a:t>
            </a:r>
            <a:r>
              <a:rPr lang="ru-RU" sz="2000" dirty="0"/>
              <a:t> </a:t>
            </a:r>
            <a:r>
              <a:rPr lang="ru-RU" sz="2000" dirty="0" err="1"/>
              <a:t>піно</a:t>
            </a:r>
            <a:r>
              <a:rPr lang="ru-RU" sz="2000" dirty="0"/>
              <a:t>- та </a:t>
            </a:r>
            <a:r>
              <a:rPr lang="ru-RU" sz="2000" dirty="0" err="1"/>
              <a:t>газоскло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i="1" dirty="0" err="1"/>
              <a:t>Ніздрювате</a:t>
            </a:r>
            <a:r>
              <a:rPr lang="ru-RU" sz="2000" i="1" dirty="0"/>
              <a:t> </a:t>
            </a:r>
            <a:r>
              <a:rPr lang="ru-RU" sz="2000" i="1" dirty="0" err="1"/>
              <a:t>скло</a:t>
            </a:r>
            <a:r>
              <a:rPr lang="ru-RU" sz="2000" i="1" dirty="0"/>
              <a:t> за </a:t>
            </a:r>
            <a:r>
              <a:rPr lang="ru-RU" sz="2000" i="1" dirty="0" err="1"/>
              <a:t>призначенням</a:t>
            </a:r>
            <a:r>
              <a:rPr lang="ru-RU" sz="2000" i="1" dirty="0"/>
              <a:t> </a:t>
            </a:r>
            <a:r>
              <a:rPr lang="ru-RU" sz="2000" i="1" dirty="0" err="1"/>
              <a:t>поділяється</a:t>
            </a:r>
            <a:r>
              <a:rPr lang="ru-RU" sz="2000" i="1" dirty="0"/>
              <a:t> на: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ізоляційне</a:t>
            </a:r>
            <a:r>
              <a:rPr lang="ru-RU" sz="2000" dirty="0"/>
              <a:t> (для </a:t>
            </a:r>
            <a:r>
              <a:rPr lang="ru-RU" sz="2000" dirty="0" err="1"/>
              <a:t>утеплення</a:t>
            </a:r>
            <a:r>
              <a:rPr lang="ru-RU" sz="2000" dirty="0"/>
              <a:t> </a:t>
            </a:r>
            <a:r>
              <a:rPr lang="ru-RU" sz="2000" dirty="0" err="1"/>
              <a:t>огороджувальних</a:t>
            </a:r>
            <a:r>
              <a:rPr lang="ru-RU" sz="2000" dirty="0"/>
              <a:t> </a:t>
            </a:r>
            <a:r>
              <a:rPr lang="ru-RU" sz="2000" dirty="0" err="1"/>
              <a:t>конструкцій</a:t>
            </a:r>
            <a:r>
              <a:rPr lang="ru-RU" sz="2000" dirty="0"/>
              <a:t> </a:t>
            </a:r>
            <a:r>
              <a:rPr lang="ru-RU" sz="2000" dirty="0" err="1"/>
              <a:t>будівель</a:t>
            </a:r>
            <a:r>
              <a:rPr lang="ru-RU" sz="2000" dirty="0"/>
              <a:t>);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ізоляційно-монтажне</a:t>
            </a:r>
            <a:r>
              <a:rPr lang="ru-RU" sz="2000" dirty="0"/>
              <a:t> (для </a:t>
            </a:r>
            <a:r>
              <a:rPr lang="ru-RU" sz="2000" dirty="0" err="1"/>
              <a:t>ізоляції</a:t>
            </a:r>
            <a:r>
              <a:rPr lang="ru-RU" sz="2000" dirty="0"/>
              <a:t> </a:t>
            </a:r>
            <a:r>
              <a:rPr lang="ru-RU" sz="2000" dirty="0" err="1"/>
              <a:t>морозильних</a:t>
            </a:r>
            <a:r>
              <a:rPr lang="ru-RU" sz="2000" dirty="0"/>
              <a:t> установок і </a:t>
            </a:r>
            <a:r>
              <a:rPr lang="ru-RU" sz="2000" dirty="0" err="1"/>
              <a:t>теплових</a:t>
            </a:r>
            <a:r>
              <a:rPr lang="ru-RU" sz="2000" dirty="0"/>
              <a:t> </a:t>
            </a:r>
            <a:r>
              <a:rPr lang="ru-RU" sz="2000" dirty="0" err="1"/>
              <a:t>аг­регатів</a:t>
            </a:r>
            <a:r>
              <a:rPr lang="ru-RU" sz="2000" dirty="0"/>
              <a:t> з температурою </a:t>
            </a:r>
            <a:r>
              <a:rPr lang="ru-RU" sz="2000" dirty="0" err="1"/>
              <a:t>від</a:t>
            </a:r>
            <a:r>
              <a:rPr lang="ru-RU" sz="2000" dirty="0"/>
              <a:t> -160 до +400°С);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вологозахисне</a:t>
            </a:r>
            <a:r>
              <a:rPr lang="ru-RU" sz="2000" dirty="0"/>
              <a:t> ( з </a:t>
            </a:r>
            <a:r>
              <a:rPr lang="ru-RU" sz="2000" dirty="0" err="1"/>
              <a:t>водопоглинанням</a:t>
            </a:r>
            <a:r>
              <a:rPr lang="ru-RU" sz="2000" dirty="0"/>
              <a:t> не </a:t>
            </a:r>
            <a:r>
              <a:rPr lang="ru-RU" sz="2000" dirty="0" err="1"/>
              <a:t>більш</a:t>
            </a:r>
            <a:r>
              <a:rPr lang="ru-RU" sz="2000" dirty="0"/>
              <a:t> 1,8%);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спеціальне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957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11331"/>
            <a:ext cx="2834640" cy="2834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442" y="35878"/>
            <a:ext cx="4152135" cy="311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54" y="35878"/>
            <a:ext cx="3213463" cy="3213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86" y="3596398"/>
            <a:ext cx="3827418" cy="2198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4242" y="4036423"/>
            <a:ext cx="2387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Вироби з піноскла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018" y="3249340"/>
            <a:ext cx="4480560" cy="33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63" y="266700"/>
            <a:ext cx="81724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7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8309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 для виробництва </a:t>
            </a:r>
            <a:r>
              <a:rPr lang="uk-U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іноскла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7909"/>
            <a:ext cx="8596668" cy="4813453"/>
          </a:xfrm>
        </p:spPr>
        <p:txBody>
          <a:bodyPr>
            <a:normAutofit/>
          </a:bodyPr>
          <a:lstStyle/>
          <a:p>
            <a:pPr algn="just"/>
            <a:r>
              <a:rPr lang="uk-UA" sz="2800" dirty="0" smtClean="0"/>
              <a:t>1. Бій тарного і віконного скла;</a:t>
            </a:r>
          </a:p>
          <a:p>
            <a:pPr algn="just"/>
            <a:r>
              <a:rPr lang="uk-UA" sz="2800" dirty="0" smtClean="0"/>
              <a:t>2. Відходи скловиробництва;</a:t>
            </a:r>
          </a:p>
          <a:p>
            <a:pPr algn="just"/>
            <a:r>
              <a:rPr lang="uk-UA" sz="2800" dirty="0" smtClean="0"/>
              <a:t>3. Спеціально зварений </a:t>
            </a:r>
            <a:r>
              <a:rPr lang="uk-UA" sz="2800" dirty="0" err="1" smtClean="0"/>
              <a:t>гранулят</a:t>
            </a:r>
            <a:r>
              <a:rPr lang="uk-UA" sz="2800" dirty="0" smtClean="0"/>
              <a:t> скла;</a:t>
            </a:r>
          </a:p>
          <a:p>
            <a:pPr algn="just"/>
            <a:r>
              <a:rPr lang="uk-UA" sz="2800" dirty="0" smtClean="0"/>
              <a:t>4. Легкоплавкі </a:t>
            </a:r>
            <a:r>
              <a:rPr lang="uk-UA" sz="2800" dirty="0" err="1" smtClean="0"/>
              <a:t>луговміщувальні</a:t>
            </a:r>
            <a:r>
              <a:rPr lang="uk-UA" sz="2800" dirty="0" smtClean="0"/>
              <a:t> гірські породи;</a:t>
            </a:r>
          </a:p>
          <a:p>
            <a:pPr algn="just"/>
            <a:r>
              <a:rPr lang="uk-UA" sz="2800" dirty="0" smtClean="0"/>
              <a:t>5. Різні </a:t>
            </a:r>
            <a:r>
              <a:rPr lang="uk-UA" sz="2800" dirty="0" err="1" smtClean="0"/>
              <a:t>газоутворювачі</a:t>
            </a:r>
            <a:r>
              <a:rPr lang="uk-UA" sz="2800" dirty="0" smtClean="0"/>
              <a:t> ( азотнокислий натрій, карбід кальцію, вапняк, мармур, антрацит)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1177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5280"/>
            <a:ext cx="8596668" cy="592183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 отримання піноскла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27463"/>
            <a:ext cx="8596668" cy="5113899"/>
          </a:xfrm>
        </p:spPr>
        <p:txBody>
          <a:bodyPr>
            <a:normAutofit/>
          </a:bodyPr>
          <a:lstStyle/>
          <a:p>
            <a:pPr algn="just"/>
            <a:r>
              <a:rPr lang="uk-UA" sz="2800" dirty="0" smtClean="0"/>
              <a:t>1. Холодний – одержання при звичайній температурі </a:t>
            </a:r>
            <a:r>
              <a:rPr lang="uk-UA" sz="2800" dirty="0" err="1" smtClean="0"/>
              <a:t>піноскляної</a:t>
            </a:r>
            <a:r>
              <a:rPr lang="uk-UA" sz="2800" dirty="0" smtClean="0"/>
              <a:t> «</a:t>
            </a:r>
            <a:r>
              <a:rPr lang="uk-UA" sz="2800" dirty="0" err="1" smtClean="0"/>
              <a:t>сирої»маси</a:t>
            </a:r>
            <a:r>
              <a:rPr lang="uk-UA" sz="2800" dirty="0" smtClean="0"/>
              <a:t>, що включає молоте скло і піноутворювач, з наступною фіксацією структури спіканням частинок скла;</a:t>
            </a:r>
          </a:p>
          <a:p>
            <a:pPr algn="just"/>
            <a:r>
              <a:rPr lang="uk-UA" sz="2800" dirty="0" smtClean="0"/>
              <a:t>2. Використання вакууму для </a:t>
            </a:r>
            <a:r>
              <a:rPr lang="uk-UA" sz="2800" dirty="0" err="1" smtClean="0"/>
              <a:t>спінення</a:t>
            </a:r>
            <a:r>
              <a:rPr lang="uk-UA" sz="2800" dirty="0" smtClean="0"/>
              <a:t> розм’якшеного скла;</a:t>
            </a:r>
          </a:p>
          <a:p>
            <a:pPr algn="just"/>
            <a:r>
              <a:rPr lang="uk-UA" sz="2800" dirty="0" smtClean="0"/>
              <a:t>3. Порошковий – спікання порошкоподібної суміші скла з </a:t>
            </a:r>
            <a:r>
              <a:rPr lang="uk-UA" sz="2800" dirty="0" err="1" smtClean="0"/>
              <a:t>газоутворювачем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97895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етапи виробництва піноскла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75657"/>
            <a:ext cx="9198186" cy="4865705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/>
              <a:t>1. Одержання скляного розплаву в ванних печах;</a:t>
            </a:r>
          </a:p>
          <a:p>
            <a:pPr algn="just"/>
            <a:r>
              <a:rPr lang="uk-UA" sz="2400" dirty="0" smtClean="0"/>
              <a:t>2. Виробництво із скляного розплаву </a:t>
            </a:r>
            <a:r>
              <a:rPr lang="uk-UA" sz="2400" dirty="0" err="1" smtClean="0"/>
              <a:t>грануляту</a:t>
            </a:r>
            <a:r>
              <a:rPr lang="uk-UA" sz="2400" dirty="0" smtClean="0"/>
              <a:t> при різкому охолодженні струменів розплаву, що витікають з печі, які </a:t>
            </a:r>
            <a:r>
              <a:rPr lang="uk-UA" sz="2400" dirty="0" err="1" smtClean="0"/>
              <a:t>інтенсивно</a:t>
            </a:r>
            <a:r>
              <a:rPr lang="uk-UA" sz="2400" dirty="0" smtClean="0"/>
              <a:t> зрошують водою;</a:t>
            </a:r>
          </a:p>
          <a:p>
            <a:pPr algn="just"/>
            <a:r>
              <a:rPr lang="uk-UA" sz="2400" dirty="0" smtClean="0"/>
              <a:t>3. Одержання дисперсної шихти на дробарках до розміру </a:t>
            </a:r>
            <a:r>
              <a:rPr lang="uk-UA" sz="2400" dirty="0" err="1" smtClean="0"/>
              <a:t>зерен</a:t>
            </a:r>
            <a:r>
              <a:rPr lang="uk-UA" sz="2400" dirty="0" smtClean="0"/>
              <a:t> не більше 3мм з наступним сумісним помелом в кульових млинах;</a:t>
            </a:r>
          </a:p>
          <a:p>
            <a:pPr algn="just"/>
            <a:r>
              <a:rPr lang="uk-UA" sz="2400" dirty="0" smtClean="0"/>
              <a:t>4. Спінювання і відпал ( відпуск) в жаростійких сталевих або чавунних формах за одно- або </a:t>
            </a:r>
            <a:r>
              <a:rPr lang="uk-UA" sz="2400" dirty="0" err="1" smtClean="0"/>
              <a:t>двостадійним</a:t>
            </a:r>
            <a:r>
              <a:rPr lang="uk-UA" sz="2400" dirty="0" smtClean="0"/>
              <a:t> режимом, або на жаростійкому конвеєрі, який безперервно рухається;</a:t>
            </a:r>
          </a:p>
          <a:p>
            <a:pPr algn="just"/>
            <a:r>
              <a:rPr lang="uk-UA" sz="2400" dirty="0" smtClean="0"/>
              <a:t>5. Обробка, упаковка, складування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953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504584"/>
            <a:ext cx="7785462" cy="53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3" y="1332411"/>
            <a:ext cx="5057756" cy="4676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8993" y="1931724"/>
            <a:ext cx="50292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Найбільшим</a:t>
            </a:r>
            <a:r>
              <a:rPr lang="ru-RU" sz="2000" dirty="0"/>
              <a:t> сегментом </a:t>
            </a:r>
            <a:r>
              <a:rPr lang="ru-RU" sz="2000" dirty="0" err="1"/>
              <a:t>стабільно</a:t>
            </a:r>
            <a:r>
              <a:rPr lang="ru-RU" sz="2000" dirty="0"/>
              <a:t> є </a:t>
            </a:r>
            <a:r>
              <a:rPr lang="ru-RU" sz="2000" dirty="0" err="1"/>
              <a:t>кам’яна</a:t>
            </a:r>
            <a:r>
              <a:rPr lang="ru-RU" sz="2000" dirty="0"/>
              <a:t> вата, </a:t>
            </a:r>
            <a:r>
              <a:rPr lang="ru-RU" sz="2000" dirty="0" err="1"/>
              <a:t>обсяг</a:t>
            </a:r>
            <a:r>
              <a:rPr lang="ru-RU" sz="2000" dirty="0"/>
              <a:t> ринку 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хоча</a:t>
            </a:r>
            <a:r>
              <a:rPr lang="ru-RU" sz="2000" dirty="0"/>
              <a:t> й </a:t>
            </a:r>
            <a:r>
              <a:rPr lang="ru-RU" sz="2000" dirty="0" err="1"/>
              <a:t>залишився</a:t>
            </a:r>
            <a:r>
              <a:rPr lang="ru-RU" sz="2000" dirty="0"/>
              <a:t> </a:t>
            </a:r>
            <a:r>
              <a:rPr lang="ru-RU" sz="2000" dirty="0" err="1"/>
              <a:t>майже</a:t>
            </a:r>
            <a:r>
              <a:rPr lang="ru-RU" sz="2000" dirty="0"/>
              <a:t> на </a:t>
            </a:r>
            <a:r>
              <a:rPr lang="ru-RU" sz="2000" dirty="0" err="1"/>
              <a:t>рівні</a:t>
            </a:r>
            <a:r>
              <a:rPr lang="ru-RU" sz="2000" dirty="0"/>
              <a:t> 2018 року, та через </a:t>
            </a:r>
            <a:r>
              <a:rPr lang="ru-RU" sz="2000" dirty="0" err="1"/>
              <a:t>падіння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сегментів</a:t>
            </a:r>
            <a:r>
              <a:rPr lang="ru-RU" sz="2000" dirty="0"/>
              <a:t> ТІМ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частка</a:t>
            </a:r>
            <a:r>
              <a:rPr lang="ru-RU" sz="2000" dirty="0"/>
              <a:t> в м3 </a:t>
            </a:r>
            <a:r>
              <a:rPr lang="ru-RU" sz="2000" dirty="0" err="1"/>
              <a:t>зросла</a:t>
            </a:r>
            <a:r>
              <a:rPr lang="ru-RU" sz="2000" dirty="0"/>
              <a:t> до 40%. </a:t>
            </a:r>
            <a:endParaRPr lang="ru-RU" sz="2000" dirty="0" smtClean="0"/>
          </a:p>
          <a:p>
            <a:r>
              <a:rPr lang="ru-RU" sz="2000" dirty="0" err="1" smtClean="0"/>
              <a:t>Найбільше</a:t>
            </a:r>
            <a:r>
              <a:rPr lang="ru-RU" sz="2000" dirty="0" smtClean="0"/>
              <a:t> </a:t>
            </a:r>
            <a:r>
              <a:rPr lang="ru-RU" sz="2000" dirty="0" err="1"/>
              <a:t>просіли</a:t>
            </a:r>
            <a:r>
              <a:rPr lang="ru-RU" sz="2000" dirty="0"/>
              <a:t> </a:t>
            </a:r>
            <a:r>
              <a:rPr lang="ru-RU" sz="2000" dirty="0" err="1"/>
              <a:t>сегменти</a:t>
            </a:r>
            <a:r>
              <a:rPr lang="ru-RU" sz="2000" dirty="0"/>
              <a:t> </a:t>
            </a:r>
            <a:r>
              <a:rPr lang="ru-RU" sz="2000" dirty="0" err="1"/>
              <a:t>скловати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(-</a:t>
            </a:r>
            <a:r>
              <a:rPr lang="ru-RU" sz="2000" dirty="0"/>
              <a:t>22%) та </a:t>
            </a:r>
            <a:r>
              <a:rPr lang="en-US" sz="2000" dirty="0"/>
              <a:t>EPS (-14%), </a:t>
            </a:r>
            <a:r>
              <a:rPr lang="ru-RU" sz="2000" dirty="0"/>
              <a:t>при </a:t>
            </a:r>
            <a:r>
              <a:rPr lang="ru-RU" sz="2000" dirty="0" err="1"/>
              <a:t>цьому</a:t>
            </a:r>
            <a:r>
              <a:rPr lang="ru-RU" sz="2000" dirty="0"/>
              <a:t> сегмент </a:t>
            </a:r>
            <a:r>
              <a:rPr lang="ru-RU" sz="2000" dirty="0" err="1"/>
              <a:t>екструдованого</a:t>
            </a:r>
            <a:r>
              <a:rPr lang="ru-RU" sz="2000" dirty="0"/>
              <a:t> </a:t>
            </a:r>
            <a:r>
              <a:rPr lang="ru-RU" sz="2000" dirty="0" err="1"/>
              <a:t>пінополістиролу</a:t>
            </a:r>
            <a:r>
              <a:rPr lang="ru-RU" sz="2000" dirty="0"/>
              <a:t> (</a:t>
            </a:r>
            <a:r>
              <a:rPr lang="en-US" sz="2000" dirty="0"/>
              <a:t>XPS)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єдиним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продемонстрував</a:t>
            </a:r>
            <a:r>
              <a:rPr lang="ru-RU" sz="2000" dirty="0"/>
              <a:t> </a:t>
            </a:r>
            <a:r>
              <a:rPr lang="ru-RU" sz="2000" dirty="0" err="1"/>
              <a:t>зростання</a:t>
            </a:r>
            <a:r>
              <a:rPr lang="ru-RU" sz="2000" dirty="0"/>
              <a:t> (+11%).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36469" y="169818"/>
            <a:ext cx="969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F0105"/>
                </a:solidFill>
                <a:latin typeface="MyriadProRegular"/>
              </a:rPr>
              <a:t>У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другій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половині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2018 року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почалося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зниження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ринку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теплоізоляційних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матеріалів</a:t>
            </a:r>
            <a:r>
              <a:rPr lang="ru-RU" dirty="0" smtClean="0">
                <a:solidFill>
                  <a:srgbClr val="0F0105"/>
                </a:solidFill>
                <a:latin typeface="MyriadProRegular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F0105"/>
                </a:solidFill>
                <a:latin typeface="MyriadProRegular"/>
              </a:rPr>
              <a:t>  </a:t>
            </a:r>
            <a:endParaRPr lang="ru-RU" dirty="0">
              <a:solidFill>
                <a:srgbClr val="0F0105"/>
              </a:solidFill>
              <a:latin typeface="MyriadProRegular"/>
            </a:endParaRPr>
          </a:p>
          <a:p>
            <a:pPr algn="just"/>
            <a:r>
              <a:rPr lang="ru-RU" dirty="0">
                <a:solidFill>
                  <a:srgbClr val="0F0105"/>
                </a:solidFill>
                <a:latin typeface="MyriadProRegular"/>
              </a:rPr>
              <a:t>За результатами 2019 року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ринок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«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просів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» до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рівня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8 015 тис. м3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або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256,8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тис.т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(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падіння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</a:t>
            </a:r>
            <a:r>
              <a:rPr lang="ru-RU" dirty="0" err="1">
                <a:solidFill>
                  <a:srgbClr val="0F0105"/>
                </a:solidFill>
                <a:latin typeface="MyriadProRegular"/>
              </a:rPr>
              <a:t>відповідно</a:t>
            </a:r>
            <a:r>
              <a:rPr lang="ru-RU" dirty="0">
                <a:solidFill>
                  <a:srgbClr val="0F0105"/>
                </a:solidFill>
                <a:latin typeface="MyriadProRegular"/>
              </a:rPr>
              <a:t> на 9,7 та 6,5%). </a:t>
            </a:r>
          </a:p>
        </p:txBody>
      </p:sp>
    </p:spTree>
    <p:extLst>
      <p:ext uri="{BB962C8B-B14F-4D97-AF65-F5344CB8AC3E}">
        <p14:creationId xmlns:p14="http://schemas.microsoft.com/office/powerpoint/2010/main" val="2231365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2" y="399007"/>
            <a:ext cx="4624251" cy="3463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004" y="3148149"/>
            <a:ext cx="6413442" cy="3298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7" y="3963805"/>
            <a:ext cx="4767942" cy="2825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849086"/>
            <a:ext cx="416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Виробництво піноскла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3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631371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спученого перліту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01337"/>
            <a:ext cx="9772952" cy="514002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 smtClean="0"/>
              <a:t>Перлі́т</a:t>
            </a:r>
            <a:r>
              <a:rPr lang="ru-RU" sz="2400" dirty="0"/>
              <a:t> (</a:t>
            </a:r>
            <a:r>
              <a:rPr lang="ru-RU" sz="2400" dirty="0">
                <a:hlinkClick r:id="rId2" tooltip="Російська мова"/>
              </a:rPr>
              <a:t>рос.</a:t>
            </a:r>
            <a:r>
              <a:rPr lang="ru-RU" sz="2400" dirty="0"/>
              <a:t> </a:t>
            </a:r>
            <a:r>
              <a:rPr lang="ru-RU" sz="2400" i="1" dirty="0"/>
              <a:t>перлит</a:t>
            </a:r>
            <a:r>
              <a:rPr lang="ru-RU" sz="2400" dirty="0"/>
              <a:t>, </a:t>
            </a:r>
            <a:r>
              <a:rPr lang="ru-RU" sz="2400" dirty="0">
                <a:hlinkClick r:id="rId3" tooltip="Англійська мова"/>
              </a:rPr>
              <a:t>англ.</a:t>
            </a:r>
            <a:r>
              <a:rPr lang="ru-RU" sz="2400" dirty="0"/>
              <a:t> </a:t>
            </a:r>
            <a:r>
              <a:rPr lang="en-US" sz="2400" i="1" dirty="0"/>
              <a:t>perlite, pearlite, pearl-stone</a:t>
            </a:r>
            <a:r>
              <a:rPr lang="en-US" sz="2400" dirty="0"/>
              <a:t>; </a:t>
            </a:r>
            <a:r>
              <a:rPr lang="ru-RU" sz="2400" dirty="0" err="1">
                <a:hlinkClick r:id="rId4" tooltip="Німецька мова"/>
              </a:rPr>
              <a:t>нім</a:t>
            </a:r>
            <a:r>
              <a:rPr lang="ru-RU" sz="2400" dirty="0">
                <a:hlinkClick r:id="rId4" tooltip="Німецька мова"/>
              </a:rPr>
              <a:t>.</a:t>
            </a:r>
            <a:r>
              <a:rPr lang="ru-RU" sz="2400" dirty="0"/>
              <a:t> </a:t>
            </a:r>
            <a:r>
              <a:rPr lang="en-US" sz="2400" i="1" dirty="0" err="1"/>
              <a:t>Perlit</a:t>
            </a:r>
            <a:r>
              <a:rPr lang="en-US" sz="2400" i="1" dirty="0"/>
              <a:t> m</a:t>
            </a:r>
            <a:r>
              <a:rPr lang="en-US" sz="2400" dirty="0"/>
              <a:t>) — </a:t>
            </a:r>
            <a:r>
              <a:rPr lang="ru-RU" sz="2400" dirty="0" err="1" smtClean="0">
                <a:hlinkClick r:id="rId5" tooltip="Вулканічне скло"/>
              </a:rPr>
              <a:t>вулканічне</a:t>
            </a:r>
            <a:r>
              <a:rPr lang="ru-RU" sz="2400" dirty="0" smtClean="0">
                <a:hlinkClick r:id="rId5" tooltip="Вулканічне скло"/>
              </a:rPr>
              <a:t> </a:t>
            </a:r>
            <a:r>
              <a:rPr lang="ru-RU" sz="2400" dirty="0" err="1">
                <a:hlinkClick r:id="rId5" tooltip="Вулканічне скло"/>
              </a:rPr>
              <a:t>скло</a:t>
            </a:r>
            <a:r>
              <a:rPr lang="ru-RU" sz="2400" dirty="0"/>
              <a:t> з характерною концентрично-сферичною </a:t>
            </a:r>
            <a:r>
              <a:rPr lang="ru-RU" sz="2400" dirty="0" err="1"/>
              <a:t>окремістю</a:t>
            </a:r>
            <a:r>
              <a:rPr lang="ru-RU" sz="2400" dirty="0"/>
              <a:t>, за </a:t>
            </a:r>
            <a:r>
              <a:rPr lang="ru-RU" sz="2400" dirty="0" err="1"/>
              <a:t>якою</a:t>
            </a:r>
            <a:r>
              <a:rPr lang="ru-RU" sz="2400" dirty="0"/>
              <a:t> </a:t>
            </a:r>
            <a:r>
              <a:rPr lang="ru-RU" sz="2400" dirty="0" err="1"/>
              <a:t>воно</a:t>
            </a:r>
            <a:r>
              <a:rPr lang="ru-RU" sz="2400" dirty="0"/>
              <a:t> </a:t>
            </a:r>
            <a:r>
              <a:rPr lang="ru-RU" sz="2400" dirty="0" err="1"/>
              <a:t>розколюється</a:t>
            </a:r>
            <a:r>
              <a:rPr lang="ru-RU" sz="2400" dirty="0"/>
              <a:t> на кульки, </a:t>
            </a:r>
            <a:r>
              <a:rPr lang="ru-RU" sz="2400" dirty="0" smtClean="0"/>
              <a:t>(</a:t>
            </a:r>
            <a:r>
              <a:rPr lang="ru-RU" sz="2400" dirty="0" err="1"/>
              <a:t>нагадують</a:t>
            </a:r>
            <a:r>
              <a:rPr lang="ru-RU" sz="2400" dirty="0"/>
              <a:t> перлини</a:t>
            </a:r>
            <a:r>
              <a:rPr lang="ru-RU" sz="2400" dirty="0" smtClean="0"/>
              <a:t>).</a:t>
            </a:r>
          </a:p>
          <a:p>
            <a:pPr algn="just"/>
            <a:endParaRPr lang="uk-UA" sz="2400" dirty="0"/>
          </a:p>
          <a:p>
            <a:pPr algn="just"/>
            <a:r>
              <a:rPr lang="ru-RU" sz="2400" dirty="0"/>
              <a:t>За текстурою </a:t>
            </a:r>
            <a:r>
              <a:rPr lang="ru-RU" sz="2400" dirty="0" err="1"/>
              <a:t>розрізнюють</a:t>
            </a:r>
            <a:r>
              <a:rPr lang="ru-RU" sz="2400" dirty="0"/>
              <a:t> </a:t>
            </a:r>
            <a:r>
              <a:rPr lang="ru-RU" sz="2400" dirty="0" err="1"/>
              <a:t>перліти</a:t>
            </a:r>
            <a:r>
              <a:rPr lang="ru-RU" sz="2400" dirty="0"/>
              <a:t> </a:t>
            </a:r>
            <a:r>
              <a:rPr lang="ru-RU" sz="2400" dirty="0" err="1"/>
              <a:t>пористі</a:t>
            </a:r>
            <a:r>
              <a:rPr lang="ru-RU" sz="2400" dirty="0"/>
              <a:t> і </a:t>
            </a:r>
            <a:r>
              <a:rPr lang="ru-RU" sz="2400" dirty="0" err="1"/>
              <a:t>масивні</a:t>
            </a:r>
            <a:r>
              <a:rPr lang="ru-RU" sz="2400" dirty="0"/>
              <a:t>. </a:t>
            </a:r>
            <a:endParaRPr lang="ru-RU" sz="2400" dirty="0" smtClean="0"/>
          </a:p>
          <a:p>
            <a:pPr algn="just"/>
            <a:r>
              <a:rPr lang="ru-RU" sz="2400" dirty="0" err="1" smtClean="0"/>
              <a:t>Перліти</a:t>
            </a:r>
            <a:r>
              <a:rPr lang="ru-RU" sz="2400" dirty="0" smtClean="0"/>
              <a:t> </a:t>
            </a:r>
            <a:r>
              <a:rPr lang="ru-RU" sz="2400" dirty="0" err="1"/>
              <a:t>утворюються</a:t>
            </a:r>
            <a:r>
              <a:rPr lang="ru-RU" sz="2400" dirty="0"/>
              <a:t> при </a:t>
            </a:r>
            <a:r>
              <a:rPr lang="ru-RU" sz="2400" dirty="0" err="1">
                <a:hlinkClick r:id="rId6" tooltip="Гідратація"/>
              </a:rPr>
              <a:t>гідратації</a:t>
            </a:r>
            <a:r>
              <a:rPr lang="ru-RU" sz="2400" dirty="0"/>
              <a:t> </a:t>
            </a:r>
            <a:r>
              <a:rPr lang="ru-RU" sz="2400" dirty="0" err="1"/>
              <a:t>вулканічного</a:t>
            </a:r>
            <a:r>
              <a:rPr lang="ru-RU" sz="2400" dirty="0"/>
              <a:t> </a:t>
            </a:r>
            <a:r>
              <a:rPr lang="ru-RU" sz="2400" dirty="0" err="1"/>
              <a:t>скла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безпосередньо</a:t>
            </a:r>
            <a:r>
              <a:rPr lang="ru-RU" sz="2400" dirty="0"/>
              <a:t> при </a:t>
            </a:r>
            <a:r>
              <a:rPr lang="ru-RU" sz="2400" dirty="0" err="1"/>
              <a:t>охолоджуванні</a:t>
            </a:r>
            <a:r>
              <a:rPr lang="ru-RU" sz="2400" dirty="0"/>
              <a:t> </a:t>
            </a:r>
            <a:r>
              <a:rPr lang="ru-RU" sz="2400" dirty="0" err="1"/>
              <a:t>вулканічних</a:t>
            </a:r>
            <a:r>
              <a:rPr lang="ru-RU" sz="2400" dirty="0"/>
              <a:t> </a:t>
            </a:r>
            <a:r>
              <a:rPr lang="ru-RU" sz="2400" dirty="0" err="1"/>
              <a:t>тіл</a:t>
            </a:r>
            <a:r>
              <a:rPr lang="ru-RU" sz="2400" dirty="0"/>
              <a:t> і </a:t>
            </a:r>
            <a:r>
              <a:rPr lang="ru-RU" sz="2400" dirty="0" err="1"/>
              <a:t>перерозподілі</a:t>
            </a:r>
            <a:r>
              <a:rPr lang="ru-RU" sz="2400" dirty="0"/>
              <a:t> води,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міститься</a:t>
            </a:r>
            <a:r>
              <a:rPr lang="ru-RU" sz="2400" dirty="0"/>
              <a:t> в них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перепаду </a:t>
            </a:r>
            <a:r>
              <a:rPr lang="ru-RU" sz="2400" dirty="0" err="1"/>
              <a:t>температури</a:t>
            </a:r>
            <a:r>
              <a:rPr lang="ru-RU" sz="2400" dirty="0"/>
              <a:t> і </a:t>
            </a:r>
            <a:r>
              <a:rPr lang="ru-RU" sz="2400" dirty="0" err="1"/>
              <a:t>тиску</a:t>
            </a:r>
            <a:r>
              <a:rPr lang="ru-RU" sz="2400" dirty="0"/>
              <a:t>, </a:t>
            </a:r>
            <a:r>
              <a:rPr lang="ru-RU" sz="2400" dirty="0" err="1"/>
              <a:t>або</a:t>
            </a:r>
            <a:r>
              <a:rPr lang="ru-RU" sz="2400" dirty="0"/>
              <a:t> через </a:t>
            </a:r>
            <a:r>
              <a:rPr lang="ru-RU" sz="2400" dirty="0" err="1"/>
              <a:t>значний</a:t>
            </a:r>
            <a:r>
              <a:rPr lang="ru-RU" sz="2400" dirty="0"/>
              <a:t>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 </a:t>
            </a:r>
            <a:r>
              <a:rPr lang="ru-RU" sz="2400" dirty="0" err="1"/>
              <a:t>скла</a:t>
            </a:r>
            <a:r>
              <a:rPr lang="ru-RU" sz="2400" dirty="0"/>
              <a:t> </a:t>
            </a:r>
            <a:r>
              <a:rPr lang="ru-RU" sz="2400" dirty="0" err="1"/>
              <a:t>проміжок</a:t>
            </a:r>
            <a:r>
              <a:rPr lang="ru-RU" sz="2400" dirty="0"/>
              <a:t> часу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</a:t>
            </a:r>
            <a:r>
              <a:rPr lang="ru-RU" sz="2400" dirty="0" err="1"/>
              <a:t>гідротермальних</a:t>
            </a:r>
            <a:r>
              <a:rPr lang="ru-RU" sz="2400" dirty="0"/>
              <a:t> </a:t>
            </a:r>
            <a:r>
              <a:rPr lang="ru-RU" sz="2400" dirty="0" err="1"/>
              <a:t>розчинів</a:t>
            </a:r>
            <a:r>
              <a:rPr lang="ru-RU" sz="2400" dirty="0"/>
              <a:t> і </a:t>
            </a:r>
            <a:r>
              <a:rPr lang="ru-RU" sz="2400" dirty="0" err="1">
                <a:hlinkClick r:id="rId7" tooltip="Поверхневі води"/>
              </a:rPr>
              <a:t>поверхневих</a:t>
            </a:r>
            <a:r>
              <a:rPr lang="ru-RU" sz="2400" dirty="0">
                <a:hlinkClick r:id="rId7" tooltip="Поверхневі води"/>
              </a:rPr>
              <a:t> вод</a:t>
            </a:r>
            <a:r>
              <a:rPr lang="ru-RU" sz="2400" dirty="0"/>
              <a:t>. </a:t>
            </a:r>
            <a:endParaRPr lang="ru-RU" sz="2400" dirty="0" smtClean="0"/>
          </a:p>
          <a:p>
            <a:pPr algn="just"/>
            <a:r>
              <a:rPr lang="ru-RU" sz="2400" dirty="0" err="1" smtClean="0"/>
              <a:t>Відповідно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залежності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часу </a:t>
            </a:r>
            <a:r>
              <a:rPr lang="ru-RU" sz="2400" dirty="0" err="1"/>
              <a:t>гідратації</a:t>
            </a:r>
            <a:r>
              <a:rPr lang="ru-RU" sz="2400" dirty="0"/>
              <a:t> </a:t>
            </a:r>
            <a:r>
              <a:rPr lang="ru-RU" sz="2400" dirty="0" err="1"/>
              <a:t>скла</a:t>
            </a:r>
            <a:r>
              <a:rPr lang="ru-RU" sz="2400" dirty="0"/>
              <a:t> </a:t>
            </a:r>
            <a:r>
              <a:rPr lang="ru-RU" sz="2400" dirty="0" err="1"/>
              <a:t>виділяють</a:t>
            </a:r>
            <a:r>
              <a:rPr lang="ru-RU" sz="2400" dirty="0"/>
              <a:t> </a:t>
            </a:r>
            <a:r>
              <a:rPr lang="ru-RU" sz="2400" dirty="0" err="1"/>
              <a:t>первинні</a:t>
            </a:r>
            <a:r>
              <a:rPr lang="ru-RU" sz="2400" dirty="0"/>
              <a:t> і </a:t>
            </a:r>
            <a:r>
              <a:rPr lang="ru-RU" sz="2400" dirty="0" err="1"/>
              <a:t>вторинні</a:t>
            </a:r>
            <a:r>
              <a:rPr lang="ru-RU" sz="2400" dirty="0"/>
              <a:t> </a:t>
            </a:r>
            <a:r>
              <a:rPr lang="ru-RU" sz="2400" dirty="0" err="1"/>
              <a:t>перліти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646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9" y="130630"/>
            <a:ext cx="5067408" cy="2416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328" y="224245"/>
            <a:ext cx="3479483" cy="3479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7" y="2874780"/>
            <a:ext cx="2722245" cy="3634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626" y="3915864"/>
            <a:ext cx="3788388" cy="283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6217" y="2547394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Перліт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04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74617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Застосування перліту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3660" y="3842217"/>
            <a:ext cx="3832066" cy="2870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523" y="5919211"/>
            <a:ext cx="38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Перліт у садівництві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77" y="484010"/>
            <a:ext cx="3879696" cy="2677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5384" y="3286801"/>
            <a:ext cx="318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Перліт як утеплювач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91" y="1209806"/>
            <a:ext cx="5241752" cy="40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5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651" y="509451"/>
            <a:ext cx="679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Перліт добувають відкритим способом в кар’єрах</a:t>
            </a:r>
          </a:p>
          <a:p>
            <a:r>
              <a:rPr lang="uk-UA" dirty="0" smtClean="0"/>
              <a:t>Для термообробки використовують </a:t>
            </a:r>
            <a:r>
              <a:rPr lang="uk-UA" i="1" u="sng" dirty="0" smtClean="0"/>
              <a:t>шахтні і обертові печі </a:t>
            </a:r>
          </a:p>
          <a:p>
            <a:r>
              <a:rPr lang="uk-UA" dirty="0" smtClean="0"/>
              <a:t>( для спучення крупної сировини)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22" y="1948812"/>
            <a:ext cx="5950212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3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90" y="92516"/>
            <a:ext cx="6352222" cy="65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5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459684"/>
            <a:ext cx="10027634" cy="53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2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612845"/>
            <a:ext cx="962732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400" dirty="0" err="1" smtClean="0"/>
              <a:t>Необхідно</a:t>
            </a:r>
            <a:r>
              <a:rPr lang="ru-RU" sz="2400" dirty="0" smtClean="0"/>
              <a:t> </a:t>
            </a:r>
            <a:r>
              <a:rPr lang="ru-RU" sz="2400" dirty="0" err="1"/>
              <a:t>вчергове</a:t>
            </a:r>
            <a:r>
              <a:rPr lang="ru-RU" sz="2400" dirty="0"/>
              <a:t> </a:t>
            </a:r>
            <a:r>
              <a:rPr lang="ru-RU" sz="2400" dirty="0" err="1"/>
              <a:t>відзначити</a:t>
            </a:r>
            <a:r>
              <a:rPr lang="ru-RU" sz="2400" dirty="0"/>
              <a:t> </a:t>
            </a:r>
            <a:r>
              <a:rPr lang="ru-RU" sz="2400" dirty="0" err="1"/>
              <a:t>значний</a:t>
            </a:r>
            <a:r>
              <a:rPr lang="ru-RU" sz="2400" dirty="0"/>
              <a:t> </a:t>
            </a:r>
            <a:r>
              <a:rPr lang="ru-RU" sz="2400" dirty="0" err="1"/>
              <a:t>потенціал</a:t>
            </a:r>
            <a:r>
              <a:rPr lang="ru-RU" sz="2400" dirty="0"/>
              <a:t> для </a:t>
            </a:r>
            <a:r>
              <a:rPr lang="ru-RU" sz="2400" dirty="0" err="1"/>
              <a:t>виходу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виробників</a:t>
            </a:r>
            <a:r>
              <a:rPr lang="ru-RU" sz="2400" dirty="0"/>
              <a:t> </a:t>
            </a:r>
            <a:r>
              <a:rPr lang="ru-RU" sz="2400" b="1" i="1" dirty="0"/>
              <a:t>на </a:t>
            </a:r>
            <a:r>
              <a:rPr lang="ru-RU" sz="2400" b="1" i="1" dirty="0" err="1"/>
              <a:t>закордонні</a:t>
            </a:r>
            <a:r>
              <a:rPr lang="ru-RU" sz="2400" b="1" i="1" dirty="0"/>
              <a:t> ринки: </a:t>
            </a:r>
            <a:endParaRPr lang="ru-RU" sz="2400" b="1" i="1" dirty="0" smtClean="0"/>
          </a:p>
          <a:p>
            <a:pPr algn="just"/>
            <a:r>
              <a:rPr lang="ru-RU" sz="2400" dirty="0" smtClean="0"/>
              <a:t>- при </a:t>
            </a:r>
            <a:r>
              <a:rPr lang="ru-RU" sz="2400" dirty="0" err="1"/>
              <a:t>падінні</a:t>
            </a:r>
            <a:r>
              <a:rPr lang="ru-RU" sz="2400" dirty="0"/>
              <a:t> </a:t>
            </a:r>
            <a:r>
              <a:rPr lang="ru-RU" sz="2400" dirty="0" err="1"/>
              <a:t>внутрішнього</a:t>
            </a:r>
            <a:r>
              <a:rPr lang="ru-RU" sz="2400" dirty="0"/>
              <a:t> ринку, </a:t>
            </a:r>
            <a:r>
              <a:rPr lang="ru-RU" sz="2400" dirty="0" err="1"/>
              <a:t>експорт</a:t>
            </a:r>
            <a:r>
              <a:rPr lang="ru-RU" sz="2400" dirty="0"/>
              <a:t> ТІМ за </a:t>
            </a:r>
            <a:r>
              <a:rPr lang="ru-RU" sz="2400" dirty="0" smtClean="0"/>
              <a:t>2020 </a:t>
            </a:r>
            <a:r>
              <a:rPr lang="ru-RU" sz="2400" dirty="0" err="1"/>
              <a:t>рік</a:t>
            </a:r>
            <a:r>
              <a:rPr lang="ru-RU" sz="2400" dirty="0"/>
              <a:t> </a:t>
            </a:r>
            <a:r>
              <a:rPr lang="ru-RU" sz="2400" dirty="0" err="1"/>
              <a:t>виріс</a:t>
            </a:r>
            <a:r>
              <a:rPr lang="ru-RU" sz="2400" dirty="0"/>
              <a:t> на </a:t>
            </a:r>
            <a:r>
              <a:rPr lang="ru-RU" sz="2400" dirty="0" err="1"/>
              <a:t>цілих</a:t>
            </a:r>
            <a:r>
              <a:rPr lang="ru-RU" sz="2400" dirty="0"/>
              <a:t> 27% до 463 тис.м3. </a:t>
            </a:r>
            <a:endParaRPr lang="ru-RU" sz="2400" dirty="0" smtClean="0"/>
          </a:p>
          <a:p>
            <a:pPr algn="just"/>
            <a:r>
              <a:rPr lang="ru-RU" sz="2400" dirty="0" smtClean="0"/>
              <a:t>- </a:t>
            </a:r>
            <a:r>
              <a:rPr lang="ru-RU" sz="2400" dirty="0" err="1" smtClean="0"/>
              <a:t>Основним</a:t>
            </a:r>
            <a:r>
              <a:rPr lang="ru-RU" sz="2400" dirty="0" smtClean="0"/>
              <a:t> </a:t>
            </a:r>
            <a:r>
              <a:rPr lang="ru-RU" sz="2400" dirty="0"/>
              <a:t>товаром на </a:t>
            </a:r>
            <a:r>
              <a:rPr lang="ru-RU" sz="2400" dirty="0" err="1"/>
              <a:t>експорт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кам’яна</a:t>
            </a:r>
            <a:r>
              <a:rPr lang="ru-RU" sz="2400" dirty="0"/>
              <a:t> вата (</a:t>
            </a:r>
            <a:r>
              <a:rPr lang="en-US" sz="2400" dirty="0" err="1"/>
              <a:t>Isovat</a:t>
            </a:r>
            <a:r>
              <a:rPr lang="en-US" sz="2400" dirty="0"/>
              <a:t> </a:t>
            </a:r>
            <a:r>
              <a:rPr lang="ru-RU" sz="2400" dirty="0"/>
              <a:t>та </a:t>
            </a:r>
            <a:r>
              <a:rPr lang="en-US" sz="2400" dirty="0" err="1"/>
              <a:t>Technonikol</a:t>
            </a:r>
            <a:r>
              <a:rPr lang="en-US" sz="2400" dirty="0"/>
              <a:t>), </a:t>
            </a:r>
            <a:r>
              <a:rPr lang="ru-RU" sz="2400" dirty="0"/>
              <a:t>але </a:t>
            </a:r>
            <a:r>
              <a:rPr lang="ru-RU" sz="2400" dirty="0" err="1"/>
              <a:t>виробники</a:t>
            </a:r>
            <a:r>
              <a:rPr lang="ru-RU" sz="2400" dirty="0"/>
              <a:t> </a:t>
            </a:r>
            <a:r>
              <a:rPr lang="ru-RU" sz="2400" dirty="0" err="1"/>
              <a:t>полімерної</a:t>
            </a:r>
            <a:r>
              <a:rPr lang="ru-RU" sz="2400" dirty="0"/>
              <a:t> </a:t>
            </a:r>
            <a:r>
              <a:rPr lang="ru-RU" sz="2400" dirty="0" err="1"/>
              <a:t>ізоляції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експортували</a:t>
            </a:r>
            <a:r>
              <a:rPr lang="ru-RU" sz="2400" dirty="0"/>
              <a:t> 15,7 тис.м3 </a:t>
            </a:r>
            <a:r>
              <a:rPr lang="en-US" sz="2400" dirty="0"/>
              <a:t>XPS </a:t>
            </a:r>
            <a:r>
              <a:rPr lang="ru-RU" sz="2400" dirty="0"/>
              <a:t>та 1,3 тис.м3 </a:t>
            </a:r>
            <a:r>
              <a:rPr lang="en-US" sz="2400" dirty="0"/>
              <a:t>EPS. </a:t>
            </a:r>
            <a:endParaRPr lang="uk-UA" sz="2400" dirty="0" smtClean="0"/>
          </a:p>
          <a:p>
            <a:pPr algn="just"/>
            <a:r>
              <a:rPr lang="ru-RU" sz="2400" dirty="0" smtClean="0"/>
              <a:t>- </a:t>
            </a:r>
            <a:r>
              <a:rPr lang="ru-RU" sz="2400" dirty="0" err="1" smtClean="0"/>
              <a:t>Зі</a:t>
            </a:r>
            <a:r>
              <a:rPr lang="ru-RU" sz="2400" dirty="0" smtClean="0"/>
              <a:t> </a:t>
            </a:r>
            <a:r>
              <a:rPr lang="ru-RU" sz="2400" dirty="0" err="1"/>
              <a:t>знакових</a:t>
            </a:r>
            <a:r>
              <a:rPr lang="ru-RU" sz="2400" dirty="0"/>
              <a:t> </a:t>
            </a:r>
            <a:r>
              <a:rPr lang="ru-RU" sz="2400" dirty="0" err="1"/>
              <a:t>подій</a:t>
            </a:r>
            <a:r>
              <a:rPr lang="ru-RU" sz="2400" dirty="0"/>
              <a:t> 2019 року </a:t>
            </a:r>
            <a:r>
              <a:rPr lang="ru-RU" sz="2400" dirty="0" err="1"/>
              <a:t>варто</a:t>
            </a:r>
            <a:r>
              <a:rPr lang="ru-RU" sz="2400" dirty="0"/>
              <a:t> </a:t>
            </a:r>
            <a:r>
              <a:rPr lang="ru-RU" sz="2400" dirty="0" err="1"/>
              <a:t>зазначити</a:t>
            </a:r>
            <a:r>
              <a:rPr lang="ru-RU" sz="2400" dirty="0"/>
              <a:t>: </a:t>
            </a:r>
            <a:endParaRPr lang="uk-UA" sz="2400" dirty="0" smtClean="0"/>
          </a:p>
          <a:p>
            <a:pPr algn="just"/>
            <a:r>
              <a:rPr lang="ru-RU" sz="2400" dirty="0" err="1" smtClean="0"/>
              <a:t>успішний</a:t>
            </a:r>
            <a:r>
              <a:rPr lang="ru-RU" sz="2400" dirty="0" smtClean="0"/>
              <a:t> </a:t>
            </a:r>
            <a:r>
              <a:rPr lang="ru-RU" sz="2400" dirty="0"/>
              <a:t>запуск </a:t>
            </a:r>
            <a:r>
              <a:rPr lang="ru-RU" sz="2400" dirty="0" err="1"/>
              <a:t>другої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 </a:t>
            </a:r>
            <a:r>
              <a:rPr lang="ru-RU" sz="2400" dirty="0" err="1"/>
              <a:t>мінеральної</a:t>
            </a:r>
            <a:r>
              <a:rPr lang="ru-RU" sz="2400" dirty="0"/>
              <a:t> </a:t>
            </a:r>
            <a:r>
              <a:rPr lang="ru-RU" sz="2400" dirty="0" err="1"/>
              <a:t>вати</a:t>
            </a:r>
            <a:r>
              <a:rPr lang="ru-RU" sz="2400" dirty="0"/>
              <a:t> </a:t>
            </a:r>
            <a:r>
              <a:rPr lang="en-US" sz="2400" dirty="0" err="1"/>
              <a:t>Isovat</a:t>
            </a:r>
            <a:r>
              <a:rPr lang="en-US" sz="2400" dirty="0"/>
              <a:t> </a:t>
            </a:r>
            <a:r>
              <a:rPr lang="ru-RU" sz="2400" dirty="0"/>
              <a:t>з </a:t>
            </a:r>
            <a:r>
              <a:rPr lang="ru-RU" sz="2400" dirty="0" err="1"/>
              <a:t>відповідним</a:t>
            </a:r>
            <a:r>
              <a:rPr lang="ru-RU" sz="2400" dirty="0"/>
              <a:t> </a:t>
            </a:r>
            <a:r>
              <a:rPr lang="ru-RU" sz="2400" dirty="0" err="1"/>
              <a:t>перерозподілом</a:t>
            </a:r>
            <a:r>
              <a:rPr lang="ru-RU" sz="2400" dirty="0"/>
              <a:t> </a:t>
            </a:r>
            <a:r>
              <a:rPr lang="ru-RU" sz="2400" dirty="0" err="1"/>
              <a:t>частки</a:t>
            </a:r>
            <a:r>
              <a:rPr lang="ru-RU" sz="2400" dirty="0"/>
              <a:t> ринку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 </a:t>
            </a:r>
            <a:r>
              <a:rPr lang="ru-RU" sz="2400" dirty="0" err="1"/>
              <a:t>Появу</a:t>
            </a:r>
            <a:r>
              <a:rPr lang="ru-RU" sz="2400" dirty="0"/>
              <a:t> на ринку </a:t>
            </a:r>
            <a:r>
              <a:rPr lang="ru-RU" sz="2400" dirty="0" err="1"/>
              <a:t>матеріалів</a:t>
            </a:r>
            <a:r>
              <a:rPr lang="ru-RU" sz="2400" dirty="0"/>
              <a:t> нового сегменту </a:t>
            </a:r>
            <a:r>
              <a:rPr lang="ru-RU" sz="2400" dirty="0" err="1"/>
              <a:t>теплоізоляційних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– </a:t>
            </a:r>
            <a:r>
              <a:rPr lang="en-US" sz="2400" dirty="0"/>
              <a:t>PIR/PUR, </a:t>
            </a:r>
            <a:r>
              <a:rPr lang="ru-RU" sz="2400" dirty="0" err="1"/>
              <a:t>частка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наразі</a:t>
            </a:r>
            <a:r>
              <a:rPr lang="ru-RU" sz="2400" dirty="0"/>
              <a:t> не є </a:t>
            </a:r>
            <a:r>
              <a:rPr lang="ru-RU" sz="2400" dirty="0" err="1"/>
              <a:t>суттєвою</a:t>
            </a:r>
            <a:r>
              <a:rPr lang="ru-RU" sz="2400" dirty="0"/>
              <a:t>, але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потенціал</a:t>
            </a:r>
            <a:r>
              <a:rPr lang="ru-RU" sz="2400" dirty="0"/>
              <a:t> до </a:t>
            </a:r>
            <a:r>
              <a:rPr lang="ru-RU" sz="2400" dirty="0" err="1"/>
              <a:t>зростання</a:t>
            </a:r>
            <a:r>
              <a:rPr lang="ru-RU" sz="2400" dirty="0"/>
              <a:t> в </a:t>
            </a:r>
            <a:r>
              <a:rPr lang="ru-RU" sz="2400" dirty="0" err="1"/>
              <a:t>майбутньому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05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теплоізоляційних матеріалів ( ТІМ)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7909"/>
            <a:ext cx="8596668" cy="4813453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/>
              <a:t>Згідно ДСТУ Б ГОСТ 16381:2011 матеріали класифікують:</a:t>
            </a:r>
          </a:p>
          <a:p>
            <a:pPr algn="just"/>
            <a:r>
              <a:rPr lang="uk-UA" sz="2400" dirty="0" smtClean="0"/>
              <a:t>- </a:t>
            </a:r>
            <a:r>
              <a:rPr lang="uk-UA" sz="2400" i="1" u="sng" dirty="0" smtClean="0"/>
              <a:t>за видом основної вихідної сировини</a:t>
            </a:r>
            <a:r>
              <a:rPr lang="uk-UA" sz="2400" dirty="0" smtClean="0"/>
              <a:t>: органічні, неорганічні</a:t>
            </a:r>
          </a:p>
          <a:p>
            <a:pPr algn="just"/>
            <a:r>
              <a:rPr lang="uk-UA" sz="2400" i="1" u="sng" dirty="0" smtClean="0"/>
              <a:t>- за структурою</a:t>
            </a:r>
            <a:r>
              <a:rPr lang="uk-UA" sz="2400" dirty="0" smtClean="0"/>
              <a:t>: волокнисті, ніздрюваті, зернисті</a:t>
            </a:r>
          </a:p>
          <a:p>
            <a:pPr algn="just"/>
            <a:r>
              <a:rPr lang="uk-UA" sz="2400" i="1" u="sng" dirty="0" smtClean="0"/>
              <a:t>- за формою</a:t>
            </a:r>
            <a:r>
              <a:rPr lang="uk-UA" sz="2400" dirty="0" smtClean="0"/>
              <a:t>: пухкі ( </a:t>
            </a:r>
            <a:r>
              <a:rPr lang="uk-UA" sz="2400" dirty="0" err="1" smtClean="0"/>
              <a:t>мінвата</a:t>
            </a:r>
            <a:r>
              <a:rPr lang="uk-UA" sz="2400" dirty="0" smtClean="0"/>
              <a:t>, перліт); плоскі (плити, мати); фасонні (циліндри) ; шнурові</a:t>
            </a:r>
          </a:p>
          <a:p>
            <a:pPr algn="just"/>
            <a:r>
              <a:rPr lang="uk-UA" sz="2400" dirty="0" smtClean="0"/>
              <a:t>- </a:t>
            </a:r>
            <a:r>
              <a:rPr lang="uk-UA" sz="2400" i="1" u="sng" dirty="0" smtClean="0"/>
              <a:t>за горючістю</a:t>
            </a:r>
            <a:r>
              <a:rPr lang="uk-UA" sz="2400" dirty="0" smtClean="0"/>
              <a:t>: незаймисті, </a:t>
            </a:r>
            <a:r>
              <a:rPr lang="uk-UA" sz="2400" dirty="0" err="1" smtClean="0"/>
              <a:t>важкозаймисті</a:t>
            </a:r>
            <a:r>
              <a:rPr lang="uk-UA" sz="2400" dirty="0" smtClean="0"/>
              <a:t>, займисті</a:t>
            </a:r>
          </a:p>
          <a:p>
            <a:pPr algn="just"/>
            <a:r>
              <a:rPr lang="uk-UA" sz="2400" dirty="0" smtClean="0"/>
              <a:t>- </a:t>
            </a:r>
            <a:r>
              <a:rPr lang="uk-UA" sz="2400" i="1" u="sng" dirty="0" smtClean="0"/>
              <a:t>за вмістом в’яжучого</a:t>
            </a:r>
            <a:r>
              <a:rPr lang="uk-UA" sz="2400" dirty="0" smtClean="0"/>
              <a:t>: з в’яжучим, без в’яжучого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8343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Застосування ТІМ дозволяє: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80161"/>
            <a:ext cx="8596668" cy="4761202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/>
              <a:t>- знизити масу конструкцій і зменшити навантаження на несучі конструкції;</a:t>
            </a:r>
          </a:p>
          <a:p>
            <a:pPr algn="just"/>
            <a:r>
              <a:rPr lang="uk-UA" sz="2400" dirty="0" smtClean="0"/>
              <a:t>- зменшити потребу в цементі і сталі;</a:t>
            </a:r>
          </a:p>
          <a:p>
            <a:pPr algn="just"/>
            <a:r>
              <a:rPr lang="uk-UA" sz="2400" dirty="0" smtClean="0"/>
              <a:t>- підвищити </a:t>
            </a:r>
            <a:r>
              <a:rPr lang="uk-UA" sz="2400" dirty="0" err="1" smtClean="0"/>
              <a:t>індустріальність</a:t>
            </a:r>
            <a:r>
              <a:rPr lang="uk-UA" sz="2400" dirty="0" smtClean="0"/>
              <a:t> будівельних робіт за рахунок розширення діапазону збірних конструкцій, які одержують в заводських умовах;</a:t>
            </a:r>
          </a:p>
          <a:p>
            <a:pPr algn="just"/>
            <a:r>
              <a:rPr lang="uk-UA" sz="2400" dirty="0" smtClean="0"/>
              <a:t>- відчутно скоротити витрати палива на опалення будівель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718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" y="245851"/>
            <a:ext cx="4914084" cy="3601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348" y="245851"/>
            <a:ext cx="3315407" cy="2325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702" y="2939142"/>
            <a:ext cx="3971578" cy="3918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6" y="5029200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Види теплоізоляційних матеріалів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08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6" y="286273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ТЕПЛОПРОВІДНІСТЬ</a:t>
            </a:r>
            <a:endParaRPr lang="ru-RU" dirty="0"/>
          </a:p>
          <a:p>
            <a:r>
              <a:rPr lang="ru-RU" dirty="0" err="1"/>
              <a:t>Вимірюється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параметр в Вт / м * К. Чим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теплопровідність</a:t>
            </a:r>
            <a:r>
              <a:rPr lang="ru-RU" dirty="0"/>
              <a:t>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</a:t>
            </a:r>
            <a:r>
              <a:rPr lang="ru-RU" dirty="0" err="1"/>
              <a:t>утримує</a:t>
            </a:r>
            <a:r>
              <a:rPr lang="ru-RU" dirty="0"/>
              <a:t> тепло в </a:t>
            </a:r>
            <a:r>
              <a:rPr lang="ru-RU" dirty="0" err="1"/>
              <a:t>житловому</a:t>
            </a:r>
            <a:r>
              <a:rPr lang="ru-RU" dirty="0"/>
              <a:t> </a:t>
            </a:r>
            <a:r>
              <a:rPr lang="ru-RU" dirty="0" err="1"/>
              <a:t>приміщенні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Цей</a:t>
            </a:r>
            <a:r>
              <a:rPr lang="ru-RU" dirty="0"/>
              <a:t> параметр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пов’язаний</a:t>
            </a:r>
            <a:r>
              <a:rPr lang="ru-RU" dirty="0"/>
              <a:t> з </a:t>
            </a:r>
            <a:r>
              <a:rPr lang="ru-RU" dirty="0" err="1"/>
              <a:t>щільністю</a:t>
            </a:r>
            <a:r>
              <a:rPr lang="ru-RU" dirty="0"/>
              <a:t> </a:t>
            </a:r>
            <a:r>
              <a:rPr lang="ru-RU" dirty="0" err="1"/>
              <a:t>утеплювача</a:t>
            </a:r>
            <a:r>
              <a:rPr lang="ru-RU" dirty="0"/>
              <a:t>. У </a:t>
            </a:r>
            <a:r>
              <a:rPr lang="ru-RU" dirty="0" err="1"/>
              <a:t>пухкої</a:t>
            </a:r>
            <a:r>
              <a:rPr lang="ru-RU" dirty="0"/>
              <a:t> </a:t>
            </a:r>
            <a:r>
              <a:rPr lang="ru-RU" dirty="0" err="1"/>
              <a:t>теплоізоляції</a:t>
            </a:r>
            <a:r>
              <a:rPr lang="ru-RU" dirty="0"/>
              <a:t> </a:t>
            </a:r>
            <a:r>
              <a:rPr lang="ru-RU" dirty="0" err="1"/>
              <a:t>провідність</a:t>
            </a:r>
            <a:r>
              <a:rPr lang="ru-RU" dirty="0"/>
              <a:t> тепла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твердій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 err="1"/>
              <a:t>Пінопласт</a:t>
            </a:r>
            <a:r>
              <a:rPr lang="ru-RU" dirty="0"/>
              <a:t> 0,045</a:t>
            </a:r>
          </a:p>
          <a:p>
            <a:endParaRPr lang="ru-RU" dirty="0"/>
          </a:p>
          <a:p>
            <a:r>
              <a:rPr lang="ru-RU" dirty="0" err="1"/>
              <a:t>Піноплекс</a:t>
            </a:r>
            <a:r>
              <a:rPr lang="ru-RU" dirty="0"/>
              <a:t> 0,032</a:t>
            </a:r>
          </a:p>
          <a:p>
            <a:endParaRPr lang="ru-RU" dirty="0"/>
          </a:p>
          <a:p>
            <a:r>
              <a:rPr lang="ru-RU" dirty="0" err="1"/>
              <a:t>Пінополіуретан</a:t>
            </a:r>
            <a:r>
              <a:rPr lang="ru-RU" dirty="0"/>
              <a:t> 0,019 — 0,035</a:t>
            </a:r>
          </a:p>
          <a:p>
            <a:endParaRPr lang="ru-RU" dirty="0"/>
          </a:p>
          <a:p>
            <a:r>
              <a:rPr lang="ru-RU" dirty="0" err="1"/>
              <a:t>Пінзеля</a:t>
            </a:r>
            <a:r>
              <a:rPr lang="ru-RU" dirty="0"/>
              <a:t> 0,028 — 0,038</a:t>
            </a:r>
          </a:p>
          <a:p>
            <a:endParaRPr lang="ru-RU" dirty="0"/>
          </a:p>
          <a:p>
            <a:r>
              <a:rPr lang="ru-RU" dirty="0" err="1"/>
              <a:t>Ековата</a:t>
            </a:r>
            <a:r>
              <a:rPr lang="ru-RU" dirty="0"/>
              <a:t> 0,038 — 0,045</a:t>
            </a:r>
          </a:p>
          <a:p>
            <a:endParaRPr lang="ru-RU" dirty="0"/>
          </a:p>
          <a:p>
            <a:r>
              <a:rPr lang="ru-RU" dirty="0" err="1"/>
              <a:t>Мінеральна</a:t>
            </a:r>
            <a:r>
              <a:rPr lang="ru-RU" dirty="0"/>
              <a:t> вата 0,045 — 0,07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923" y="914400"/>
            <a:ext cx="4277564" cy="20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9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434"/>
          </a:xfrm>
        </p:spPr>
        <p:txBody>
          <a:bodyPr>
            <a:normAutofit/>
          </a:bodyPr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мінеральної вати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086" y="1254034"/>
            <a:ext cx="8281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/>
              <a:t>Мінера́льна</a:t>
            </a:r>
            <a:r>
              <a:rPr lang="ru-RU" b="1" dirty="0"/>
              <a:t> </a:t>
            </a:r>
            <a:r>
              <a:rPr lang="ru-RU" b="1" dirty="0" err="1"/>
              <a:t>ва́та</a:t>
            </a:r>
            <a:r>
              <a:rPr lang="ru-RU" dirty="0"/>
              <a:t> 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en-US" i="1" dirty="0"/>
              <a:t>mineral wool</a:t>
            </a:r>
            <a:r>
              <a:rPr lang="en-US" dirty="0"/>
              <a:t>) — </a:t>
            </a:r>
            <a:r>
              <a:rPr lang="ru-RU" dirty="0" err="1"/>
              <a:t>волокнистий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одержуваний</a:t>
            </a:r>
            <a:r>
              <a:rPr lang="ru-RU" dirty="0"/>
              <a:t> з </a:t>
            </a:r>
            <a:r>
              <a:rPr lang="ru-RU" dirty="0" err="1">
                <a:hlinkClick r:id="rId3" tooltip="Розплав"/>
              </a:rPr>
              <a:t>розплавів</a:t>
            </a:r>
            <a:r>
              <a:rPr lang="ru-RU" dirty="0"/>
              <a:t> </a:t>
            </a:r>
            <a:r>
              <a:rPr lang="ru-RU" dirty="0" err="1">
                <a:hlinkClick r:id="rId4" tooltip="Гірська порода"/>
              </a:rPr>
              <a:t>гірських</a:t>
            </a:r>
            <a:r>
              <a:rPr lang="ru-RU" dirty="0">
                <a:hlinkClick r:id="rId4" tooltip="Гірська порода"/>
              </a:rPr>
              <a:t> </a:t>
            </a:r>
            <a:r>
              <a:rPr lang="ru-RU" dirty="0" err="1">
                <a:hlinkClick r:id="rId4" tooltip="Гірська порода"/>
              </a:rPr>
              <a:t>порід</a:t>
            </a:r>
            <a:r>
              <a:rPr lang="ru-RU" dirty="0"/>
              <a:t>, </a:t>
            </a:r>
            <a:r>
              <a:rPr lang="ru-RU" dirty="0" err="1">
                <a:hlinkClick r:id="rId5" tooltip="Шлак"/>
              </a:rPr>
              <a:t>доменних</a:t>
            </a:r>
            <a:r>
              <a:rPr lang="ru-RU" dirty="0">
                <a:hlinkClick r:id="rId5" tooltip="Шлак"/>
              </a:rPr>
              <a:t> </a:t>
            </a:r>
            <a:r>
              <a:rPr lang="ru-RU" dirty="0" err="1">
                <a:hlinkClick r:id="rId5" tooltip="Шлак"/>
              </a:rPr>
              <a:t>шлаків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сумішей</a:t>
            </a:r>
            <a:r>
              <a:rPr lang="ru-RU" baseline="30000" dirty="0">
                <a:hlinkClick r:id="rId6"/>
              </a:rPr>
              <a:t>[1]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У </a:t>
            </a:r>
            <a:r>
              <a:rPr lang="ru-RU" dirty="0" err="1"/>
              <a:t>поняття</a:t>
            </a:r>
            <a:r>
              <a:rPr lang="ru-RU" dirty="0"/>
              <a:t> «</a:t>
            </a:r>
            <a:r>
              <a:rPr lang="ru-RU" dirty="0" err="1"/>
              <a:t>мінеральна</a:t>
            </a:r>
            <a:r>
              <a:rPr lang="ru-RU" dirty="0"/>
              <a:t> вата» за ДСТУ </a:t>
            </a:r>
            <a:r>
              <a:rPr lang="en-US" dirty="0"/>
              <a:t>ISO 9229:2009</a:t>
            </a:r>
            <a:r>
              <a:rPr lang="en-US" baseline="30000" dirty="0">
                <a:hlinkClick r:id="rId7"/>
              </a:rPr>
              <a:t>[2]</a:t>
            </a:r>
            <a:r>
              <a:rPr lang="en-US" dirty="0"/>
              <a:t> </a:t>
            </a:r>
            <a:r>
              <a:rPr lang="ru-RU" dirty="0"/>
              <a:t>включено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різновиди</a:t>
            </a:r>
            <a:r>
              <a:rPr lang="ru-RU" dirty="0"/>
              <a:t> </a:t>
            </a:r>
            <a:r>
              <a:rPr lang="ru-RU" dirty="0" err="1"/>
              <a:t>вати</a:t>
            </a:r>
            <a:r>
              <a:rPr lang="ru-RU" dirty="0"/>
              <a:t>:</a:t>
            </a:r>
          </a:p>
          <a:p>
            <a:pPr algn="just"/>
            <a:r>
              <a:rPr lang="ru-RU" i="1" dirty="0" err="1">
                <a:hlinkClick r:id="rId8" tooltip="Скловата"/>
              </a:rPr>
              <a:t>Скловата</a:t>
            </a:r>
            <a:r>
              <a:rPr lang="ru-RU" dirty="0"/>
              <a:t> 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en-US" i="1" dirty="0"/>
              <a:t>glass wool</a:t>
            </a:r>
            <a:r>
              <a:rPr lang="en-US" dirty="0"/>
              <a:t>) — </a:t>
            </a:r>
            <a:r>
              <a:rPr lang="ru-RU" dirty="0" err="1"/>
              <a:t>мінеральна</a:t>
            </a:r>
            <a:r>
              <a:rPr lang="ru-RU" dirty="0"/>
              <a:t> вата, </a:t>
            </a:r>
            <a:r>
              <a:rPr lang="ru-RU" dirty="0" err="1"/>
              <a:t>виготовлена</a:t>
            </a:r>
            <a:r>
              <a:rPr lang="ru-RU" dirty="0"/>
              <a:t> з </a:t>
            </a:r>
            <a:r>
              <a:rPr lang="ru-RU" dirty="0" err="1"/>
              <a:t>розплаву</a:t>
            </a:r>
            <a:r>
              <a:rPr lang="ru-RU" dirty="0"/>
              <a:t> природного </a:t>
            </a:r>
            <a:r>
              <a:rPr lang="ru-RU" dirty="0" err="1"/>
              <a:t>піску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dirty="0" err="1">
                <a:hlinkClick r:id="rId9" tooltip="Скло"/>
              </a:rPr>
              <a:t>скла</a:t>
            </a:r>
            <a:r>
              <a:rPr lang="ru-RU" dirty="0"/>
              <a:t>.</a:t>
            </a:r>
          </a:p>
          <a:p>
            <a:pPr algn="just"/>
            <a:r>
              <a:rPr lang="ru-RU" i="1" dirty="0" err="1">
                <a:hlinkClick r:id="rId10" tooltip="Кам'яна вата (ще не написана)"/>
              </a:rPr>
              <a:t>Кам'яна</a:t>
            </a:r>
            <a:r>
              <a:rPr lang="ru-RU" i="1" dirty="0">
                <a:hlinkClick r:id="rId10" tooltip="Кам'яна вата (ще не написана)"/>
              </a:rPr>
              <a:t> вата</a:t>
            </a:r>
            <a:r>
              <a:rPr lang="ru-RU" dirty="0"/>
              <a:t> 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en-US" i="1" dirty="0"/>
              <a:t>rock wool; stone wool</a:t>
            </a:r>
            <a:r>
              <a:rPr lang="en-US" dirty="0"/>
              <a:t>) — </a:t>
            </a:r>
            <a:r>
              <a:rPr lang="ru-RU" dirty="0" err="1"/>
              <a:t>мінеральна</a:t>
            </a:r>
            <a:r>
              <a:rPr lang="ru-RU" dirty="0"/>
              <a:t> вата, </a:t>
            </a:r>
            <a:r>
              <a:rPr lang="ru-RU" dirty="0" err="1"/>
              <a:t>виготовлена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з </a:t>
            </a:r>
            <a:r>
              <a:rPr lang="ru-RU" dirty="0" err="1"/>
              <a:t>розплаву</a:t>
            </a:r>
            <a:r>
              <a:rPr lang="ru-RU" dirty="0"/>
              <a:t> </a:t>
            </a:r>
            <a:r>
              <a:rPr lang="ru-RU" dirty="0" err="1"/>
              <a:t>вивержених</a:t>
            </a:r>
            <a:r>
              <a:rPr lang="ru-RU" dirty="0"/>
              <a:t> </a:t>
            </a:r>
            <a:r>
              <a:rPr lang="ru-RU" dirty="0" err="1"/>
              <a:t>гірських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.</a:t>
            </a:r>
          </a:p>
          <a:p>
            <a:pPr algn="just"/>
            <a:r>
              <a:rPr lang="ru-RU" i="1" dirty="0" err="1">
                <a:hlinkClick r:id="rId11" tooltip="Шлакова вата"/>
              </a:rPr>
              <a:t>Шлакова</a:t>
            </a:r>
            <a:r>
              <a:rPr lang="ru-RU" i="1" dirty="0">
                <a:hlinkClick r:id="rId11" tooltip="Шлакова вата"/>
              </a:rPr>
              <a:t> вата</a:t>
            </a:r>
            <a:r>
              <a:rPr lang="ru-RU" dirty="0"/>
              <a:t> 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en-US" i="1" dirty="0"/>
              <a:t>slag wool</a:t>
            </a:r>
            <a:r>
              <a:rPr lang="en-US" dirty="0"/>
              <a:t>) — </a:t>
            </a:r>
            <a:r>
              <a:rPr lang="ru-RU" dirty="0" err="1"/>
              <a:t>мінеральна</a:t>
            </a:r>
            <a:r>
              <a:rPr lang="ru-RU" dirty="0"/>
              <a:t> вата, </a:t>
            </a:r>
            <a:r>
              <a:rPr lang="ru-RU" dirty="0" err="1"/>
              <a:t>виготовлена</a:t>
            </a:r>
            <a:r>
              <a:rPr lang="ru-RU" dirty="0"/>
              <a:t> з </a:t>
            </a:r>
            <a:r>
              <a:rPr lang="ru-RU" dirty="0" err="1"/>
              <a:t>розплаву</a:t>
            </a:r>
            <a:r>
              <a:rPr lang="ru-RU" dirty="0"/>
              <a:t> доменного </a:t>
            </a:r>
            <a:r>
              <a:rPr lang="ru-RU" dirty="0">
                <a:hlinkClick r:id="rId5" tooltip="Шлак"/>
              </a:rPr>
              <a:t>шлаку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512" y="4549684"/>
            <a:ext cx="2828654" cy="2095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3850" y="4527368"/>
            <a:ext cx="2684962" cy="2095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5436" y="4527368"/>
            <a:ext cx="2382883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9840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819</TotalTime>
  <Words>1150</Words>
  <Application>Microsoft Office PowerPoint</Application>
  <PresentationFormat>Широкоэкранный</PresentationFormat>
  <Paragraphs>164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MyriadProRegular</vt:lpstr>
      <vt:lpstr>Times New Roman</vt:lpstr>
      <vt:lpstr>Trebuchet MS</vt:lpstr>
      <vt:lpstr>Wingdings 3</vt:lpstr>
      <vt:lpstr>Аспект</vt:lpstr>
      <vt:lpstr>Виробництво матеріалів і виробів для теплової ізоляції стін</vt:lpstr>
      <vt:lpstr>Історія розвитку теплоізоляції</vt:lpstr>
      <vt:lpstr>Презентация PowerPoint</vt:lpstr>
      <vt:lpstr>Презентация PowerPoint</vt:lpstr>
      <vt:lpstr>Класифікація теплоізоляційних матеріалів ( ТІМ)</vt:lpstr>
      <vt:lpstr>Застосування ТІМ дозволяє:</vt:lpstr>
      <vt:lpstr>Презентация PowerPoint</vt:lpstr>
      <vt:lpstr>Презентация PowerPoint</vt:lpstr>
      <vt:lpstr>Виробництво мінеральної вати</vt:lpstr>
      <vt:lpstr>Презентация PowerPoint</vt:lpstr>
      <vt:lpstr>Сировина для виробництва мінеральної вати</vt:lpstr>
      <vt:lpstr>Презентация PowerPoint</vt:lpstr>
      <vt:lpstr>Способи переробки силікатного розплаву у волокно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Основне обладнання для отримання силікатного розплаву при виробництві мінеральної вати</vt:lpstr>
      <vt:lpstr>Презентация PowerPoint</vt:lpstr>
      <vt:lpstr>Презентация PowerPoint</vt:lpstr>
      <vt:lpstr>Презентация PowerPoint</vt:lpstr>
      <vt:lpstr>Презентация PowerPoint</vt:lpstr>
      <vt:lpstr>Виробництво ніздрюватого скла</vt:lpstr>
      <vt:lpstr>Презентация PowerPoint</vt:lpstr>
      <vt:lpstr>Презентация PowerPoint</vt:lpstr>
      <vt:lpstr>Сировина для виробництва піноскла</vt:lpstr>
      <vt:lpstr>Способи отримання піноскла</vt:lpstr>
      <vt:lpstr>Основні етапи виробництва піноскла</vt:lpstr>
      <vt:lpstr>Презентация PowerPoint</vt:lpstr>
      <vt:lpstr>Презентация PowerPoint</vt:lpstr>
      <vt:lpstr>Виробництво спученого перліту</vt:lpstr>
      <vt:lpstr>Презентация PowerPoint</vt:lpstr>
      <vt:lpstr>Застосування перліту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Виробництво матеріалів і виробів для теплової ізоляції стін</dc:title>
  <dc:creator>Кафедра ТБКВМ</dc:creator>
  <cp:lastModifiedBy>Кафедра ТБКВМ</cp:lastModifiedBy>
  <cp:revision>54</cp:revision>
  <dcterms:created xsi:type="dcterms:W3CDTF">2021-12-16T10:12:26Z</dcterms:created>
  <dcterms:modified xsi:type="dcterms:W3CDTF">2022-01-04T08:16:16Z</dcterms:modified>
</cp:coreProperties>
</file>