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9" r:id="rId4"/>
    <p:sldId id="258" r:id="rId5"/>
    <p:sldId id="286" r:id="rId6"/>
    <p:sldId id="275" r:id="rId7"/>
    <p:sldId id="287" r:id="rId8"/>
    <p:sldId id="261" r:id="rId9"/>
    <p:sldId id="259" r:id="rId10"/>
    <p:sldId id="310" r:id="rId11"/>
    <p:sldId id="273" r:id="rId12"/>
    <p:sldId id="284" r:id="rId13"/>
    <p:sldId id="285" r:id="rId14"/>
    <p:sldId id="289" r:id="rId15"/>
    <p:sldId id="298" r:id="rId16"/>
    <p:sldId id="296" r:id="rId17"/>
    <p:sldId id="297" r:id="rId18"/>
    <p:sldId id="291" r:id="rId19"/>
    <p:sldId id="292" r:id="rId20"/>
    <p:sldId id="293" r:id="rId21"/>
    <p:sldId id="299" r:id="rId22"/>
    <p:sldId id="300" r:id="rId23"/>
    <p:sldId id="301" r:id="rId24"/>
    <p:sldId id="305" r:id="rId25"/>
    <p:sldId id="306" r:id="rId26"/>
    <p:sldId id="307" r:id="rId27"/>
    <p:sldId id="308" r:id="rId28"/>
    <p:sldId id="294" r:id="rId29"/>
    <p:sldId id="260" r:id="rId30"/>
    <p:sldId id="276" r:id="rId31"/>
    <p:sldId id="277" r:id="rId32"/>
    <p:sldId id="290" r:id="rId33"/>
    <p:sldId id="283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8" r:id="rId46"/>
    <p:sldId id="279" r:id="rId47"/>
    <p:sldId id="280" r:id="rId48"/>
    <p:sldId id="288" r:id="rId49"/>
    <p:sldId id="281" r:id="rId50"/>
    <p:sldId id="274" r:id="rId51"/>
    <p:sldId id="295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8%D0%B8%D0%BB%D1%8E%D0%BA_%D0%9F%D0%B5%D1%82%D1%80%D0%BE_%D0%A1%D1%82%D0%B5%D0%BF%D0%B0%D0%BD%D0%BE%D0%B2%D0%B8%D1%8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559352"/>
          </a:xfrm>
        </p:spPr>
        <p:txBody>
          <a:bodyPr/>
          <a:lstStyle/>
          <a:p>
            <a:pPr algn="ctr"/>
            <a:r>
              <a:rPr lang="uk-UA" sz="6000" dirty="0"/>
              <a:t>ВИРОБНИЧА БАЗА БУДІВНИЦТВА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2964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6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4617"/>
          </a:xfrm>
        </p:spPr>
        <p:txBody>
          <a:bodyPr>
            <a:normAutofit/>
          </a:bodyPr>
          <a:lstStyle/>
          <a:p>
            <a:r>
              <a:rPr lang="uk-UA" sz="2400" dirty="0"/>
              <a:t>На стан галузі впливають: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84217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/>
              <a:t>1) </a:t>
            </a:r>
            <a:r>
              <a:rPr lang="ru-RU" sz="2400" b="1" i="1" dirty="0" err="1"/>
              <a:t>фактори</a:t>
            </a:r>
            <a:r>
              <a:rPr lang="ru-RU" sz="2400" b="1" i="1" dirty="0"/>
              <a:t> </a:t>
            </a:r>
            <a:r>
              <a:rPr lang="ru-RU" sz="2400" b="1" i="1" dirty="0" err="1"/>
              <a:t>зовнішнього</a:t>
            </a:r>
            <a:r>
              <a:rPr lang="ru-RU" sz="2400" b="1" i="1" dirty="0"/>
              <a:t> </a:t>
            </a:r>
            <a:r>
              <a:rPr lang="ru-RU" sz="2400" b="1" i="1" dirty="0" err="1"/>
              <a:t>середовища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складаються</a:t>
            </a:r>
            <a:r>
              <a:rPr lang="ru-RU" sz="2400" dirty="0"/>
              <a:t> з </a:t>
            </a:r>
            <a:r>
              <a:rPr lang="ru-RU" sz="2400" dirty="0" err="1"/>
              <a:t>факторів</a:t>
            </a:r>
            <a:r>
              <a:rPr lang="ru-RU" sz="2400" dirty="0"/>
              <a:t> </a:t>
            </a:r>
            <a:r>
              <a:rPr lang="ru-RU" sz="2400" dirty="0" err="1"/>
              <a:t>непрямої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(</a:t>
            </a:r>
            <a:r>
              <a:rPr lang="ru-RU" sz="2400" dirty="0" err="1"/>
              <a:t>політико-правові</a:t>
            </a:r>
            <a:r>
              <a:rPr lang="ru-RU" sz="2400" dirty="0"/>
              <a:t>, </a:t>
            </a:r>
            <a:r>
              <a:rPr lang="ru-RU" sz="2400" dirty="0" err="1"/>
              <a:t>макроекономічні</a:t>
            </a:r>
            <a:r>
              <a:rPr lang="ru-RU" sz="2400" dirty="0"/>
              <a:t>, </a:t>
            </a:r>
            <a:r>
              <a:rPr lang="ru-RU" sz="2400" dirty="0" err="1"/>
              <a:t>інноваційні</a:t>
            </a:r>
            <a:r>
              <a:rPr lang="ru-RU" sz="2400" dirty="0"/>
              <a:t>, </a:t>
            </a:r>
            <a:r>
              <a:rPr lang="ru-RU" sz="2400" dirty="0" err="1"/>
              <a:t>соціально-економічні</a:t>
            </a:r>
            <a:r>
              <a:rPr lang="ru-RU" sz="2400" dirty="0"/>
              <a:t>, </a:t>
            </a:r>
            <a:r>
              <a:rPr lang="ru-RU" sz="2400" dirty="0" err="1"/>
              <a:t>демографічні</a:t>
            </a:r>
            <a:r>
              <a:rPr lang="ru-RU" sz="2400" dirty="0"/>
              <a:t>, </a:t>
            </a:r>
            <a:r>
              <a:rPr lang="ru-RU" sz="2400" dirty="0" err="1"/>
              <a:t>екологічні</a:t>
            </a:r>
            <a:r>
              <a:rPr lang="ru-RU" sz="2400" dirty="0"/>
              <a:t>, </a:t>
            </a:r>
            <a:r>
              <a:rPr lang="ru-RU" sz="2400" dirty="0" err="1"/>
              <a:t>психологічні</a:t>
            </a:r>
            <a:r>
              <a:rPr lang="ru-RU" sz="2400" dirty="0"/>
              <a:t> та </a:t>
            </a:r>
            <a:r>
              <a:rPr lang="ru-RU" sz="2400" dirty="0" err="1"/>
              <a:t>культурологічні</a:t>
            </a:r>
            <a:r>
              <a:rPr lang="ru-RU" sz="2400" dirty="0"/>
              <a:t>) та </a:t>
            </a:r>
            <a:r>
              <a:rPr lang="ru-RU" sz="2400" dirty="0" err="1"/>
              <a:t>факторів</a:t>
            </a:r>
            <a:r>
              <a:rPr lang="ru-RU" sz="2400" dirty="0"/>
              <a:t> </a:t>
            </a:r>
            <a:r>
              <a:rPr lang="ru-RU" sz="2400" dirty="0" err="1"/>
              <a:t>прямої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(</a:t>
            </a:r>
            <a:r>
              <a:rPr lang="ru-RU" sz="2400" dirty="0" err="1"/>
              <a:t>ринково-галузеві</a:t>
            </a:r>
            <a:r>
              <a:rPr lang="ru-RU" sz="2400" dirty="0"/>
              <a:t>, </a:t>
            </a:r>
            <a:r>
              <a:rPr lang="ru-RU" sz="2400" dirty="0" err="1"/>
              <a:t>соціологічні</a:t>
            </a:r>
            <a:r>
              <a:rPr lang="ru-RU" sz="2400" dirty="0"/>
              <a:t>, </a:t>
            </a:r>
            <a:r>
              <a:rPr lang="ru-RU" sz="2400" dirty="0" err="1"/>
              <a:t>психологічні</a:t>
            </a:r>
            <a:r>
              <a:rPr lang="ru-RU" sz="2400" dirty="0"/>
              <a:t> і </a:t>
            </a:r>
            <a:r>
              <a:rPr lang="ru-RU" sz="2400" dirty="0" err="1"/>
              <a:t>культурологічні</a:t>
            </a:r>
            <a:r>
              <a:rPr lang="ru-RU" sz="2400" dirty="0"/>
              <a:t>); </a:t>
            </a:r>
          </a:p>
          <a:p>
            <a:pPr algn="just"/>
            <a:endParaRPr lang="uk-UA" sz="2400" dirty="0"/>
          </a:p>
          <a:p>
            <a:pPr algn="just"/>
            <a:r>
              <a:rPr lang="ru-RU" sz="2400" b="1" i="1" dirty="0"/>
              <a:t>2) </a:t>
            </a:r>
            <a:r>
              <a:rPr lang="ru-RU" sz="2400" b="1" i="1" dirty="0" err="1"/>
              <a:t>фактори</a:t>
            </a:r>
            <a:r>
              <a:rPr lang="ru-RU" sz="2400" b="1" i="1" dirty="0"/>
              <a:t> </a:t>
            </a:r>
            <a:r>
              <a:rPr lang="ru-RU" sz="2400" b="1" i="1" dirty="0" err="1"/>
              <a:t>внутрішнього</a:t>
            </a:r>
            <a:r>
              <a:rPr lang="ru-RU" sz="2400" b="1" i="1" dirty="0"/>
              <a:t> </a:t>
            </a:r>
            <a:r>
              <a:rPr lang="ru-RU" sz="2400" b="1" i="1" dirty="0" err="1"/>
              <a:t>середовища</a:t>
            </a:r>
            <a:r>
              <a:rPr lang="ru-RU" sz="2400" b="1" i="1" dirty="0"/>
              <a:t> </a:t>
            </a:r>
            <a:r>
              <a:rPr lang="ru-RU" sz="2400" dirty="0"/>
              <a:t>(структурно-</a:t>
            </a:r>
            <a:r>
              <a:rPr lang="ru-RU" sz="2400" dirty="0" err="1"/>
              <a:t>організаційні</a:t>
            </a:r>
            <a:r>
              <a:rPr lang="ru-RU" sz="2400" dirty="0"/>
              <a:t>, </a:t>
            </a:r>
            <a:r>
              <a:rPr lang="ru-RU" sz="2400" dirty="0" err="1"/>
              <a:t>ресурсні</a:t>
            </a:r>
            <a:r>
              <a:rPr lang="ru-RU" sz="2400" dirty="0"/>
              <a:t>, </a:t>
            </a:r>
            <a:r>
              <a:rPr lang="ru-RU" sz="2400" dirty="0" err="1"/>
              <a:t>техніко-технологічні</a:t>
            </a:r>
            <a:r>
              <a:rPr lang="ru-RU" sz="2400" dirty="0"/>
              <a:t>, </a:t>
            </a:r>
            <a:r>
              <a:rPr lang="ru-RU" sz="2400" dirty="0" err="1"/>
              <a:t>управлінські</a:t>
            </a:r>
            <a:r>
              <a:rPr lang="ru-RU" sz="2400" dirty="0"/>
              <a:t>, </a:t>
            </a:r>
            <a:r>
              <a:rPr lang="ru-RU" sz="2400" dirty="0" err="1"/>
              <a:t>фінансово-економічні</a:t>
            </a:r>
            <a:r>
              <a:rPr lang="ru-RU" sz="2400" dirty="0"/>
              <a:t>, </a:t>
            </a:r>
            <a:r>
              <a:rPr lang="ru-RU" sz="2400" dirty="0" err="1"/>
              <a:t>соціологічні</a:t>
            </a:r>
            <a:r>
              <a:rPr lang="ru-RU" sz="2400" dirty="0"/>
              <a:t>, </a:t>
            </a:r>
            <a:r>
              <a:rPr lang="ru-RU" sz="2400" dirty="0" err="1"/>
              <a:t>психологічні</a:t>
            </a:r>
            <a:r>
              <a:rPr lang="ru-RU" sz="2400" dirty="0"/>
              <a:t> )». </a:t>
            </a:r>
          </a:p>
        </p:txBody>
      </p:sp>
    </p:spTree>
    <p:extLst>
      <p:ext uri="{BB962C8B-B14F-4D97-AF65-F5344CB8AC3E}">
        <p14:creationId xmlns:p14="http://schemas.microsoft.com/office/powerpoint/2010/main" val="9535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40" y="994299"/>
            <a:ext cx="8007974" cy="72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487025"/>
            <a:ext cx="99277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міністерства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регіонального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будівництва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житлово-комунального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господарства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реалізації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державної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будівництва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архітектури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містобудівництва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житлово-комунального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 і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державного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регулювання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сферах,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адекватних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сучасним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економічним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сприяння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формуванню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ринкових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соціального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партнерства,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державних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гарантій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працівників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інвестиційно-будівельної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координація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суб'єктів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відносяться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компетенції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міністерства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науково-технічної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політики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нормативних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будівництву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містобудівництву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інженерних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пошуках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проектуванню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0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1" y="640080"/>
            <a:ext cx="11551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палата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000" dirty="0"/>
              <a:t> — </a:t>
            </a:r>
            <a:r>
              <a:rPr lang="ru-RU" sz="2000" dirty="0" err="1"/>
              <a:t>громадська</a:t>
            </a:r>
            <a:r>
              <a:rPr lang="ru-RU" sz="2000" dirty="0"/>
              <a:t> </a:t>
            </a:r>
            <a:r>
              <a:rPr lang="ru-RU" sz="2000" dirty="0" err="1"/>
              <a:t>організація</a:t>
            </a:r>
            <a:r>
              <a:rPr lang="ru-RU" sz="2000" dirty="0"/>
              <a:t>, </a:t>
            </a:r>
            <a:r>
              <a:rPr lang="ru-RU" sz="2000" dirty="0" err="1"/>
              <a:t>недержавна</a:t>
            </a:r>
            <a:r>
              <a:rPr lang="ru-RU" sz="2000" dirty="0"/>
              <a:t> </a:t>
            </a:r>
            <a:r>
              <a:rPr lang="ru-RU" sz="2000" dirty="0" err="1"/>
              <a:t>неприбуткова</a:t>
            </a:r>
            <a:r>
              <a:rPr lang="ru-RU" sz="2000" dirty="0"/>
              <a:t> </a:t>
            </a:r>
            <a:r>
              <a:rPr lang="ru-RU" sz="2000" dirty="0" err="1"/>
              <a:t>професійна</a:t>
            </a:r>
            <a:r>
              <a:rPr lang="ru-RU" sz="2000" dirty="0"/>
              <a:t> </a:t>
            </a:r>
            <a:r>
              <a:rPr lang="ru-RU" sz="2000" dirty="0" err="1"/>
              <a:t>самоврядна</a:t>
            </a:r>
            <a:r>
              <a:rPr lang="ru-RU" sz="2000" dirty="0"/>
              <a:t> </a:t>
            </a:r>
            <a:r>
              <a:rPr lang="ru-RU" sz="2000" dirty="0" err="1"/>
              <a:t>організація</a:t>
            </a:r>
            <a:r>
              <a:rPr lang="ru-RU" sz="2000" dirty="0"/>
              <a:t>, торгово-</a:t>
            </a:r>
            <a:r>
              <a:rPr lang="ru-RU" sz="2000" dirty="0" err="1"/>
              <a:t>промислова</a:t>
            </a:r>
            <a:r>
              <a:rPr lang="ru-RU" sz="2000" dirty="0"/>
              <a:t> палата, яка </a:t>
            </a:r>
            <a:r>
              <a:rPr lang="ru-RU" sz="2000" dirty="0" err="1"/>
              <a:t>об'єднує</a:t>
            </a:r>
            <a:r>
              <a:rPr lang="ru-RU" sz="2000" dirty="0"/>
              <a:t> </a:t>
            </a:r>
            <a:r>
              <a:rPr lang="ru-RU" sz="2000" dirty="0" err="1"/>
              <a:t>юридичних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створені</a:t>
            </a:r>
            <a:r>
              <a:rPr lang="ru-RU" sz="2000" dirty="0"/>
              <a:t> і </a:t>
            </a:r>
            <a:r>
              <a:rPr lang="ru-RU" sz="2000" dirty="0" err="1"/>
              <a:t>діють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законодавства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та </a:t>
            </a:r>
            <a:r>
              <a:rPr lang="ru-RU" sz="2000" dirty="0" err="1"/>
              <a:t>громадян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зареєстрованих</a:t>
            </a:r>
            <a:r>
              <a:rPr lang="ru-RU" sz="2000" dirty="0"/>
              <a:t> як </a:t>
            </a:r>
            <a:r>
              <a:rPr lang="ru-RU" sz="2000" dirty="0" err="1"/>
              <a:t>підприємці</a:t>
            </a:r>
            <a:r>
              <a:rPr lang="ru-RU" sz="2000" dirty="0"/>
              <a:t>,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об'єднання</a:t>
            </a:r>
            <a:endParaRPr lang="ru-RU" sz="2000" dirty="0"/>
          </a:p>
          <a:p>
            <a:pPr algn="just"/>
            <a:r>
              <a:rPr lang="ru-RU" sz="2000" dirty="0" err="1"/>
              <a:t>Будівельна</a:t>
            </a:r>
            <a:r>
              <a:rPr lang="ru-RU" sz="2000" dirty="0"/>
              <a:t> палата </a:t>
            </a:r>
            <a:r>
              <a:rPr lang="ru-RU" sz="2000" dirty="0" err="1"/>
              <a:t>України</a:t>
            </a:r>
            <a:r>
              <a:rPr lang="ru-RU" sz="2000" dirty="0"/>
              <a:t> створена в </a:t>
            </a:r>
            <a:r>
              <a:rPr lang="ru-RU" sz="2000" dirty="0" err="1"/>
              <a:t>листопаді</a:t>
            </a:r>
            <a:r>
              <a:rPr lang="ru-RU" sz="2000" dirty="0"/>
              <a:t> 2005 року. У </a:t>
            </a:r>
            <a:r>
              <a:rPr lang="ru-RU" sz="2000" dirty="0" err="1"/>
              <a:t>квітні</a:t>
            </a:r>
            <a:r>
              <a:rPr lang="ru-RU" sz="2000" dirty="0"/>
              <a:t> 2013 президентом </a:t>
            </a:r>
            <a:r>
              <a:rPr lang="ru-RU" sz="2000" dirty="0" err="1"/>
              <a:t>Будівельної</a:t>
            </a:r>
            <a:r>
              <a:rPr lang="ru-RU" sz="2000" dirty="0"/>
              <a:t> </a:t>
            </a:r>
            <a:r>
              <a:rPr lang="ru-RU" sz="2000" dirty="0" err="1"/>
              <a:t>палати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обрано</a:t>
            </a:r>
            <a:r>
              <a:rPr lang="ru-RU" sz="2000" dirty="0"/>
              <a:t> </a:t>
            </a:r>
            <a:r>
              <a:rPr lang="ru-RU" sz="2000" dirty="0" err="1">
                <a:hlinkClick r:id="rId2" tooltip="Шилюк Петро Степанович"/>
              </a:rPr>
              <a:t>Шилюк</a:t>
            </a:r>
            <a:r>
              <a:rPr lang="ru-RU" sz="2000" dirty="0">
                <a:hlinkClick r:id="rId2" tooltip="Шилюк Петро Степанович"/>
              </a:rPr>
              <a:t> Петро Степанович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i="1" dirty="0" err="1"/>
              <a:t>Основні</a:t>
            </a:r>
            <a:r>
              <a:rPr lang="ru-RU" sz="2000" b="1" i="1" dirty="0"/>
              <a:t> </a:t>
            </a:r>
            <a:r>
              <a:rPr lang="ru-RU" sz="2000" b="1" i="1" dirty="0" err="1"/>
              <a:t>завдання</a:t>
            </a:r>
            <a:r>
              <a:rPr lang="ru-RU" sz="2000" b="1" i="1" dirty="0"/>
              <a:t>: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Сприяння</a:t>
            </a:r>
            <a:r>
              <a:rPr lang="ru-RU" sz="2000" dirty="0"/>
              <a:t> </a:t>
            </a:r>
            <a:r>
              <a:rPr lang="ru-RU" sz="2000" dirty="0" err="1"/>
              <a:t>розробці</a:t>
            </a:r>
            <a:r>
              <a:rPr lang="ru-RU" sz="2000" dirty="0"/>
              <a:t> та </a:t>
            </a:r>
            <a:r>
              <a:rPr lang="ru-RU" sz="2000" dirty="0" err="1"/>
              <a:t>прийняття</a:t>
            </a:r>
            <a:r>
              <a:rPr lang="ru-RU" sz="2000" dirty="0"/>
              <a:t> </a:t>
            </a:r>
            <a:r>
              <a:rPr lang="ru-RU" sz="2000" dirty="0" err="1"/>
              <a:t>законодавчих</a:t>
            </a:r>
            <a:r>
              <a:rPr lang="ru-RU" sz="2000" dirty="0"/>
              <a:t> </a:t>
            </a:r>
            <a:r>
              <a:rPr lang="ru-RU" sz="2000" dirty="0" err="1"/>
              <a:t>актів</a:t>
            </a:r>
            <a:r>
              <a:rPr lang="ru-RU" sz="2000" dirty="0"/>
              <a:t>, </a:t>
            </a:r>
            <a:r>
              <a:rPr lang="ru-RU" sz="2000" dirty="0" err="1"/>
              <a:t>спрямованих</a:t>
            </a:r>
            <a:r>
              <a:rPr lang="ru-RU" sz="2000" dirty="0"/>
              <a:t> на </a:t>
            </a:r>
            <a:r>
              <a:rPr lang="ru-RU" sz="2000" dirty="0" err="1"/>
              <a:t>поліпшення</a:t>
            </a:r>
            <a:r>
              <a:rPr lang="ru-RU" sz="2000" dirty="0"/>
              <a:t> умов </a:t>
            </a:r>
            <a:r>
              <a:rPr lang="ru-RU" sz="2000" dirty="0" err="1"/>
              <a:t>господарювання</a:t>
            </a:r>
            <a:r>
              <a:rPr lang="ru-RU" sz="2000" dirty="0"/>
              <a:t> в </a:t>
            </a:r>
            <a:r>
              <a:rPr lang="ru-RU" sz="2000" dirty="0" err="1"/>
              <a:t>будівельному</a:t>
            </a:r>
            <a:r>
              <a:rPr lang="ru-RU" sz="2000" dirty="0"/>
              <a:t> </a:t>
            </a:r>
            <a:r>
              <a:rPr lang="ru-RU" sz="2000" dirty="0" err="1"/>
              <a:t>комплексі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практичної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членам </a:t>
            </a:r>
            <a:r>
              <a:rPr lang="ru-RU" sz="2000" dirty="0" err="1"/>
              <a:t>Палати</a:t>
            </a:r>
            <a:r>
              <a:rPr lang="ru-RU" sz="2000" dirty="0"/>
              <a:t> у </a:t>
            </a:r>
            <a:r>
              <a:rPr lang="ru-RU" sz="2000" dirty="0" err="1"/>
              <a:t>провадженні</a:t>
            </a:r>
            <a:r>
              <a:rPr lang="ru-RU" sz="2000" dirty="0"/>
              <a:t> ними </a:t>
            </a:r>
            <a:r>
              <a:rPr lang="ru-RU" sz="2000" dirty="0" err="1"/>
              <a:t>підприємницької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в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будівництва</a:t>
            </a:r>
            <a:r>
              <a:rPr lang="ru-RU" sz="2000" dirty="0"/>
              <a:t>,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будівельних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 та </a:t>
            </a:r>
            <a:r>
              <a:rPr lang="ru-RU" sz="2000" dirty="0" err="1"/>
              <a:t>пов'язаних</a:t>
            </a:r>
            <a:r>
              <a:rPr lang="ru-RU" sz="2000" dirty="0"/>
              <a:t> з ними сфер </a:t>
            </a:r>
            <a:r>
              <a:rPr lang="ru-RU" sz="2000" dirty="0" err="1"/>
              <a:t>діяльності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Представлення</a:t>
            </a:r>
            <a:r>
              <a:rPr lang="ru-RU" sz="2000" dirty="0"/>
              <a:t> та </a:t>
            </a:r>
            <a:r>
              <a:rPr lang="ru-RU" sz="2000" dirty="0" err="1"/>
              <a:t>захист</a:t>
            </a:r>
            <a:r>
              <a:rPr lang="ru-RU" sz="2000" dirty="0"/>
              <a:t> </a:t>
            </a:r>
            <a:r>
              <a:rPr lang="ru-RU" sz="2000" dirty="0" err="1"/>
              <a:t>законних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Палати</a:t>
            </a:r>
            <a:r>
              <a:rPr lang="ru-RU" sz="2000" dirty="0"/>
              <a:t> з </a:t>
            </a:r>
            <a:r>
              <a:rPr lang="ru-RU" sz="2000" dirty="0" err="1"/>
              <a:t>питань</a:t>
            </a:r>
            <a:r>
              <a:rPr lang="ru-RU" sz="2000" dirty="0"/>
              <a:t> </a:t>
            </a:r>
            <a:r>
              <a:rPr lang="ru-RU" sz="2000" dirty="0" err="1"/>
              <a:t>господарської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та за </a:t>
            </a:r>
            <a:r>
              <a:rPr lang="ru-RU" sz="2000" dirty="0" err="1"/>
              <a:t>її</a:t>
            </a:r>
            <a:r>
              <a:rPr lang="ru-RU" sz="2000" dirty="0"/>
              <a:t> межами;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Сприяння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взаємодії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суб'єктами</a:t>
            </a:r>
            <a:r>
              <a:rPr lang="ru-RU" sz="2000" dirty="0"/>
              <a:t> </a:t>
            </a:r>
            <a:r>
              <a:rPr lang="ru-RU" sz="2000" dirty="0" err="1"/>
              <a:t>будівельного</a:t>
            </a:r>
            <a:r>
              <a:rPr lang="ru-RU" sz="2000" dirty="0"/>
              <a:t> ринку, </a:t>
            </a:r>
            <a:r>
              <a:rPr lang="ru-RU" sz="2000" dirty="0" err="1"/>
              <a:t>координації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взаємовідносин</a:t>
            </a:r>
            <a:r>
              <a:rPr lang="ru-RU" sz="2000" dirty="0"/>
              <a:t> з державою та органами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Сприяння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торгових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відносин</a:t>
            </a:r>
            <a:r>
              <a:rPr lang="ru-RU" sz="2000" dirty="0"/>
              <a:t> у </a:t>
            </a:r>
            <a:r>
              <a:rPr lang="ru-RU" sz="2000" dirty="0" err="1"/>
              <a:t>галузі</a:t>
            </a:r>
            <a:r>
              <a:rPr lang="ru-RU" sz="2000" dirty="0"/>
              <a:t> </a:t>
            </a:r>
            <a:r>
              <a:rPr lang="ru-RU" sz="2000" dirty="0" err="1"/>
              <a:t>будівельної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участь у </a:t>
            </a:r>
            <a:r>
              <a:rPr lang="ru-RU" sz="2000" dirty="0" err="1"/>
              <a:t>розробці</a:t>
            </a:r>
            <a:r>
              <a:rPr lang="ru-RU" sz="2000" dirty="0"/>
              <a:t> правил </a:t>
            </a:r>
            <a:r>
              <a:rPr lang="ru-RU" sz="2000" dirty="0" err="1"/>
              <a:t>професійної</a:t>
            </a:r>
            <a:r>
              <a:rPr lang="ru-RU" sz="2000" dirty="0"/>
              <a:t> </a:t>
            </a:r>
            <a:r>
              <a:rPr lang="ru-RU" sz="2000" dirty="0" err="1"/>
              <a:t>етики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конкуренції</a:t>
            </a:r>
            <a:r>
              <a:rPr lang="ru-RU" sz="2000" dirty="0"/>
              <a:t> на </a:t>
            </a:r>
            <a:r>
              <a:rPr lang="ru-RU" sz="2000" dirty="0" err="1"/>
              <a:t>будівельному</a:t>
            </a:r>
            <a:r>
              <a:rPr lang="ru-RU" sz="2000" dirty="0"/>
              <a:t> ринку </a:t>
            </a:r>
            <a:r>
              <a:rPr lang="ru-RU" sz="2000" dirty="0" err="1"/>
              <a:t>України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Громадська</a:t>
            </a:r>
            <a:r>
              <a:rPr lang="ru-RU" sz="2000" dirty="0"/>
              <a:t> </a:t>
            </a:r>
            <a:r>
              <a:rPr lang="ru-RU" sz="2000" dirty="0" err="1"/>
              <a:t>експертиза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товарів</a:t>
            </a:r>
            <a:r>
              <a:rPr lang="ru-RU" sz="2000" dirty="0"/>
              <a:t>, 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проектів</a:t>
            </a:r>
            <a:r>
              <a:rPr lang="ru-RU" sz="2000" dirty="0"/>
              <a:t> та менеджменту в </a:t>
            </a:r>
            <a:r>
              <a:rPr lang="ru-RU" sz="2000" dirty="0" err="1"/>
              <a:t>будівельній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716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331" y="1305342"/>
            <a:ext cx="10058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вимагає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своєчасне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різноманітних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своєчасній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підготовці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організованому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веденні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виробнича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база.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Виробнича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база </a:t>
            </a:r>
            <a:r>
              <a:rPr lang="ru-RU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будівництва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виробнича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база)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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це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постійні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підприємства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засобами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механізації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автоматизації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допоміжні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тимчасові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виробництва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генеральної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підрядної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організації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споруди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склади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майданчики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механізовані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установки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тощо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що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призначені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для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безперебійного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забезпечення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ресурсами основного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будівництва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).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89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957" y="26127"/>
            <a:ext cx="8596668" cy="487680"/>
          </a:xfrm>
        </p:spPr>
        <p:txBody>
          <a:bodyPr>
            <a:normAutofit fontScale="90000"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Основи організації ВББ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10789" y="513806"/>
            <a:ext cx="12775473" cy="6187439"/>
          </a:xfrm>
        </p:spPr>
        <p:txBody>
          <a:bodyPr>
            <a:noAutofit/>
          </a:bodyPr>
          <a:lstStyle/>
          <a:p>
            <a:r>
              <a:rPr lang="ru-RU" sz="2000" b="1" dirty="0"/>
              <a:t>На </a:t>
            </a:r>
            <a:r>
              <a:rPr lang="ru-RU" sz="2000" b="1" i="1" dirty="0" err="1"/>
              <a:t>формування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виробничої</a:t>
            </a:r>
            <a:r>
              <a:rPr lang="ru-RU" sz="2000" b="1" i="1" dirty="0"/>
              <a:t> </a:t>
            </a:r>
            <a:r>
              <a:rPr lang="ru-RU" sz="2000" b="1" i="1" dirty="0" err="1"/>
              <a:t>бази</a:t>
            </a:r>
            <a:r>
              <a:rPr lang="ru-RU" sz="2000" b="1" i="1" dirty="0"/>
              <a:t> </a:t>
            </a:r>
            <a:r>
              <a:rPr lang="ru-RU" sz="2000" dirty="0"/>
              <a:t>та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суттєво</a:t>
            </a:r>
            <a:r>
              <a:rPr lang="ru-RU" sz="2000" dirty="0"/>
              <a:t> </a:t>
            </a:r>
            <a:r>
              <a:rPr lang="ru-RU" sz="2000" b="1" dirty="0" err="1"/>
              <a:t>впливають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будівництва</a:t>
            </a:r>
            <a:r>
              <a:rPr lang="ru-RU" sz="2000" dirty="0"/>
              <a:t> та </a:t>
            </a:r>
            <a:r>
              <a:rPr lang="ru-RU" sz="2000" b="1" dirty="0" err="1"/>
              <a:t>наступні</a:t>
            </a:r>
            <a:r>
              <a:rPr lang="ru-RU" sz="2000" b="1" dirty="0"/>
              <a:t> </a:t>
            </a:r>
            <a:r>
              <a:rPr lang="ru-RU" sz="2000" b="1" dirty="0" err="1"/>
              <a:t>фактори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dirty="0"/>
              <a:t>1) </a:t>
            </a:r>
            <a:r>
              <a:rPr lang="ru-RU" sz="2000" b="1" dirty="0" err="1"/>
              <a:t>топографічні</a:t>
            </a:r>
            <a:r>
              <a:rPr lang="ru-RU" sz="2000" b="1" dirty="0"/>
              <a:t>, </a:t>
            </a:r>
            <a:r>
              <a:rPr lang="ru-RU" sz="2000" b="1" dirty="0" err="1"/>
              <a:t>геологічні</a:t>
            </a:r>
            <a:r>
              <a:rPr lang="ru-RU" sz="2000" b="1" dirty="0"/>
              <a:t>, </a:t>
            </a:r>
            <a:r>
              <a:rPr lang="ru-RU" sz="2000" b="1" dirty="0" err="1"/>
              <a:t>гідрологічні</a:t>
            </a:r>
            <a:r>
              <a:rPr lang="ru-RU" sz="2000" b="1" dirty="0"/>
              <a:t> та </a:t>
            </a:r>
            <a:r>
              <a:rPr lang="ru-RU" sz="2000" b="1" dirty="0" err="1"/>
              <a:t>кліматичні</a:t>
            </a:r>
            <a:r>
              <a:rPr lang="ru-RU" sz="2000" b="1" dirty="0"/>
              <a:t> </a:t>
            </a:r>
            <a:r>
              <a:rPr lang="ru-RU" sz="2000" b="1" dirty="0" err="1"/>
              <a:t>умови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обумовлюють</a:t>
            </a:r>
            <a:r>
              <a:rPr lang="ru-RU" sz="2000" dirty="0"/>
              <a:t> склад, </a:t>
            </a:r>
            <a:r>
              <a:rPr lang="ru-RU" sz="2000" dirty="0" err="1"/>
              <a:t>розміщення</a:t>
            </a:r>
            <a:r>
              <a:rPr lang="ru-RU" sz="2000" dirty="0"/>
              <a:t> </a:t>
            </a:r>
            <a:r>
              <a:rPr lang="ru-RU" sz="2000" dirty="0" err="1"/>
              <a:t>виробничих</a:t>
            </a:r>
            <a:r>
              <a:rPr lang="ru-RU" sz="2000" dirty="0"/>
              <a:t> баз </a:t>
            </a:r>
            <a:r>
              <a:rPr lang="ru-RU" sz="2000" dirty="0" err="1"/>
              <a:t>будівництва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віддаленість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від</a:t>
            </a:r>
            <a:r>
              <a:rPr lang="ru-RU" sz="2000" dirty="0"/>
              <a:t> району </a:t>
            </a:r>
            <a:r>
              <a:rPr lang="ru-RU" sz="2000" dirty="0" err="1"/>
              <a:t>концентрації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обсягів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2) </a:t>
            </a:r>
            <a:r>
              <a:rPr lang="ru-RU" sz="2000" b="1" dirty="0" err="1"/>
              <a:t>різноманітність</a:t>
            </a:r>
            <a:r>
              <a:rPr lang="ru-RU" sz="2000" b="1" dirty="0"/>
              <a:t> </a:t>
            </a:r>
            <a:r>
              <a:rPr lang="ru-RU" sz="2000" b="1" dirty="0" err="1"/>
              <a:t>об'єктів</a:t>
            </a:r>
            <a:r>
              <a:rPr lang="ru-RU" sz="2000" b="1" dirty="0"/>
              <a:t>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тієї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іншої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основного</a:t>
            </a:r>
            <a:br>
              <a:rPr lang="ru-RU" sz="2000" dirty="0"/>
            </a:br>
            <a:r>
              <a:rPr lang="ru-RU" sz="2000" dirty="0" err="1"/>
              <a:t>виробництва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3) </a:t>
            </a:r>
            <a:r>
              <a:rPr lang="ru-RU" sz="2000" b="1" dirty="0" err="1"/>
              <a:t>обсяги</a:t>
            </a:r>
            <a:r>
              <a:rPr lang="ru-RU" sz="2000" b="1" dirty="0"/>
              <a:t> </a:t>
            </a:r>
            <a:r>
              <a:rPr lang="ru-RU" sz="2000" b="1" dirty="0" err="1"/>
              <a:t>робіт</a:t>
            </a:r>
            <a:r>
              <a:rPr lang="ru-RU" sz="2000" b="1" dirty="0"/>
              <a:t> </a:t>
            </a:r>
            <a:r>
              <a:rPr lang="ru-RU" sz="2000" dirty="0"/>
              <a:t>та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будівництва</a:t>
            </a:r>
            <a:r>
              <a:rPr lang="ru-RU" sz="2000" dirty="0"/>
              <a:t>, </a:t>
            </a:r>
            <a:r>
              <a:rPr lang="ru-RU" sz="2000" dirty="0" err="1"/>
              <a:t>віддаленість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транспортних</a:t>
            </a:r>
            <a:r>
              <a:rPr lang="ru-RU" sz="2000" dirty="0"/>
              <a:t> </a:t>
            </a:r>
            <a:r>
              <a:rPr lang="ru-RU" sz="2000" dirty="0" err="1"/>
              <a:t>магістралей</a:t>
            </a:r>
            <a:r>
              <a:rPr lang="ru-RU" sz="2000" dirty="0"/>
              <a:t>, </a:t>
            </a:r>
            <a:r>
              <a:rPr lang="ru-RU" sz="2000" dirty="0" err="1"/>
              <a:t>промислово</a:t>
            </a:r>
            <a:r>
              <a:rPr lang="ru-RU" sz="2000" dirty="0"/>
              <a:t> </a:t>
            </a:r>
            <a:r>
              <a:rPr lang="ru-RU" sz="2000" dirty="0" err="1"/>
              <a:t>розвинутих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і </a:t>
            </a:r>
            <a:r>
              <a:rPr lang="ru-RU" sz="2000" dirty="0" err="1"/>
              <a:t>підприємств</a:t>
            </a:r>
            <a:r>
              <a:rPr lang="ru-RU" sz="2000" dirty="0"/>
              <a:t> </a:t>
            </a:r>
            <a:r>
              <a:rPr lang="ru-RU" sz="2000" dirty="0" err="1"/>
              <a:t>будівельної</a:t>
            </a:r>
            <a:r>
              <a:rPr lang="ru-RU" sz="2000" dirty="0"/>
              <a:t> </a:t>
            </a:r>
            <a:r>
              <a:rPr lang="ru-RU" sz="2000" dirty="0" err="1"/>
              <a:t>індустрії</a:t>
            </a:r>
            <a:r>
              <a:rPr lang="ru-RU" sz="2000" dirty="0"/>
              <a:t>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необхідності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тимчасових</a:t>
            </a:r>
            <a:r>
              <a:rPr lang="ru-RU" sz="2000" dirty="0"/>
              <a:t> </a:t>
            </a:r>
            <a:r>
              <a:rPr lang="ru-RU" sz="2000" dirty="0" err="1"/>
              <a:t>житлових</a:t>
            </a:r>
            <a:r>
              <a:rPr lang="ru-RU" sz="2000" dirty="0"/>
              <a:t> умов з </a:t>
            </a:r>
            <a:r>
              <a:rPr lang="ru-RU" sz="2000" dirty="0" err="1"/>
              <a:t>соціальною</a:t>
            </a:r>
            <a:r>
              <a:rPr lang="ru-RU" sz="2000" dirty="0"/>
              <a:t> </a:t>
            </a:r>
            <a:r>
              <a:rPr lang="ru-RU" sz="2000" dirty="0" err="1"/>
              <a:t>інфраструктурою</a:t>
            </a:r>
            <a:r>
              <a:rPr lang="ru-RU" sz="2000" dirty="0"/>
              <a:t>, </a:t>
            </a:r>
            <a:r>
              <a:rPr lang="ru-RU" sz="2000" dirty="0" err="1"/>
              <a:t>будівництва</a:t>
            </a:r>
            <a:r>
              <a:rPr lang="ru-RU" sz="2000" dirty="0"/>
              <a:t> </a:t>
            </a:r>
            <a:r>
              <a:rPr lang="ru-RU" sz="2000" dirty="0" err="1"/>
              <a:t>доріг</a:t>
            </a:r>
            <a:r>
              <a:rPr lang="ru-RU" sz="2000" dirty="0"/>
              <a:t>,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власної</a:t>
            </a:r>
            <a:r>
              <a:rPr lang="ru-RU" sz="2000" dirty="0"/>
              <a:t> </a:t>
            </a:r>
            <a:r>
              <a:rPr lang="ru-RU" sz="2000" dirty="0" err="1"/>
              <a:t>будівельної</a:t>
            </a:r>
            <a:r>
              <a:rPr lang="ru-RU" sz="2000" dirty="0"/>
              <a:t> </a:t>
            </a:r>
            <a:r>
              <a:rPr lang="ru-RU" sz="2000" dirty="0" err="1"/>
              <a:t>індустрії</a:t>
            </a:r>
            <a:r>
              <a:rPr lang="ru-RU" sz="2000" dirty="0"/>
              <a:t>, </a:t>
            </a:r>
            <a:r>
              <a:rPr lang="ru-RU" sz="2000" dirty="0" err="1"/>
              <a:t>транспортних</a:t>
            </a:r>
            <a:r>
              <a:rPr lang="ru-RU" sz="2000" dirty="0"/>
              <a:t>, </a:t>
            </a:r>
            <a:r>
              <a:rPr lang="ru-RU" sz="2000" dirty="0" err="1"/>
              <a:t>ремонтних</a:t>
            </a:r>
            <a:r>
              <a:rPr lang="ru-RU" sz="2000" dirty="0"/>
              <a:t> та </a:t>
            </a:r>
            <a:r>
              <a:rPr lang="ru-RU" sz="2000" dirty="0" err="1"/>
              <a:t>експлуатаційних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, </a:t>
            </a:r>
            <a:r>
              <a:rPr lang="ru-RU" sz="2000" dirty="0" err="1"/>
              <a:t>призводить</a:t>
            </a:r>
            <a:r>
              <a:rPr lang="ru-RU" sz="2000" dirty="0"/>
              <a:t> до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підготовчого</a:t>
            </a:r>
            <a:r>
              <a:rPr lang="ru-RU" sz="2000" dirty="0"/>
              <a:t> </a:t>
            </a:r>
            <a:r>
              <a:rPr lang="ru-RU" sz="2000" dirty="0" err="1"/>
              <a:t>періоду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будівництва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4) </a:t>
            </a:r>
            <a:r>
              <a:rPr lang="ru-RU" sz="2000" b="1" dirty="0" err="1"/>
              <a:t>терміни</a:t>
            </a:r>
            <a:r>
              <a:rPr lang="ru-RU" sz="2000" b="1" dirty="0"/>
              <a:t> основного </a:t>
            </a:r>
            <a:r>
              <a:rPr lang="ru-RU" sz="2000" b="1" dirty="0" err="1"/>
              <a:t>будівництва</a:t>
            </a:r>
            <a:r>
              <a:rPr lang="ru-RU" sz="2000" dirty="0"/>
              <a:t>, </a:t>
            </a:r>
            <a:r>
              <a:rPr lang="ru-RU" sz="2000" dirty="0" err="1"/>
              <a:t>цілорічне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 err="1"/>
              <a:t>обумовлюють</a:t>
            </a:r>
            <a:r>
              <a:rPr lang="ru-RU" sz="2000" dirty="0"/>
              <a:t> </a:t>
            </a:r>
            <a:r>
              <a:rPr lang="ru-RU" sz="2000" dirty="0" err="1"/>
              <a:t>специфіку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</a:t>
            </a:r>
            <a:r>
              <a:rPr lang="ru-RU" sz="2000" dirty="0" err="1"/>
              <a:t>виробничої</a:t>
            </a:r>
            <a:r>
              <a:rPr lang="ru-RU" sz="2000" dirty="0"/>
              <a:t> </a:t>
            </a:r>
            <a:r>
              <a:rPr lang="ru-RU" sz="2000" dirty="0" err="1"/>
              <a:t>бази</a:t>
            </a:r>
            <a:r>
              <a:rPr lang="ru-RU" sz="2000" dirty="0"/>
              <a:t> за умов </a:t>
            </a:r>
            <a:r>
              <a:rPr lang="ru-RU" sz="2000" dirty="0" err="1"/>
              <a:t>безперебійної</a:t>
            </a:r>
            <a:r>
              <a:rPr lang="ru-RU" sz="2000" dirty="0"/>
              <a:t> та</a:t>
            </a:r>
            <a:br>
              <a:rPr lang="ru-RU" sz="2000" dirty="0"/>
            </a:br>
            <a:r>
              <a:rPr lang="ru-RU" sz="2000" dirty="0" err="1"/>
              <a:t>ритмічної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незалежно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5) </a:t>
            </a:r>
            <a:r>
              <a:rPr lang="ru-RU" sz="2000" b="1" dirty="0" err="1"/>
              <a:t>комплексний</a:t>
            </a:r>
            <a:r>
              <a:rPr lang="ru-RU" sz="2000" b="1" dirty="0"/>
              <a:t> характер </a:t>
            </a:r>
            <a:r>
              <a:rPr lang="ru-RU" sz="2000" dirty="0"/>
              <a:t>великих </a:t>
            </a:r>
            <a:r>
              <a:rPr lang="ru-RU" sz="2000" b="1" dirty="0" err="1"/>
              <a:t>господарських</a:t>
            </a:r>
            <a:r>
              <a:rPr lang="ru-RU" sz="2000" b="1" dirty="0"/>
              <a:t> </a:t>
            </a:r>
            <a:r>
              <a:rPr lang="ru-RU" sz="2000" b="1" dirty="0" err="1"/>
              <a:t>об'єктів</a:t>
            </a:r>
            <a:r>
              <a:rPr lang="ru-RU" sz="2000" b="1" dirty="0"/>
              <a:t> </a:t>
            </a:r>
            <a:r>
              <a:rPr lang="ru-RU" sz="2000" dirty="0" err="1"/>
              <a:t>зачіпає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галузей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732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04651"/>
            <a:ext cx="8596669" cy="566057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основні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принципи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створення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виробничої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бази</a:t>
            </a:r>
            <a:r>
              <a:rPr lang="ru-RU" sz="2800" dirty="0">
                <a:solidFill>
                  <a:srgbClr val="FF0000"/>
                </a:solidFill>
              </a:rPr>
              <a:t>: 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5114"/>
            <a:ext cx="10672353" cy="5324429"/>
          </a:xfrm>
        </p:spPr>
        <p:txBody>
          <a:bodyPr>
            <a:noAutofit/>
          </a:bodyPr>
          <a:lstStyle/>
          <a:p>
            <a:r>
              <a:rPr lang="ru-RU" dirty="0"/>
              <a:t>1)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існуючих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b="1" dirty="0"/>
              <a:t>на засадах </a:t>
            </a:r>
            <a:r>
              <a:rPr lang="ru-RU" b="1" dirty="0" err="1"/>
              <a:t>оренди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розраховані</a:t>
            </a:r>
            <a:r>
              <a:rPr lang="ru-RU" dirty="0"/>
              <a:t> на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2)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виробничої</a:t>
            </a:r>
            <a:r>
              <a:rPr lang="ru-RU" b="1" dirty="0"/>
              <a:t>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err="1"/>
              <a:t>власними</a:t>
            </a:r>
            <a:r>
              <a:rPr lang="ru-RU" b="1" dirty="0"/>
              <a:t> силами </a:t>
            </a:r>
            <a:r>
              <a:rPr lang="ru-RU" dirty="0" err="1"/>
              <a:t>можна</a:t>
            </a:r>
            <a:r>
              <a:rPr lang="ru-RU" dirty="0"/>
              <a:t> для великих </a:t>
            </a:r>
            <a:r>
              <a:rPr lang="ru-RU" dirty="0" err="1"/>
              <a:t>будівництв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виробничих</a:t>
            </a:r>
            <a:r>
              <a:rPr lang="ru-RU" dirty="0"/>
              <a:t> баз (</a:t>
            </a:r>
            <a:r>
              <a:rPr lang="ru-RU" dirty="0" err="1"/>
              <a:t>управлінь</a:t>
            </a:r>
            <a:r>
              <a:rPr lang="ru-RU" dirty="0"/>
              <a:t>),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розраховане</a:t>
            </a:r>
            <a:r>
              <a:rPr lang="ru-RU" dirty="0"/>
              <a:t> </a:t>
            </a:r>
            <a:r>
              <a:rPr lang="ru-RU" b="1" dirty="0"/>
              <a:t>на</a:t>
            </a:r>
            <a:br>
              <a:rPr lang="ru-RU" b="1" dirty="0"/>
            </a:br>
            <a:r>
              <a:rPr lang="ru-RU" b="1" dirty="0"/>
              <a:t>великий </a:t>
            </a:r>
            <a:r>
              <a:rPr lang="ru-RU" b="1" dirty="0" err="1"/>
              <a:t>термін</a:t>
            </a:r>
            <a:r>
              <a:rPr lang="ru-RU" b="1" dirty="0"/>
              <a:t>;</a:t>
            </a:r>
            <a:br>
              <a:rPr lang="ru-RU" b="1" dirty="0"/>
            </a:br>
            <a:r>
              <a:rPr lang="ru-RU" dirty="0"/>
              <a:t>3)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і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і </a:t>
            </a:r>
            <a:r>
              <a:rPr lang="ru-RU" b="1" dirty="0" err="1"/>
              <a:t>розширення</a:t>
            </a:r>
            <a:r>
              <a:rPr lang="ru-RU" b="1" dirty="0"/>
              <a:t> </a:t>
            </a:r>
            <a:r>
              <a:rPr lang="ru-RU" b="1" dirty="0" err="1"/>
              <a:t>існуючих</a:t>
            </a:r>
            <a:r>
              <a:rPr lang="ru-RU" b="1" dirty="0"/>
              <a:t> баз </a:t>
            </a:r>
            <a:r>
              <a:rPr lang="ru-RU" b="1" dirty="0" err="1"/>
              <a:t>будівельної</a:t>
            </a:r>
            <a:r>
              <a:rPr lang="ru-RU" b="1" dirty="0"/>
              <a:t> </a:t>
            </a:r>
            <a:r>
              <a:rPr lang="ru-RU" b="1" dirty="0" err="1"/>
              <a:t>індустрії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максимального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b="1" dirty="0"/>
              <a:t>в </a:t>
            </a:r>
            <a:r>
              <a:rPr lang="ru-RU" b="1" dirty="0" err="1"/>
              <a:t>майбутньому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основного </a:t>
            </a:r>
            <a:r>
              <a:rPr lang="ru-RU" dirty="0" err="1"/>
              <a:t>будівництва</a:t>
            </a:r>
            <a:r>
              <a:rPr lang="ru-RU" dirty="0"/>
              <a:t>) для потреб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4)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постійної</a:t>
            </a:r>
            <a:r>
              <a:rPr lang="ru-RU" b="1" dirty="0"/>
              <a:t> </a:t>
            </a:r>
            <a:r>
              <a:rPr lang="ru-RU" b="1" dirty="0" err="1"/>
              <a:t>регіональної</a:t>
            </a:r>
            <a:r>
              <a:rPr lang="ru-RU" b="1" dirty="0"/>
              <a:t>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dirty="0"/>
              <a:t>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5) </a:t>
            </a:r>
            <a:r>
              <a:rPr lang="ru-RU" dirty="0" err="1"/>
              <a:t>максимальне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b="1" dirty="0" err="1"/>
              <a:t>конструкцій</a:t>
            </a:r>
            <a:r>
              <a:rPr lang="ru-RU" b="1" dirty="0"/>
              <a:t> </a:t>
            </a:r>
            <a:r>
              <a:rPr lang="ru-RU" b="1" dirty="0" err="1"/>
              <a:t>заводського</a:t>
            </a:r>
            <a:r>
              <a:rPr lang="ru-RU" b="1" dirty="0"/>
              <a:t> </a:t>
            </a:r>
            <a:r>
              <a:rPr lang="ru-RU" b="1" dirty="0" err="1"/>
              <a:t>виготовлення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6) </a:t>
            </a:r>
            <a:r>
              <a:rPr lang="ru-RU" b="1" dirty="0" err="1"/>
              <a:t>тимчасові</a:t>
            </a:r>
            <a:r>
              <a:rPr lang="ru-RU" b="1" dirty="0"/>
              <a:t> </a:t>
            </a:r>
            <a:r>
              <a:rPr lang="ru-RU" b="1" dirty="0" err="1"/>
              <a:t>споруди</a:t>
            </a:r>
            <a:r>
              <a:rPr lang="ru-RU" b="1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b="1" dirty="0" err="1"/>
              <a:t>збірно-розбірними</a:t>
            </a:r>
            <a:r>
              <a:rPr lang="ru-RU" b="1" dirty="0"/>
              <a:t> </a:t>
            </a:r>
            <a:r>
              <a:rPr lang="ru-RU" dirty="0"/>
              <a:t>для </a:t>
            </a:r>
            <a:r>
              <a:rPr lang="ru-RU" dirty="0" err="1"/>
              <a:t>швидкого</a:t>
            </a:r>
            <a:r>
              <a:rPr lang="ru-RU" dirty="0"/>
              <a:t> монтажу та демонтажу при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витратах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і </a:t>
            </a:r>
            <a:r>
              <a:rPr lang="ru-RU" dirty="0" err="1"/>
              <a:t>матеріалів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7) </a:t>
            </a:r>
            <a:r>
              <a:rPr lang="ru-RU" b="1" dirty="0"/>
              <a:t>компоновка </a:t>
            </a:r>
            <a:r>
              <a:rPr lang="ru-RU" b="1" dirty="0" err="1"/>
              <a:t>потужностей</a:t>
            </a:r>
            <a:r>
              <a:rPr lang="ru-RU" b="1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b="1" dirty="0"/>
              <a:t>повинна </a:t>
            </a:r>
            <a:r>
              <a:rPr lang="ru-RU" b="1" dirty="0" err="1"/>
              <a:t>відповідати</a:t>
            </a:r>
            <a:r>
              <a:rPr lang="ru-RU" b="1" dirty="0"/>
              <a:t> видам і </a:t>
            </a:r>
            <a:r>
              <a:rPr lang="ru-RU" b="1" dirty="0" err="1"/>
              <a:t>обсягам</a:t>
            </a:r>
            <a:r>
              <a:rPr lang="ru-RU" b="1" dirty="0"/>
              <a:t> </a:t>
            </a:r>
            <a:r>
              <a:rPr lang="ru-RU" b="1" dirty="0" err="1"/>
              <a:t>будівельних</a:t>
            </a:r>
            <a:r>
              <a:rPr lang="ru-RU" b="1" dirty="0"/>
              <a:t> </a:t>
            </a:r>
            <a:r>
              <a:rPr lang="ru-RU" b="1" dirty="0" err="1"/>
              <a:t>робіт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виробництвом</a:t>
            </a:r>
            <a:r>
              <a:rPr lang="ru-RU" dirty="0"/>
              <a:t> і </a:t>
            </a:r>
            <a:r>
              <a:rPr lang="ru-RU" dirty="0" err="1"/>
              <a:t>змінюватися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потреби основного </a:t>
            </a:r>
            <a:r>
              <a:rPr lang="ru-RU" dirty="0" err="1"/>
              <a:t>виробництва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1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Структура виробничої бази будівництва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88721"/>
            <a:ext cx="8596668" cy="5264330"/>
          </a:xfrm>
        </p:spPr>
        <p:txBody>
          <a:bodyPr>
            <a:normAutofit/>
          </a:bodyPr>
          <a:lstStyle/>
          <a:p>
            <a:r>
              <a:rPr lang="uk-UA" sz="2400" i="1" dirty="0"/>
              <a:t>Залежно від виду продукції,</a:t>
            </a:r>
            <a:r>
              <a:rPr lang="uk-UA" sz="2400" dirty="0"/>
              <a:t> яку виготовляють підприємства ВББ, вони поділяються на:</a:t>
            </a:r>
          </a:p>
          <a:p>
            <a:r>
              <a:rPr lang="uk-UA" sz="2400" dirty="0"/>
              <a:t>- спеціалізовані – виготовляють один вид продукції, </a:t>
            </a:r>
          </a:p>
          <a:p>
            <a:pPr marL="0" indent="0">
              <a:buNone/>
            </a:pPr>
            <a:r>
              <a:rPr lang="uk-UA" sz="2400" dirty="0"/>
              <a:t>( керамічну цеглу);</a:t>
            </a:r>
          </a:p>
          <a:p>
            <a:r>
              <a:rPr lang="uk-UA" sz="2400" dirty="0"/>
              <a:t>- комбіновані – виготовляють різні види продукції</a:t>
            </a:r>
          </a:p>
          <a:p>
            <a:r>
              <a:rPr lang="uk-UA" sz="2400" i="1" dirty="0"/>
              <a:t>Залежно від рівня підпорядкування </a:t>
            </a:r>
            <a:r>
              <a:rPr lang="uk-UA" sz="2400" dirty="0"/>
              <a:t>підприємства ВББ ділять на:</a:t>
            </a:r>
          </a:p>
          <a:p>
            <a:r>
              <a:rPr lang="uk-UA" sz="2400" dirty="0"/>
              <a:t>- корпоративного підпорядкування;</a:t>
            </a:r>
          </a:p>
          <a:p>
            <a:r>
              <a:rPr lang="uk-UA" sz="2400" dirty="0"/>
              <a:t>- місцевого підпорядкування , які входять до складу БМО;</a:t>
            </a:r>
          </a:p>
          <a:p>
            <a:r>
              <a:rPr lang="uk-UA" sz="2400" dirty="0"/>
              <a:t>- фірмового підпорядкування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63" y="574766"/>
            <a:ext cx="91048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того, підприємства ВББ поділяють на:</a:t>
            </a:r>
          </a:p>
          <a:p>
            <a:pPr algn="just"/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800" dirty="0"/>
              <a:t>- </a:t>
            </a:r>
            <a:r>
              <a:rPr lang="uk-UA" sz="2800" b="1" i="1" dirty="0"/>
              <a:t>Підприємства будівельної індустрії </a:t>
            </a:r>
            <a:r>
              <a:rPr lang="uk-UA" sz="2800" dirty="0"/>
              <a:t>– заводи і полігони з виробництва збірних ЗБК, бетонних сумішей і будівельних розчинів; сухих будівельних сумішей; деревообробні комбінати; підприємства виробництва сталевих і алюмінієвих виробів і конструкцій; підприємства з виготовлення </a:t>
            </a:r>
            <a:r>
              <a:rPr lang="uk-UA" sz="2800" dirty="0" err="1"/>
              <a:t>електро</a:t>
            </a:r>
            <a:r>
              <a:rPr lang="uk-UA" sz="2800" dirty="0"/>
              <a:t> і сантехнічного устаткування; підприємства з виробництва сучасних фасадних, віконних і дверних систем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03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731519"/>
            <a:ext cx="8596668" cy="961288"/>
          </a:xfrm>
        </p:spPr>
        <p:txBody>
          <a:bodyPr/>
          <a:lstStyle/>
          <a:p>
            <a:pPr algn="ctr"/>
            <a:r>
              <a:rPr lang="uk-UA" dirty="0"/>
              <a:t>1. Будівельний комплекс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823436"/>
            <a:ext cx="11147520" cy="457736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складові будівельного комплексу:</a:t>
            </a:r>
          </a:p>
          <a:p>
            <a:pPr marL="457200" indent="-457200" algn="just">
              <a:buAutoNum type="arabicPeriod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uk-UA" sz="2400" b="1" dirty="0"/>
              <a:t> – безпосередньо створює кінцевий результат</a:t>
            </a:r>
          </a:p>
          <a:p>
            <a:pPr marL="457200" indent="-457200" algn="just">
              <a:buAutoNum type="arabicPeriod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Промислова ланка комплексу </a:t>
            </a:r>
            <a:r>
              <a:rPr lang="uk-UA" sz="2400" b="1" dirty="0"/>
              <a:t>– підприємства будівельної індустрії та промисловості будівельних матеріалів</a:t>
            </a:r>
          </a:p>
          <a:p>
            <a:pPr marL="457200" indent="-457200" algn="just">
              <a:buAutoNum type="arabicPeriod"/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Матеріально-технічне обслуговування </a:t>
            </a:r>
            <a:r>
              <a:rPr lang="uk-UA" sz="2400" b="1" dirty="0"/>
              <a:t>( інфраструктурна ланка) – підприємства з капітального ремонту і технічного обслуговування будівельних машин, автотранспортні підприємства, організації, що забезпечують промислово-технологічну комплектацію</a:t>
            </a:r>
          </a:p>
          <a:p>
            <a:pPr marL="457200" indent="-457200" algn="just">
              <a:buAutoNum type="arabicPeriod"/>
            </a:pPr>
            <a:r>
              <a:rPr lang="uk-UA" sz="2400" b="1" dirty="0"/>
              <a:t>Проектно-конструкторські і науково-дослідні організації, банківські установи, консалтингові, управлінські фірми, галузеві органи управління і галузеві суспільні організації</a:t>
            </a:r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935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7360" y="1227909"/>
            <a:ext cx="93921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-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 промисловості будівельних матеріалів </a:t>
            </a:r>
            <a:r>
              <a:rPr lang="uk-UA" sz="2800" dirty="0"/>
              <a:t>– заводи видобутку і обробки природнього каменю; виготовлення пористих штучних заповнювачів  на основі природньої сировини; заводи мінеральних в’яжучих та виробів на їх основі; підприємства виготовлення виробів на основі органічних в’яжучих; підприємства виробництва керамічних виробів; полімерних матеріалів; </a:t>
            </a:r>
            <a:r>
              <a:rPr lang="uk-UA" sz="2800" dirty="0" err="1"/>
              <a:t>гідроізолюючих</a:t>
            </a:r>
            <a:r>
              <a:rPr lang="uk-UA" sz="2800" dirty="0"/>
              <a:t> і </a:t>
            </a:r>
            <a:r>
              <a:rPr lang="uk-UA" sz="2800" dirty="0" err="1"/>
              <a:t>герметизуючих</a:t>
            </a:r>
            <a:r>
              <a:rPr lang="uk-UA" sz="2800" dirty="0"/>
              <a:t> виробів; виробів на основі мінеральних розплавів тощо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830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04" y="178526"/>
            <a:ext cx="9642323" cy="984068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rgbClr val="FF0000"/>
                </a:solidFill>
              </a:rPr>
              <a:t>Залежно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від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тривалості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використання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підприємства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виробничої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бази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діляться</a:t>
            </a:r>
            <a:r>
              <a:rPr lang="ru-RU" sz="3100" dirty="0">
                <a:solidFill>
                  <a:srgbClr val="FF0000"/>
                </a:solidFill>
              </a:rPr>
              <a:t> на </a:t>
            </a:r>
            <a:r>
              <a:rPr lang="ru-RU" sz="3100" dirty="0" err="1">
                <a:solidFill>
                  <a:srgbClr val="FF0000"/>
                </a:solidFill>
              </a:rPr>
              <a:t>дві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групи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2595"/>
            <a:ext cx="9798316" cy="48787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</a:t>
            </a:r>
            <a:r>
              <a:rPr lang="ru-RU" b="1" i="1" dirty="0" err="1"/>
              <a:t>тимчасові</a:t>
            </a:r>
            <a:r>
              <a:rPr lang="ru-RU" b="1" i="1" dirty="0"/>
              <a:t> </a:t>
            </a:r>
            <a:r>
              <a:rPr lang="ru-RU" dirty="0"/>
              <a:t>(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потреб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на</a:t>
            </a:r>
            <a:br>
              <a:rPr lang="ru-RU" dirty="0"/>
            </a:br>
            <a:r>
              <a:rPr lang="ru-RU" dirty="0"/>
              <a:t>короткий </a:t>
            </a:r>
            <a:r>
              <a:rPr lang="ru-RU" dirty="0" err="1"/>
              <a:t>термін</a:t>
            </a:r>
            <a:r>
              <a:rPr lang="ru-RU" dirty="0"/>
              <a:t>);</a:t>
            </a:r>
          </a:p>
          <a:p>
            <a:r>
              <a:rPr lang="ru-RU" dirty="0"/>
              <a:t></a:t>
            </a:r>
            <a:r>
              <a:rPr lang="ru-RU" b="1" i="1" dirty="0" err="1"/>
              <a:t>постійні</a:t>
            </a:r>
            <a:r>
              <a:rPr lang="ru-RU" b="1" i="1" dirty="0"/>
              <a:t> </a:t>
            </a:r>
            <a:r>
              <a:rPr lang="ru-RU" dirty="0"/>
              <a:t>(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).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До </a:t>
            </a:r>
            <a:r>
              <a:rPr lang="ru-RU" b="1" dirty="0" err="1"/>
              <a:t>тимчасових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  <a:r>
              <a:rPr lang="ru-RU" dirty="0" err="1"/>
              <a:t>бетонні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складського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стоянки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будівельні</a:t>
            </a:r>
            <a:r>
              <a:rPr lang="ru-RU" dirty="0"/>
              <a:t> шляхи,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електропередач</a:t>
            </a:r>
            <a:r>
              <a:rPr lang="ru-RU" dirty="0"/>
              <a:t> та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будівельного</a:t>
            </a:r>
            <a:r>
              <a:rPr lang="ru-RU" dirty="0"/>
              <a:t> комплексу.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збірно-розбірними</a:t>
            </a:r>
            <a:r>
              <a:rPr lang="ru-RU" dirty="0"/>
              <a:t> і</a:t>
            </a:r>
            <a:br>
              <a:rPr lang="ru-RU" dirty="0"/>
            </a:br>
            <a:r>
              <a:rPr lang="ru-RU" dirty="0" err="1"/>
              <a:t>транспортабельними</a:t>
            </a:r>
            <a:r>
              <a:rPr lang="ru-RU" dirty="0"/>
              <a:t>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будовах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/>
              <a:t>Постійні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r>
              <a:rPr lang="ru-RU" dirty="0"/>
              <a:t>заводи і </a:t>
            </a:r>
            <a:r>
              <a:rPr lang="ru-RU" dirty="0" err="1"/>
              <a:t>полігони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збірні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залізобетонні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і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r>
              <a:rPr lang="ru-RU" dirty="0" err="1"/>
              <a:t>лісопереробні</a:t>
            </a:r>
            <a:r>
              <a:rPr lang="ru-RU" dirty="0"/>
              <a:t>, </a:t>
            </a:r>
            <a:r>
              <a:rPr lang="ru-RU" dirty="0" err="1"/>
              <a:t>домобудівні</a:t>
            </a:r>
            <a:r>
              <a:rPr lang="ru-RU" dirty="0"/>
              <a:t> </a:t>
            </a:r>
            <a:r>
              <a:rPr lang="ru-RU" dirty="0" err="1"/>
              <a:t>комбінати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ремонтно-</a:t>
            </a:r>
            <a:r>
              <a:rPr lang="ru-RU" dirty="0" err="1"/>
              <a:t>механічні</a:t>
            </a:r>
            <a:r>
              <a:rPr lang="ru-RU" dirty="0"/>
              <a:t> заводи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Розташовуються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</a:t>
            </a:r>
            <a:br>
              <a:rPr lang="ru-RU" dirty="0"/>
            </a:b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52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463"/>
            <a:ext cx="9877455" cy="566057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Матеріально-технічна</a:t>
            </a:r>
            <a:r>
              <a:rPr lang="ru-RU" sz="2800" b="1" dirty="0">
                <a:solidFill>
                  <a:srgbClr val="FF0000"/>
                </a:solidFill>
              </a:rPr>
              <a:t> база </a:t>
            </a:r>
            <a:r>
              <a:rPr lang="ru-RU" sz="2800" b="1" dirty="0" err="1">
                <a:solidFill>
                  <a:srgbClr val="FF0000"/>
                </a:solidFill>
              </a:rPr>
              <a:t>будівельного</a:t>
            </a:r>
            <a:r>
              <a:rPr lang="ru-RU" sz="2800" b="1" dirty="0">
                <a:solidFill>
                  <a:srgbClr val="FF0000"/>
                </a:solidFill>
              </a:rPr>
              <a:t> комплексу.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731521"/>
            <a:ext cx="9668449" cy="5309842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Матеріально-технічна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/>
              <a:t> </a:t>
            </a:r>
            <a:r>
              <a:rPr lang="ru-RU" sz="2000" dirty="0" err="1"/>
              <a:t>це</a:t>
            </a:r>
            <a:r>
              <a:rPr lang="ru-RU" sz="2000" dirty="0"/>
              <a:t> система </a:t>
            </a:r>
            <a:r>
              <a:rPr lang="ru-RU" sz="2000" dirty="0" err="1"/>
              <a:t>підприємств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будівництва</a:t>
            </a:r>
            <a:r>
              <a:rPr lang="ru-RU" sz="2000" dirty="0"/>
              <a:t>, </a:t>
            </a:r>
            <a:r>
              <a:rPr lang="ru-RU" sz="2000" dirty="0" err="1"/>
              <a:t>промисловості</a:t>
            </a:r>
            <a:r>
              <a:rPr lang="ru-RU" sz="2000" dirty="0"/>
              <a:t> і </a:t>
            </a:r>
            <a:r>
              <a:rPr lang="ru-RU" sz="2000" dirty="0" err="1"/>
              <a:t>будівельного</a:t>
            </a:r>
            <a:r>
              <a:rPr lang="ru-RU" sz="2000" dirty="0"/>
              <a:t> транспорту,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обслуговують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будівництво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й тих,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експлуатують</a:t>
            </a:r>
            <a:r>
              <a:rPr lang="ru-RU" sz="2000" dirty="0"/>
              <a:t> та </a:t>
            </a:r>
            <a:r>
              <a:rPr lang="ru-RU" sz="2000" dirty="0" err="1"/>
              <a:t>ремонтують</a:t>
            </a:r>
            <a:r>
              <a:rPr lang="ru-RU" sz="2000" dirty="0"/>
              <a:t> </a:t>
            </a:r>
            <a:r>
              <a:rPr lang="ru-RU" sz="2000" dirty="0" err="1"/>
              <a:t>будівельні</a:t>
            </a:r>
            <a:r>
              <a:rPr lang="ru-RU" sz="2000" dirty="0"/>
              <a:t> і </a:t>
            </a:r>
            <a:r>
              <a:rPr lang="ru-RU" sz="2000" dirty="0" err="1"/>
              <a:t>транспортні</a:t>
            </a:r>
            <a:r>
              <a:rPr lang="ru-RU" sz="2000" dirty="0"/>
              <a:t> </a:t>
            </a:r>
            <a:r>
              <a:rPr lang="ru-RU" sz="2000" dirty="0" err="1"/>
              <a:t>машини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2" y="2348044"/>
            <a:ext cx="106080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Виробничо-технологічна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комплектація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(ВТК)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-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прогресивна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галузевого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Матеріално-технологічне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ВТК,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передбачає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надходження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інженерного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технологічними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комплектами,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строкя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будівельно-монтажних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(БМР).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При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комплектного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передбачати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комплектування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матеріально-технічними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ресурсами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незалежно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джерел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і порядку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надходження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будинків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споруд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вузлів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секцій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поверхів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приміщень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інженерної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готовності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інженерного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кріпильними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готовими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супутніми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допоміжними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601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535" cy="1320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Склад УВТК ( </a:t>
            </a:r>
            <a:r>
              <a:rPr lang="ru-RU" sz="2400" b="1" dirty="0" err="1">
                <a:solidFill>
                  <a:srgbClr val="FF0000"/>
                </a:solidFill>
              </a:rPr>
              <a:t>управління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виробничо-технологічної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комплектації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може</a:t>
            </a:r>
            <a:r>
              <a:rPr lang="ru-RU" sz="2400" dirty="0">
                <a:solidFill>
                  <a:srgbClr val="FF0000"/>
                </a:solidFill>
              </a:rPr>
              <a:t> бути з таких </a:t>
            </a:r>
            <a:r>
              <a:rPr lang="ru-RU" sz="2400" dirty="0" err="1">
                <a:solidFill>
                  <a:srgbClr val="FF0000"/>
                </a:solidFill>
              </a:rPr>
              <a:t>цехів</a:t>
            </a:r>
            <a:r>
              <a:rPr lang="ru-RU" sz="2400" dirty="0">
                <a:solidFill>
                  <a:srgbClr val="FF0000"/>
                </a:solidFill>
              </a:rPr>
              <a:t> і </a:t>
            </a:r>
            <a:r>
              <a:rPr lang="ru-RU" sz="2400" dirty="0" err="1">
                <a:solidFill>
                  <a:srgbClr val="FF0000"/>
                </a:solidFill>
              </a:rPr>
              <a:t>дільниць</a:t>
            </a:r>
            <a:r>
              <a:rPr lang="ru-RU" sz="2400" dirty="0">
                <a:solidFill>
                  <a:srgbClr val="FF0000"/>
                </a:solidFill>
              </a:rPr>
              <a:t>: 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02229"/>
            <a:ext cx="11314370" cy="55255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- </a:t>
            </a:r>
            <a:r>
              <a:rPr lang="ru-RU" sz="2200" b="1" dirty="0"/>
              <a:t>цех </a:t>
            </a:r>
            <a:r>
              <a:rPr lang="ru-RU" sz="2200" b="1" dirty="0" err="1"/>
              <a:t>залізобетонних</a:t>
            </a:r>
            <a:r>
              <a:rPr lang="ru-RU" sz="2200" b="1" dirty="0"/>
              <a:t> </a:t>
            </a:r>
            <a:r>
              <a:rPr lang="ru-RU" sz="2200" b="1" dirty="0" err="1"/>
              <a:t>виробів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полігон</a:t>
            </a:r>
            <a:r>
              <a:rPr lang="ru-RU" sz="2200" dirty="0"/>
              <a:t> для </a:t>
            </a:r>
            <a:r>
              <a:rPr lang="ru-RU" sz="2200" dirty="0" err="1"/>
              <a:t>виготовлення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залізобетонних</a:t>
            </a:r>
            <a:r>
              <a:rPr lang="ru-RU" sz="2200" dirty="0"/>
              <a:t> </a:t>
            </a:r>
            <a:r>
              <a:rPr lang="ru-RU" sz="2200" dirty="0" err="1"/>
              <a:t>виробів</a:t>
            </a:r>
            <a:r>
              <a:rPr lang="ru-RU" sz="2200" dirty="0"/>
              <a:t>, </a:t>
            </a:r>
            <a:r>
              <a:rPr lang="ru-RU" sz="2200" dirty="0" err="1"/>
              <a:t>бетонорозчинний</a:t>
            </a:r>
            <a:r>
              <a:rPr lang="ru-RU" sz="2200" dirty="0"/>
              <a:t> </a:t>
            </a:r>
            <a:r>
              <a:rPr lang="ru-RU" sz="2200" dirty="0" err="1"/>
              <a:t>вузол</a:t>
            </a:r>
            <a:r>
              <a:rPr lang="ru-RU" sz="2200" dirty="0"/>
              <a:t>, </a:t>
            </a:r>
            <a:r>
              <a:rPr lang="ru-RU" sz="2200" dirty="0" err="1"/>
              <a:t>арматурну</a:t>
            </a:r>
            <a:r>
              <a:rPr lang="ru-RU" sz="2200" dirty="0"/>
              <a:t> і </a:t>
            </a:r>
            <a:r>
              <a:rPr lang="ru-RU" sz="2200" dirty="0" err="1"/>
              <a:t>столярну</a:t>
            </a:r>
            <a:r>
              <a:rPr lang="ru-RU" sz="2200" dirty="0"/>
              <a:t> </a:t>
            </a:r>
            <a:r>
              <a:rPr lang="ru-RU" sz="2200" dirty="0" err="1"/>
              <a:t>дільниці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 err="1"/>
              <a:t>вузол</a:t>
            </a:r>
            <a:r>
              <a:rPr lang="ru-RU" sz="2200" dirty="0"/>
              <a:t> сухих </a:t>
            </a:r>
            <a:r>
              <a:rPr lang="ru-RU" sz="2200" dirty="0" err="1"/>
              <a:t>сумішей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/>
              <a:t>- </a:t>
            </a:r>
            <a:r>
              <a:rPr lang="ru-RU" sz="2200" b="1" dirty="0"/>
              <a:t>цех </a:t>
            </a:r>
            <a:r>
              <a:rPr lang="ru-RU" sz="2200" b="1" dirty="0" err="1"/>
              <a:t>опоряджувальних</a:t>
            </a:r>
            <a:r>
              <a:rPr lang="ru-RU" sz="2200" b="1" dirty="0"/>
              <a:t> </a:t>
            </a:r>
            <a:r>
              <a:rPr lang="ru-RU" sz="2200" b="1" dirty="0" err="1"/>
              <a:t>матеріалів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дільницю</a:t>
            </a:r>
            <a:r>
              <a:rPr lang="ru-RU" sz="2200" dirty="0"/>
              <a:t> з </a:t>
            </a:r>
            <a:r>
              <a:rPr lang="ru-RU" sz="2200" dirty="0" err="1"/>
              <a:t>розрізання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/>
              <a:t>шпалер і </a:t>
            </a:r>
            <a:r>
              <a:rPr lang="ru-RU" sz="2200" dirty="0" err="1"/>
              <a:t>технічної</a:t>
            </a:r>
            <a:r>
              <a:rPr lang="ru-RU" sz="2200" dirty="0"/>
              <a:t> </a:t>
            </a:r>
            <a:r>
              <a:rPr lang="ru-RU" sz="2200" dirty="0" err="1"/>
              <a:t>тканини</a:t>
            </a:r>
            <a:r>
              <a:rPr lang="ru-RU" sz="2200" dirty="0"/>
              <a:t>, </a:t>
            </a:r>
            <a:r>
              <a:rPr lang="ru-RU" sz="2200" dirty="0" err="1"/>
              <a:t>дільницю</a:t>
            </a:r>
            <a:r>
              <a:rPr lang="ru-RU" sz="2200" dirty="0"/>
              <a:t> </a:t>
            </a:r>
            <a:r>
              <a:rPr lang="ru-RU" sz="2200" dirty="0" err="1"/>
              <a:t>виготовлення</a:t>
            </a:r>
            <a:r>
              <a:rPr lang="ru-RU" sz="2200" dirty="0"/>
              <a:t> </a:t>
            </a:r>
            <a:r>
              <a:rPr lang="ru-RU" sz="2200" dirty="0" err="1"/>
              <a:t>шпаклівки</a:t>
            </a:r>
            <a:r>
              <a:rPr lang="ru-RU" sz="2200" dirty="0"/>
              <a:t>, замазки і</a:t>
            </a:r>
            <a:br>
              <a:rPr lang="ru-RU" sz="2200" dirty="0"/>
            </a:br>
            <a:r>
              <a:rPr lang="ru-RU" sz="2200" dirty="0" err="1"/>
              <a:t>крейдяних</a:t>
            </a:r>
            <a:r>
              <a:rPr lang="ru-RU" sz="2200" dirty="0"/>
              <a:t> паст, </a:t>
            </a:r>
            <a:r>
              <a:rPr lang="ru-RU" sz="2200" dirty="0" err="1"/>
              <a:t>дільницю</a:t>
            </a:r>
            <a:r>
              <a:rPr lang="ru-RU" sz="2200" dirty="0"/>
              <a:t> </a:t>
            </a:r>
            <a:r>
              <a:rPr lang="ru-RU" sz="2200" dirty="0" err="1"/>
              <a:t>комплектації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/>
              <a:t>- </a:t>
            </a:r>
            <a:r>
              <a:rPr lang="ru-RU" sz="2200" b="1" dirty="0"/>
              <a:t>цех </a:t>
            </a:r>
            <a:r>
              <a:rPr lang="ru-RU" sz="2200" b="1" dirty="0" err="1"/>
              <a:t>загальнобудівельних</a:t>
            </a:r>
            <a:r>
              <a:rPr lang="ru-RU" sz="2200" b="1" dirty="0"/>
              <a:t> і </a:t>
            </a:r>
            <a:r>
              <a:rPr lang="ru-RU" sz="2200" b="1" dirty="0" err="1"/>
              <a:t>ізоляційних</a:t>
            </a:r>
            <a:r>
              <a:rPr lang="ru-RU" sz="2200" b="1" dirty="0"/>
              <a:t> </a:t>
            </a:r>
            <a:r>
              <a:rPr lang="ru-RU" sz="2200" b="1" dirty="0" err="1"/>
              <a:t>матеріалів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дільницю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розрізання</a:t>
            </a:r>
            <a:r>
              <a:rPr lang="ru-RU" sz="2200" dirty="0"/>
              <a:t> </a:t>
            </a:r>
            <a:r>
              <a:rPr lang="ru-RU" sz="2200" dirty="0" err="1"/>
              <a:t>скла</a:t>
            </a:r>
            <a:r>
              <a:rPr lang="ru-RU" sz="2200" dirty="0"/>
              <a:t>, </a:t>
            </a:r>
            <a:r>
              <a:rPr lang="ru-RU" sz="2200" dirty="0" err="1"/>
              <a:t>дільницю</a:t>
            </a:r>
            <a:r>
              <a:rPr lang="ru-RU" sz="2200" dirty="0"/>
              <a:t> </a:t>
            </a:r>
            <a:r>
              <a:rPr lang="ru-RU" sz="2200" dirty="0" err="1"/>
              <a:t>виготовлення</a:t>
            </a:r>
            <a:r>
              <a:rPr lang="ru-RU" sz="2200" dirty="0"/>
              <a:t> </a:t>
            </a:r>
            <a:r>
              <a:rPr lang="ru-RU" sz="2200" dirty="0" err="1"/>
              <a:t>теплоізоляційних</a:t>
            </a:r>
            <a:r>
              <a:rPr lang="ru-RU" sz="2200" dirty="0"/>
              <a:t> </a:t>
            </a:r>
            <a:r>
              <a:rPr lang="ru-RU" sz="2200" dirty="0" err="1"/>
              <a:t>пакетів</a:t>
            </a:r>
            <a:r>
              <a:rPr lang="ru-RU" sz="2200" dirty="0"/>
              <a:t> і</a:t>
            </a:r>
            <a:br>
              <a:rPr lang="ru-RU" sz="2200" dirty="0"/>
            </a:br>
            <a:r>
              <a:rPr lang="ru-RU" sz="2200" dirty="0" err="1"/>
              <a:t>вентиляційних</a:t>
            </a:r>
            <a:r>
              <a:rPr lang="ru-RU" sz="2200" dirty="0"/>
              <a:t> </a:t>
            </a:r>
            <a:r>
              <a:rPr lang="ru-RU" sz="2200" dirty="0" err="1"/>
              <a:t>коробів</a:t>
            </a:r>
            <a:r>
              <a:rPr lang="ru-RU" sz="2200" dirty="0"/>
              <a:t>, </a:t>
            </a:r>
            <a:r>
              <a:rPr lang="ru-RU" sz="2200" dirty="0" err="1"/>
              <a:t>дільницю</a:t>
            </a:r>
            <a:r>
              <a:rPr lang="ru-RU" sz="2200" dirty="0"/>
              <a:t> </a:t>
            </a:r>
            <a:r>
              <a:rPr lang="ru-RU" sz="2200" dirty="0" err="1"/>
              <a:t>виготовлення</a:t>
            </a:r>
            <a:r>
              <a:rPr lang="ru-RU" sz="2200" dirty="0"/>
              <a:t> мастики;</a:t>
            </a:r>
            <a:br>
              <a:rPr lang="ru-RU" sz="2200" dirty="0"/>
            </a:br>
            <a:r>
              <a:rPr lang="ru-RU" sz="2200" dirty="0"/>
              <a:t>- </a:t>
            </a:r>
            <a:r>
              <a:rPr lang="ru-RU" sz="2200" b="1" dirty="0"/>
              <a:t>цех </a:t>
            </a:r>
            <a:r>
              <a:rPr lang="ru-RU" sz="2200" b="1" dirty="0" err="1"/>
              <a:t>столярних</a:t>
            </a:r>
            <a:r>
              <a:rPr lang="ru-RU" sz="2200" b="1" dirty="0"/>
              <a:t> </a:t>
            </a:r>
            <a:r>
              <a:rPr lang="ru-RU" sz="2200" b="1" dirty="0" err="1"/>
              <a:t>виробів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дільниці</a:t>
            </a:r>
            <a:r>
              <a:rPr lang="ru-RU" sz="2200" dirty="0"/>
              <a:t> </a:t>
            </a:r>
            <a:r>
              <a:rPr lang="ru-RU" sz="2200" dirty="0" err="1"/>
              <a:t>виготовлення</a:t>
            </a:r>
            <a:r>
              <a:rPr lang="ru-RU" sz="2200" dirty="0"/>
              <a:t> </a:t>
            </a:r>
            <a:r>
              <a:rPr lang="ru-RU" sz="2200" dirty="0" err="1"/>
              <a:t>нетипових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столярних</a:t>
            </a:r>
            <a:r>
              <a:rPr lang="ru-RU" sz="2200" dirty="0"/>
              <a:t> </a:t>
            </a:r>
            <a:r>
              <a:rPr lang="ru-RU" sz="2200" dirty="0" err="1"/>
              <a:t>виробів</a:t>
            </a:r>
            <a:r>
              <a:rPr lang="ru-RU" sz="2200" dirty="0"/>
              <a:t>, </a:t>
            </a:r>
            <a:r>
              <a:rPr lang="ru-RU" sz="2200" dirty="0" err="1"/>
              <a:t>розрізання</a:t>
            </a:r>
            <a:r>
              <a:rPr lang="ru-RU" sz="2200" dirty="0"/>
              <a:t> </a:t>
            </a:r>
            <a:r>
              <a:rPr lang="ru-RU" sz="2200" dirty="0" err="1"/>
              <a:t>погонажа</a:t>
            </a:r>
            <a:r>
              <a:rPr lang="ru-RU" sz="2200" dirty="0"/>
              <a:t> і плит, </a:t>
            </a:r>
            <a:r>
              <a:rPr lang="ru-RU" sz="2200" dirty="0" err="1"/>
              <a:t>виготовлення</a:t>
            </a:r>
            <a:r>
              <a:rPr lang="ru-RU" sz="2200" dirty="0"/>
              <a:t> паркету,</a:t>
            </a:r>
            <a:br>
              <a:rPr lang="ru-RU" sz="2200" dirty="0"/>
            </a:br>
            <a:r>
              <a:rPr lang="ru-RU" sz="2200" dirty="0" err="1"/>
              <a:t>комплектації</a:t>
            </a:r>
            <a:r>
              <a:rPr lang="ru-RU" sz="2200" dirty="0"/>
              <a:t> </a:t>
            </a:r>
            <a:r>
              <a:rPr lang="ru-RU" sz="2200" dirty="0" err="1"/>
              <a:t>столярних</a:t>
            </a:r>
            <a:r>
              <a:rPr lang="ru-RU" sz="2200" dirty="0"/>
              <a:t> </a:t>
            </a:r>
            <a:r>
              <a:rPr lang="ru-RU" sz="2200" dirty="0" err="1"/>
              <a:t>виробів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/>
              <a:t>- </a:t>
            </a:r>
            <a:r>
              <a:rPr lang="ru-RU" sz="2200" b="1" dirty="0"/>
              <a:t>цех </a:t>
            </a:r>
            <a:r>
              <a:rPr lang="ru-RU" sz="2200" b="1" dirty="0" err="1"/>
              <a:t>металовиробів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дільниці</a:t>
            </a:r>
            <a:r>
              <a:rPr lang="ru-RU" sz="2200" dirty="0"/>
              <a:t> з </a:t>
            </a:r>
            <a:r>
              <a:rPr lang="ru-RU" sz="2200" dirty="0" err="1"/>
              <a:t>виготовлення</a:t>
            </a:r>
            <a:r>
              <a:rPr lang="ru-RU" sz="2200" dirty="0"/>
              <a:t> </a:t>
            </a:r>
            <a:r>
              <a:rPr lang="ru-RU" sz="2200" dirty="0" err="1"/>
              <a:t>виробів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оцинкованої</a:t>
            </a:r>
            <a:r>
              <a:rPr lang="ru-RU" sz="2200" dirty="0"/>
              <a:t> </a:t>
            </a:r>
            <a:r>
              <a:rPr lang="ru-RU" sz="2200" dirty="0" err="1"/>
              <a:t>сталі</a:t>
            </a:r>
            <a:r>
              <a:rPr lang="ru-RU" sz="2200" dirty="0"/>
              <a:t>, </a:t>
            </a:r>
            <a:r>
              <a:rPr lang="ru-RU" sz="2200" dirty="0" err="1"/>
              <a:t>нестандартних</a:t>
            </a:r>
            <a:r>
              <a:rPr lang="ru-RU" sz="2200" dirty="0"/>
              <a:t> </a:t>
            </a:r>
            <a:r>
              <a:rPr lang="ru-RU" sz="2200" dirty="0" err="1"/>
              <a:t>металовиробів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/>
              <a:t>- </a:t>
            </a:r>
            <a:r>
              <a:rPr lang="ru-RU" sz="2200" b="1" dirty="0"/>
              <a:t>цех </a:t>
            </a:r>
            <a:r>
              <a:rPr lang="ru-RU" sz="2200" b="1" dirty="0" err="1"/>
              <a:t>сантехнічних</a:t>
            </a:r>
            <a:r>
              <a:rPr lang="ru-RU" sz="2200" b="1" dirty="0"/>
              <a:t> і </a:t>
            </a:r>
            <a:r>
              <a:rPr lang="ru-RU" sz="2200" b="1" dirty="0" err="1"/>
              <a:t>електротехнічних</a:t>
            </a:r>
            <a:r>
              <a:rPr lang="ru-RU" sz="2200" b="1" dirty="0"/>
              <a:t> </a:t>
            </a:r>
            <a:r>
              <a:rPr lang="ru-RU" sz="2200" b="1" dirty="0" err="1"/>
              <a:t>виробів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у </a:t>
            </a:r>
            <a:r>
              <a:rPr lang="ru-RU" sz="2200" dirty="0" err="1"/>
              <a:t>своєму</a:t>
            </a:r>
            <a:r>
              <a:rPr lang="ru-RU" sz="2200" dirty="0"/>
              <a:t> </a:t>
            </a:r>
            <a:r>
              <a:rPr lang="ru-RU" sz="2200" dirty="0" err="1"/>
              <a:t>складі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дільниці</a:t>
            </a:r>
            <a:r>
              <a:rPr lang="ru-RU" sz="2200" dirty="0"/>
              <a:t> </a:t>
            </a:r>
            <a:r>
              <a:rPr lang="ru-RU" sz="2200" dirty="0" err="1"/>
              <a:t>комплектації</a:t>
            </a:r>
            <a:r>
              <a:rPr lang="ru-RU" sz="2200" dirty="0"/>
              <a:t> </a:t>
            </a:r>
            <a:r>
              <a:rPr lang="ru-RU" sz="2200" dirty="0" err="1"/>
              <a:t>санітарно-технічних</a:t>
            </a:r>
            <a:r>
              <a:rPr lang="ru-RU" sz="2200" dirty="0"/>
              <a:t> </a:t>
            </a:r>
            <a:r>
              <a:rPr lang="ru-RU" sz="2200" dirty="0" err="1"/>
              <a:t>виробів</a:t>
            </a:r>
            <a:r>
              <a:rPr lang="ru-RU" sz="2200" dirty="0"/>
              <a:t> і </a:t>
            </a:r>
            <a:r>
              <a:rPr lang="ru-RU" sz="2200" dirty="0" err="1"/>
              <a:t>газових</a:t>
            </a:r>
            <a:r>
              <a:rPr lang="ru-RU" sz="2200" dirty="0"/>
              <a:t> плит, </a:t>
            </a:r>
            <a:r>
              <a:rPr lang="ru-RU" sz="2200" dirty="0" err="1"/>
              <a:t>комплектації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електротехнічних</a:t>
            </a:r>
            <a:r>
              <a:rPr lang="ru-RU" sz="2200" dirty="0"/>
              <a:t> </a:t>
            </a:r>
            <a:r>
              <a:rPr lang="ru-RU" sz="2200" dirty="0" err="1"/>
              <a:t>виробів</a:t>
            </a:r>
            <a:r>
              <a:rPr lang="ru-RU" sz="2200" dirty="0"/>
              <a:t>;</a:t>
            </a:r>
            <a:br>
              <a:rPr lang="ru-RU" sz="2200" dirty="0"/>
            </a:br>
            <a:r>
              <a:rPr lang="ru-RU" sz="2200" dirty="0"/>
              <a:t>- </a:t>
            </a:r>
            <a:r>
              <a:rPr lang="ru-RU" sz="2200" b="1" dirty="0"/>
              <a:t>центральна </a:t>
            </a:r>
            <a:r>
              <a:rPr lang="ru-RU" sz="2200" b="1" dirty="0" err="1"/>
              <a:t>комплектуюча</a:t>
            </a:r>
            <a:r>
              <a:rPr lang="ru-RU" sz="2200" b="1" dirty="0"/>
              <a:t> </a:t>
            </a:r>
            <a:r>
              <a:rPr lang="ru-RU" sz="2200" b="1" dirty="0" err="1"/>
              <a:t>дільниця</a:t>
            </a:r>
            <a:r>
              <a:rPr lang="ru-RU" sz="2200" dirty="0"/>
              <a:t>, яка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склади</a:t>
            </a:r>
            <a:r>
              <a:rPr lang="ru-RU" sz="2200" dirty="0"/>
              <a:t> для </a:t>
            </a:r>
            <a:r>
              <a:rPr lang="ru-RU" sz="2200" dirty="0" err="1"/>
              <a:t>зберігання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заповнених</a:t>
            </a:r>
            <a:r>
              <a:rPr lang="ru-RU" sz="2200" dirty="0"/>
              <a:t> і </a:t>
            </a:r>
            <a:r>
              <a:rPr lang="ru-RU" sz="2200" dirty="0" err="1"/>
              <a:t>порожніх</a:t>
            </a:r>
            <a:r>
              <a:rPr lang="ru-RU" sz="2200" dirty="0"/>
              <a:t> </a:t>
            </a:r>
            <a:r>
              <a:rPr lang="ru-RU" sz="2200" dirty="0" err="1"/>
              <a:t>контейнерів</a:t>
            </a:r>
            <a:r>
              <a:rPr lang="ru-RU" sz="2200" dirty="0"/>
              <a:t> і </a:t>
            </a:r>
            <a:r>
              <a:rPr lang="ru-RU" sz="2200" dirty="0" err="1"/>
              <a:t>майданчик</a:t>
            </a:r>
            <a:r>
              <a:rPr lang="ru-RU" sz="2200" dirty="0"/>
              <a:t> для </a:t>
            </a:r>
            <a:r>
              <a:rPr lang="ru-RU" sz="2200" dirty="0" err="1"/>
              <a:t>завантаження</a:t>
            </a:r>
            <a:r>
              <a:rPr lang="ru-RU" sz="2200" dirty="0"/>
              <a:t> </a:t>
            </a:r>
            <a:r>
              <a:rPr lang="ru-RU" sz="2200" dirty="0" err="1"/>
              <a:t>контейнерів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на </a:t>
            </a:r>
            <a:r>
              <a:rPr lang="ru-RU" sz="2200" dirty="0" err="1"/>
              <a:t>транспортні</a:t>
            </a:r>
            <a:r>
              <a:rPr lang="ru-RU" sz="2200" dirty="0"/>
              <a:t> </a:t>
            </a:r>
            <a:r>
              <a:rPr lang="ru-RU" sz="2200" dirty="0" err="1"/>
              <a:t>засоби</a:t>
            </a:r>
            <a:r>
              <a:rPr lang="ru-RU" sz="2200" dirty="0"/>
              <a:t>. 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5942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217" y="1548814"/>
            <a:ext cx="911787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Підвищення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будівельного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значною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мірою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покращення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організаційних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експлуатації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машин. При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вибір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конкретної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обємів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будівельно-монтажних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виду 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обєктів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спеціалізації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будівельно-монтажних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територіальної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концентрації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кількості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парку.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841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3" y="-5093333"/>
            <a:ext cx="86737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Нині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декілька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організацїйних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будівельно-транспортними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машинами. </a:t>
            </a:r>
            <a:endParaRPr lang="ru-RU" dirty="0"/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знаходяться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балансі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експлуатацією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керує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механіка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 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замовленнями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будівельно-транспортні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машини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виділяють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   об&amp;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єкти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такій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634" y="1166843"/>
            <a:ext cx="11207932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Нині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декілька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організацїйних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форм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будівельно-транспортними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машинами. </a:t>
            </a:r>
            <a:endParaRPr lang="ru-RU" sz="2400" dirty="0"/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машини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знаходяться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балансі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експлуатацією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підрозділ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головного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механіка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 За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замовленнями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будівельників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будівельно-транспортні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машини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виділяють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  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обєкти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існують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труднощі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повязані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невелика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потребує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великої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номенклатури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запасних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частин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/>
          </a:p>
          <a:p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машини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знаходяться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балансі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управлінь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входять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 складу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генпідрядних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випадку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машини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оренди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підряду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0885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891" y="1018904"/>
            <a:ext cx="107768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будівельно-транспортні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машини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будівельному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комплексі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тоді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коли вони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знаходяться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балансі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механізації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входять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складу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матеріально-технічної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виконують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будівельно-монтажні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механізованим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способом,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здійснюють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експлуатацію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парку,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виконують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ремонтів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і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технічного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обслуговування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ведуть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перебазування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машин з одного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будівельного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обєкта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інший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 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удосконалюють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нові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зразки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7594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4" y="0"/>
            <a:ext cx="9806655" cy="581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Важливість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ефективного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транспортних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обумовлюється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витрати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вантажів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складають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16...18%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вартості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будівельно-монтажних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Найбільш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масовим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видом транспорту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автомобільний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питома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вага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витратах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транспортування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вантажів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75...80 %. </a:t>
            </a:r>
            <a:endParaRPr lang="ru-RU" sz="2400" dirty="0"/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Залежно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виду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вантажів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умов і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відстаней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перевезень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автотранспортні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бортові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автомобілі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автосамоскиди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спеціалізовані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автомобілі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будівельних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конструкцій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обладнання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автопоїзди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Перевезення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збірних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залізобетонних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спеціальними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4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транспортними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714" y="6055046"/>
            <a:ext cx="784642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будівництві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контейнерну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пакетну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систему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вантажів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залізничний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транспорт.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075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412" y="1071153"/>
            <a:ext cx="8608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Зважаючи на значення сировинного і споживчого факторів, розрізняють </a:t>
            </a:r>
            <a:r>
              <a:rPr lang="uk-UA" sz="2800" i="1" u="sng" dirty="0"/>
              <a:t>дві групи галузей</a:t>
            </a:r>
            <a:r>
              <a:rPr lang="uk-UA" sz="2800" dirty="0"/>
              <a:t>:</a:t>
            </a:r>
          </a:p>
          <a:p>
            <a:pPr algn="just"/>
            <a:r>
              <a:rPr lang="uk-UA" sz="2800" dirty="0"/>
              <a:t>-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 сировинної орієнтації </a:t>
            </a:r>
            <a:r>
              <a:rPr lang="uk-UA" sz="2800" dirty="0"/>
              <a:t>– виробництво цементу, всіх видів заповнювачів для бетонів, азбестоцементних і шиферних виробів, вогнетривів, скла, керамічних труб, вапна та ін.</a:t>
            </a:r>
          </a:p>
          <a:p>
            <a:pPr algn="just"/>
            <a:r>
              <a:rPr lang="uk-UA" sz="2800" dirty="0"/>
              <a:t>-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 споживчої орієнтації </a:t>
            </a:r>
            <a:r>
              <a:rPr lang="uk-UA" sz="2800" dirty="0"/>
              <a:t>– виробництво бетону, залізобетонних виробів і конструкцій, дерев’яних, металевих виробів, м’якої покрівлі та ін.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40259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Обсяги будівництва та виробництва будівельних матеріалів в Україні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07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6" y="226855"/>
            <a:ext cx="11326091" cy="66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2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6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5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3806"/>
          </a:xfrm>
        </p:spPr>
        <p:txBody>
          <a:bodyPr>
            <a:normAutofit/>
          </a:bodyPr>
          <a:lstStyle/>
          <a:p>
            <a:r>
              <a:rPr lang="uk-UA" sz="2400" dirty="0"/>
              <a:t>Особливості розташування підприємств ВББ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23406"/>
            <a:ext cx="9420255" cy="5577839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Підприємства, що обслуговують будівельні організації незалежно від їх віддаленості, повинні проектуватися на основі вивчення стану і тенденції розвитку всієї будівельної галузі з точки зору попиту на їхню продукцію.</a:t>
            </a:r>
            <a:endParaRPr lang="ru-RU" dirty="0"/>
          </a:p>
          <a:p>
            <a:r>
              <a:rPr lang="uk-UA" dirty="0"/>
              <a:t>Підприємства, що обслуговують конкретний район з багатьма будівельними майданчиками, повинні випускати продукцію і мати потужності, що відповідають потребам цього району. Їх розташування повинно вибиратися виходячи з усього комплексу умов, що склалися.</a:t>
            </a:r>
          </a:p>
          <a:p>
            <a:r>
              <a:rPr lang="uk-UA" dirty="0"/>
              <a:t> На раціональне розміщення промислових підприємств впливають такі фактори: </a:t>
            </a:r>
          </a:p>
          <a:p>
            <a:r>
              <a:rPr lang="uk-UA" dirty="0"/>
              <a:t>- наявність матеріально- сировинних ресурсів і сприятливих умов для їхнього видобутку і переробки; </a:t>
            </a:r>
          </a:p>
          <a:p>
            <a:r>
              <a:rPr lang="uk-UA" dirty="0"/>
              <a:t>- наявна паливно-енергетична база чи сприятливі умови для її створення, </a:t>
            </a:r>
          </a:p>
          <a:p>
            <a:r>
              <a:rPr lang="uk-UA" dirty="0"/>
              <a:t>- наявність транспортних </a:t>
            </a:r>
            <a:r>
              <a:rPr lang="uk-UA" dirty="0" err="1"/>
              <a:t>зв’язків</a:t>
            </a:r>
            <a:r>
              <a:rPr lang="uk-UA" dirty="0"/>
              <a:t>, що забезпечують перевезення сировини, матеріалів і готових виробів; </a:t>
            </a:r>
          </a:p>
          <a:p>
            <a:r>
              <a:rPr lang="uk-UA" dirty="0"/>
              <a:t>- наявність підрядних організацій, здатних у встановлений термін побудувати заплановані підприємства; </a:t>
            </a:r>
          </a:p>
          <a:p>
            <a:r>
              <a:rPr lang="uk-UA" dirty="0"/>
              <a:t>- наявність трудових ресурсів, що вимагаються для роботи на створюваних підприємствах, наявний житловий і культурний фонд.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111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" y="239883"/>
            <a:ext cx="9418320" cy="63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82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dport.com.ua/assets/upload/userfiles/StSal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6" y="470263"/>
            <a:ext cx="9602380" cy="65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64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dport.com.ua/assets/upload/userfiles/StSal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5" y="466724"/>
            <a:ext cx="8896985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5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dport.com.ua/assets/upload/userfiles/StSal/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5" y="485774"/>
            <a:ext cx="9197431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37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udport.com.ua/assets/upload/userfiles/BM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0" y="553311"/>
            <a:ext cx="8896984" cy="60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29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udport.com.ua/assets/upload/userfiles/BM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7" y="495300"/>
            <a:ext cx="9262746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4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udport.com.ua/assets/upload/userfiles/BM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6" y="584564"/>
            <a:ext cx="9393374" cy="59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5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02" y="996693"/>
            <a:ext cx="95228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Будівництво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галузь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охоплює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великий спектр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виробничих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процесів,а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будівельні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них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земляні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спорудження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конструктивні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реставраційні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капітальний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поточний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ремонти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куди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чистка 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фарбування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знесення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видів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будинків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будівель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цивільне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будівництво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куди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земляні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спорудження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конструктивні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капітальний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поточний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ремонти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знесення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аеропортів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гаваней,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внутрішніх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водяних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шляхів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гребель,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захисних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споруд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берегах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поблизу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обвалів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автомобільних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доріг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шосе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залізниць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мостів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тунелів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віадуків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пов'язаних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наданням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таких, як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комунікації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дренаж,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каналізація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водопостачання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енергопостачання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3) монтаж та демонтаж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будов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конструкцій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заводського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збірних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будівельному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майданчику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844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udport.com.ua/assets/upload/userfiles/BM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1" y="466724"/>
            <a:ext cx="9497877" cy="62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51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udport.com.ua/assets/upload/userfiles/BM/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7" y="418011"/>
            <a:ext cx="9236620" cy="488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005" y="5501364"/>
            <a:ext cx="10001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Одна з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небагатьох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позицій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демонструє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значне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зростання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-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обсяги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виробництва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сухих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сумішей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 У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минулому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році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вони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зросли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Україні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на 13%, у 2020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році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зростання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продовжилось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Експерти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пов'язують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цей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ефект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з великими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обсягами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ремонтних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робіт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 у приватному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секторі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65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udport.com.ua/assets/upload/userfiles/BM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8" y="419100"/>
            <a:ext cx="9014551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32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udport.com.ua/assets/upload/userfiles/BM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0" y="485774"/>
            <a:ext cx="9876699" cy="63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3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udport.com.ua/assets/upload/userfiles/BM/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523874"/>
            <a:ext cx="9706882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32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7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0"/>
            <a:ext cx="1039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91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69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85" y="-121024"/>
            <a:ext cx="11415273" cy="70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0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39" y="524435"/>
            <a:ext cx="10162527" cy="65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107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Основні проблеми у виробництві будівельних матеріалів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4749"/>
            <a:ext cx="8596668" cy="5037045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Втрата</a:t>
            </a:r>
            <a:r>
              <a:rPr lang="ru-RU" dirty="0"/>
              <a:t> таких великих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та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будівельної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та </a:t>
            </a:r>
            <a:r>
              <a:rPr lang="ru-RU" dirty="0" err="1"/>
              <a:t>матеріалів</a:t>
            </a:r>
            <a:r>
              <a:rPr lang="ru-RU" dirty="0"/>
              <a:t>, як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Донбасу</a:t>
            </a:r>
            <a:r>
              <a:rPr lang="ru-RU" dirty="0"/>
              <a:t>;</a:t>
            </a:r>
          </a:p>
          <a:p>
            <a:r>
              <a:rPr lang="ru-RU" dirty="0"/>
              <a:t>2. Стан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призвів</a:t>
            </a:r>
            <a:r>
              <a:rPr lang="ru-RU" dirty="0"/>
              <a:t> до </a:t>
            </a:r>
            <a:r>
              <a:rPr lang="ru-RU" dirty="0" err="1"/>
              <a:t>відтоку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у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; </a:t>
            </a:r>
          </a:p>
          <a:p>
            <a:r>
              <a:rPr lang="ru-RU" dirty="0"/>
              <a:t>3.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енергоносії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по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; </a:t>
            </a:r>
          </a:p>
          <a:p>
            <a:r>
              <a:rPr lang="ru-RU" dirty="0"/>
              <a:t>4. </a:t>
            </a:r>
            <a:r>
              <a:rPr lang="ru-RU" dirty="0" err="1"/>
              <a:t>Падіння</a:t>
            </a:r>
            <a:r>
              <a:rPr lang="ru-RU" dirty="0"/>
              <a:t> курсу </a:t>
            </a:r>
            <a:r>
              <a:rPr lang="ru-RU" dirty="0" err="1"/>
              <a:t>гривні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ринку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збільшило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імпортованих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; </a:t>
            </a:r>
          </a:p>
          <a:p>
            <a:r>
              <a:rPr lang="ru-RU" dirty="0"/>
              <a:t>5.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платоспроможності</a:t>
            </a:r>
            <a:r>
              <a:rPr lang="ru-RU" dirty="0"/>
              <a:t> як </a:t>
            </a:r>
            <a:r>
              <a:rPr lang="ru-RU" dirty="0" err="1"/>
              <a:t>населення</a:t>
            </a:r>
            <a:r>
              <a:rPr lang="ru-RU" dirty="0"/>
              <a:t> так і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;</a:t>
            </a:r>
          </a:p>
          <a:p>
            <a:r>
              <a:rPr lang="uk-UA" dirty="0"/>
              <a:t>6. Адміністративні і бюрократичні перешкоди;</a:t>
            </a:r>
          </a:p>
          <a:p>
            <a:r>
              <a:rPr lang="uk-UA" dirty="0"/>
              <a:t>7. Відсутність міжнародного сертифікату якості, складність пошуку партнерів та висока вартість проходження експертних процедур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097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</p:spPr>
        <p:txBody>
          <a:bodyPr>
            <a:normAutofit/>
          </a:bodyPr>
          <a:lstStyle/>
          <a:p>
            <a:r>
              <a:rPr lang="uk-UA" sz="2400" dirty="0"/>
              <a:t>Перспективні напрямки розвитку виробничої бази будівництва: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8355"/>
            <a:ext cx="8596668" cy="4513008"/>
          </a:xfrm>
        </p:spPr>
        <p:txBody>
          <a:bodyPr>
            <a:noAutofit/>
          </a:bodyPr>
          <a:lstStyle/>
          <a:p>
            <a:pPr algn="just"/>
            <a:r>
              <a:rPr lang="uk-UA" sz="2800" dirty="0"/>
              <a:t>Створення </a:t>
            </a:r>
            <a:r>
              <a:rPr lang="uk-UA" sz="2800" dirty="0" err="1"/>
              <a:t>цехів</a:t>
            </a:r>
            <a:r>
              <a:rPr lang="uk-UA" sz="2800" dirty="0"/>
              <a:t>, дільниць з виробництва будівельних виробів у структурі </a:t>
            </a:r>
            <a:r>
              <a:rPr lang="uk-UA" sz="2800" dirty="0" err="1"/>
              <a:t>загальнобудівельних</a:t>
            </a:r>
            <a:r>
              <a:rPr lang="uk-UA" sz="2800" dirty="0"/>
              <a:t> організацій;</a:t>
            </a:r>
          </a:p>
          <a:p>
            <a:pPr algn="just"/>
            <a:r>
              <a:rPr lang="uk-UA" sz="2800" dirty="0"/>
              <a:t>Створення баз механізації, окремих </a:t>
            </a:r>
            <a:r>
              <a:rPr lang="uk-UA" sz="2800" dirty="0" err="1"/>
              <a:t>спецрозділів</a:t>
            </a:r>
            <a:r>
              <a:rPr lang="uk-UA" sz="2800" dirty="0"/>
              <a:t> спеціальних робіт в структурі будівельних організацій;</a:t>
            </a:r>
          </a:p>
          <a:p>
            <a:pPr algn="just"/>
            <a:r>
              <a:rPr lang="uk-UA" sz="2800" dirty="0"/>
              <a:t>Створення на основі будівельних організацій структур домобудівного типу з максимально можливим освоєнням власного виробництва будівельних матеріалів і виробів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008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0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7646" y="333137"/>
            <a:ext cx="1275053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Відмінності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будівництва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інших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галузей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народного </a:t>
            </a:r>
            <a:r>
              <a:rPr lang="ru-RU" sz="2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господарства</a:t>
            </a: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різноманітна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структура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підрядних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будівельних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організацій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підприємств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високий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спеціалізації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кооперації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Будівництво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є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однією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найбільш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високомонополізованих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галузей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структурі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господарства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обсягом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виробляється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кількістю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зайнятих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працівників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галузь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займає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майже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десяту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частину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економіки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Складність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різноманітність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будівельної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галузі,що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охоплює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різні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об'єкти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односімейних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житлових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будинків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до великих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промислових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підприємств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інженерних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споруд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Стаціонарний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характер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будівельної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Створюваний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об'єкт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бути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переміщений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виробляється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споживача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споживається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у тому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самому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місці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Різноманітність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учасників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будівельного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До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будівельного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залучені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проектні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будівельні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інжинірингові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фірми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замовники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об'єктів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виробники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постачальники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будівельних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матеріалів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обладнання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фінансові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установи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державні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Відносна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повільність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обороту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капіталу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будівництві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пов'язана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цим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необхідність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використовувати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кредити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 особливо при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зведенні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великих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будинків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604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udport.com.ua/assets/upload/userfiles/StSal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9" y="255678"/>
            <a:ext cx="12634744" cy="63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2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n.gov.ua/storage/app/sites/1/NewsODA2021/I_kvartal/16.02/po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9" y="347859"/>
            <a:ext cx="10162904" cy="85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051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6525</TotalTime>
  <Words>1329</Words>
  <Application>Microsoft Office PowerPoint</Application>
  <PresentationFormat>Широкоэкранный</PresentationFormat>
  <Paragraphs>107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ВИРОБНИЧА БАЗА БУДІВНИЦТВА</vt:lpstr>
      <vt:lpstr>1. Будівельний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стан галузі впливають: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Основи організації ВББ</vt:lpstr>
      <vt:lpstr>основні принципи створення виробничої бази:  </vt:lpstr>
      <vt:lpstr>Структура виробничої бази будівництва</vt:lpstr>
      <vt:lpstr>Презентация PowerPoint</vt:lpstr>
      <vt:lpstr>Презентация PowerPoint</vt:lpstr>
      <vt:lpstr>Залежно від тривалості використання підприємства виробничої бази діляться на дві групи:  </vt:lpstr>
      <vt:lpstr>Матеріально-технічна база будівельного комплексу.  </vt:lpstr>
      <vt:lpstr>Склад УВТК ( управління виробничо-технологічної комплектації може бути з таких цехів і дільниць: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Обсяги будівництва та виробництва будівельних матеріалів в Україні</vt:lpstr>
      <vt:lpstr>Презентация PowerPoint</vt:lpstr>
      <vt:lpstr>Презентация PowerPoint</vt:lpstr>
      <vt:lpstr>Особливості розташування підприємств ВББ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проблеми у виробництві будівельних матеріалів</vt:lpstr>
      <vt:lpstr>Перспективні напрямки розвитку виробничої бази будівництва: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БАЗА БУДІВНИЦТВА</dc:title>
  <dc:creator>Кафедра ТБКВМ</dc:creator>
  <cp:lastModifiedBy>Кафедра ТБКВМ</cp:lastModifiedBy>
  <cp:revision>54</cp:revision>
  <dcterms:created xsi:type="dcterms:W3CDTF">2021-10-12T08:43:41Z</dcterms:created>
  <dcterms:modified xsi:type="dcterms:W3CDTF">2023-12-11T10:14:44Z</dcterms:modified>
</cp:coreProperties>
</file>