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4" r:id="rId3"/>
    <p:sldId id="258" r:id="rId4"/>
    <p:sldId id="299" r:id="rId5"/>
    <p:sldId id="300" r:id="rId6"/>
    <p:sldId id="301" r:id="rId7"/>
    <p:sldId id="259" r:id="rId8"/>
    <p:sldId id="260" r:id="rId9"/>
    <p:sldId id="261" r:id="rId10"/>
    <p:sldId id="262" r:id="rId11"/>
    <p:sldId id="263" r:id="rId12"/>
    <p:sldId id="302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7" r:id="rId21"/>
    <p:sldId id="271" r:id="rId22"/>
    <p:sldId id="306" r:id="rId23"/>
    <p:sldId id="273" r:id="rId24"/>
    <p:sldId id="272" r:id="rId25"/>
    <p:sldId id="303" r:id="rId26"/>
    <p:sldId id="274" r:id="rId27"/>
    <p:sldId id="275" r:id="rId28"/>
    <p:sldId id="278" r:id="rId29"/>
    <p:sldId id="276" r:id="rId30"/>
    <p:sldId id="279" r:id="rId31"/>
    <p:sldId id="285" r:id="rId32"/>
    <p:sldId id="286" r:id="rId33"/>
    <p:sldId id="291" r:id="rId34"/>
    <p:sldId id="280" r:id="rId35"/>
    <p:sldId id="281" r:id="rId36"/>
    <p:sldId id="292" r:id="rId37"/>
    <p:sldId id="293" r:id="rId38"/>
    <p:sldId id="294" r:id="rId39"/>
    <p:sldId id="295" r:id="rId40"/>
    <p:sldId id="282" r:id="rId41"/>
    <p:sldId id="307" r:id="rId42"/>
    <p:sldId id="296" r:id="rId43"/>
    <p:sldId id="289" r:id="rId44"/>
    <p:sldId id="298" r:id="rId45"/>
    <p:sldId id="297" r:id="rId46"/>
    <p:sldId id="304" r:id="rId47"/>
    <p:sldId id="308" r:id="rId48"/>
    <p:sldId id="305" r:id="rId49"/>
    <p:sldId id="287" r:id="rId50"/>
    <p:sldId id="309" r:id="rId51"/>
    <p:sldId id="310" r:id="rId52"/>
    <p:sldId id="311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2" d="100"/>
          <a:sy n="42" d="100"/>
        </p:scale>
        <p:origin x="2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ВИРОБНИЦТВО М</a:t>
            </a:r>
            <a:r>
              <a:rPr lang="uk-UA" dirty="0" smtClean="0"/>
              <a:t>ІНЕРАЛЬНИХ В’ЯЖУЧИХ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428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315753" cy="618309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Технологічний процес виробництва гіпсових в’яжучих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27909"/>
            <a:ext cx="8596668" cy="4813453"/>
          </a:xfrm>
        </p:spPr>
        <p:txBody>
          <a:bodyPr>
            <a:normAutofit/>
          </a:bodyPr>
          <a:lstStyle/>
          <a:p>
            <a:r>
              <a:rPr lang="uk-UA" sz="2400" dirty="0" smtClean="0"/>
              <a:t>1. Попередня підготовка сировини – сушіння і подрібнення гіпсового каменю</a:t>
            </a:r>
          </a:p>
          <a:p>
            <a:r>
              <a:rPr lang="uk-UA" sz="2400" dirty="0" smtClean="0"/>
              <a:t>2. Теплова обробка і дегідратація гіпсового каменю</a:t>
            </a:r>
          </a:p>
          <a:p>
            <a:r>
              <a:rPr lang="uk-UA" sz="2400" dirty="0" smtClean="0"/>
              <a:t>3. Тонке перемелювання</a:t>
            </a:r>
          </a:p>
          <a:p>
            <a:endParaRPr lang="uk-UA" sz="2400" dirty="0"/>
          </a:p>
          <a:p>
            <a:r>
              <a:rPr lang="uk-UA" sz="2400" b="1" i="1" dirty="0" smtClean="0"/>
              <a:t>2 технології:</a:t>
            </a:r>
          </a:p>
          <a:p>
            <a:r>
              <a:rPr lang="uk-UA" sz="2400" dirty="0" smtClean="0"/>
              <a:t>- з використанням варильних котлів періодичної і безперервної дії</a:t>
            </a:r>
          </a:p>
          <a:p>
            <a:r>
              <a:rPr lang="uk-UA" sz="2400" dirty="0" smtClean="0"/>
              <a:t>- з використанням сушильних барабанів і наступному помелу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89914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69" y="521664"/>
            <a:ext cx="9434748" cy="4324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2960" y="5081451"/>
            <a:ext cx="9379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/>
              <a:t>Схема виробництва гіпсового в’яжучого з використанням обертових печей</a:t>
            </a:r>
          </a:p>
          <a:p>
            <a:r>
              <a:rPr lang="uk-UA" dirty="0" smtClean="0"/>
              <a:t>1-приймальний бункер; 2 – пластинчатий живильник; 4 – дробарка щокова; 5 – елеватор; 6-шнек; 8 – дозатор; 11 – обертова піч; 13 – бункери; 14 – вентилятор; 16 – кульовий млин;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8467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83" y="553349"/>
            <a:ext cx="5695406" cy="43713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7018" y="5460275"/>
            <a:ext cx="4349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Щокова дробарка СМ-741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790" y="833688"/>
            <a:ext cx="4701405" cy="235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01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74" y="577487"/>
            <a:ext cx="5786846" cy="2662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261" y="2792458"/>
            <a:ext cx="4647248" cy="3480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646" y="3722914"/>
            <a:ext cx="6126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Обігрів здійснюють: за прямотечією: на вході </a:t>
            </a:r>
            <a:r>
              <a:rPr lang="en-US" dirty="0" smtClean="0"/>
              <a:t>t</a:t>
            </a:r>
            <a:r>
              <a:rPr lang="uk-UA" dirty="0" smtClean="0"/>
              <a:t>= 800..1000°С, на виході </a:t>
            </a:r>
            <a:r>
              <a:rPr lang="en-US" dirty="0"/>
              <a:t>t</a:t>
            </a:r>
            <a:r>
              <a:rPr lang="uk-UA" dirty="0"/>
              <a:t>= </a:t>
            </a:r>
            <a:r>
              <a:rPr lang="uk-UA" dirty="0" smtClean="0"/>
              <a:t>160…180°С;</a:t>
            </a:r>
          </a:p>
          <a:p>
            <a:r>
              <a:rPr lang="uk-UA" dirty="0" smtClean="0"/>
              <a:t>При </a:t>
            </a:r>
            <a:r>
              <a:rPr lang="uk-UA" dirty="0" err="1" smtClean="0"/>
              <a:t>протечії</a:t>
            </a:r>
            <a:r>
              <a:rPr lang="uk-UA" dirty="0" smtClean="0"/>
              <a:t>: відповідно 600…800 і 60…70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</a:p>
          <a:p>
            <a:r>
              <a:rPr lang="uk-UA" dirty="0" smtClean="0"/>
              <a:t> Температура вивантаження гіпсового </a:t>
            </a:r>
            <a:r>
              <a:rPr lang="uk-UA" dirty="0" err="1" smtClean="0"/>
              <a:t>вяжучого</a:t>
            </a:r>
            <a:r>
              <a:rPr lang="uk-UA" dirty="0" smtClean="0"/>
              <a:t> залежить від режиму випалювання і = 130…160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0493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163" y="610960"/>
            <a:ext cx="4573170" cy="34254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340" y="784762"/>
            <a:ext cx="3911730" cy="34534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781" y="4238216"/>
            <a:ext cx="4565551" cy="2319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23760" y="4676503"/>
            <a:ext cx="347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Кульові млини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332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19" y="836022"/>
            <a:ext cx="8399418" cy="554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62" y="447810"/>
            <a:ext cx="7532915" cy="64101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07977" y="1502229"/>
            <a:ext cx="3265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Котел для варіння гіпсу</a:t>
            </a:r>
          </a:p>
          <a:p>
            <a:r>
              <a:rPr lang="uk-UA" dirty="0" smtClean="0"/>
              <a:t>Варіння 3…4 год.</a:t>
            </a:r>
            <a:r>
              <a:rPr lang="uk-UA" dirty="0"/>
              <a:t> при</a:t>
            </a:r>
            <a:r>
              <a:rPr lang="en-US" dirty="0" smtClean="0"/>
              <a:t> t</a:t>
            </a:r>
            <a:r>
              <a:rPr lang="uk-UA" dirty="0" smtClean="0"/>
              <a:t> = 140..160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042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767" y="839289"/>
            <a:ext cx="5517559" cy="3079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06639" y="1031966"/>
            <a:ext cx="45328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err="1" smtClean="0"/>
              <a:t>Камянець</a:t>
            </a:r>
            <a:r>
              <a:rPr lang="uk-UA" b="1" i="1" dirty="0" smtClean="0"/>
              <a:t>-подільський ПАТ «</a:t>
            </a:r>
            <a:r>
              <a:rPr lang="uk-UA" b="1" i="1" dirty="0" err="1" smtClean="0"/>
              <a:t>Гіпсовик</a:t>
            </a:r>
            <a:r>
              <a:rPr lang="uk-UA" b="1" i="1" dirty="0" smtClean="0"/>
              <a:t>»</a:t>
            </a:r>
            <a:r>
              <a:rPr lang="ru-RU" dirty="0"/>
              <a:t> </a:t>
            </a:r>
            <a:r>
              <a:rPr lang="ru-RU" dirty="0" smtClean="0"/>
              <a:t>(1929р.з.)- один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лідерів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dirty="0" err="1"/>
              <a:t>гіпсових</a:t>
            </a:r>
            <a:r>
              <a:rPr lang="ru-RU" dirty="0"/>
              <a:t> </a:t>
            </a:r>
            <a:r>
              <a:rPr lang="ru-RU" dirty="0" err="1"/>
              <a:t>в'яжучих</a:t>
            </a:r>
            <a:r>
              <a:rPr lang="ru-RU" dirty="0"/>
              <a:t> </a:t>
            </a:r>
            <a:r>
              <a:rPr lang="ru-RU" dirty="0" err="1"/>
              <a:t>матеріалів</a:t>
            </a:r>
            <a:r>
              <a:rPr lang="ru-RU" dirty="0"/>
              <a:t> та </a:t>
            </a:r>
            <a:r>
              <a:rPr lang="ru-RU" dirty="0" smtClean="0"/>
              <a:t>один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бюджетоутворюючих</a:t>
            </a:r>
            <a:r>
              <a:rPr lang="ru-RU" dirty="0"/>
              <a:t> </a:t>
            </a:r>
            <a:r>
              <a:rPr lang="ru-RU" dirty="0" err="1"/>
              <a:t>підприємств</a:t>
            </a:r>
            <a:r>
              <a:rPr lang="ru-RU" dirty="0"/>
              <a:t> </a:t>
            </a:r>
            <a:r>
              <a:rPr lang="ru-RU" dirty="0" err="1"/>
              <a:t>Хмельницької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 та </a:t>
            </a:r>
            <a:r>
              <a:rPr lang="ru-RU" dirty="0" err="1"/>
              <a:t>України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283" y="3677447"/>
            <a:ext cx="6026059" cy="36527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2858" y="3053615"/>
            <a:ext cx="2429691" cy="380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9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8" y="653144"/>
            <a:ext cx="4187734" cy="26386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6846" y="862149"/>
            <a:ext cx="3592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/>
              <a:t>ТОВ «</a:t>
            </a:r>
            <a:r>
              <a:rPr lang="uk-UA" sz="2000" b="1" i="1" dirty="0" err="1" smtClean="0"/>
              <a:t>Кнауф</a:t>
            </a:r>
            <a:r>
              <a:rPr lang="uk-UA" sz="2000" b="1" i="1" dirty="0" smtClean="0"/>
              <a:t>-гіпс-Україна»</a:t>
            </a:r>
            <a:endParaRPr lang="ru-RU" sz="2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630091" y="1567543"/>
            <a:ext cx="45328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/>
              <a:t>Компанія</a:t>
            </a:r>
            <a:r>
              <a:rPr lang="ru-RU" dirty="0"/>
              <a:t> </a:t>
            </a:r>
            <a:r>
              <a:rPr lang="en-US" dirty="0"/>
              <a:t>K</a:t>
            </a:r>
            <a:r>
              <a:rPr lang="ru-RU" dirty="0"/>
              <a:t>НАУФ є </a:t>
            </a:r>
            <a:r>
              <a:rPr lang="ru-RU" dirty="0" err="1"/>
              <a:t>провідним</a:t>
            </a:r>
            <a:r>
              <a:rPr lang="ru-RU" dirty="0"/>
              <a:t> </a:t>
            </a:r>
            <a:r>
              <a:rPr lang="ru-RU" dirty="0" err="1"/>
              <a:t>виробником</a:t>
            </a:r>
            <a:r>
              <a:rPr lang="ru-RU" dirty="0"/>
              <a:t> </a:t>
            </a:r>
            <a:r>
              <a:rPr lang="ru-RU" dirty="0" err="1"/>
              <a:t>будівельних</a:t>
            </a:r>
            <a:r>
              <a:rPr lang="ru-RU" dirty="0"/>
              <a:t> і </a:t>
            </a:r>
            <a:r>
              <a:rPr lang="ru-RU" dirty="0" err="1"/>
              <a:t>оздоблювальних</a:t>
            </a:r>
            <a:r>
              <a:rPr lang="ru-RU" dirty="0"/>
              <a:t> </a:t>
            </a:r>
            <a:r>
              <a:rPr lang="ru-RU" dirty="0" err="1"/>
              <a:t>матеріалів</a:t>
            </a:r>
            <a:r>
              <a:rPr lang="ru-RU" dirty="0"/>
              <a:t> у </a:t>
            </a:r>
            <a:r>
              <a:rPr lang="ru-RU" dirty="0" err="1"/>
              <a:t>Європі</a:t>
            </a:r>
            <a:r>
              <a:rPr lang="ru-RU" dirty="0"/>
              <a:t>. </a:t>
            </a:r>
            <a:r>
              <a:rPr lang="ru-RU" dirty="0" err="1"/>
              <a:t>Комплектні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en-US" dirty="0"/>
              <a:t>K</a:t>
            </a:r>
            <a:r>
              <a:rPr lang="ru-RU" dirty="0"/>
              <a:t>НАУФ для </a:t>
            </a:r>
            <a:r>
              <a:rPr lang="ru-RU" dirty="0" err="1"/>
              <a:t>внутрішнього</a:t>
            </a:r>
            <a:r>
              <a:rPr lang="ru-RU" dirty="0"/>
              <a:t> </a:t>
            </a:r>
            <a:r>
              <a:rPr lang="ru-RU" dirty="0" err="1"/>
              <a:t>оздоблення</a:t>
            </a:r>
            <a:r>
              <a:rPr lang="ru-RU" dirty="0"/>
              <a:t> </a:t>
            </a:r>
            <a:r>
              <a:rPr lang="ru-RU" dirty="0" err="1"/>
              <a:t>приміщень</a:t>
            </a:r>
            <a:r>
              <a:rPr lang="ru-RU" dirty="0"/>
              <a:t> "сухим" способом </a:t>
            </a:r>
            <a:r>
              <a:rPr lang="ru-RU" dirty="0" err="1"/>
              <a:t>визнані</a:t>
            </a:r>
            <a:r>
              <a:rPr lang="ru-RU" dirty="0"/>
              <a:t> </a:t>
            </a:r>
            <a:r>
              <a:rPr lang="ru-RU" dirty="0" err="1"/>
              <a:t>передовими</a:t>
            </a:r>
            <a:r>
              <a:rPr lang="ru-RU" dirty="0"/>
              <a:t> і з </a:t>
            </a:r>
            <a:r>
              <a:rPr lang="ru-RU" dirty="0" err="1"/>
              <a:t>успіхом</a:t>
            </a:r>
            <a:r>
              <a:rPr lang="ru-RU" dirty="0"/>
              <a:t> </a:t>
            </a:r>
            <a:r>
              <a:rPr lang="ru-RU" dirty="0" err="1"/>
              <a:t>використовуються</a:t>
            </a:r>
            <a:r>
              <a:rPr lang="ru-RU" dirty="0"/>
              <a:t> </a:t>
            </a:r>
            <a:r>
              <a:rPr lang="ru-RU" dirty="0" err="1"/>
              <a:t>будівельниками</a:t>
            </a:r>
            <a:r>
              <a:rPr lang="ru-RU" dirty="0"/>
              <a:t> в </a:t>
            </a:r>
            <a:r>
              <a:rPr lang="ru-RU" dirty="0" err="1"/>
              <a:t>усьому</a:t>
            </a:r>
            <a:r>
              <a:rPr lang="ru-RU" dirty="0"/>
              <a:t> </a:t>
            </a:r>
            <a:r>
              <a:rPr lang="ru-RU" dirty="0" err="1"/>
              <a:t>світі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316" y="3875867"/>
            <a:ext cx="4762500" cy="372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1"/>
            <a:ext cx="8596668" cy="644434"/>
          </a:xfrm>
        </p:spPr>
        <p:txBody>
          <a:bodyPr/>
          <a:lstStyle/>
          <a:p>
            <a:r>
              <a:rPr lang="uk-UA" dirty="0" smtClean="0"/>
              <a:t>Виробництво будівельного вапна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254035"/>
            <a:ext cx="9394129" cy="4787327"/>
          </a:xfrm>
        </p:spPr>
        <p:txBody>
          <a:bodyPr/>
          <a:lstStyle/>
          <a:p>
            <a:r>
              <a:rPr lang="uk-UA" b="1" i="1" dirty="0" smtClean="0"/>
              <a:t>Будівельне вапно </a:t>
            </a:r>
            <a:r>
              <a:rPr lang="uk-UA" dirty="0" smtClean="0"/>
              <a:t>– неорганічна в’яжуча речовина, що є продуктом випалювання при температурі 1000…1200</a:t>
            </a:r>
            <a:r>
              <a:rPr lang="uk-UA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℃ </a:t>
            </a:r>
            <a:r>
              <a:rPr lang="uk-UA" dirty="0" err="1" smtClean="0">
                <a:latin typeface="Trebuchet MS" panose="020B0603020202020204" pitchFamily="34" charset="0"/>
                <a:cs typeface="Times New Roman" panose="02020603050405020304" pitchFamily="18" charset="0"/>
              </a:rPr>
              <a:t>кальцієво-магнієвихгірських</a:t>
            </a:r>
            <a:r>
              <a:rPr lang="uk-UA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 порід, крейди, вапняків, доломіту. </a:t>
            </a:r>
          </a:p>
          <a:p>
            <a:r>
              <a:rPr lang="uk-UA" dirty="0" err="1" smtClean="0">
                <a:latin typeface="Trebuchet MS" panose="020B0603020202020204" pitchFamily="34" charset="0"/>
                <a:cs typeface="Times New Roman" panose="02020603050405020304" pitchFamily="18" charset="0"/>
              </a:rPr>
              <a:t>Застостовується</a:t>
            </a:r>
            <a:r>
              <a:rPr lang="uk-UA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: для приготування </a:t>
            </a:r>
            <a:r>
              <a:rPr lang="uk-UA" dirty="0" err="1" smtClean="0">
                <a:latin typeface="Trebuchet MS" panose="020B0603020202020204" pitchFamily="34" charset="0"/>
                <a:cs typeface="Times New Roman" panose="02020603050405020304" pitchFamily="18" charset="0"/>
              </a:rPr>
              <a:t>мурувальних</a:t>
            </a:r>
            <a:r>
              <a:rPr lang="uk-UA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 розчинів, штучних бетонних </a:t>
            </a:r>
            <a:r>
              <a:rPr lang="uk-UA" dirty="0" err="1" smtClean="0">
                <a:latin typeface="Trebuchet MS" panose="020B0603020202020204" pitchFamily="34" charset="0"/>
                <a:cs typeface="Times New Roman" panose="02020603050405020304" pitchFamily="18" charset="0"/>
              </a:rPr>
              <a:t>виробів,силікатної</a:t>
            </a:r>
            <a:r>
              <a:rPr lang="uk-UA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 цегли та ін.</a:t>
            </a:r>
          </a:p>
          <a:p>
            <a:r>
              <a:rPr lang="uk-UA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Виготовляють: </a:t>
            </a:r>
            <a:r>
              <a:rPr lang="uk-UA" i="1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повітряне </a:t>
            </a:r>
            <a:r>
              <a:rPr lang="uk-UA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( гашене – </a:t>
            </a:r>
            <a:r>
              <a:rPr lang="uk-UA" dirty="0" err="1" smtClean="0">
                <a:latin typeface="Trebuchet MS" panose="020B0603020202020204" pitchFamily="34" charset="0"/>
                <a:cs typeface="Times New Roman" panose="02020603050405020304" pitchFamily="18" charset="0"/>
              </a:rPr>
              <a:t>пушонка</a:t>
            </a:r>
            <a:r>
              <a:rPr lang="uk-UA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 або вапняне тісто і негашене – дроблений або </a:t>
            </a:r>
            <a:r>
              <a:rPr lang="uk-UA" dirty="0" err="1" smtClean="0">
                <a:latin typeface="Trebuchet MS" panose="020B0603020202020204" pitchFamily="34" charset="0"/>
                <a:cs typeface="Times New Roman" panose="02020603050405020304" pitchFamily="18" charset="0"/>
              </a:rPr>
              <a:t>порошкоподібнийтматеріал</a:t>
            </a:r>
            <a:r>
              <a:rPr lang="uk-UA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) і </a:t>
            </a:r>
            <a:r>
              <a:rPr lang="uk-UA" i="1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гідравлічне вапно</a:t>
            </a:r>
          </a:p>
          <a:p>
            <a:endParaRPr lang="ru-RU" dirty="0">
              <a:latin typeface="Trebuchet MS" panose="020B0603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950" y="3644703"/>
            <a:ext cx="3381049" cy="25325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846" y="3644704"/>
            <a:ext cx="3487156" cy="256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57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475151" y="330201"/>
            <a:ext cx="8353425" cy="2446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uk-UA" altLang="ru-RU" sz="2200" b="1">
                <a:latin typeface="Times New Roman" panose="02020603050405020304" pitchFamily="18" charset="0"/>
              </a:rPr>
              <a:t>В’яжучі речовини</a:t>
            </a:r>
            <a:r>
              <a:rPr lang="uk-UA" altLang="ru-RU" sz="2200">
                <a:latin typeface="Times New Roman" panose="02020603050405020304" pitchFamily="18" charset="0"/>
              </a:rPr>
              <a:t> (</a:t>
            </a:r>
            <a:r>
              <a:rPr lang="uk-UA" altLang="ru-RU" sz="2200"/>
              <a:t>ДСТУ Б А.1.1-44</a:t>
            </a:r>
            <a:r>
              <a:rPr lang="uk-UA" altLang="ru-RU" sz="2200">
                <a:latin typeface="Times New Roman" panose="02020603050405020304" pitchFamily="18" charset="0"/>
              </a:rPr>
              <a:t>) – це порошкоподібні або рідкі матеріали, які одержують з сировини (мінеральної або органічної) внаслідок технологічних переробок, що забезпечують їм подальші властивості утворювати пластично-в’язке тісто, здатне за рахунок фізико-хімічних процесів самочинно тверднути, переходити в каменеподібний стан і зберігати міцність  за часом на повітрі або в воді.</a:t>
            </a: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2135188" y="3352800"/>
            <a:ext cx="3960812" cy="177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200" b="1"/>
              <a:t>М</a:t>
            </a:r>
            <a:r>
              <a:rPr lang="uk-UA" altLang="ru-RU" sz="2200" b="1"/>
              <a:t>інеральні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uk-UA" altLang="ru-RU" sz="2200"/>
              <a:t>повітряні (гіпс, вапно)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uk-UA" altLang="ru-RU" sz="2200"/>
              <a:t>гідравлічні (портландце-мент)</a:t>
            </a:r>
            <a:endParaRPr lang="ru-RU" altLang="ru-RU" sz="2200"/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6816726" y="3352800"/>
            <a:ext cx="3382963" cy="2281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200" b="1"/>
              <a:t>Органічні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uk-UA" altLang="ru-RU" sz="2200"/>
              <a:t>дьогті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uk-UA" altLang="ru-RU" sz="2200"/>
              <a:t>бітуми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uk-UA" altLang="ru-RU" sz="2200"/>
              <a:t>полімерні в’яжучі речо-вини</a:t>
            </a:r>
            <a:endParaRPr lang="ru-RU" altLang="ru-RU" sz="2200"/>
          </a:p>
        </p:txBody>
      </p:sp>
      <p:sp>
        <p:nvSpPr>
          <p:cNvPr id="2060" name="Line 12"/>
          <p:cNvSpPr>
            <a:spLocks noChangeShapeType="1"/>
          </p:cNvSpPr>
          <p:nvPr/>
        </p:nvSpPr>
        <p:spPr bwMode="auto">
          <a:xfrm flipH="1">
            <a:off x="3863976" y="2776538"/>
            <a:ext cx="792163" cy="5762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>
            <a:off x="7319964" y="2776538"/>
            <a:ext cx="7207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707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50" y="0"/>
            <a:ext cx="8849395" cy="652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27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86" y="1195387"/>
            <a:ext cx="6048907" cy="3938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3577" y="1195387"/>
            <a:ext cx="39972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Сировина для виробництва вапна:</a:t>
            </a:r>
          </a:p>
          <a:p>
            <a:endParaRPr lang="uk-UA" sz="2400" b="1" dirty="0" smtClean="0"/>
          </a:p>
          <a:p>
            <a:pPr marL="285750" indent="-285750">
              <a:buFontTx/>
              <a:buChar char="-"/>
            </a:pPr>
            <a:r>
              <a:rPr lang="uk-UA" sz="2400" dirty="0" smtClean="0"/>
              <a:t>Гірські породи, які складаються з карбонату кальцію ( вапняки)</a:t>
            </a:r>
          </a:p>
          <a:p>
            <a:pPr marL="285750" indent="-285750">
              <a:buFontTx/>
              <a:buChar char="-"/>
            </a:pPr>
            <a:r>
              <a:rPr lang="uk-UA" sz="2400" dirty="0" smtClean="0"/>
              <a:t>В Україні 92 родовища вапняку.</a:t>
            </a:r>
          </a:p>
          <a:p>
            <a:pPr marL="285750" indent="-285750">
              <a:buFontTx/>
              <a:buChar char="-"/>
            </a:pPr>
            <a:r>
              <a:rPr lang="uk-UA" sz="2400" dirty="0" smtClean="0"/>
              <a:t>Найбільш відомі з них – </a:t>
            </a:r>
            <a:r>
              <a:rPr lang="uk-UA" sz="2400" dirty="0" err="1" smtClean="0"/>
              <a:t>Волощинське</a:t>
            </a:r>
            <a:r>
              <a:rPr lang="uk-UA" sz="2400" dirty="0" smtClean="0"/>
              <a:t> і </a:t>
            </a:r>
            <a:r>
              <a:rPr lang="uk-UA" sz="2400" dirty="0" err="1" smtClean="0"/>
              <a:t>Григоривське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93872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35429"/>
          </a:xfrm>
        </p:spPr>
        <p:txBody>
          <a:bodyPr>
            <a:noAutofit/>
          </a:bodyPr>
          <a:lstStyle/>
          <a:p>
            <a:r>
              <a:rPr lang="uk-UA" sz="2400" dirty="0" smtClean="0"/>
              <a:t>Процес виробництва вапна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045029"/>
            <a:ext cx="8596668" cy="4996333"/>
          </a:xfrm>
        </p:spPr>
        <p:txBody>
          <a:bodyPr>
            <a:normAutofit/>
          </a:bodyPr>
          <a:lstStyle/>
          <a:p>
            <a:r>
              <a:rPr lang="uk-UA" sz="2000" i="1" dirty="0" smtClean="0"/>
              <a:t>Складається з таких процесів</a:t>
            </a:r>
            <a:r>
              <a:rPr lang="uk-UA" sz="2000" dirty="0" smtClean="0"/>
              <a:t>:</a:t>
            </a:r>
          </a:p>
          <a:p>
            <a:r>
              <a:rPr lang="uk-UA" sz="2000" dirty="0" smtClean="0"/>
              <a:t>1. Підготовка сировини ( подрібнення і сортування на фракції)</a:t>
            </a:r>
          </a:p>
          <a:p>
            <a:r>
              <a:rPr lang="uk-UA" sz="2000" dirty="0" smtClean="0"/>
              <a:t>2. Випалювання вапняку у печах різних конструкцій: шахтних, обертових, з « киплячим шаром». Найбільш поширені- шахтні печі (прості в </a:t>
            </a:r>
            <a:r>
              <a:rPr lang="uk-UA" sz="2000" dirty="0" err="1" smtClean="0"/>
              <a:t>експлуатації,економічні</a:t>
            </a:r>
            <a:r>
              <a:rPr lang="uk-UA" sz="2000" dirty="0" smtClean="0"/>
              <a:t> в теплотехнічному відношенні).</a:t>
            </a:r>
          </a:p>
          <a:p>
            <a:r>
              <a:rPr lang="uk-UA" sz="2000" dirty="0" smtClean="0"/>
              <a:t>3. Помел в шарових млинах</a:t>
            </a:r>
          </a:p>
          <a:p>
            <a:r>
              <a:rPr lang="uk-UA" sz="2000" dirty="0" smtClean="0"/>
              <a:t>4. Зберігання в закритих </a:t>
            </a:r>
            <a:r>
              <a:rPr lang="uk-UA" sz="2000" dirty="0" err="1" smtClean="0"/>
              <a:t>силосах</a:t>
            </a:r>
            <a:endParaRPr lang="uk-UA" sz="2000" dirty="0" smtClean="0"/>
          </a:p>
          <a:p>
            <a:r>
              <a:rPr lang="uk-UA" sz="2000" dirty="0" smtClean="0"/>
              <a:t>5. Пакування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37637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9525"/>
            <a:ext cx="97536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2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22" y="692904"/>
            <a:ext cx="3892731" cy="53682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69280" y="692904"/>
            <a:ext cx="615260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/>
              <a:t>Шахтна піч</a:t>
            </a:r>
          </a:p>
          <a:p>
            <a:r>
              <a:rPr lang="uk-UA" dirty="0" smtClean="0"/>
              <a:t>Вапняк і вугілля завантажують періодично або безперервно зверху. Матеріал </a:t>
            </a:r>
            <a:r>
              <a:rPr lang="uk-UA" dirty="0"/>
              <a:t>с</a:t>
            </a:r>
            <a:r>
              <a:rPr lang="uk-UA" dirty="0" smtClean="0"/>
              <a:t>пускається вниз, а назустріч просочуються гарячі димові гази.</a:t>
            </a:r>
          </a:p>
          <a:p>
            <a:endParaRPr lang="uk-UA" dirty="0" smtClean="0"/>
          </a:p>
          <a:p>
            <a:r>
              <a:rPr lang="uk-UA" sz="2000" i="1" dirty="0" smtClean="0"/>
              <a:t>Зони шахтної печі по </a:t>
            </a:r>
            <a:r>
              <a:rPr lang="uk-UA" sz="2000" i="1" smtClean="0"/>
              <a:t>висоті:</a:t>
            </a:r>
          </a:p>
          <a:p>
            <a:endParaRPr lang="uk-UA" sz="2000" i="1" dirty="0" smtClean="0"/>
          </a:p>
          <a:p>
            <a:pPr marL="342900" indent="-342900">
              <a:buAutoNum type="arabicPeriod"/>
            </a:pPr>
            <a:r>
              <a:rPr lang="uk-UA" dirty="0" smtClean="0"/>
              <a:t>Зона підсушування палива і вапняку (Т =600..650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℃)</a:t>
            </a:r>
          </a:p>
          <a:p>
            <a:pPr marL="342900" indent="-342900">
              <a:buFontTx/>
              <a:buAutoNum type="arabicPeriod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Зона підігрівання </a:t>
            </a:r>
            <a:r>
              <a:rPr lang="uk-UA" dirty="0"/>
              <a:t>(Т </a:t>
            </a:r>
            <a:r>
              <a:rPr lang="uk-UA" dirty="0" smtClean="0"/>
              <a:t>=700..750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℃)</a:t>
            </a:r>
          </a:p>
          <a:p>
            <a:pPr marL="342900" indent="-342900">
              <a:buFontTx/>
              <a:buAutoNum type="arabicPeriod"/>
            </a:pPr>
            <a:r>
              <a:rPr lang="uk-UA" dirty="0" smtClean="0">
                <a:latin typeface="+mj-lt"/>
                <a:cs typeface="Times New Roman" panose="02020603050405020304" pitchFamily="18" charset="0"/>
              </a:rPr>
              <a:t>Зона випалювання </a:t>
            </a:r>
            <a:r>
              <a:rPr lang="uk-UA" dirty="0">
                <a:latin typeface="+mj-lt"/>
              </a:rPr>
              <a:t>(Т </a:t>
            </a:r>
            <a:r>
              <a:rPr lang="uk-UA" dirty="0" smtClean="0">
                <a:latin typeface="+mj-lt"/>
              </a:rPr>
              <a:t>=900..1200</a:t>
            </a:r>
            <a:r>
              <a:rPr lang="uk-UA" dirty="0">
                <a:latin typeface="+mj-lt"/>
                <a:cs typeface="Times New Roman" panose="02020603050405020304" pitchFamily="18" charset="0"/>
              </a:rPr>
              <a:t>℃</a:t>
            </a:r>
            <a:r>
              <a:rPr lang="uk-UA" dirty="0" smtClean="0"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Tx/>
              <a:buAutoNum type="arabicPeriod"/>
            </a:pPr>
            <a:r>
              <a:rPr lang="uk-UA" dirty="0" smtClean="0">
                <a:latin typeface="+mj-lt"/>
                <a:cs typeface="Times New Roman" panose="02020603050405020304" pitchFamily="18" charset="0"/>
              </a:rPr>
              <a:t>Зона охолодження </a:t>
            </a:r>
            <a:r>
              <a:rPr lang="uk-UA" dirty="0"/>
              <a:t>(Т </a:t>
            </a:r>
            <a:r>
              <a:rPr lang="uk-UA" dirty="0" smtClean="0"/>
              <a:t>=100</a:t>
            </a:r>
            <a:r>
              <a:rPr lang="uk-UA" dirty="0"/>
              <a:t>..</a:t>
            </a:r>
            <a:r>
              <a:rPr lang="uk-UA" dirty="0" smtClean="0"/>
              <a:t>150</a:t>
            </a:r>
            <a:r>
              <a:rPr lang="uk-UA" dirty="0" smtClean="0">
                <a:cs typeface="Times New Roman" panose="02020603050405020304" pitchFamily="18" charset="0"/>
              </a:rPr>
              <a:t>℃</a:t>
            </a:r>
            <a:r>
              <a:rPr lang="uk-UA" dirty="0"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Tx/>
              <a:buAutoNum type="arabicPeriod"/>
            </a:pPr>
            <a:endParaRPr lang="uk-UA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05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" y="256289"/>
            <a:ext cx="5512526" cy="60400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051" y="444137"/>
            <a:ext cx="4741818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68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13806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Виробництво вапна на установці з « киплячим шаром»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23407"/>
            <a:ext cx="8596668" cy="4917956"/>
          </a:xfrm>
        </p:spPr>
        <p:txBody>
          <a:bodyPr/>
          <a:lstStyle/>
          <a:p>
            <a:r>
              <a:rPr lang="uk-UA" dirty="0" smtClean="0"/>
              <a:t>Використовують для отримання вапна білого кольору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817446"/>
            <a:ext cx="4652312" cy="48419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9829" y="1817446"/>
            <a:ext cx="59566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Схема установки для випалювання вапна в «киплячому шарі»</a:t>
            </a:r>
          </a:p>
          <a:p>
            <a:r>
              <a:rPr lang="uk-UA" sz="1600" dirty="0" smtClean="0"/>
              <a:t>1 – завантаження вапняку; 2 – відведення газів на очищення; 3 – </a:t>
            </a:r>
            <a:r>
              <a:rPr lang="uk-UA" sz="1600" dirty="0" err="1" smtClean="0"/>
              <a:t>гратчасте</a:t>
            </a:r>
            <a:r>
              <a:rPr lang="uk-UA" sz="1600" dirty="0" smtClean="0"/>
              <a:t> склепіння; 4 – пересипна труба; 5 – вивантаження готового продукту; 6 – повітряна коробка з решіткою; 7 – подавання стислого повітря; 8 – горілки</a:t>
            </a:r>
          </a:p>
          <a:p>
            <a:endParaRPr lang="uk-UA" sz="1600" dirty="0"/>
          </a:p>
          <a:p>
            <a:endParaRPr lang="uk-UA" sz="1600" dirty="0" smtClean="0"/>
          </a:p>
          <a:p>
            <a:pPr algn="just"/>
            <a:r>
              <a:rPr lang="uk-UA" dirty="0" smtClean="0"/>
              <a:t>Подрібнений вапняк подають у верхню частину печі. Мазут чи газ надходить в четверту зону, де відбувається його згоряння. Повітря </a:t>
            </a:r>
            <a:r>
              <a:rPr lang="uk-UA" dirty="0" err="1" smtClean="0"/>
              <a:t>аерує</a:t>
            </a:r>
            <a:r>
              <a:rPr lang="uk-UA" dirty="0" smtClean="0"/>
              <a:t> шар </a:t>
            </a:r>
            <a:r>
              <a:rPr lang="uk-UA" dirty="0" err="1" smtClean="0"/>
              <a:t>вапнякую</a:t>
            </a:r>
            <a:r>
              <a:rPr lang="uk-UA" dirty="0" smtClean="0"/>
              <a:t> По мірі надходження нових порцій «киплячий» вапняк пересипається в нижню зону, де піддається інтенсивному теплообміну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2876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6057"/>
          </a:xfrm>
        </p:spPr>
        <p:txBody>
          <a:bodyPr>
            <a:normAutofit fontScale="90000"/>
          </a:bodyPr>
          <a:lstStyle/>
          <a:p>
            <a:r>
              <a:rPr lang="uk-UA" sz="3200" i="1" dirty="0" smtClean="0"/>
              <a:t>Технологія гашення вапна</a:t>
            </a:r>
            <a:endParaRPr lang="ru-RU" sz="32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75657"/>
            <a:ext cx="8596668" cy="486570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uk-UA" b="1" i="1" dirty="0" smtClean="0"/>
              <a:t>Основні стадійні процеси отримання гідратного вапна:</a:t>
            </a:r>
          </a:p>
          <a:p>
            <a:pPr algn="just"/>
            <a:r>
              <a:rPr lang="uk-UA" sz="2400" dirty="0" smtClean="0"/>
              <a:t>1. Подрібнення в молоткових або ударно – відцентрових дробарках  негашеного вапна до часточок розміром 5…10 мм, що скорочує тривалість гашення;</a:t>
            </a:r>
          </a:p>
          <a:p>
            <a:pPr algn="just"/>
            <a:r>
              <a:rPr lang="uk-UA" sz="2400" dirty="0" smtClean="0"/>
              <a:t>2. Гашення вапна в гідраторах періодичної  або безперервної дії на протязі 30…35 хв;</a:t>
            </a:r>
          </a:p>
          <a:p>
            <a:pPr algn="just"/>
            <a:r>
              <a:rPr lang="uk-UA" sz="2400" dirty="0" smtClean="0"/>
              <a:t>3. </a:t>
            </a:r>
            <a:r>
              <a:rPr lang="uk-UA" sz="2400" dirty="0" err="1" smtClean="0"/>
              <a:t>Догашування</a:t>
            </a:r>
            <a:r>
              <a:rPr lang="uk-UA" sz="2400" dirty="0" smtClean="0"/>
              <a:t> в </a:t>
            </a:r>
            <a:r>
              <a:rPr lang="uk-UA" sz="2400" dirty="0" err="1" smtClean="0"/>
              <a:t>силосах</a:t>
            </a:r>
            <a:r>
              <a:rPr lang="uk-UA" sz="2400" dirty="0" smtClean="0"/>
              <a:t>, де вапно вилежується протягом 1..2діб;</a:t>
            </a:r>
          </a:p>
          <a:p>
            <a:pPr algn="just"/>
            <a:r>
              <a:rPr lang="uk-UA" sz="2400" dirty="0" smtClean="0"/>
              <a:t>4. Відсіювання часточок, що не </a:t>
            </a:r>
            <a:r>
              <a:rPr lang="uk-UA" sz="2400" dirty="0" err="1" smtClean="0"/>
              <a:t>погасились</a:t>
            </a:r>
            <a:r>
              <a:rPr lang="uk-UA" sz="2400" dirty="0" smtClean="0"/>
              <a:t>, у повітряному сепараторі або на ситах. </a:t>
            </a:r>
          </a:p>
          <a:p>
            <a:pPr algn="just"/>
            <a:r>
              <a:rPr lang="uk-UA" sz="2400" dirty="0" smtClean="0"/>
              <a:t>5. Пакування гашеного вапна у багатошарові паперові мішки і транспортування на будівельні об’єкти або до </a:t>
            </a:r>
            <a:r>
              <a:rPr lang="uk-UA" sz="2400" dirty="0" err="1" smtClean="0"/>
              <a:t>розчинозмішувальних</a:t>
            </a:r>
            <a:r>
              <a:rPr lang="uk-UA" sz="2400" dirty="0" smtClean="0"/>
              <a:t> </a:t>
            </a:r>
            <a:r>
              <a:rPr lang="uk-UA" sz="2400" dirty="0" err="1" smtClean="0"/>
              <a:t>цехів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5709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5" y="532312"/>
            <a:ext cx="7027818" cy="52708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64286" y="1097280"/>
            <a:ext cx="2090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Гашення вапна в басейнах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8609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847" y="849085"/>
            <a:ext cx="9109627" cy="569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99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3589" y="600891"/>
            <a:ext cx="1009758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b="1" i="1" dirty="0" smtClean="0"/>
              <a:t>Мінеральні в’яжучі розрізняють:</a:t>
            </a:r>
          </a:p>
          <a:p>
            <a:pPr marL="285750" indent="-285750" algn="just">
              <a:buFontTx/>
              <a:buChar char="-"/>
            </a:pPr>
            <a:r>
              <a:rPr lang="uk-UA" sz="2800" b="1" i="1" dirty="0" smtClean="0"/>
              <a:t>Повітряні</a:t>
            </a:r>
            <a:r>
              <a:rPr lang="uk-UA" sz="2800" dirty="0" smtClean="0"/>
              <a:t> – гіпс будівельний, формувальний, високоміцний, </a:t>
            </a:r>
            <a:r>
              <a:rPr lang="uk-UA" sz="2800" dirty="0" err="1" smtClean="0"/>
              <a:t>високовипалювальний</a:t>
            </a:r>
            <a:r>
              <a:rPr lang="uk-UA" sz="2800" dirty="0" smtClean="0"/>
              <a:t>; вапно негашене грудкове і негашене молоте, гідратне вапно і вапняне тісто</a:t>
            </a:r>
          </a:p>
          <a:p>
            <a:pPr marL="285750" indent="-285750" algn="just">
              <a:buFontTx/>
              <a:buChar char="-"/>
            </a:pPr>
            <a:r>
              <a:rPr lang="uk-UA" sz="2800" b="1" i="1" dirty="0" smtClean="0"/>
              <a:t>Гідравлічні</a:t>
            </a:r>
            <a:r>
              <a:rPr lang="uk-UA" sz="2800" i="1" dirty="0" smtClean="0"/>
              <a:t> </a:t>
            </a:r>
            <a:r>
              <a:rPr lang="uk-UA" sz="2800" dirty="0" smtClean="0"/>
              <a:t>– набирають міцність як на повітрі, так і у воді. Це гідравлічне вапно, романцемент, портландцемент, шлакопортландцемент, пуцолановий цемент, </a:t>
            </a:r>
            <a:r>
              <a:rPr lang="uk-UA" sz="2800" dirty="0" err="1" smtClean="0"/>
              <a:t>шлаколужне</a:t>
            </a:r>
            <a:r>
              <a:rPr lang="uk-UA" sz="2800" dirty="0" smtClean="0"/>
              <a:t> в’яжуче;</a:t>
            </a:r>
          </a:p>
          <a:p>
            <a:pPr marL="285750" indent="-285750" algn="just">
              <a:buFontTx/>
              <a:buChar char="-"/>
            </a:pPr>
            <a:r>
              <a:rPr lang="uk-UA" sz="2800" b="1" i="1" dirty="0" smtClean="0"/>
              <a:t>В’яжучі </a:t>
            </a:r>
            <a:r>
              <a:rPr lang="uk-UA" sz="2800" b="1" i="1" dirty="0" err="1" smtClean="0"/>
              <a:t>автоклавного</a:t>
            </a:r>
            <a:r>
              <a:rPr lang="uk-UA" sz="2800" b="1" i="1" dirty="0" smtClean="0"/>
              <a:t> </a:t>
            </a:r>
            <a:r>
              <a:rPr lang="uk-UA" sz="2800" b="1" i="1" dirty="0" err="1" smtClean="0"/>
              <a:t>твердення</a:t>
            </a:r>
            <a:r>
              <a:rPr lang="uk-UA" sz="2800" b="1" i="1" dirty="0" smtClean="0"/>
              <a:t> </a:t>
            </a:r>
            <a:r>
              <a:rPr lang="uk-UA" sz="2800" dirty="0" smtClean="0"/>
              <a:t>твердіють в середовищі насиченої пари при тиску 0,8…1,2МПа та температурі 160…200. Це </a:t>
            </a:r>
            <a:r>
              <a:rPr lang="uk-UA" sz="2800" dirty="0" err="1" smtClean="0"/>
              <a:t>вапняно</a:t>
            </a:r>
            <a:r>
              <a:rPr lang="uk-UA" sz="2800" dirty="0" smtClean="0"/>
              <a:t>-кремнеземні, </a:t>
            </a:r>
            <a:r>
              <a:rPr lang="uk-UA" sz="2800" dirty="0" err="1" smtClean="0"/>
              <a:t>белітошлакові</a:t>
            </a:r>
            <a:r>
              <a:rPr lang="uk-UA" sz="2800" dirty="0" smtClean="0"/>
              <a:t> та </a:t>
            </a:r>
            <a:r>
              <a:rPr lang="uk-UA" sz="2800" dirty="0" err="1" smtClean="0"/>
              <a:t>белітокремнеземні</a:t>
            </a:r>
            <a:r>
              <a:rPr lang="uk-UA" sz="2800" dirty="0" smtClean="0"/>
              <a:t> </a:t>
            </a:r>
            <a:r>
              <a:rPr lang="uk-UA" sz="2800" dirty="0" err="1" smtClean="0"/>
              <a:t>вяжучі</a:t>
            </a:r>
            <a:r>
              <a:rPr lang="uk-UA" sz="2800" dirty="0" smtClean="0"/>
              <a:t> , а також </a:t>
            </a:r>
            <a:r>
              <a:rPr lang="uk-UA" sz="2800" dirty="0" err="1" smtClean="0"/>
              <a:t>безклінкерні</a:t>
            </a:r>
            <a:r>
              <a:rPr lang="uk-UA" sz="2800" dirty="0" smtClean="0"/>
              <a:t> шлакові і зольні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47406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uk-UA" dirty="0" smtClean="0"/>
              <a:t>ВИРОБНИЦТВО ЦЕМЕНТІВ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98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2" y="297180"/>
            <a:ext cx="6880090" cy="516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15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65" y="754379"/>
            <a:ext cx="8072846" cy="605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12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996909" cy="39313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157" y="3161662"/>
            <a:ext cx="4846729" cy="36963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9531" y="4885509"/>
            <a:ext cx="420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Цементні заводи в Німеччині і Китаї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023" y="149962"/>
            <a:ext cx="3553097" cy="284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05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1"/>
            <a:ext cx="8596668" cy="461554"/>
          </a:xfrm>
        </p:spPr>
        <p:txBody>
          <a:bodyPr>
            <a:normAutofit/>
          </a:bodyPr>
          <a:lstStyle/>
          <a:p>
            <a:r>
              <a:rPr lang="uk-UA" sz="2400" dirty="0" smtClean="0"/>
              <a:t>Характеристика продукції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358537"/>
            <a:ext cx="9158997" cy="4911634"/>
          </a:xfrm>
        </p:spPr>
        <p:txBody>
          <a:bodyPr>
            <a:noAutofit/>
          </a:bodyPr>
          <a:lstStyle/>
          <a:p>
            <a:r>
              <a:rPr lang="uk-UA" sz="2000" b="1" i="1" u="sng" dirty="0" smtClean="0"/>
              <a:t>Портландцемент</a:t>
            </a:r>
            <a:r>
              <a:rPr lang="uk-UA" sz="2000" dirty="0" smtClean="0"/>
              <a:t> – гідравлічний в’яжучий матеріал мінерального </a:t>
            </a:r>
            <a:r>
              <a:rPr lang="uk-UA" sz="2000" dirty="0" err="1" smtClean="0"/>
              <a:t>складу,здатний</a:t>
            </a:r>
            <a:r>
              <a:rPr lang="uk-UA" sz="2000" dirty="0" smtClean="0"/>
              <a:t> тверднути у воді і на повітрі. </a:t>
            </a:r>
          </a:p>
          <a:p>
            <a:r>
              <a:rPr lang="uk-UA" sz="2000" dirty="0" smtClean="0"/>
              <a:t>Згідно ДСТУ Б В.2.7 – 112-2002 таких типів і марок:</a:t>
            </a:r>
          </a:p>
          <a:p>
            <a:r>
              <a:rPr lang="uk-UA" sz="2000" dirty="0" smtClean="0"/>
              <a:t>Тип 1 – має в своєму складі від 0 до 5% мінеральних добавок; марки цементів – 300,400,500,550,600;</a:t>
            </a:r>
          </a:p>
          <a:p>
            <a:r>
              <a:rPr lang="uk-UA" sz="2000" dirty="0" smtClean="0"/>
              <a:t>Тип 2 – з мінеральними добавками від 6 до 35%; </a:t>
            </a:r>
            <a:r>
              <a:rPr lang="uk-UA" sz="2000" dirty="0"/>
              <a:t>марки цементів – 300,400,500,550,600</a:t>
            </a:r>
            <a:r>
              <a:rPr lang="uk-UA" sz="2000" dirty="0" smtClean="0"/>
              <a:t>;</a:t>
            </a:r>
          </a:p>
          <a:p>
            <a:r>
              <a:rPr lang="uk-UA" sz="2000" dirty="0" smtClean="0"/>
              <a:t>Тип 3 – шлакопортландцемент– добавок від 36 до 80% ( мелений гранульований доменний </a:t>
            </a:r>
            <a:r>
              <a:rPr lang="uk-UA" sz="2000" dirty="0"/>
              <a:t>шлак </a:t>
            </a:r>
            <a:r>
              <a:rPr lang="uk-UA" sz="2000" dirty="0" smtClean="0"/>
              <a:t>) марки 300,400,500;</a:t>
            </a:r>
          </a:p>
          <a:p>
            <a:r>
              <a:rPr lang="uk-UA" sz="2000" dirty="0" smtClean="0"/>
              <a:t>Тип 4 – пуцолановий цемент – добавок ( наприклад, трепел) від 21 до 55%, марки 300,400,500;</a:t>
            </a:r>
          </a:p>
          <a:p>
            <a:r>
              <a:rPr lang="uk-UA" sz="2000" dirty="0" smtClean="0"/>
              <a:t>Тип 5 – композиційний цемент – від 36 до 80%  добавок; </a:t>
            </a:r>
            <a:r>
              <a:rPr lang="uk-UA" sz="2000" dirty="0"/>
              <a:t>марки 300,400,500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59193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4241" y="0"/>
            <a:ext cx="6905897" cy="32676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068" y="-55770"/>
            <a:ext cx="7564874" cy="44254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56" y="3375212"/>
            <a:ext cx="5656825" cy="331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158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6057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Сировина для виробництва цементу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3838" y="1175657"/>
            <a:ext cx="8596668" cy="4865705"/>
          </a:xfrm>
        </p:spPr>
        <p:txBody>
          <a:bodyPr/>
          <a:lstStyle/>
          <a:p>
            <a:r>
              <a:rPr lang="uk-UA" dirty="0" smtClean="0"/>
              <a:t>Карбонатні породи ( 75%) – вапняки, крейда, черепашники, вапнякові туфи. Найбільші родовища – Хмельницька ( </a:t>
            </a:r>
            <a:r>
              <a:rPr lang="uk-UA" dirty="0" err="1" smtClean="0"/>
              <a:t>Гуменецькі</a:t>
            </a:r>
            <a:r>
              <a:rPr lang="uk-UA" dirty="0" smtClean="0"/>
              <a:t> вапняки), Тернопільська, Сумська, Львівська, Миколаївська області.</a:t>
            </a:r>
          </a:p>
          <a:p>
            <a:r>
              <a:rPr lang="uk-UA" dirty="0" smtClean="0"/>
              <a:t>Алюмосилікатний компонент клінкеру (25%) – глини, суглинки, </a:t>
            </a:r>
            <a:r>
              <a:rPr lang="uk-UA" dirty="0" err="1" smtClean="0"/>
              <a:t>леси</a:t>
            </a:r>
            <a:endParaRPr lang="uk-UA" dirty="0" smtClean="0"/>
          </a:p>
          <a:p>
            <a:r>
              <a:rPr lang="uk-UA" dirty="0" smtClean="0"/>
              <a:t>Мергелі – суміші вапняків з глинами</a:t>
            </a:r>
          </a:p>
          <a:p>
            <a:r>
              <a:rPr lang="uk-UA" dirty="0" smtClean="0"/>
              <a:t>Доменні та гранульовані шлаки, золи, відходи вуглезбагачення, нефеліновий шлам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837" y="3746045"/>
            <a:ext cx="4216173" cy="2861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775" y="3746045"/>
            <a:ext cx="4320676" cy="285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88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52994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Технологічний процес виробництва цементу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62595"/>
            <a:ext cx="8596668" cy="4878768"/>
          </a:xfrm>
        </p:spPr>
        <p:txBody>
          <a:bodyPr>
            <a:normAutofit/>
          </a:bodyPr>
          <a:lstStyle/>
          <a:p>
            <a:pPr algn="just"/>
            <a:r>
              <a:rPr lang="uk-UA" sz="2400" i="1" dirty="0" smtClean="0"/>
              <a:t>Виробництво поділяють на дві стадії:</a:t>
            </a:r>
          </a:p>
          <a:p>
            <a:pPr algn="just"/>
            <a:r>
              <a:rPr lang="uk-UA" sz="2400" dirty="0" smtClean="0"/>
              <a:t>1. Видобування і транспортування сировини ( вапняку і глини); її подрібнення і приготування шихти, випалювання шихти з отриманням напівфабрикату – цементного клінкеру;</a:t>
            </a:r>
          </a:p>
          <a:p>
            <a:pPr algn="just"/>
            <a:r>
              <a:rPr lang="uk-UA" sz="2400" dirty="0" smtClean="0"/>
              <a:t>2. Сушіння добавок і помел клінкеру з гіпсом і добавками ( може проводитись і на іншому підприємстві).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99849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Видобування сировини і її транспортування на завод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3" y="1269999"/>
            <a:ext cx="3696305" cy="22177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33257" y="1269999"/>
            <a:ext cx="67273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Оптимальна потужність цементного заводу – 2 </a:t>
            </a:r>
            <a:r>
              <a:rPr lang="uk-UA" dirty="0" err="1" smtClean="0"/>
              <a:t>млн.т</a:t>
            </a:r>
            <a:r>
              <a:rPr lang="uk-UA" dirty="0" smtClean="0"/>
              <a:t>/</a:t>
            </a:r>
            <a:r>
              <a:rPr lang="uk-UA" dirty="0" err="1" smtClean="0"/>
              <a:t>рікДля</a:t>
            </a:r>
            <a:r>
              <a:rPr lang="uk-UA" dirty="0" smtClean="0"/>
              <a:t> цього потрібно 3,5млн.т.сировини.</a:t>
            </a:r>
          </a:p>
          <a:p>
            <a:endParaRPr lang="uk-UA" dirty="0"/>
          </a:p>
          <a:p>
            <a:r>
              <a:rPr lang="uk-UA" dirty="0" smtClean="0"/>
              <a:t>Цементні заводи розміщені поблизу кар’єрів</a:t>
            </a:r>
          </a:p>
          <a:p>
            <a:r>
              <a:rPr lang="uk-UA" dirty="0" smtClean="0"/>
              <a:t>Видобування проводять відкритим способом за допомогою скреперів, екскаваторів, </a:t>
            </a:r>
            <a:r>
              <a:rPr lang="uk-UA" dirty="0" err="1" smtClean="0"/>
              <a:t>гідромеханізмів</a:t>
            </a:r>
            <a:r>
              <a:rPr lang="uk-UA" dirty="0" smtClean="0"/>
              <a:t>.</a:t>
            </a:r>
          </a:p>
          <a:p>
            <a:endParaRPr lang="uk-UA" dirty="0"/>
          </a:p>
          <a:p>
            <a:r>
              <a:rPr lang="uk-UA" dirty="0" smtClean="0"/>
              <a:t>Транспортування </a:t>
            </a:r>
            <a:r>
              <a:rPr lang="uk-UA" dirty="0"/>
              <a:t>відбувається підвісною канатною </a:t>
            </a:r>
            <a:r>
              <a:rPr lang="uk-UA" dirty="0" smtClean="0"/>
              <a:t>дорогою, стрічковими конвеєрами, самоскидами і думпкарами.</a:t>
            </a:r>
            <a:endParaRPr lang="uk-UA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960" y="3924948"/>
            <a:ext cx="5067766" cy="26605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2960" y="4467497"/>
            <a:ext cx="384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Для первинного подрібнення застосовують щокові або конусні дробарки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52485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87680"/>
          </a:xfrm>
        </p:spPr>
        <p:txBody>
          <a:bodyPr>
            <a:normAutofit/>
          </a:bodyPr>
          <a:lstStyle/>
          <a:p>
            <a:r>
              <a:rPr lang="uk-UA" sz="2400" dirty="0" smtClean="0"/>
              <a:t>Технологія приготування сировинної суміші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88721"/>
            <a:ext cx="8596668" cy="4852642"/>
          </a:xfrm>
        </p:spPr>
        <p:txBody>
          <a:bodyPr/>
          <a:lstStyle/>
          <a:p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способи виробництва цементу:</a:t>
            </a:r>
          </a:p>
          <a:p>
            <a:r>
              <a:rPr lang="uk-UA" dirty="0" smtClean="0"/>
              <a:t>1.Сухий</a:t>
            </a:r>
          </a:p>
          <a:p>
            <a:r>
              <a:rPr lang="uk-UA" dirty="0" smtClean="0"/>
              <a:t>2. Мокрий</a:t>
            </a:r>
          </a:p>
          <a:p>
            <a:r>
              <a:rPr lang="uk-UA" dirty="0" smtClean="0"/>
              <a:t>3. Комбінований</a:t>
            </a:r>
          </a:p>
          <a:p>
            <a:endParaRPr lang="uk-UA" dirty="0"/>
          </a:p>
          <a:p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 приготування сировинної суміші включає:</a:t>
            </a:r>
          </a:p>
          <a:p>
            <a:r>
              <a:rPr lang="uk-UA" dirty="0" smtClean="0"/>
              <a:t>- подрібнення ( крупне і тонке);</a:t>
            </a:r>
          </a:p>
          <a:p>
            <a:r>
              <a:rPr lang="uk-UA" dirty="0" smtClean="0"/>
              <a:t>- дозування;</a:t>
            </a:r>
          </a:p>
          <a:p>
            <a:r>
              <a:rPr lang="uk-UA" dirty="0" smtClean="0"/>
              <a:t>- змішування сировинних компонентів;</a:t>
            </a:r>
          </a:p>
          <a:p>
            <a:r>
              <a:rPr lang="uk-UA" dirty="0" smtClean="0"/>
              <a:t>- коригування хімічного складу сировинної суміші;</a:t>
            </a:r>
          </a:p>
          <a:p>
            <a:r>
              <a:rPr lang="uk-UA" dirty="0" smtClean="0"/>
              <a:t>- гомогенізація відкоригованої суміші;</a:t>
            </a:r>
          </a:p>
          <a:p>
            <a:r>
              <a:rPr lang="uk-UA" dirty="0" smtClean="0"/>
              <a:t>- подавання суміші на випалювання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4941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39931"/>
          </a:xfrm>
        </p:spPr>
        <p:txBody>
          <a:bodyPr>
            <a:normAutofit/>
          </a:bodyPr>
          <a:lstStyle/>
          <a:p>
            <a:r>
              <a:rPr lang="uk-UA" sz="2400" dirty="0" smtClean="0"/>
              <a:t>Історія розвитку в’яжучих речовин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1837" y="1149531"/>
            <a:ext cx="8596668" cy="4891831"/>
          </a:xfrm>
        </p:spPr>
        <p:txBody>
          <a:bodyPr/>
          <a:lstStyle/>
          <a:p>
            <a:r>
              <a:rPr lang="uk-UA" dirty="0" smtClean="0"/>
              <a:t>Перші мінеральні в’яжучі ( глини) використовували без теплової обробки.</a:t>
            </a:r>
          </a:p>
          <a:p>
            <a:r>
              <a:rPr lang="uk-UA" dirty="0" smtClean="0"/>
              <a:t>З застосуванням вогню </a:t>
            </a:r>
            <a:r>
              <a:rPr lang="uk-UA" dirty="0" err="1" smtClean="0"/>
              <a:t>виникло</a:t>
            </a:r>
            <a:r>
              <a:rPr lang="uk-UA" dirty="0" smtClean="0"/>
              <a:t> виготовлення штучних в’яжучих. </a:t>
            </a:r>
          </a:p>
          <a:p>
            <a:pPr marL="0" indent="0">
              <a:buNone/>
            </a:pPr>
            <a:r>
              <a:rPr lang="uk-UA" dirty="0" smtClean="0"/>
              <a:t>( природний камінь попадав у вогнище, перетворювався в порошкоподібну речовину, а потім знов ставав </a:t>
            </a:r>
            <a:r>
              <a:rPr lang="uk-UA" dirty="0" err="1" smtClean="0"/>
              <a:t>каменем</a:t>
            </a:r>
            <a:r>
              <a:rPr lang="uk-UA" dirty="0" smtClean="0"/>
              <a:t> під дією дощу).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401" y="2653936"/>
            <a:ext cx="6920513" cy="35151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4846" y="6169117"/>
            <a:ext cx="9731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1 – копиця для випалу вапняку на </a:t>
            </a:r>
            <a:r>
              <a:rPr lang="uk-UA" dirty="0" err="1" smtClean="0"/>
              <a:t>Іршавшині</a:t>
            </a:r>
            <a:r>
              <a:rPr lang="uk-UA" dirty="0" smtClean="0"/>
              <a:t>; 2 – споруда з вогнищем для випалювання вапняку ( Львівська обл. 2 </a:t>
            </a:r>
            <a:r>
              <a:rPr lang="uk-UA" dirty="0" err="1" smtClean="0"/>
              <a:t>ст.до</a:t>
            </a:r>
            <a:r>
              <a:rPr lang="uk-UA" dirty="0" smtClean="0"/>
              <a:t> н е.)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2027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651" y="476793"/>
            <a:ext cx="841248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680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228600"/>
            <a:ext cx="1099566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856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7097" y="705394"/>
            <a:ext cx="84557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err="1" smtClean="0"/>
              <a:t>Шламбасейни</a:t>
            </a:r>
            <a:r>
              <a:rPr lang="uk-UA" sz="2000" dirty="0" smtClean="0"/>
              <a:t> застосовують для коригування хімічного складу шихти шляхом перекачування потрібних кількостей шламу з різним хімічним складом</a:t>
            </a:r>
          </a:p>
          <a:p>
            <a:r>
              <a:rPr lang="uk-UA" sz="2000" dirty="0" smtClean="0"/>
              <a:t>На заводі звичайно від 8 до 14 басейнів ємкістю 3000…8000м3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097" y="2563346"/>
            <a:ext cx="2450804" cy="29933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701" y="2461384"/>
            <a:ext cx="4432176" cy="2170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0343" y="5657670"/>
            <a:ext cx="3331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Вертикальний </a:t>
            </a:r>
            <a:r>
              <a:rPr lang="uk-UA" dirty="0" err="1" smtClean="0"/>
              <a:t>шламбасейн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564777" y="5187409"/>
            <a:ext cx="361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Горизонтальний </a:t>
            </a:r>
            <a:r>
              <a:rPr lang="uk-UA" dirty="0" err="1" smtClean="0"/>
              <a:t>шламбасейн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89704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25" y="198772"/>
            <a:ext cx="5980804" cy="44907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628" y="4833257"/>
            <a:ext cx="6333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altLang="ru-RU" dirty="0"/>
              <a:t>Загальний вигляд обертової печі для виробництва клінкеру (довжина якої може досягати</a:t>
            </a:r>
            <a:r>
              <a:rPr lang="ru-RU" altLang="ru-RU" dirty="0"/>
              <a:t>  290 м)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3131" y="444137"/>
            <a:ext cx="47026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Зони обертової печі:</a:t>
            </a:r>
          </a:p>
          <a:p>
            <a:endParaRPr lang="uk-UA" b="1" dirty="0" smtClean="0"/>
          </a:p>
          <a:p>
            <a:r>
              <a:rPr lang="uk-UA" dirty="0" smtClean="0">
                <a:latin typeface="+mj-lt"/>
              </a:rPr>
              <a:t>1 – випаровування (70…200</a:t>
            </a:r>
            <a:r>
              <a:rPr lang="uk-UA" dirty="0" smtClean="0">
                <a:latin typeface="+mj-lt"/>
                <a:cs typeface="Times New Roman" panose="02020603050405020304" pitchFamily="18" charset="0"/>
              </a:rPr>
              <a:t>℃);</a:t>
            </a:r>
          </a:p>
          <a:p>
            <a:r>
              <a:rPr lang="uk-UA" dirty="0" smtClean="0">
                <a:latin typeface="+mj-lt"/>
                <a:cs typeface="Times New Roman" panose="02020603050405020304" pitchFamily="18" charset="0"/>
              </a:rPr>
              <a:t>2 –підігрівання та дегідратація (200…700℃);</a:t>
            </a:r>
          </a:p>
          <a:p>
            <a:r>
              <a:rPr lang="uk-UA" dirty="0" smtClean="0">
                <a:latin typeface="+mj-lt"/>
                <a:cs typeface="Times New Roman" panose="02020603050405020304" pitchFamily="18" charset="0"/>
              </a:rPr>
              <a:t>3 –декарбонізація ( 700…1100℃);</a:t>
            </a:r>
          </a:p>
          <a:p>
            <a:r>
              <a:rPr lang="uk-UA" dirty="0" smtClean="0">
                <a:latin typeface="+mj-lt"/>
                <a:cs typeface="Times New Roman" panose="02020603050405020304" pitchFamily="18" charset="0"/>
              </a:rPr>
              <a:t>4 – екзотермічні реакції ( 1200…1300℃);</a:t>
            </a:r>
          </a:p>
          <a:p>
            <a:r>
              <a:rPr lang="uk-UA" dirty="0" smtClean="0">
                <a:latin typeface="+mj-lt"/>
                <a:cs typeface="Times New Roman" panose="02020603050405020304" pitchFamily="18" charset="0"/>
              </a:rPr>
              <a:t>5 – спікання ( 1300..1450..1300℃);</a:t>
            </a:r>
          </a:p>
          <a:p>
            <a:r>
              <a:rPr lang="uk-UA" dirty="0" smtClean="0">
                <a:latin typeface="+mj-lt"/>
                <a:cs typeface="Times New Roman" panose="02020603050405020304" pitchFamily="18" charset="0"/>
              </a:rPr>
              <a:t>6 – охолодження (1300…1000℃).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02036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466" y="1143000"/>
            <a:ext cx="8557434" cy="51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344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51" y="2862533"/>
            <a:ext cx="5381625" cy="3667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9897" y="431074"/>
            <a:ext cx="105025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Розмелене сировинне борошно подається в </a:t>
            </a:r>
            <a:r>
              <a:rPr lang="uk-UA" sz="2400" dirty="0" err="1" smtClean="0"/>
              <a:t>гомогенізаційні</a:t>
            </a:r>
            <a:r>
              <a:rPr lang="uk-UA" sz="2400" dirty="0" smtClean="0"/>
              <a:t> </a:t>
            </a:r>
            <a:r>
              <a:rPr lang="uk-UA" sz="2400" dirty="0" err="1" smtClean="0"/>
              <a:t>силоси</a:t>
            </a:r>
            <a:r>
              <a:rPr lang="uk-UA" sz="2400" dirty="0" smtClean="0"/>
              <a:t> ( циліндричні місткості 200…400м3, де здійснюють усереднення і коригування сировинного борошна.</a:t>
            </a:r>
          </a:p>
          <a:p>
            <a:r>
              <a:rPr lang="uk-UA" sz="2400" dirty="0" smtClean="0"/>
              <a:t>В </a:t>
            </a:r>
            <a:r>
              <a:rPr lang="uk-UA" sz="2400" dirty="0" err="1" smtClean="0"/>
              <a:t>силосах</a:t>
            </a:r>
            <a:r>
              <a:rPr lang="uk-UA" sz="2400" dirty="0" smtClean="0"/>
              <a:t> місткістю 1500…2500м3 воно зберігається перед подаванням на випалювання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051" y="2498938"/>
            <a:ext cx="5350889" cy="386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552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2" y="412169"/>
            <a:ext cx="5780303" cy="54530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056" y="390765"/>
            <a:ext cx="4635002" cy="55920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4926" y="6165669"/>
            <a:ext cx="491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Зберігання цементу в </a:t>
            </a:r>
            <a:r>
              <a:rPr lang="uk-UA" dirty="0" err="1" smtClean="0"/>
              <a:t>силосах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03295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7240" y="-411480"/>
            <a:ext cx="13784580" cy="726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028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32" y="412482"/>
            <a:ext cx="5460274" cy="36310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779" y="412482"/>
            <a:ext cx="5476386" cy="36310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32" y="4269104"/>
            <a:ext cx="5460274" cy="33294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93131" y="4872446"/>
            <a:ext cx="3997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Транспортування цементу в автоцементовозах і хопер-вагонах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13022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3" y="0"/>
            <a:ext cx="9000310" cy="7184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6834" y="313509"/>
            <a:ext cx="8725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виробники цементу в Україні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4779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6469" y="587829"/>
            <a:ext cx="9888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Поступово вогнище перетворилось в піч для випалювання гіпсу та вапна.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469" y="1774099"/>
            <a:ext cx="5752691" cy="3490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211" y="3906816"/>
            <a:ext cx="4434840" cy="2951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7452" y="2050869"/>
            <a:ext cx="3448594" cy="927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Застосування в’яжучих в розчинах між блоками в Єгипті та Римі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66125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0060" y="0"/>
            <a:ext cx="12915900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787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320" y="-216568"/>
            <a:ext cx="14013180" cy="707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91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883" y="297781"/>
            <a:ext cx="12994104" cy="716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47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8537" y="600891"/>
            <a:ext cx="8112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При всіх перевагах гіпсу та вапна найвищої якості залишався їх суттєвий недолік – нездатність тверднути у воді та при високій вологості, протистояння її руйнуючій дії.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51" y="1741279"/>
            <a:ext cx="5236846" cy="37712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042" y="3190370"/>
            <a:ext cx="5557157" cy="3572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4754" y="1998617"/>
            <a:ext cx="3317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Золоті ворота, Київ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489166" y="5969726"/>
            <a:ext cx="3344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Софіївський</a:t>
            </a:r>
            <a:r>
              <a:rPr lang="uk-UA" dirty="0" smtClean="0"/>
              <a:t> собор, Київ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1063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27314"/>
          </a:xfrm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Виробництво гіпсових в’яжучих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36915"/>
            <a:ext cx="8596668" cy="4604448"/>
          </a:xfrm>
        </p:spPr>
        <p:txBody>
          <a:bodyPr>
            <a:normAutofit/>
          </a:bodyPr>
          <a:lstStyle/>
          <a:p>
            <a:pPr algn="just"/>
            <a:r>
              <a:rPr lang="uk-UA" sz="2400" b="1" i="1" dirty="0" smtClean="0"/>
              <a:t>Гіпсові </a:t>
            </a:r>
            <a:r>
              <a:rPr lang="uk-UA" sz="2400" b="1" i="1" dirty="0" err="1" smtClean="0"/>
              <a:t>вяжучі</a:t>
            </a:r>
            <a:r>
              <a:rPr lang="uk-UA" sz="2400" b="1" i="1" dirty="0" smtClean="0"/>
              <a:t> таких видів:</a:t>
            </a:r>
          </a:p>
          <a:p>
            <a:pPr algn="just"/>
            <a:r>
              <a:rPr lang="uk-UA" sz="2400" dirty="0" smtClean="0"/>
              <a:t>- будівельний, формувальний, високоміцний гіпс;</a:t>
            </a:r>
          </a:p>
          <a:p>
            <a:pPr algn="just"/>
            <a:r>
              <a:rPr lang="uk-UA" sz="2400" dirty="0" smtClean="0"/>
              <a:t>- </a:t>
            </a:r>
            <a:r>
              <a:rPr lang="uk-UA" sz="2400" dirty="0" err="1" smtClean="0"/>
              <a:t>супергіпс</a:t>
            </a:r>
            <a:r>
              <a:rPr lang="uk-UA" sz="2400" dirty="0" smtClean="0"/>
              <a:t>, </a:t>
            </a:r>
            <a:r>
              <a:rPr lang="uk-UA" sz="2400" dirty="0" err="1" smtClean="0"/>
              <a:t>високовипалювальний</a:t>
            </a:r>
            <a:r>
              <a:rPr lang="uk-UA" sz="2400" dirty="0" smtClean="0"/>
              <a:t> гіпс;</a:t>
            </a:r>
          </a:p>
          <a:p>
            <a:pPr algn="just"/>
            <a:endParaRPr lang="uk-UA" sz="2400" dirty="0"/>
          </a:p>
          <a:p>
            <a:pPr algn="just"/>
            <a:r>
              <a:rPr lang="uk-UA" sz="2400" dirty="0" smtClean="0"/>
              <a:t>В залежності від міцності гіпсового каменю виготовляють 12 марок: від Г-2 до Г-25;</a:t>
            </a:r>
          </a:p>
          <a:p>
            <a:pPr algn="just"/>
            <a:r>
              <a:rPr lang="uk-UA" sz="2400" dirty="0" err="1" smtClean="0"/>
              <a:t>Вяжучі</a:t>
            </a:r>
            <a:r>
              <a:rPr lang="uk-UA" sz="2400" dirty="0" smtClean="0"/>
              <a:t> Г2…Г7 для виготовлення гіпсових будівельних виробів; Г4…Г7 – для тонкостінних будівельних виробів і декоративних деталей; Г2…Г25 – для штукатурних робіт та виробництва СБС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14135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1" y="456698"/>
            <a:ext cx="4309926" cy="26522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922" y="136658"/>
            <a:ext cx="3179717" cy="36232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1" y="3328171"/>
            <a:ext cx="3156528" cy="20929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8458" y="2032493"/>
            <a:ext cx="2451054" cy="27355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9976" y="3905590"/>
            <a:ext cx="3354161" cy="2487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77394" y="836023"/>
            <a:ext cx="2181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Різновиди гіпсових виробів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8184" y="4051254"/>
            <a:ext cx="2339962" cy="24876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9163" y="4768083"/>
            <a:ext cx="2407172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86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39931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Сировина для виробництва гіпсу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45474"/>
            <a:ext cx="8596668" cy="4532812"/>
          </a:xfrm>
        </p:spPr>
        <p:txBody>
          <a:bodyPr/>
          <a:lstStyle/>
          <a:p>
            <a:r>
              <a:rPr lang="uk-UA" dirty="0" smtClean="0"/>
              <a:t>Сировина для виробництва гіпсу: </a:t>
            </a:r>
            <a:r>
              <a:rPr lang="uk-UA" dirty="0" err="1" smtClean="0"/>
              <a:t>двоводний</a:t>
            </a:r>
            <a:r>
              <a:rPr lang="uk-UA" dirty="0" smtClean="0"/>
              <a:t> гіпс і безводний гіпс; відходи для хімічної промисловості ( фосфогіпс, </a:t>
            </a:r>
            <a:r>
              <a:rPr lang="uk-UA" dirty="0" err="1" smtClean="0"/>
              <a:t>борогіпс</a:t>
            </a:r>
            <a:r>
              <a:rPr lang="uk-UA" dirty="0" smtClean="0"/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203" y="2073424"/>
            <a:ext cx="5114885" cy="2864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2560" y="5300675"/>
            <a:ext cx="947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На Україні налічується 35 родовищ гіпсу та ангідриту – </a:t>
            </a:r>
            <a:r>
              <a:rPr lang="uk-UA" dirty="0" err="1" smtClean="0"/>
              <a:t>Пісківське</a:t>
            </a:r>
            <a:r>
              <a:rPr lang="uk-UA" dirty="0" smtClean="0"/>
              <a:t>, Михайлівське, Артемівське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957" y="2073424"/>
            <a:ext cx="4932169" cy="286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75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931</TotalTime>
  <Words>1559</Words>
  <Application>Microsoft Office PowerPoint</Application>
  <PresentationFormat>Широкоэкранный</PresentationFormat>
  <Paragraphs>153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7" baseType="lpstr">
      <vt:lpstr>Arial</vt:lpstr>
      <vt:lpstr>Times New Roman</vt:lpstr>
      <vt:lpstr>Trebuchet MS</vt:lpstr>
      <vt:lpstr>Wingdings 3</vt:lpstr>
      <vt:lpstr>Аспект</vt:lpstr>
      <vt:lpstr>ВИРОБНИЦТВО МІНЕРАЛЬНИХ В’ЯЖУЧИХ</vt:lpstr>
      <vt:lpstr>Презентация PowerPoint</vt:lpstr>
      <vt:lpstr>Презентация PowerPoint</vt:lpstr>
      <vt:lpstr>Історія розвитку в’яжучих речовин</vt:lpstr>
      <vt:lpstr>Презентация PowerPoint</vt:lpstr>
      <vt:lpstr>Презентация PowerPoint</vt:lpstr>
      <vt:lpstr>Виробництво гіпсових в’яжучих</vt:lpstr>
      <vt:lpstr>Презентация PowerPoint</vt:lpstr>
      <vt:lpstr>Сировина для виробництва гіпсу</vt:lpstr>
      <vt:lpstr>Технологічний процес виробництва гіпсових в’яжучих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Виробництво будівельного вапна</vt:lpstr>
      <vt:lpstr>Презентация PowerPoint</vt:lpstr>
      <vt:lpstr>Презентация PowerPoint</vt:lpstr>
      <vt:lpstr>Процес виробництва вапна</vt:lpstr>
      <vt:lpstr>Презентация PowerPoint</vt:lpstr>
      <vt:lpstr>Презентация PowerPoint</vt:lpstr>
      <vt:lpstr>Презентация PowerPoint</vt:lpstr>
      <vt:lpstr>Виробництво вапна на установці з « киплячим шаром»</vt:lpstr>
      <vt:lpstr>Технологія гашення вапна</vt:lpstr>
      <vt:lpstr>Презентация PowerPoint</vt:lpstr>
      <vt:lpstr>Презентация PowerPoint</vt:lpstr>
      <vt:lpstr>ВИРОБНИЦТВО ЦЕМЕНТІВ</vt:lpstr>
      <vt:lpstr>Презентация PowerPoint</vt:lpstr>
      <vt:lpstr>Презентация PowerPoint</vt:lpstr>
      <vt:lpstr>Презентация PowerPoint</vt:lpstr>
      <vt:lpstr>Характеристика продукції</vt:lpstr>
      <vt:lpstr>Презентация PowerPoint</vt:lpstr>
      <vt:lpstr>Сировина для виробництва цементу</vt:lpstr>
      <vt:lpstr>Технологічний процес виробництва цементу</vt:lpstr>
      <vt:lpstr>Видобування сировини і її транспортування на завод</vt:lpstr>
      <vt:lpstr>Технологія приготування сировинної суміші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ВИРОБНИЦТВО МІНЕРАЛЬНИХ В’ЯЖУЧИХ</dc:title>
  <dc:creator>Кафедра ТБКВМ</dc:creator>
  <cp:lastModifiedBy>Кафедра ТБКВМ</cp:lastModifiedBy>
  <cp:revision>63</cp:revision>
  <dcterms:created xsi:type="dcterms:W3CDTF">2021-11-09T10:51:33Z</dcterms:created>
  <dcterms:modified xsi:type="dcterms:W3CDTF">2023-10-24T07:14:13Z</dcterms:modified>
</cp:coreProperties>
</file>