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82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9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093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37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77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57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1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65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82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39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9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 defTabSz="457200"/>
              <a:t>4/11/2023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A6B727"/>
                </a:solidFill>
              </a:rPr>
              <a:pPr defTabSz="457200"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71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0880" y="269517"/>
            <a:ext cx="6900393" cy="260985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accent2"/>
                </a:solidFill>
              </a:rPr>
              <a:t/>
            </a:r>
            <a:br>
              <a:rPr lang="uk-UA" sz="3200" dirty="0" smtClean="0">
                <a:solidFill>
                  <a:schemeClr val="accent2"/>
                </a:solidFill>
              </a:rPr>
            </a:br>
            <a:r>
              <a:rPr lang="uk-UA" sz="3200" dirty="0" smtClean="0">
                <a:solidFill>
                  <a:srgbClr val="0070C0"/>
                </a:solidFill>
              </a:rPr>
              <a:t>КАФЕДРА ФІЗИЧНОГО ВИХОВАННЯ ТА СПОРТУ</a:t>
            </a:r>
            <a:br>
              <a:rPr lang="uk-UA" sz="3200" dirty="0" smtClean="0">
                <a:solidFill>
                  <a:srgbClr val="0070C0"/>
                </a:solidFill>
              </a:rPr>
            </a:br>
            <a:r>
              <a:rPr lang="uk-UA" sz="3200" dirty="0" smtClean="0">
                <a:solidFill>
                  <a:schemeClr val="accent2"/>
                </a:solidFill>
              </a:rPr>
              <a:t/>
            </a:r>
            <a:br>
              <a:rPr lang="uk-UA" sz="3200" dirty="0" smtClean="0">
                <a:solidFill>
                  <a:schemeClr val="accent2"/>
                </a:solidFill>
              </a:rPr>
            </a:br>
            <a:r>
              <a:rPr lang="uk-UA" sz="4000" dirty="0" smtClean="0">
                <a:solidFill>
                  <a:schemeClr val="accent2"/>
                </a:solidFill>
              </a:rPr>
              <a:t/>
            </a:r>
            <a:br>
              <a:rPr lang="uk-UA" sz="4000" dirty="0" smtClean="0">
                <a:solidFill>
                  <a:schemeClr val="accent2"/>
                </a:solidFill>
              </a:rPr>
            </a:b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480" y="2879367"/>
            <a:ext cx="11653368" cy="371461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lnSpc>
                <a:spcPct val="210000"/>
              </a:lnSpc>
            </a:pP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Сучасні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спортивно-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оздоровчі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програми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у 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фітнес-індустрії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endParaRPr lang="uk-UA" sz="3100" b="1" cap="all" dirty="0" smtClean="0">
              <a:solidFill>
                <a:srgbClr val="00B0F0"/>
              </a:solidFill>
              <a:ea typeface="+mj-ea"/>
              <a:cs typeface="+mj-cs"/>
            </a:endParaRPr>
          </a:p>
          <a:p>
            <a:endParaRPr lang="uk-UA" sz="1600" b="1" cap="all" dirty="0" smtClean="0">
              <a:solidFill>
                <a:srgbClr val="DF5327"/>
              </a:solidFill>
              <a:ea typeface="+mj-ea"/>
              <a:cs typeface="+mj-cs"/>
            </a:endParaRPr>
          </a:p>
          <a:p>
            <a:r>
              <a:rPr lang="uk-UA" sz="5800" b="1" cap="all" dirty="0" smtClean="0">
                <a:solidFill>
                  <a:srgbClr val="0070C0"/>
                </a:solidFill>
                <a:ea typeface="+mj-ea"/>
                <a:cs typeface="+mj-cs"/>
              </a:rPr>
              <a:t>ВИКЛАДАЧ           Гасанова  </a:t>
            </a:r>
            <a:r>
              <a:rPr lang="uk-UA" sz="5800" b="1" cap="all" dirty="0" err="1" smtClean="0">
                <a:solidFill>
                  <a:srgbClr val="0070C0"/>
                </a:solidFill>
                <a:ea typeface="+mj-ea"/>
                <a:cs typeface="+mj-cs"/>
              </a:rPr>
              <a:t>саіда</a:t>
            </a:r>
            <a:r>
              <a:rPr lang="uk-UA" sz="5800" b="1" cap="all" dirty="0" smtClean="0">
                <a:solidFill>
                  <a:srgbClr val="0070C0"/>
                </a:solidFill>
                <a:ea typeface="+mj-ea"/>
                <a:cs typeface="+mj-cs"/>
              </a:rPr>
              <a:t>  </a:t>
            </a:r>
            <a:r>
              <a:rPr lang="uk-UA" sz="5800" b="1" cap="all" dirty="0" err="1" smtClean="0">
                <a:solidFill>
                  <a:srgbClr val="0070C0"/>
                </a:solidFill>
                <a:ea typeface="+mj-ea"/>
                <a:cs typeface="+mj-cs"/>
              </a:rPr>
              <a:t>фарухівна</a:t>
            </a:r>
            <a:endParaRPr lang="uk-UA" sz="5800" b="1" cap="all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uk-UA" sz="4000" b="1" cap="all" dirty="0">
                <a:solidFill>
                  <a:srgbClr val="DF5327"/>
                </a:solidFill>
                <a:ea typeface="+mj-ea"/>
                <a:cs typeface="+mj-cs"/>
              </a:rPr>
              <a:t/>
            </a:r>
            <a:br>
              <a:rPr lang="uk-UA" sz="4000" b="1" cap="all" dirty="0">
                <a:solidFill>
                  <a:srgbClr val="DF5327"/>
                </a:solidFill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80" y="269517"/>
            <a:ext cx="2057400" cy="2609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273" y="269517"/>
            <a:ext cx="269557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98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366" y="1772562"/>
            <a:ext cx="114750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Основні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завдання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використання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засобів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оздоровчої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фізичної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культури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</a:rPr>
              <a:t> в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похилому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</a:rPr>
              <a:t> і старшому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віці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полягають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</a:rPr>
              <a:t> у тому,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щоб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сприяти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збереженню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відновленню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здоров’я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затримувати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зменшувати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інволюційні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зміни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розширювати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функціональні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можливості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організму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підвищувати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працездатність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сприяти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творчому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довголіттю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9360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6973" y="406990"/>
            <a:ext cx="1054779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початківців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недостатньо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фізично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підготовлених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осіб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похилого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віку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програма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фізичної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активності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повинна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включати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ранкову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гігієнічну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гімнастику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й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дозовану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ходьбу, 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згодом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дозований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біг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Через 9 – 12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місяців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необхідно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урізноманітнити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програми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оздоровчого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тренування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лижними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велосипедними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прогулянками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плаванням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граю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теніс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бадмінтон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Особливо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корисними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вважаються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такі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циклічні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як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веслування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їзда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велосипеді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Вони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ніби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спеціально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створені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для людей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похилого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віку.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Наприклад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їзди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велосипеді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фактично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повністю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розвантажений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хребет – одна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найбільш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слабких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ланок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організмі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старої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Веслувальні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створюють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чудові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інтенсифікації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кровообігу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ділянці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шиї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спини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величезне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позитивне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профілактики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лікування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остеохондрозу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однієї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найбільш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поширених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хвороб людей, старших 60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469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852" y="207264"/>
            <a:ext cx="1157810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Під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час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оздоровчого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фітнес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тренування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особами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пенсійного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віку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необхідно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дотримуватись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наступних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правил: 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фізичні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повинні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бути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суворо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дозовані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кількістю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повторень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темпом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виконання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амплітудою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рухів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із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силовою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напругою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еспандером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еластичним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бинтом, гантелями)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необхідно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чергувати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вправами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розслаблення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кожної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з 3–4 – х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загально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розвиваючого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характеру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необхідно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виконувати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дихальні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 для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виконання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слід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обирати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найбільш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зручне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вихідне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положення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 з метою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уникнення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перевантаження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доцільно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дотримуватися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принципу «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розсіювання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»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навантаження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тобто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чергувати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для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верхніх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кінцівок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вправами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для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ніг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тулуба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2607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1941" y="2605825"/>
            <a:ext cx="9875520" cy="135636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rgbClr val="00B0F0"/>
                </a:solidFill>
              </a:rPr>
              <a:t>Дякую за увагу!</a:t>
            </a:r>
            <a:endParaRPr lang="ru-RU" sz="6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3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944" y="609600"/>
            <a:ext cx="10818252" cy="561089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Лекція № </a:t>
            </a:r>
            <a:r>
              <a:rPr lang="en-US" sz="6000" b="1" i="1" dirty="0">
                <a:solidFill>
                  <a:schemeClr val="accent2"/>
                </a:solidFill>
                <a:latin typeface="Arial Black" panose="020B0A04020102020204" pitchFamily="34" charset="0"/>
              </a:rPr>
              <a:t>8</a:t>
            </a:r>
            <a: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ru-RU" b="1" i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Заняття</a:t>
            </a:r>
            <a:r>
              <a:rPr lang="ru-RU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фізичними</a:t>
            </a:r>
            <a:r>
              <a:rPr lang="ru-RU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вправами</a:t>
            </a:r>
            <a:r>
              <a:rPr lang="en-US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 </a:t>
            </a:r>
            <a:r>
              <a:rPr lang="ru-RU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особами </a:t>
            </a:r>
            <a:r>
              <a:rPr lang="ru-RU" b="1" i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похилого</a:t>
            </a:r>
            <a:r>
              <a:rPr lang="ru-RU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 віку.</a:t>
            </a:r>
            <a:endParaRPr lang="ru-RU" b="1" i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75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820" y="250797"/>
            <a:ext cx="11745531" cy="63709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вітчизняній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літературі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питань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вікових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особливостей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використання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фізичних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оздоровчих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цілях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дотримуються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наступної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вікової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періодизації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життя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дорослої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людини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endParaRPr lang="ru-RU" sz="2800" dirty="0">
              <a:solidFill>
                <a:srgbClr val="00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19 – 28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молодіжний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29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– 39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(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чоловіки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зрілий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1-й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29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– 34 роки – (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жінки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зрілий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1-й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40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– 60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(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чоловіки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зрілий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2-й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35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– 55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(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жінки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зрілий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2-й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період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61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– 74 роки – (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чоловіки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похилий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56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– 74 роки – (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жінки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похилий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75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– 90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(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чоловіки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жінки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) старший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91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старші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довгожителі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582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7883" y="1305754"/>
            <a:ext cx="11230376" cy="39703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Європейське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зональне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бюро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Всесвітньої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організації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охорони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здоров’я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пропонує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розподіл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населення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такими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віковими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групами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 45 – 59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середній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 60 – 74 роки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рання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старість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 75 – 89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старечий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вік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 90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і старше –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довголіття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925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5849" y="2832210"/>
            <a:ext cx="99721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Методика </a:t>
            </a:r>
            <a:r>
              <a:rPr lang="ru-RU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фітнес</a:t>
            </a:r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тренування</a:t>
            </a:r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осіб</a:t>
            </a:r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зрілого</a:t>
            </a:r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 віку. 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92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8492" y="732954"/>
            <a:ext cx="10328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u="sng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В </a:t>
            </a:r>
            <a:r>
              <a:rPr lang="ru-RU" sz="2800" u="sng" dirty="0">
                <a:solidFill>
                  <a:srgbClr val="92D050"/>
                </a:solidFill>
                <a:latin typeface="Arial Black" panose="020B0A04020102020204" pitchFamily="34" charset="0"/>
              </a:rPr>
              <a:t>перший </a:t>
            </a:r>
            <a:r>
              <a:rPr lang="ru-RU" sz="2800" u="sng" dirty="0" err="1">
                <a:solidFill>
                  <a:srgbClr val="92D050"/>
                </a:solidFill>
                <a:latin typeface="Arial Black" panose="020B0A04020102020204" pitchFamily="34" charset="0"/>
              </a:rPr>
              <a:t>період</a:t>
            </a:r>
            <a:r>
              <a:rPr lang="ru-RU" sz="2800" u="sng" dirty="0">
                <a:solidFill>
                  <a:srgbClr val="92D050"/>
                </a:solidFill>
                <a:latin typeface="Arial Black" panose="020B0A04020102020204" pitchFamily="34" charset="0"/>
              </a:rPr>
              <a:t> </a:t>
            </a:r>
            <a:r>
              <a:rPr lang="ru-RU" sz="2800" u="sng" dirty="0" err="1">
                <a:solidFill>
                  <a:srgbClr val="92D050"/>
                </a:solidFill>
                <a:latin typeface="Arial Black" panose="020B0A04020102020204" pitchFamily="34" charset="0"/>
              </a:rPr>
              <a:t>зрілого</a:t>
            </a:r>
            <a:r>
              <a:rPr lang="ru-RU" sz="2800" u="sng" dirty="0">
                <a:solidFill>
                  <a:srgbClr val="92D050"/>
                </a:solidFill>
                <a:latin typeface="Arial Black" panose="020B0A04020102020204" pitchFamily="34" charset="0"/>
              </a:rPr>
              <a:t> віку</a:t>
            </a:r>
            <a:r>
              <a:rPr lang="ru-RU" sz="2800" dirty="0">
                <a:solidFill>
                  <a:srgbClr val="92D050"/>
                </a:solidFill>
                <a:latin typeface="Arial Black" panose="020B0A04020102020204" pitchFamily="34" charset="0"/>
              </a:rPr>
              <a:t> </a:t>
            </a:r>
            <a:r>
              <a:rPr lang="ru-RU" sz="2800" dirty="0" smtClean="0">
                <a:latin typeface="Arial Black" panose="020B0A04020102020204" pitchFamily="34" charset="0"/>
              </a:rPr>
              <a:t>для </a:t>
            </a:r>
            <a:r>
              <a:rPr lang="ru-RU" sz="2800" dirty="0" err="1">
                <a:latin typeface="Arial Black" panose="020B0A04020102020204" pitchFamily="34" charset="0"/>
              </a:rPr>
              <a:t>збереження</a:t>
            </a:r>
            <a:r>
              <a:rPr lang="ru-RU" sz="2800" dirty="0">
                <a:latin typeface="Arial Black" panose="020B0A04020102020204" pitchFamily="34" charset="0"/>
              </a:rPr>
              <a:t> і </a:t>
            </a:r>
            <a:r>
              <a:rPr lang="ru-RU" sz="2800" dirty="0" err="1">
                <a:latin typeface="Arial Black" panose="020B0A04020102020204" pitchFamily="34" charset="0"/>
              </a:rPr>
              <a:t>зміцнення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здоров’я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рекомендуються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циклічні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вправи</a:t>
            </a:r>
            <a:r>
              <a:rPr lang="ru-RU" sz="2800" dirty="0">
                <a:latin typeface="Arial Black" panose="020B0A04020102020204" pitchFamily="34" charset="0"/>
              </a:rPr>
              <a:t> (</a:t>
            </a:r>
            <a:r>
              <a:rPr lang="ru-RU" sz="2800" dirty="0" err="1">
                <a:latin typeface="Arial Black" panose="020B0A04020102020204" pitchFamily="34" charset="0"/>
              </a:rPr>
              <a:t>біг</a:t>
            </a:r>
            <a:r>
              <a:rPr lang="ru-RU" sz="2800" dirty="0">
                <a:latin typeface="Arial Black" panose="020B0A04020102020204" pitchFamily="34" charset="0"/>
              </a:rPr>
              <a:t>, </a:t>
            </a:r>
            <a:r>
              <a:rPr lang="ru-RU" sz="2800" dirty="0" err="1">
                <a:latin typeface="Arial Black" panose="020B0A04020102020204" pitchFamily="34" charset="0"/>
              </a:rPr>
              <a:t>плавання</a:t>
            </a:r>
            <a:r>
              <a:rPr lang="ru-RU" sz="2800" dirty="0">
                <a:latin typeface="Arial Black" panose="020B0A04020102020204" pitchFamily="34" charset="0"/>
              </a:rPr>
              <a:t>, </a:t>
            </a:r>
            <a:r>
              <a:rPr lang="ru-RU" sz="2800" dirty="0" err="1">
                <a:latin typeface="Arial Black" panose="020B0A04020102020204" pitchFamily="34" charset="0"/>
              </a:rPr>
              <a:t>їзда</a:t>
            </a:r>
            <a:r>
              <a:rPr lang="ru-RU" sz="2800" dirty="0">
                <a:latin typeface="Arial Black" panose="020B0A04020102020204" pitchFamily="34" charset="0"/>
              </a:rPr>
              <a:t> на </a:t>
            </a:r>
            <a:r>
              <a:rPr lang="ru-RU" sz="2800" dirty="0" err="1">
                <a:latin typeface="Arial Black" panose="020B0A04020102020204" pitchFamily="34" charset="0"/>
              </a:rPr>
              <a:t>велосипеді</a:t>
            </a:r>
            <a:r>
              <a:rPr lang="ru-RU" sz="2800" dirty="0">
                <a:latin typeface="Arial Black" panose="020B0A04020102020204" pitchFamily="34" charset="0"/>
              </a:rPr>
              <a:t>, ходьба на </a:t>
            </a:r>
            <a:r>
              <a:rPr lang="ru-RU" sz="2800" dirty="0" err="1">
                <a:latin typeface="Arial Black" panose="020B0A04020102020204" pitchFamily="34" charset="0"/>
              </a:rPr>
              <a:t>лижах</a:t>
            </a:r>
            <a:r>
              <a:rPr lang="ru-RU" sz="2800" dirty="0">
                <a:latin typeface="Arial Black" panose="020B0A04020102020204" pitchFamily="34" charset="0"/>
              </a:rPr>
              <a:t>, </a:t>
            </a:r>
            <a:r>
              <a:rPr lang="ru-RU" sz="2800" dirty="0" err="1">
                <a:latin typeface="Arial Black" panose="020B0A04020102020204" pitchFamily="34" charset="0"/>
              </a:rPr>
              <a:t>веслування</a:t>
            </a:r>
            <a:r>
              <a:rPr lang="ru-RU" sz="2800" dirty="0">
                <a:latin typeface="Arial Black" panose="020B0A04020102020204" pitchFamily="34" charset="0"/>
              </a:rPr>
              <a:t>), </a:t>
            </a:r>
            <a:r>
              <a:rPr lang="ru-RU" sz="2800" dirty="0" err="1">
                <a:latin typeface="Arial Black" panose="020B0A04020102020204" pitchFamily="34" charset="0"/>
              </a:rPr>
              <a:t>оздоровчі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види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гімнастики</a:t>
            </a:r>
            <a:r>
              <a:rPr lang="ru-RU" sz="2800" dirty="0">
                <a:latin typeface="Arial Black" panose="020B0A04020102020204" pitchFamily="34" charset="0"/>
              </a:rPr>
              <a:t>, </a:t>
            </a:r>
            <a:r>
              <a:rPr lang="ru-RU" sz="2800" dirty="0" err="1">
                <a:latin typeface="Arial Black" panose="020B0A04020102020204" pitchFamily="34" charset="0"/>
              </a:rPr>
              <a:t>спортивні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ігри</a:t>
            </a:r>
            <a:r>
              <a:rPr lang="ru-RU" sz="2800" dirty="0">
                <a:latin typeface="Arial Black" panose="020B0A04020102020204" pitchFamily="34" charset="0"/>
              </a:rPr>
              <a:t>. </a:t>
            </a:r>
            <a:r>
              <a:rPr lang="ru-RU" sz="2800" dirty="0" err="1">
                <a:latin typeface="Arial Black" panose="020B0A04020102020204" pitchFamily="34" charset="0"/>
              </a:rPr>
              <a:t>Оптимізація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режимів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фізичних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навантажень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досягається</a:t>
            </a:r>
            <a:r>
              <a:rPr lang="ru-RU" sz="2800" dirty="0">
                <a:latin typeface="Arial Black" panose="020B0A04020102020204" pitchFamily="34" charset="0"/>
              </a:rPr>
              <a:t> шляхом </a:t>
            </a:r>
            <a:r>
              <a:rPr lang="ru-RU" sz="2800" dirty="0" err="1">
                <a:latin typeface="Arial Black" panose="020B0A04020102020204" pitchFamily="34" charset="0"/>
              </a:rPr>
              <a:t>систематичної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зміни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видів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фізичних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вправ</a:t>
            </a:r>
            <a:r>
              <a:rPr lang="ru-RU" sz="2800" dirty="0">
                <a:latin typeface="Arial Black" panose="020B0A04020102020204" pitchFamily="34" charset="0"/>
              </a:rPr>
              <a:t> і </a:t>
            </a:r>
            <a:r>
              <a:rPr lang="ru-RU" sz="2800" dirty="0" err="1">
                <a:latin typeface="Arial Black" panose="020B0A04020102020204" pitchFamily="34" charset="0"/>
              </a:rPr>
              <a:t>досягнення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тренувального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ефекту</a:t>
            </a:r>
            <a:r>
              <a:rPr lang="ru-RU" sz="2800" dirty="0">
                <a:latin typeface="Arial Black" panose="020B0A04020102020204" pitchFamily="34" charset="0"/>
              </a:rPr>
              <a:t> при </a:t>
            </a:r>
            <a:r>
              <a:rPr lang="ru-RU" sz="2800" dirty="0" err="1">
                <a:latin typeface="Arial Black" panose="020B0A04020102020204" pitchFamily="34" charset="0"/>
              </a:rPr>
              <a:t>обмежених</a:t>
            </a:r>
            <a:r>
              <a:rPr lang="ru-RU" sz="2800" dirty="0">
                <a:latin typeface="Arial Black" panose="020B0A04020102020204" pitchFamily="34" charset="0"/>
              </a:rPr>
              <a:t> за </a:t>
            </a:r>
            <a:r>
              <a:rPr lang="ru-RU" sz="2800" dirty="0" err="1">
                <a:latin typeface="Arial Black" panose="020B0A04020102020204" pitchFamily="34" charset="0"/>
              </a:rPr>
              <a:t>обсягом</a:t>
            </a:r>
            <a:r>
              <a:rPr lang="ru-RU" sz="2800" dirty="0">
                <a:latin typeface="Arial Black" panose="020B0A04020102020204" pitchFamily="34" charset="0"/>
              </a:rPr>
              <a:t> та </a:t>
            </a:r>
            <a:r>
              <a:rPr lang="ru-RU" sz="2800" dirty="0" err="1">
                <a:latin typeface="Arial Black" panose="020B0A04020102020204" pitchFamily="34" charset="0"/>
              </a:rPr>
              <a:t>інтенсивністю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фізичних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навантаженнях</a:t>
            </a:r>
            <a:r>
              <a:rPr lang="ru-RU" sz="2800" dirty="0">
                <a:latin typeface="Arial Black" panose="020B0A04020102020204" pitchFamily="34" charset="0"/>
              </a:rPr>
              <a:t>. У </a:t>
            </a:r>
            <a:r>
              <a:rPr lang="ru-RU" sz="2800" dirty="0" err="1">
                <a:latin typeface="Arial Black" panose="020B0A04020102020204" pitchFamily="34" charset="0"/>
              </a:rPr>
              <a:t>цьому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віковому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періоді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рекомендується</a:t>
            </a:r>
            <a:r>
              <a:rPr lang="ru-RU" sz="2800" dirty="0">
                <a:latin typeface="Arial Black" panose="020B0A04020102020204" pitchFamily="34" charset="0"/>
              </a:rPr>
              <a:t> сезонна </a:t>
            </a:r>
            <a:r>
              <a:rPr lang="ru-RU" sz="2800" dirty="0" err="1">
                <a:latin typeface="Arial Black" panose="020B0A04020102020204" pitchFamily="34" charset="0"/>
              </a:rPr>
              <a:t>зміна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видів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фізичних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вправ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err="1">
                <a:latin typeface="Arial Black" panose="020B0A04020102020204" pitchFamily="34" charset="0"/>
              </a:rPr>
              <a:t>мінімум</a:t>
            </a:r>
            <a:r>
              <a:rPr lang="ru-RU" sz="2800" dirty="0">
                <a:latin typeface="Arial Black" panose="020B0A04020102020204" pitchFamily="34" charset="0"/>
              </a:rPr>
              <a:t> – два, максимум – </a:t>
            </a:r>
            <a:r>
              <a:rPr lang="ru-RU" sz="2800" dirty="0" err="1">
                <a:latin typeface="Arial Black" panose="020B0A04020102020204" pitchFamily="34" charset="0"/>
              </a:rPr>
              <a:t>чотири</a:t>
            </a:r>
            <a:r>
              <a:rPr lang="ru-RU" sz="2800" dirty="0">
                <a:latin typeface="Arial Black" panose="020B0A04020102020204" pitchFamily="34" charset="0"/>
              </a:rPr>
              <a:t> рази на </a:t>
            </a:r>
            <a:r>
              <a:rPr lang="ru-RU" sz="2800" dirty="0" err="1">
                <a:latin typeface="Arial Black" panose="020B0A04020102020204" pitchFamily="34" charset="0"/>
              </a:rPr>
              <a:t>рік</a:t>
            </a:r>
            <a:r>
              <a:rPr lang="ru-RU" sz="2800" dirty="0">
                <a:latin typeface="Arial Black" panose="020B0A040201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14173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8034" y="1225314"/>
            <a:ext cx="11062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Тривалість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фітнес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занять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вправами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аеробного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характеру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залежить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їх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інтенсивності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(за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показниками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ЧСС). Так, при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збільшенні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частоти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пульсу на 100%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порівняно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показниками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спокою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мінімальна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тривалість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фізичних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повинна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складати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10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endParaRPr lang="ru-RU" sz="36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збільшенні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75% - 20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endParaRPr lang="ru-RU" sz="36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50% - 45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на 25% - 90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22157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6670" y="1183302"/>
            <a:ext cx="112303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Раціональне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співвідношення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фізичних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різної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спрямованості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оздоровчому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тренуванні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осіб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різного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віку </a:t>
            </a:r>
            <a:endParaRPr lang="ru-RU" sz="32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Спрямованість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Обсяг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(%) 	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20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– 39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40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– 59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	</a:t>
            </a:r>
          </a:p>
          <a:p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Загальна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витривалість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40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58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Швидкісна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витривалість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14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0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Швидкісно-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силова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витривалість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27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19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Гнучкість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19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23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Всього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100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100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96561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639" y="2007756"/>
            <a:ext cx="109985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Програми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фізичної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активності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людей </a:t>
            </a:r>
            <a:r>
              <a:rPr lang="ru-RU" sz="3600" dirty="0">
                <a:solidFill>
                  <a:schemeClr val="accent2"/>
                </a:solidFill>
                <a:latin typeface="Times New Roman" panose="02020603050405020304" pitchFamily="18" charset="0"/>
              </a:rPr>
              <a:t>другого </a:t>
            </a:r>
            <a:r>
              <a:rPr lang="ru-RU" sz="3600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періоду</a:t>
            </a:r>
            <a:r>
              <a:rPr lang="ru-RU" sz="3600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зрілого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віку, в першу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чергу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передбачають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аеробного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характеру.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Окрім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циклічних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застосовуються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оздоровчі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спортивні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ігри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(волейбол,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бадмінтон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теніс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),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гімнастичні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2371114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672</Words>
  <Application>Microsoft Office PowerPoint</Application>
  <PresentationFormat>Широкоэкранный</PresentationFormat>
  <Paragraphs>47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Corbel</vt:lpstr>
      <vt:lpstr>Times New Roman</vt:lpstr>
      <vt:lpstr>Базис</vt:lpstr>
      <vt:lpstr> КАФЕДРА ФІЗИЧНОГО ВИХОВАННЯ ТА СПОРТУ   </vt:lpstr>
      <vt:lpstr>Лекція № 8 Заняття фізичними вправами з особами похилого віку.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КАФЕДРА ФІЗИЧНОГО ВИХОВАННЯ ТА СПОРТУ   </dc:title>
  <dc:creator>Учетная запись Майкрософт</dc:creator>
  <cp:lastModifiedBy>Учетная запись Майкрософт</cp:lastModifiedBy>
  <cp:revision>7</cp:revision>
  <dcterms:created xsi:type="dcterms:W3CDTF">2023-04-11T07:34:53Z</dcterms:created>
  <dcterms:modified xsi:type="dcterms:W3CDTF">2023-04-11T09:21:43Z</dcterms:modified>
</cp:coreProperties>
</file>