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82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2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6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15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20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20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9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51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27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69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80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 defTabSz="457200"/>
              <a:t>4/4/2023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srgbClr val="A6B727"/>
                </a:solidFill>
              </a:rPr>
              <a:pPr defTabSz="457200"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20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0880" y="269517"/>
            <a:ext cx="6900393" cy="260985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accent2"/>
                </a:solidFill>
              </a:rPr>
              <a:t/>
            </a:r>
            <a:br>
              <a:rPr lang="uk-UA" sz="3200" dirty="0" smtClean="0">
                <a:solidFill>
                  <a:schemeClr val="accent2"/>
                </a:solidFill>
              </a:rPr>
            </a:br>
            <a:r>
              <a:rPr lang="uk-UA" sz="3200" dirty="0" smtClean="0">
                <a:solidFill>
                  <a:srgbClr val="0070C0"/>
                </a:solidFill>
              </a:rPr>
              <a:t>КАФЕДРА ФІЗИЧНОГО ВИХОВАННЯ ТА СПОРТУ</a:t>
            </a:r>
            <a:br>
              <a:rPr lang="uk-UA" sz="3200" dirty="0" smtClean="0">
                <a:solidFill>
                  <a:srgbClr val="0070C0"/>
                </a:solidFill>
              </a:rPr>
            </a:br>
            <a:r>
              <a:rPr lang="uk-UA" sz="3200" dirty="0" smtClean="0">
                <a:solidFill>
                  <a:schemeClr val="accent2"/>
                </a:solidFill>
              </a:rPr>
              <a:t/>
            </a:r>
            <a:br>
              <a:rPr lang="uk-UA" sz="3200" dirty="0" smtClean="0">
                <a:solidFill>
                  <a:schemeClr val="accent2"/>
                </a:solidFill>
              </a:rPr>
            </a:br>
            <a:r>
              <a:rPr lang="uk-UA" sz="4000" dirty="0" smtClean="0">
                <a:solidFill>
                  <a:schemeClr val="accent2"/>
                </a:solidFill>
              </a:rPr>
              <a:t/>
            </a:r>
            <a:br>
              <a:rPr lang="uk-UA" sz="4000" dirty="0" smtClean="0">
                <a:solidFill>
                  <a:schemeClr val="accent2"/>
                </a:solidFill>
              </a:rPr>
            </a:b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3480" y="2879367"/>
            <a:ext cx="11653368" cy="371461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>
              <a:lnSpc>
                <a:spcPct val="210000"/>
              </a:lnSpc>
            </a:pP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Сучасні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спортивно-</a:t>
            </a: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оздоровчі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програми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у </a:t>
            </a:r>
            <a:r>
              <a:rPr lang="ru-RU" sz="6400" b="1" i="1" u="sng" cap="all" dirty="0" err="1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фітнес-індустрії</a:t>
            </a:r>
            <a:r>
              <a:rPr lang="ru-RU" sz="6400" b="1" i="1" u="sng" cap="all" dirty="0">
                <a:solidFill>
                  <a:srgbClr val="00B0F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endParaRPr lang="uk-UA" sz="3100" b="1" cap="all" dirty="0" smtClean="0">
              <a:solidFill>
                <a:srgbClr val="00B0F0"/>
              </a:solidFill>
              <a:ea typeface="+mj-ea"/>
              <a:cs typeface="+mj-cs"/>
            </a:endParaRPr>
          </a:p>
          <a:p>
            <a:endParaRPr lang="uk-UA" sz="1600" b="1" cap="all" dirty="0" smtClean="0">
              <a:solidFill>
                <a:srgbClr val="DF5327"/>
              </a:solidFill>
              <a:ea typeface="+mj-ea"/>
              <a:cs typeface="+mj-cs"/>
            </a:endParaRPr>
          </a:p>
          <a:p>
            <a:r>
              <a:rPr lang="uk-UA" sz="5800" b="1" cap="all" dirty="0" smtClean="0">
                <a:solidFill>
                  <a:srgbClr val="0070C0"/>
                </a:solidFill>
                <a:ea typeface="+mj-ea"/>
                <a:cs typeface="+mj-cs"/>
              </a:rPr>
              <a:t>ВИКЛАДАЧ           Гасанова  </a:t>
            </a:r>
            <a:r>
              <a:rPr lang="uk-UA" sz="5800" b="1" cap="all" dirty="0" err="1" smtClean="0">
                <a:solidFill>
                  <a:srgbClr val="0070C0"/>
                </a:solidFill>
                <a:ea typeface="+mj-ea"/>
                <a:cs typeface="+mj-cs"/>
              </a:rPr>
              <a:t>саіда</a:t>
            </a:r>
            <a:r>
              <a:rPr lang="uk-UA" sz="5800" b="1" cap="all" dirty="0" smtClean="0">
                <a:solidFill>
                  <a:srgbClr val="0070C0"/>
                </a:solidFill>
                <a:ea typeface="+mj-ea"/>
                <a:cs typeface="+mj-cs"/>
              </a:rPr>
              <a:t>  </a:t>
            </a:r>
            <a:r>
              <a:rPr lang="uk-UA" sz="5800" b="1" cap="all" dirty="0" err="1" smtClean="0">
                <a:solidFill>
                  <a:srgbClr val="0070C0"/>
                </a:solidFill>
                <a:ea typeface="+mj-ea"/>
                <a:cs typeface="+mj-cs"/>
              </a:rPr>
              <a:t>фарухівна</a:t>
            </a:r>
            <a:endParaRPr lang="uk-UA" sz="5800" b="1" cap="all" dirty="0" smtClean="0">
              <a:solidFill>
                <a:srgbClr val="0070C0"/>
              </a:solidFill>
              <a:ea typeface="+mj-ea"/>
              <a:cs typeface="+mj-cs"/>
            </a:endParaRPr>
          </a:p>
          <a:p>
            <a:r>
              <a:rPr lang="uk-UA" sz="4000" b="1" cap="all" dirty="0">
                <a:solidFill>
                  <a:srgbClr val="DF5327"/>
                </a:solidFill>
                <a:ea typeface="+mj-ea"/>
                <a:cs typeface="+mj-cs"/>
              </a:rPr>
              <a:t/>
            </a:r>
            <a:br>
              <a:rPr lang="uk-UA" sz="4000" b="1" cap="all" dirty="0">
                <a:solidFill>
                  <a:srgbClr val="DF5327"/>
                </a:solidFill>
                <a:ea typeface="+mj-ea"/>
                <a:cs typeface="+mj-cs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80" y="269517"/>
            <a:ext cx="2057400" cy="26098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273" y="269517"/>
            <a:ext cx="2695575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4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3944" y="609600"/>
            <a:ext cx="10818252" cy="561089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b="1" i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Лекція № </a:t>
            </a:r>
            <a:r>
              <a:rPr lang="uk-UA" sz="6000" b="1" i="1" dirty="0">
                <a:solidFill>
                  <a:schemeClr val="accent2"/>
                </a:solidFill>
                <a:latin typeface="Arial Black" panose="020B0A04020102020204" pitchFamily="34" charset="0"/>
              </a:rPr>
              <a:t>7</a:t>
            </a:r>
            <a:r>
              <a:rPr lang="uk-UA" b="1" i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/>
            </a:r>
            <a:br>
              <a:rPr lang="uk-UA" b="1" i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r>
              <a:rPr lang="uk-UA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ОЗДОРОВЧИЙ</a:t>
            </a:r>
            <a:r>
              <a:rPr lang="en-US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b="1" i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b="1" i="1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uk-UA" b="1" i="1" smtClean="0">
                <a:solidFill>
                  <a:srgbClr val="002060"/>
                </a:solidFill>
                <a:latin typeface="Arial Black" panose="020B0A04020102020204" pitchFamily="34" charset="0"/>
              </a:rPr>
              <a:t>ФІТНЕС</a:t>
            </a:r>
            <a:r>
              <a:rPr lang="en-US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endParaRPr lang="ru-RU" b="1" i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2580" y="1901557"/>
            <a:ext cx="10947042" cy="286232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1.1. Мета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оздоровчого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фітнесу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sz="36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вплив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здоров’я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1.2.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Оздоровчий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фітнес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здоров’я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працездатність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1.3. Мета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підтримання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працездатності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1.4.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Ризик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виконанні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фізичних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вправ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896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124" y="207882"/>
            <a:ext cx="1133340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u="sng" dirty="0" err="1">
                <a:solidFill>
                  <a:srgbClr val="FF0000"/>
                </a:solidFill>
                <a:latin typeface="Arial Black" panose="020B0A04020102020204" pitchFamily="34" charset="0"/>
              </a:rPr>
              <a:t>Гіподинамі́я</a:t>
            </a:r>
            <a:r>
              <a:rPr lang="ru-RU" sz="4000" dirty="0">
                <a:latin typeface="Arial Black" panose="020B0A04020102020204" pitchFamily="34" charset="0"/>
              </a:rPr>
              <a:t> (</a:t>
            </a:r>
            <a:r>
              <a:rPr lang="ru-RU" sz="4000" dirty="0" err="1">
                <a:latin typeface="Arial Black" panose="020B0A04020102020204" pitchFamily="34" charset="0"/>
              </a:rPr>
              <a:t>від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en-US" sz="4000" dirty="0">
                <a:latin typeface="Arial Black" panose="020B0A04020102020204" pitchFamily="34" charset="0"/>
              </a:rPr>
              <a:t>hypo — </a:t>
            </a:r>
            <a:r>
              <a:rPr lang="ru-RU" sz="4000" dirty="0" err="1">
                <a:latin typeface="Arial Black" panose="020B0A04020102020204" pitchFamily="34" charset="0"/>
              </a:rPr>
              <a:t>під</a:t>
            </a:r>
            <a:r>
              <a:rPr lang="ru-RU" sz="4000" dirty="0">
                <a:latin typeface="Arial Black" panose="020B0A04020102020204" pitchFamily="34" charset="0"/>
              </a:rPr>
              <a:t>, </a:t>
            </a:r>
            <a:r>
              <a:rPr lang="en-US" sz="4000" dirty="0" err="1">
                <a:latin typeface="Arial Black" panose="020B0A04020102020204" pitchFamily="34" charset="0"/>
              </a:rPr>
              <a:t>dynamis</a:t>
            </a:r>
            <a:r>
              <a:rPr lang="en-US" sz="4000" dirty="0">
                <a:latin typeface="Arial Black" panose="020B0A04020102020204" pitchFamily="34" charset="0"/>
              </a:rPr>
              <a:t> — </a:t>
            </a:r>
            <a:r>
              <a:rPr lang="ru-RU" sz="4000" dirty="0">
                <a:latin typeface="Arial Black" panose="020B0A04020102020204" pitchFamily="34" charset="0"/>
              </a:rPr>
              <a:t>сила) — </a:t>
            </a:r>
            <a:r>
              <a:rPr lang="ru-RU" sz="4000" dirty="0" err="1">
                <a:latin typeface="Arial Black" panose="020B0A04020102020204" pitchFamily="34" charset="0"/>
              </a:rPr>
              <a:t>порушення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latin typeface="Arial Black" panose="020B0A04020102020204" pitchFamily="34" charset="0"/>
              </a:rPr>
              <a:t>функцій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latin typeface="Arial Black" panose="020B0A04020102020204" pitchFamily="34" charset="0"/>
              </a:rPr>
              <a:t>організму</a:t>
            </a:r>
            <a:r>
              <a:rPr lang="ru-RU" sz="4000" dirty="0">
                <a:latin typeface="Arial Black" panose="020B0A04020102020204" pitchFamily="34" charset="0"/>
              </a:rPr>
              <a:t> (опорно-</a:t>
            </a:r>
            <a:r>
              <a:rPr lang="ru-RU" sz="4000" dirty="0" err="1">
                <a:latin typeface="Arial Black" panose="020B0A04020102020204" pitchFamily="34" charset="0"/>
              </a:rPr>
              <a:t>рухового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latin typeface="Arial Black" panose="020B0A04020102020204" pitchFamily="34" charset="0"/>
              </a:rPr>
              <a:t>апарату</a:t>
            </a:r>
            <a:r>
              <a:rPr lang="ru-RU" sz="4000" dirty="0">
                <a:latin typeface="Arial Black" panose="020B0A04020102020204" pitchFamily="34" charset="0"/>
              </a:rPr>
              <a:t>, </a:t>
            </a:r>
            <a:r>
              <a:rPr lang="ru-RU" sz="4000" dirty="0" err="1">
                <a:latin typeface="Arial Black" panose="020B0A04020102020204" pitchFamily="34" charset="0"/>
              </a:rPr>
              <a:t>кровообігу</a:t>
            </a:r>
            <a:r>
              <a:rPr lang="ru-RU" sz="4000" dirty="0">
                <a:latin typeface="Arial Black" panose="020B0A04020102020204" pitchFamily="34" charset="0"/>
              </a:rPr>
              <a:t>, </a:t>
            </a:r>
            <a:r>
              <a:rPr lang="ru-RU" sz="4000" dirty="0" err="1">
                <a:latin typeface="Arial Black" panose="020B0A04020102020204" pitchFamily="34" charset="0"/>
              </a:rPr>
              <a:t>дихання</a:t>
            </a:r>
            <a:r>
              <a:rPr lang="ru-RU" sz="4000" dirty="0">
                <a:latin typeface="Arial Black" panose="020B0A04020102020204" pitchFamily="34" charset="0"/>
              </a:rPr>
              <a:t>, </a:t>
            </a:r>
            <a:r>
              <a:rPr lang="ru-RU" sz="4000" dirty="0" err="1">
                <a:latin typeface="Arial Black" panose="020B0A04020102020204" pitchFamily="34" charset="0"/>
              </a:rPr>
              <a:t>травлення</a:t>
            </a:r>
            <a:r>
              <a:rPr lang="ru-RU" sz="4000" dirty="0">
                <a:latin typeface="Arial Black" panose="020B0A04020102020204" pitchFamily="34" charset="0"/>
              </a:rPr>
              <a:t>), яке </a:t>
            </a:r>
            <a:r>
              <a:rPr lang="ru-RU" sz="4000" dirty="0" err="1">
                <a:latin typeface="Arial Black" panose="020B0A04020102020204" pitchFamily="34" charset="0"/>
              </a:rPr>
              <a:t>сталося</a:t>
            </a:r>
            <a:r>
              <a:rPr lang="ru-RU" sz="4000" dirty="0">
                <a:latin typeface="Arial Black" panose="020B0A04020102020204" pitchFamily="34" charset="0"/>
              </a:rPr>
              <a:t> через </a:t>
            </a:r>
            <a:r>
              <a:rPr lang="ru-RU" sz="4000" dirty="0" err="1">
                <a:latin typeface="Arial Black" panose="020B0A04020102020204" pitchFamily="34" charset="0"/>
              </a:rPr>
              <a:t>обмеження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latin typeface="Arial Black" panose="020B0A04020102020204" pitchFamily="34" charset="0"/>
              </a:rPr>
              <a:t>рухової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latin typeface="Arial Black" panose="020B0A04020102020204" pitchFamily="34" charset="0"/>
              </a:rPr>
              <a:t>активності</a:t>
            </a:r>
            <a:r>
              <a:rPr lang="ru-RU" sz="4000" dirty="0">
                <a:latin typeface="Arial Black" panose="020B0A04020102020204" pitchFamily="34" charset="0"/>
              </a:rPr>
              <a:t>, </a:t>
            </a:r>
            <a:r>
              <a:rPr lang="ru-RU" sz="4000" dirty="0" err="1">
                <a:latin typeface="Arial Black" panose="020B0A04020102020204" pitchFamily="34" charset="0"/>
              </a:rPr>
              <a:t>зниження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latin typeface="Arial Black" panose="020B0A04020102020204" pitchFamily="34" charset="0"/>
              </a:rPr>
              <a:t>сили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latin typeface="Arial Black" panose="020B0A04020102020204" pitchFamily="34" charset="0"/>
              </a:rPr>
              <a:t>скорочення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latin typeface="Arial Black" panose="020B0A04020102020204" pitchFamily="34" charset="0"/>
              </a:rPr>
              <a:t>м'язів</a:t>
            </a:r>
            <a:r>
              <a:rPr lang="ru-RU" sz="4000" dirty="0">
                <a:latin typeface="Arial Black" panose="020B0A04020102020204" pitchFamily="34" charset="0"/>
              </a:rPr>
              <a:t>. Є синдромом </a:t>
            </a:r>
            <a:r>
              <a:rPr lang="ru-RU" sz="4000" dirty="0" err="1">
                <a:latin typeface="Arial Black" panose="020B0A04020102020204" pitchFamily="34" charset="0"/>
              </a:rPr>
              <a:t>деяких</a:t>
            </a:r>
            <a:r>
              <a:rPr lang="ru-RU" sz="4000" dirty="0">
                <a:latin typeface="Arial Black" panose="020B0A04020102020204" pitchFamily="34" charset="0"/>
              </a:rPr>
              <a:t> хвороб. Часто </a:t>
            </a:r>
            <a:r>
              <a:rPr lang="ru-RU" sz="4000" dirty="0" err="1">
                <a:latin typeface="Arial Black" panose="020B0A04020102020204" pitchFamily="34" charset="0"/>
              </a:rPr>
              <a:t>виникає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latin typeface="Arial Black" panose="020B0A04020102020204" pitchFamily="34" charset="0"/>
              </a:rPr>
              <a:t>саме</a:t>
            </a:r>
            <a:r>
              <a:rPr lang="ru-RU" sz="4000" dirty="0">
                <a:latin typeface="Arial Black" panose="020B0A04020102020204" pitchFamily="34" charset="0"/>
              </a:rPr>
              <a:t> через </a:t>
            </a:r>
            <a:r>
              <a:rPr lang="ru-RU" sz="4000" dirty="0" err="1">
                <a:latin typeface="Arial Black" panose="020B0A04020102020204" pitchFamily="34" charset="0"/>
              </a:rPr>
              <a:t>розвиток</a:t>
            </a:r>
            <a:r>
              <a:rPr lang="ru-RU" sz="4000" dirty="0"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latin typeface="Arial Black" panose="020B0A04020102020204" pitchFamily="34" charset="0"/>
              </a:rPr>
              <a:t>хвороби</a:t>
            </a:r>
            <a:r>
              <a:rPr lang="ru-RU" sz="4000" dirty="0">
                <a:latin typeface="Arial Black" panose="020B0A04020102020204" pitchFamily="34" charset="0"/>
              </a:rPr>
              <a:t>, яка </a:t>
            </a:r>
            <a:r>
              <a:rPr lang="ru-RU" sz="4000" dirty="0" err="1">
                <a:latin typeface="Arial Black" panose="020B0A04020102020204" pitchFamily="34" charset="0"/>
              </a:rPr>
              <a:t>призводить</a:t>
            </a:r>
            <a:r>
              <a:rPr lang="ru-RU" sz="4000" dirty="0">
                <a:latin typeface="Arial Black" panose="020B0A04020102020204" pitchFamily="34" charset="0"/>
              </a:rPr>
              <a:t> до </a:t>
            </a:r>
            <a:r>
              <a:rPr lang="ru-RU" sz="4000" dirty="0" err="1">
                <a:latin typeface="Arial Black" panose="020B0A04020102020204" pitchFamily="34" charset="0"/>
              </a:rPr>
              <a:t>гіподинамії</a:t>
            </a:r>
            <a:r>
              <a:rPr lang="ru-RU" sz="4000" dirty="0">
                <a:latin typeface="Arial Black" panose="020B0A040201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7682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7" y="270456"/>
            <a:ext cx="11436440" cy="619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619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7279" y="635357"/>
            <a:ext cx="10271545" cy="5572259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chemeClr val="accent4">
                    <a:lumMod val="75000"/>
                  </a:schemeClr>
                </a:solidFill>
              </a:rPr>
              <a:t>ДЯКУЮ ЗА УВАГУ!</a:t>
            </a:r>
            <a:endParaRPr lang="ru-RU" sz="6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907396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104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 Black</vt:lpstr>
      <vt:lpstr>Corbel</vt:lpstr>
      <vt:lpstr>Times New Roman</vt:lpstr>
      <vt:lpstr>Базис</vt:lpstr>
      <vt:lpstr> КАФЕДРА ФІЗИЧНОГО ВИХОВАННЯ ТА СПОРТУ   </vt:lpstr>
      <vt:lpstr>Лекція № 7 ОЗДОРОВЧИЙ   ФІТНЕС 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КАФЕДРА ФІЗИЧНОГО ВИХОВАННЯ ТА СПОРТУ   </dc:title>
  <dc:creator>Учетная запись Майкрософт</dc:creator>
  <cp:lastModifiedBy>Учетная запись Майкрософт</cp:lastModifiedBy>
  <cp:revision>4</cp:revision>
  <dcterms:created xsi:type="dcterms:W3CDTF">2023-04-03T13:07:30Z</dcterms:created>
  <dcterms:modified xsi:type="dcterms:W3CDTF">2023-04-04T09:20:13Z</dcterms:modified>
</cp:coreProperties>
</file>