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pPr/>
              <a:t>3/13/2023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73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54883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0458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27101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30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1698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6390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58032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68397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1253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3/13/2023</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4277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96DFF08F-DC6B-4601-B491-B0F83F6DD2DA}" type="datetimeFigureOut">
              <a:rPr lang="en-US" dirty="0">
                <a:solidFill>
                  <a:srgbClr val="A6B727"/>
                </a:solidFill>
              </a:rPr>
              <a:pPr defTabSz="457200"/>
              <a:t>3/13/2023</a:t>
            </a:fld>
            <a:endParaRPr lang="en-US" dirty="0">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en-US" dirty="0">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4FAB73BC-B049-4115-A692-8D63A059BFB8}" type="slidenum">
              <a:rPr lang="en-US" dirty="0">
                <a:solidFill>
                  <a:srgbClr val="A6B727"/>
                </a:solidFill>
              </a:rPr>
              <a:pPr defTabSz="457200"/>
              <a:t>‹#›</a:t>
            </a:fld>
            <a:endParaRPr lang="en-US" dirty="0">
              <a:solidFill>
                <a:srgbClr val="A6B727"/>
              </a:solidFill>
            </a:endParaRPr>
          </a:p>
        </p:txBody>
      </p:sp>
    </p:spTree>
    <p:extLst>
      <p:ext uri="{BB962C8B-B14F-4D97-AF65-F5344CB8AC3E}">
        <p14:creationId xmlns:p14="http://schemas.microsoft.com/office/powerpoint/2010/main" val="383508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20880" y="269517"/>
            <a:ext cx="6900393" cy="2609850"/>
          </a:xfrm>
          <a:solidFill>
            <a:schemeClr val="accent3">
              <a:lumMod val="40000"/>
              <a:lumOff val="60000"/>
            </a:schemeClr>
          </a:solidFill>
        </p:spPr>
        <p:txBody>
          <a:bodyPr>
            <a:normAutofit fontScale="90000"/>
          </a:bodyPr>
          <a:lstStyle/>
          <a:p>
            <a:r>
              <a:rPr lang="uk-UA" sz="3200" dirty="0" smtClean="0">
                <a:solidFill>
                  <a:schemeClr val="accent2"/>
                </a:solidFill>
              </a:rPr>
              <a:t/>
            </a:r>
            <a:br>
              <a:rPr lang="uk-UA" sz="3200" dirty="0" smtClean="0">
                <a:solidFill>
                  <a:schemeClr val="accent2"/>
                </a:solidFill>
              </a:rPr>
            </a:br>
            <a:r>
              <a:rPr lang="uk-UA" sz="3200" dirty="0" smtClean="0">
                <a:solidFill>
                  <a:srgbClr val="0070C0"/>
                </a:solidFill>
              </a:rPr>
              <a:t>КАФЕДРА ФІЗИЧНОГО ВИХОВАННЯ ТА СПОРТУ</a:t>
            </a:r>
            <a:br>
              <a:rPr lang="uk-UA" sz="3200" dirty="0" smtClean="0">
                <a:solidFill>
                  <a:srgbClr val="0070C0"/>
                </a:solidFill>
              </a:rPr>
            </a:br>
            <a:r>
              <a:rPr lang="uk-UA" sz="3200" dirty="0" smtClean="0">
                <a:solidFill>
                  <a:schemeClr val="accent2"/>
                </a:solidFill>
              </a:rPr>
              <a:t/>
            </a:r>
            <a:br>
              <a:rPr lang="uk-UA" sz="3200" dirty="0" smtClean="0">
                <a:solidFill>
                  <a:schemeClr val="accent2"/>
                </a:solidFill>
              </a:rPr>
            </a:br>
            <a:r>
              <a:rPr lang="uk-UA" sz="4000" dirty="0" smtClean="0">
                <a:solidFill>
                  <a:schemeClr val="accent2"/>
                </a:solidFill>
              </a:rPr>
              <a:t/>
            </a:r>
            <a:br>
              <a:rPr lang="uk-UA" sz="4000" dirty="0" smtClean="0">
                <a:solidFill>
                  <a:schemeClr val="accent2"/>
                </a:solidFill>
              </a:rPr>
            </a:br>
            <a:endParaRPr lang="ru-RU" sz="4000" dirty="0">
              <a:solidFill>
                <a:schemeClr val="accent2"/>
              </a:solidFill>
            </a:endParaRPr>
          </a:p>
        </p:txBody>
      </p:sp>
      <p:sp>
        <p:nvSpPr>
          <p:cNvPr id="3" name="Подзаголовок 2"/>
          <p:cNvSpPr>
            <a:spLocks noGrp="1"/>
          </p:cNvSpPr>
          <p:nvPr>
            <p:ph type="subTitle" idx="1"/>
          </p:nvPr>
        </p:nvSpPr>
        <p:spPr>
          <a:xfrm>
            <a:off x="263480" y="2879367"/>
            <a:ext cx="11653368" cy="3714615"/>
          </a:xfrm>
          <a:solidFill>
            <a:schemeClr val="accent3">
              <a:lumMod val="40000"/>
              <a:lumOff val="60000"/>
            </a:schemeClr>
          </a:solidFill>
        </p:spPr>
        <p:txBody>
          <a:bodyPr>
            <a:normAutofit fontScale="55000" lnSpcReduction="20000"/>
          </a:bodyPr>
          <a:lstStyle/>
          <a:p>
            <a:pPr>
              <a:lnSpc>
                <a:spcPct val="210000"/>
              </a:lnSpc>
            </a:pPr>
            <a:r>
              <a:rPr lang="ru-RU" sz="6400" b="1" i="1" u="sng" cap="all" dirty="0" err="1">
                <a:solidFill>
                  <a:srgbClr val="00B0F0"/>
                </a:solidFill>
                <a:latin typeface="Arial Black" panose="020B0A04020102020204" pitchFamily="34" charset="0"/>
                <a:ea typeface="+mj-ea"/>
                <a:cs typeface="+mj-cs"/>
              </a:rPr>
              <a:t>Сучасні</a:t>
            </a:r>
            <a:r>
              <a:rPr lang="ru-RU" sz="6400" b="1" i="1" u="sng" cap="all" dirty="0">
                <a:solidFill>
                  <a:srgbClr val="00B0F0"/>
                </a:solidFill>
                <a:latin typeface="Arial Black" panose="020B0A04020102020204" pitchFamily="34" charset="0"/>
                <a:ea typeface="+mj-ea"/>
                <a:cs typeface="+mj-cs"/>
              </a:rPr>
              <a:t> спортивно-</a:t>
            </a:r>
            <a:r>
              <a:rPr lang="ru-RU" sz="6400" b="1" i="1" u="sng" cap="all" dirty="0" err="1">
                <a:solidFill>
                  <a:srgbClr val="00B0F0"/>
                </a:solidFill>
                <a:latin typeface="Arial Black" panose="020B0A04020102020204" pitchFamily="34" charset="0"/>
                <a:ea typeface="+mj-ea"/>
                <a:cs typeface="+mj-cs"/>
              </a:rPr>
              <a:t>оздоровчі</a:t>
            </a:r>
            <a:r>
              <a:rPr lang="ru-RU" sz="6400" b="1" i="1" u="sng" cap="all" dirty="0">
                <a:solidFill>
                  <a:srgbClr val="00B0F0"/>
                </a:solidFill>
                <a:latin typeface="Arial Black" panose="020B0A04020102020204" pitchFamily="34" charset="0"/>
                <a:ea typeface="+mj-ea"/>
                <a:cs typeface="+mj-cs"/>
              </a:rPr>
              <a:t> </a:t>
            </a:r>
            <a:r>
              <a:rPr lang="ru-RU" sz="6400" b="1" i="1" u="sng" cap="all" dirty="0" err="1">
                <a:solidFill>
                  <a:srgbClr val="00B0F0"/>
                </a:solidFill>
                <a:latin typeface="Arial Black" panose="020B0A04020102020204" pitchFamily="34" charset="0"/>
                <a:ea typeface="+mj-ea"/>
                <a:cs typeface="+mj-cs"/>
              </a:rPr>
              <a:t>програми</a:t>
            </a:r>
            <a:r>
              <a:rPr lang="ru-RU" sz="6400" b="1" i="1" u="sng" cap="all" dirty="0">
                <a:solidFill>
                  <a:srgbClr val="00B0F0"/>
                </a:solidFill>
                <a:latin typeface="Arial Black" panose="020B0A04020102020204" pitchFamily="34" charset="0"/>
                <a:ea typeface="+mj-ea"/>
                <a:cs typeface="+mj-cs"/>
              </a:rPr>
              <a:t> у </a:t>
            </a:r>
            <a:r>
              <a:rPr lang="ru-RU" sz="6400" b="1" i="1" u="sng" cap="all" dirty="0" err="1">
                <a:solidFill>
                  <a:srgbClr val="00B0F0"/>
                </a:solidFill>
                <a:latin typeface="Arial Black" panose="020B0A04020102020204" pitchFamily="34" charset="0"/>
                <a:ea typeface="+mj-ea"/>
                <a:cs typeface="+mj-cs"/>
              </a:rPr>
              <a:t>фітнес-індустрії</a:t>
            </a:r>
            <a:r>
              <a:rPr lang="ru-RU" sz="6400" b="1" i="1" u="sng" cap="all" dirty="0">
                <a:solidFill>
                  <a:srgbClr val="00B0F0"/>
                </a:solidFill>
                <a:latin typeface="Arial Black" panose="020B0A04020102020204" pitchFamily="34" charset="0"/>
                <a:ea typeface="+mj-ea"/>
                <a:cs typeface="+mj-cs"/>
              </a:rPr>
              <a:t> </a:t>
            </a:r>
            <a:endParaRPr lang="uk-UA" sz="3100" b="1" cap="all" dirty="0" smtClean="0">
              <a:solidFill>
                <a:srgbClr val="00B0F0"/>
              </a:solidFill>
              <a:ea typeface="+mj-ea"/>
              <a:cs typeface="+mj-cs"/>
            </a:endParaRPr>
          </a:p>
          <a:p>
            <a:endParaRPr lang="uk-UA" sz="1600" b="1" cap="all" dirty="0" smtClean="0">
              <a:solidFill>
                <a:srgbClr val="DF5327"/>
              </a:solidFill>
              <a:ea typeface="+mj-ea"/>
              <a:cs typeface="+mj-cs"/>
            </a:endParaRPr>
          </a:p>
          <a:p>
            <a:r>
              <a:rPr lang="uk-UA" sz="5800" b="1" cap="all" dirty="0" smtClean="0">
                <a:solidFill>
                  <a:srgbClr val="0070C0"/>
                </a:solidFill>
                <a:ea typeface="+mj-ea"/>
                <a:cs typeface="+mj-cs"/>
              </a:rPr>
              <a:t>ВИКЛАДАЧ           Гасанова  </a:t>
            </a:r>
            <a:r>
              <a:rPr lang="uk-UA" sz="5800" b="1" cap="all" dirty="0" err="1" smtClean="0">
                <a:solidFill>
                  <a:srgbClr val="0070C0"/>
                </a:solidFill>
                <a:ea typeface="+mj-ea"/>
                <a:cs typeface="+mj-cs"/>
              </a:rPr>
              <a:t>саіда</a:t>
            </a:r>
            <a:r>
              <a:rPr lang="uk-UA" sz="5800" b="1" cap="all" dirty="0" smtClean="0">
                <a:solidFill>
                  <a:srgbClr val="0070C0"/>
                </a:solidFill>
                <a:ea typeface="+mj-ea"/>
                <a:cs typeface="+mj-cs"/>
              </a:rPr>
              <a:t>  </a:t>
            </a:r>
            <a:r>
              <a:rPr lang="uk-UA" sz="5800" b="1" cap="all" dirty="0" err="1" smtClean="0">
                <a:solidFill>
                  <a:srgbClr val="0070C0"/>
                </a:solidFill>
                <a:ea typeface="+mj-ea"/>
                <a:cs typeface="+mj-cs"/>
              </a:rPr>
              <a:t>фарухівна</a:t>
            </a:r>
            <a:endParaRPr lang="uk-UA" sz="5800" b="1" cap="all" dirty="0" smtClean="0">
              <a:solidFill>
                <a:srgbClr val="0070C0"/>
              </a:solidFill>
              <a:ea typeface="+mj-ea"/>
              <a:cs typeface="+mj-cs"/>
            </a:endParaRPr>
          </a:p>
          <a:p>
            <a:r>
              <a:rPr lang="uk-UA" sz="4000" b="1" cap="all" dirty="0">
                <a:solidFill>
                  <a:srgbClr val="DF5327"/>
                </a:solidFill>
                <a:ea typeface="+mj-ea"/>
                <a:cs typeface="+mj-cs"/>
              </a:rPr>
              <a:t/>
            </a:r>
            <a:br>
              <a:rPr lang="uk-UA" sz="4000" b="1" cap="all" dirty="0">
                <a:solidFill>
                  <a:srgbClr val="DF5327"/>
                </a:solidFill>
                <a:ea typeface="+mj-ea"/>
                <a:cs typeface="+mj-cs"/>
              </a:rPr>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80" y="269517"/>
            <a:ext cx="2057400" cy="26098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273" y="269517"/>
            <a:ext cx="2695575" cy="2609850"/>
          </a:xfrm>
          <a:prstGeom prst="rect">
            <a:avLst/>
          </a:prstGeom>
        </p:spPr>
      </p:pic>
    </p:spTree>
    <p:extLst>
      <p:ext uri="{BB962C8B-B14F-4D97-AF65-F5344CB8AC3E}">
        <p14:creationId xmlns:p14="http://schemas.microsoft.com/office/powerpoint/2010/main" val="172036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7386" y="880958"/>
            <a:ext cx="8285408" cy="2800767"/>
          </a:xfrm>
          <a:prstGeom prst="rect">
            <a:avLst/>
          </a:prstGeom>
        </p:spPr>
        <p:txBody>
          <a:bodyPr wrap="square">
            <a:spAutoFit/>
          </a:bodyPr>
          <a:lstStyle/>
          <a:p>
            <a:pPr algn="ctr"/>
            <a:r>
              <a:rPr lang="ru-RU" sz="4000" b="1" dirty="0" err="1">
                <a:solidFill>
                  <a:srgbClr val="00B0F0"/>
                </a:solidFill>
              </a:rPr>
              <a:t>типи</a:t>
            </a:r>
            <a:r>
              <a:rPr lang="ru-RU" sz="4000" b="1" dirty="0">
                <a:solidFill>
                  <a:srgbClr val="00B0F0"/>
                </a:solidFill>
              </a:rPr>
              <a:t> </a:t>
            </a:r>
            <a:r>
              <a:rPr lang="ru-RU" sz="4000" b="1" dirty="0" err="1">
                <a:solidFill>
                  <a:srgbClr val="00B0F0"/>
                </a:solidFill>
              </a:rPr>
              <a:t>вправ</a:t>
            </a:r>
            <a:r>
              <a:rPr lang="ru-RU" sz="4000" b="1" dirty="0">
                <a:solidFill>
                  <a:srgbClr val="00B0F0"/>
                </a:solidFill>
              </a:rPr>
              <a:t> </a:t>
            </a:r>
            <a:r>
              <a:rPr lang="ru-RU" sz="4000" b="1" dirty="0" err="1">
                <a:solidFill>
                  <a:srgbClr val="00B0F0"/>
                </a:solidFill>
              </a:rPr>
              <a:t>силової</a:t>
            </a:r>
            <a:r>
              <a:rPr lang="ru-RU" sz="4000" b="1" dirty="0">
                <a:solidFill>
                  <a:srgbClr val="00B0F0"/>
                </a:solidFill>
              </a:rPr>
              <a:t> </a:t>
            </a:r>
            <a:r>
              <a:rPr lang="ru-RU" sz="4000" b="1" dirty="0" err="1" smtClean="0">
                <a:solidFill>
                  <a:srgbClr val="00B0F0"/>
                </a:solidFill>
              </a:rPr>
              <a:t>спрямованості</a:t>
            </a:r>
            <a:endParaRPr lang="ru-RU" sz="4000" b="1" dirty="0" smtClean="0">
              <a:solidFill>
                <a:srgbClr val="00B0F0"/>
              </a:solidFill>
            </a:endParaRPr>
          </a:p>
          <a:p>
            <a:endParaRPr lang="ru-RU" sz="4000" b="1" dirty="0">
              <a:solidFill>
                <a:srgbClr val="00B0F0"/>
              </a:solidFill>
            </a:endParaRPr>
          </a:p>
          <a:p>
            <a:pPr algn="ctr"/>
            <a:r>
              <a:rPr lang="ru-RU" sz="3200" dirty="0" err="1">
                <a:latin typeface="Arial Black" panose="020B0A04020102020204" pitchFamily="34" charset="0"/>
              </a:rPr>
              <a:t>Основні</a:t>
            </a:r>
            <a:r>
              <a:rPr lang="ru-RU" sz="3200" dirty="0">
                <a:latin typeface="Arial Black" panose="020B0A04020102020204" pitchFamily="34" charset="0"/>
              </a:rPr>
              <a:t> </a:t>
            </a:r>
            <a:r>
              <a:rPr lang="ru-RU" sz="3200" dirty="0" err="1" smtClean="0">
                <a:latin typeface="Arial Black" panose="020B0A04020102020204" pitchFamily="34" charset="0"/>
              </a:rPr>
              <a:t>вправи</a:t>
            </a:r>
            <a:endParaRPr lang="ru-RU" sz="3200" smtClean="0">
              <a:latin typeface="Arial Black" panose="020B0A04020102020204" pitchFamily="34" charset="0"/>
            </a:endParaRPr>
          </a:p>
          <a:p>
            <a:pPr algn="ctr"/>
            <a:endParaRPr lang="ru-RU" sz="3200" dirty="0">
              <a:latin typeface="Arial Black" panose="020B0A04020102020204" pitchFamily="34" charset="0"/>
            </a:endParaRPr>
          </a:p>
          <a:p>
            <a:pPr algn="ctr"/>
            <a:r>
              <a:rPr lang="ru-RU" sz="3200" dirty="0" err="1">
                <a:latin typeface="Arial Black" panose="020B0A04020102020204" pitchFamily="34" charset="0"/>
              </a:rPr>
              <a:t>Допоміжні</a:t>
            </a:r>
            <a:r>
              <a:rPr lang="ru-RU" sz="3200" dirty="0">
                <a:latin typeface="Arial Black" panose="020B0A04020102020204" pitchFamily="34" charset="0"/>
              </a:rPr>
              <a:t> </a:t>
            </a:r>
            <a:r>
              <a:rPr lang="ru-RU" sz="3200" dirty="0" err="1">
                <a:latin typeface="Arial Black" panose="020B0A04020102020204" pitchFamily="34" charset="0"/>
              </a:rPr>
              <a:t>вправи</a:t>
            </a:r>
            <a:endParaRPr lang="ru-RU" sz="3200" dirty="0">
              <a:latin typeface="Arial Black" panose="020B0A04020102020204" pitchFamily="34" charset="0"/>
            </a:endParaRPr>
          </a:p>
        </p:txBody>
      </p:sp>
    </p:spTree>
    <p:extLst>
      <p:ext uri="{BB962C8B-B14F-4D97-AF65-F5344CB8AC3E}">
        <p14:creationId xmlns:p14="http://schemas.microsoft.com/office/powerpoint/2010/main" val="237415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944" y="609600"/>
            <a:ext cx="10818252" cy="5610896"/>
          </a:xfrm>
          <a:solidFill>
            <a:schemeClr val="accent3">
              <a:lumMod val="20000"/>
              <a:lumOff val="80000"/>
            </a:schemeClr>
          </a:solidFill>
        </p:spPr>
        <p:txBody>
          <a:bodyPr>
            <a:normAutofit/>
          </a:bodyPr>
          <a:lstStyle/>
          <a:p>
            <a:pPr algn="ctr"/>
            <a:r>
              <a:rPr lang="uk-UA" b="1" i="1" dirty="0" smtClean="0">
                <a:solidFill>
                  <a:schemeClr val="accent2"/>
                </a:solidFill>
                <a:latin typeface="Arial Black" panose="020B0A04020102020204" pitchFamily="34" charset="0"/>
              </a:rPr>
              <a:t>Лекція № </a:t>
            </a:r>
            <a:r>
              <a:rPr lang="en-US" sz="6000" b="1" i="1" dirty="0">
                <a:solidFill>
                  <a:schemeClr val="accent2"/>
                </a:solidFill>
                <a:latin typeface="Arial Black" panose="020B0A04020102020204" pitchFamily="34" charset="0"/>
              </a:rPr>
              <a:t>4</a:t>
            </a:r>
            <a:r>
              <a:rPr lang="uk-UA" sz="6000" b="1" i="1" dirty="0" smtClean="0">
                <a:solidFill>
                  <a:schemeClr val="accent2"/>
                </a:solidFill>
                <a:latin typeface="Arial Black" panose="020B0A04020102020204" pitchFamily="34" charset="0"/>
              </a:rPr>
              <a:t/>
            </a:r>
            <a:br>
              <a:rPr lang="uk-UA" sz="6000" b="1" i="1" dirty="0" smtClean="0">
                <a:solidFill>
                  <a:schemeClr val="accent2"/>
                </a:solidFill>
                <a:latin typeface="Arial Black" panose="020B0A04020102020204" pitchFamily="34" charset="0"/>
              </a:rPr>
            </a:br>
            <a:r>
              <a:rPr lang="uk-UA" b="1" i="1" dirty="0" smtClean="0">
                <a:solidFill>
                  <a:schemeClr val="accent2"/>
                </a:solidFill>
                <a:latin typeface="Arial Black" panose="020B0A04020102020204" pitchFamily="34" charset="0"/>
              </a:rPr>
              <a:t/>
            </a:r>
            <a:br>
              <a:rPr lang="uk-UA" b="1" i="1" dirty="0" smtClean="0">
                <a:solidFill>
                  <a:schemeClr val="accent2"/>
                </a:solidFill>
                <a:latin typeface="Arial Black" panose="020B0A04020102020204" pitchFamily="34" charset="0"/>
              </a:rPr>
            </a:br>
            <a:r>
              <a:rPr lang="ru-RU" b="1" i="1" dirty="0" err="1">
                <a:solidFill>
                  <a:srgbClr val="002060"/>
                </a:solidFill>
                <a:latin typeface="Arial Black" panose="020B0A04020102020204" pitchFamily="34" charset="0"/>
              </a:rPr>
              <a:t>Розробка</a:t>
            </a:r>
            <a:r>
              <a:rPr lang="ru-RU" b="1" i="1" dirty="0">
                <a:solidFill>
                  <a:srgbClr val="002060"/>
                </a:solidFill>
                <a:latin typeface="Arial Black" panose="020B0A04020102020204" pitchFamily="34" charset="0"/>
              </a:rPr>
              <a:t> </a:t>
            </a:r>
            <a:r>
              <a:rPr lang="ru-RU" b="1" i="1" dirty="0" err="1">
                <a:solidFill>
                  <a:srgbClr val="002060"/>
                </a:solidFill>
                <a:latin typeface="Arial Black" panose="020B0A04020102020204" pitchFamily="34" charset="0"/>
              </a:rPr>
              <a:t>тренувальних</a:t>
            </a:r>
            <a:r>
              <a:rPr lang="ru-RU" b="1" i="1" dirty="0">
                <a:solidFill>
                  <a:srgbClr val="002060"/>
                </a:solidFill>
                <a:latin typeface="Arial Black" panose="020B0A04020102020204" pitchFamily="34" charset="0"/>
              </a:rPr>
              <a:t> </a:t>
            </a:r>
            <a:r>
              <a:rPr lang="ru-RU" b="1" i="1" dirty="0" err="1">
                <a:solidFill>
                  <a:srgbClr val="002060"/>
                </a:solidFill>
                <a:latin typeface="Arial Black" panose="020B0A04020102020204" pitchFamily="34" charset="0"/>
              </a:rPr>
              <a:t>програм</a:t>
            </a:r>
            <a:r>
              <a:rPr lang="ru-RU" b="1" i="1" dirty="0">
                <a:solidFill>
                  <a:srgbClr val="002060"/>
                </a:solidFill>
                <a:latin typeface="Arial Black" panose="020B0A04020102020204" pitchFamily="34" charset="0"/>
              </a:rPr>
              <a:t> </a:t>
            </a:r>
            <a:r>
              <a:rPr lang="ru-RU" b="1" i="1" dirty="0" err="1">
                <a:solidFill>
                  <a:srgbClr val="002060"/>
                </a:solidFill>
                <a:latin typeface="Arial Black" panose="020B0A04020102020204" pitchFamily="34" charset="0"/>
              </a:rPr>
              <a:t>силової</a:t>
            </a:r>
            <a:r>
              <a:rPr lang="ru-RU" b="1" i="1" dirty="0">
                <a:solidFill>
                  <a:srgbClr val="002060"/>
                </a:solidFill>
                <a:latin typeface="Arial Black" panose="020B0A04020102020204" pitchFamily="34" charset="0"/>
              </a:rPr>
              <a:t> </a:t>
            </a:r>
            <a:r>
              <a:rPr lang="ru-RU" b="1" i="1" dirty="0" err="1">
                <a:solidFill>
                  <a:srgbClr val="002060"/>
                </a:solidFill>
                <a:latin typeface="Arial Black" panose="020B0A04020102020204" pitchFamily="34" charset="0"/>
              </a:rPr>
              <a:t>спрямованості</a:t>
            </a:r>
            <a:r>
              <a:rPr lang="ru-RU" b="1" i="1" dirty="0">
                <a:solidFill>
                  <a:srgbClr val="002060"/>
                </a:solidFill>
                <a:latin typeface="Arial Black" panose="020B0A04020102020204" pitchFamily="34" charset="0"/>
              </a:rPr>
              <a:t>.</a:t>
            </a:r>
          </a:p>
        </p:txBody>
      </p:sp>
    </p:spTree>
    <p:extLst>
      <p:ext uri="{BB962C8B-B14F-4D97-AF65-F5344CB8AC3E}">
        <p14:creationId xmlns:p14="http://schemas.microsoft.com/office/powerpoint/2010/main" val="360149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599"/>
            <a:ext cx="9875520" cy="4503314"/>
          </a:xfrm>
        </p:spPr>
        <p:txBody>
          <a:bodyPr>
            <a:normAutofit/>
          </a:bodyPr>
          <a:lstStyle/>
          <a:p>
            <a:r>
              <a:rPr lang="uk-UA" sz="3200" dirty="0" smtClean="0">
                <a:latin typeface="Arial Black" panose="020B0A04020102020204" pitchFamily="34" charset="0"/>
              </a:rPr>
              <a:t>ПЛАН ЛЕКЦІЇ:</a:t>
            </a:r>
            <a:r>
              <a:rPr lang="en-US" sz="3200" dirty="0" smtClean="0">
                <a:latin typeface="Arial Black" panose="020B0A04020102020204" pitchFamily="34" charset="0"/>
              </a:rPr>
              <a:t/>
            </a:r>
            <a:br>
              <a:rPr lang="en-US" sz="3200" dirty="0" smtClean="0">
                <a:latin typeface="Arial Black" panose="020B0A04020102020204" pitchFamily="34" charset="0"/>
              </a:rPr>
            </a:br>
            <a:r>
              <a:rPr lang="ru-RU" sz="2000" dirty="0" smtClean="0">
                <a:latin typeface="Arial Black" panose="020B0A04020102020204" pitchFamily="34" charset="0"/>
              </a:rPr>
              <a:t>Основн</a:t>
            </a:r>
            <a:r>
              <a:rPr lang="uk-UA" sz="2000" dirty="0" smtClean="0">
                <a:latin typeface="Arial Black" panose="020B0A04020102020204" pitchFamily="34" charset="0"/>
              </a:rPr>
              <a:t>і принципи тренувального процесу.</a:t>
            </a:r>
            <a:br>
              <a:rPr lang="uk-UA" sz="2000" dirty="0" smtClean="0">
                <a:latin typeface="Arial Black" panose="020B0A04020102020204" pitchFamily="34" charset="0"/>
              </a:rPr>
            </a:br>
            <a:r>
              <a:rPr lang="uk-UA" sz="2000" dirty="0" smtClean="0">
                <a:latin typeface="Arial Black" panose="020B0A04020102020204" pitchFamily="34" charset="0"/>
              </a:rPr>
              <a:t>Складові частини тренувальної програми силової спрямованості.</a:t>
            </a:r>
            <a:br>
              <a:rPr lang="uk-UA" sz="2000" dirty="0" smtClean="0">
                <a:latin typeface="Arial Black" panose="020B0A04020102020204" pitchFamily="34" charset="0"/>
              </a:rPr>
            </a:br>
            <a:r>
              <a:rPr lang="uk-UA" sz="2000" dirty="0" smtClean="0">
                <a:latin typeface="Arial Black" panose="020B0A04020102020204" pitchFamily="34" charset="0"/>
              </a:rPr>
              <a:t>Первинна співбесіда та оцінка рівня фізичної підготовленості.</a:t>
            </a:r>
            <a:br>
              <a:rPr lang="uk-UA" sz="2000" dirty="0" smtClean="0">
                <a:latin typeface="Arial Black" panose="020B0A04020102020204" pitchFamily="34" charset="0"/>
              </a:rPr>
            </a:br>
            <a:r>
              <a:rPr lang="uk-UA" sz="2000" dirty="0" smtClean="0">
                <a:latin typeface="Arial Black" panose="020B0A04020102020204" pitchFamily="34" charset="0"/>
              </a:rPr>
              <a:t>Вибір вправ.</a:t>
            </a:r>
            <a:br>
              <a:rPr lang="uk-UA" sz="2000" dirty="0" smtClean="0">
                <a:latin typeface="Arial Black" panose="020B0A04020102020204" pitchFamily="34" charset="0"/>
              </a:rPr>
            </a:br>
            <a:r>
              <a:rPr lang="uk-UA" sz="2000" dirty="0" smtClean="0">
                <a:latin typeface="Arial Black" panose="020B0A04020102020204" pitchFamily="34" charset="0"/>
              </a:rPr>
              <a:t>Визначення кратності занять.</a:t>
            </a:r>
            <a:br>
              <a:rPr lang="uk-UA" sz="2000" dirty="0" smtClean="0">
                <a:latin typeface="Arial Black" panose="020B0A04020102020204" pitchFamily="34" charset="0"/>
              </a:rPr>
            </a:br>
            <a:r>
              <a:rPr lang="uk-UA" sz="2000" dirty="0" smtClean="0">
                <a:latin typeface="Arial Black" panose="020B0A04020102020204" pitchFamily="34" charset="0"/>
              </a:rPr>
              <a:t>Визначення послідовності виконання вправ.</a:t>
            </a:r>
            <a:br>
              <a:rPr lang="uk-UA" sz="2000" dirty="0" smtClean="0">
                <a:latin typeface="Arial Black" panose="020B0A04020102020204" pitchFamily="34" charset="0"/>
              </a:rPr>
            </a:br>
            <a:r>
              <a:rPr lang="uk-UA" sz="2000" dirty="0" smtClean="0">
                <a:latin typeface="Arial Black" panose="020B0A04020102020204" pitchFamily="34" charset="0"/>
              </a:rPr>
              <a:t>Тренувальне навантаження та кількість повторень.</a:t>
            </a:r>
            <a:br>
              <a:rPr lang="uk-UA" sz="2000" dirty="0" smtClean="0">
                <a:latin typeface="Arial Black" panose="020B0A04020102020204" pitchFamily="34" charset="0"/>
              </a:rPr>
            </a:br>
            <a:r>
              <a:rPr lang="uk-UA" sz="2000" dirty="0" smtClean="0">
                <a:latin typeface="Arial Black" panose="020B0A04020102020204" pitchFamily="34" charset="0"/>
              </a:rPr>
              <a:t>Об’єм тренувального навантаження: кількість повторень та підходів.</a:t>
            </a:r>
            <a:br>
              <a:rPr lang="uk-UA" sz="2000" dirty="0" smtClean="0">
                <a:latin typeface="Arial Black" panose="020B0A04020102020204" pitchFamily="34" charset="0"/>
              </a:rPr>
            </a:br>
            <a:r>
              <a:rPr lang="uk-UA" sz="2000" dirty="0" smtClean="0">
                <a:latin typeface="Arial Black" panose="020B0A04020102020204" pitchFamily="34" charset="0"/>
              </a:rPr>
              <a:t>Тривалість інтервалу відпочинку.</a:t>
            </a:r>
            <a:br>
              <a:rPr lang="uk-UA" sz="2000" dirty="0" smtClean="0">
                <a:latin typeface="Arial Black" panose="020B0A04020102020204" pitchFamily="34" charset="0"/>
              </a:rPr>
            </a:br>
            <a:r>
              <a:rPr lang="uk-UA" sz="2000" dirty="0" smtClean="0">
                <a:latin typeface="Arial Black" panose="020B0A04020102020204" pitchFamily="34" charset="0"/>
              </a:rPr>
              <a:t>Варіативність фізичного навантаження.</a:t>
            </a:r>
            <a:br>
              <a:rPr lang="uk-UA" sz="2000" dirty="0" smtClean="0">
                <a:latin typeface="Arial Black" panose="020B0A04020102020204" pitchFamily="34" charset="0"/>
              </a:rPr>
            </a:br>
            <a:r>
              <a:rPr lang="uk-UA" sz="2000" dirty="0" smtClean="0">
                <a:latin typeface="Arial Black" panose="020B0A04020102020204" pitchFamily="34" charset="0"/>
              </a:rPr>
              <a:t>Поступове збільшення навантаження.</a:t>
            </a:r>
            <a:br>
              <a:rPr lang="uk-UA" sz="2000" dirty="0" smtClean="0">
                <a:latin typeface="Arial Black" panose="020B0A04020102020204" pitchFamily="34" charset="0"/>
              </a:rPr>
            </a:br>
            <a:endParaRPr lang="ru-RU" sz="2000" dirty="0">
              <a:latin typeface="Arial Black" panose="020B0A04020102020204" pitchFamily="34" charset="0"/>
            </a:endParaRPr>
          </a:p>
        </p:txBody>
      </p:sp>
    </p:spTree>
    <p:extLst>
      <p:ext uri="{BB962C8B-B14F-4D97-AF65-F5344CB8AC3E}">
        <p14:creationId xmlns:p14="http://schemas.microsoft.com/office/powerpoint/2010/main" val="397986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1779" y="463814"/>
            <a:ext cx="8324045" cy="2123658"/>
          </a:xfrm>
          <a:prstGeom prst="rect">
            <a:avLst/>
          </a:prstGeom>
        </p:spPr>
        <p:txBody>
          <a:bodyPr wrap="square">
            <a:spAutoFit/>
          </a:bodyPr>
          <a:lstStyle/>
          <a:p>
            <a:pPr algn="ctr"/>
            <a:r>
              <a:rPr lang="ru-RU" sz="4400" dirty="0">
                <a:solidFill>
                  <a:srgbClr val="A6B727"/>
                </a:solidFill>
                <a:latin typeface="Arial Black" panose="020B0A04020102020204" pitchFamily="34" charset="0"/>
                <a:ea typeface="+mj-ea"/>
                <a:cs typeface="+mj-cs"/>
              </a:rPr>
              <a:t>Основн</a:t>
            </a:r>
            <a:r>
              <a:rPr lang="uk-UA" sz="4400" dirty="0">
                <a:solidFill>
                  <a:srgbClr val="A6B727"/>
                </a:solidFill>
                <a:latin typeface="Arial Black" panose="020B0A04020102020204" pitchFamily="34" charset="0"/>
                <a:ea typeface="+mj-ea"/>
                <a:cs typeface="+mj-cs"/>
              </a:rPr>
              <a:t>і принципи тренувального процесу.</a:t>
            </a:r>
            <a:br>
              <a:rPr lang="uk-UA" sz="4400" dirty="0">
                <a:solidFill>
                  <a:srgbClr val="A6B727"/>
                </a:solidFill>
                <a:latin typeface="Arial Black" panose="020B0A04020102020204" pitchFamily="34" charset="0"/>
                <a:ea typeface="+mj-ea"/>
                <a:cs typeface="+mj-cs"/>
              </a:rPr>
            </a:br>
            <a:endParaRPr lang="ru-RU" sz="4400" dirty="0"/>
          </a:p>
        </p:txBody>
      </p:sp>
      <p:sp>
        <p:nvSpPr>
          <p:cNvPr id="3" name="Прямоугольник 2"/>
          <p:cNvSpPr/>
          <p:nvPr/>
        </p:nvSpPr>
        <p:spPr>
          <a:xfrm>
            <a:off x="450761" y="2690336"/>
            <a:ext cx="11165983" cy="2677656"/>
          </a:xfrm>
          <a:prstGeom prst="rect">
            <a:avLst/>
          </a:prstGeom>
        </p:spPr>
        <p:txBody>
          <a:bodyPr wrap="square">
            <a:spAutoFit/>
          </a:bodyPr>
          <a:lstStyle/>
          <a:p>
            <a:r>
              <a:rPr lang="ru-RU" sz="2800" dirty="0" smtClean="0">
                <a:latin typeface="Arial Black" panose="020B0A04020102020204" pitchFamily="34" charset="0"/>
              </a:rPr>
              <a:t>В </a:t>
            </a:r>
            <a:r>
              <a:rPr lang="ru-RU" sz="2800" dirty="0" err="1">
                <a:latin typeface="Arial Black" panose="020B0A04020102020204" pitchFamily="34" charset="0"/>
              </a:rPr>
              <a:t>основі</a:t>
            </a:r>
            <a:r>
              <a:rPr lang="ru-RU" sz="2800" dirty="0">
                <a:latin typeface="Arial Black" panose="020B0A04020102020204" pitchFamily="34" charset="0"/>
              </a:rPr>
              <a:t> </a:t>
            </a:r>
            <a:r>
              <a:rPr lang="ru-RU" sz="2800" dirty="0" err="1">
                <a:latin typeface="Arial Black" panose="020B0A04020102020204" pitchFamily="34" charset="0"/>
              </a:rPr>
              <a:t>ефективної</a:t>
            </a:r>
            <a:r>
              <a:rPr lang="ru-RU" sz="2800" dirty="0">
                <a:latin typeface="Arial Black" panose="020B0A04020102020204" pitchFamily="34" charset="0"/>
              </a:rPr>
              <a:t> </a:t>
            </a:r>
            <a:r>
              <a:rPr lang="ru-RU" sz="2800" dirty="0" err="1">
                <a:latin typeface="Arial Black" panose="020B0A04020102020204" pitchFamily="34" charset="0"/>
              </a:rPr>
              <a:t>програми</a:t>
            </a:r>
            <a:r>
              <a:rPr lang="ru-RU" sz="2800" dirty="0">
                <a:latin typeface="Arial Black" panose="020B0A04020102020204" pitchFamily="34" charset="0"/>
              </a:rPr>
              <a:t> занять </a:t>
            </a:r>
            <a:r>
              <a:rPr lang="ru-RU" sz="2800" dirty="0" err="1">
                <a:latin typeface="Arial Black" panose="020B0A04020102020204" pitchFamily="34" charset="0"/>
              </a:rPr>
              <a:t>фізичними</a:t>
            </a:r>
            <a:r>
              <a:rPr lang="ru-RU" sz="2800" dirty="0">
                <a:latin typeface="Arial Black" panose="020B0A04020102020204" pitchFamily="34" charset="0"/>
              </a:rPr>
              <a:t> </a:t>
            </a:r>
            <a:r>
              <a:rPr lang="ru-RU" sz="2800" dirty="0" err="1">
                <a:latin typeface="Arial Black" panose="020B0A04020102020204" pitchFamily="34" charset="0"/>
              </a:rPr>
              <a:t>вправами</a:t>
            </a:r>
            <a:r>
              <a:rPr lang="ru-RU" sz="2800" dirty="0">
                <a:latin typeface="Arial Black" panose="020B0A04020102020204" pitchFamily="34" charset="0"/>
              </a:rPr>
              <a:t> лежать три </a:t>
            </a:r>
            <a:r>
              <a:rPr lang="ru-RU" sz="2800" dirty="0" err="1">
                <a:latin typeface="Arial Black" panose="020B0A04020102020204" pitchFamily="34" charset="0"/>
              </a:rPr>
              <a:t>головні</a:t>
            </a:r>
            <a:r>
              <a:rPr lang="ru-RU" sz="2800" dirty="0">
                <a:latin typeface="Arial Black" panose="020B0A04020102020204" pitchFamily="34" charset="0"/>
              </a:rPr>
              <a:t> </a:t>
            </a:r>
            <a:r>
              <a:rPr lang="ru-RU" sz="2800" dirty="0" err="1" smtClean="0">
                <a:latin typeface="Arial Black" panose="020B0A04020102020204" pitchFamily="34" charset="0"/>
              </a:rPr>
              <a:t>принципи</a:t>
            </a:r>
            <a:r>
              <a:rPr lang="ru-RU" sz="2800" dirty="0" smtClean="0">
                <a:latin typeface="Arial Black" panose="020B0A04020102020204" pitchFamily="34" charset="0"/>
              </a:rPr>
              <a:t> </a:t>
            </a:r>
            <a:r>
              <a:rPr lang="ru-RU" sz="2800" dirty="0" err="1" smtClean="0">
                <a:latin typeface="Arial Black" panose="020B0A04020102020204" pitchFamily="34" charset="0"/>
              </a:rPr>
              <a:t>тренування</a:t>
            </a:r>
            <a:r>
              <a:rPr lang="ru-RU" sz="2800" dirty="0">
                <a:latin typeface="Arial Black" panose="020B0A04020102020204" pitchFamily="34" charset="0"/>
              </a:rPr>
              <a:t>:</a:t>
            </a:r>
          </a:p>
          <a:p>
            <a:r>
              <a:rPr lang="ru-RU" sz="2800" dirty="0" smtClean="0">
                <a:latin typeface="Arial Black" panose="020B0A04020102020204" pitchFamily="34" charset="0"/>
              </a:rPr>
              <a:t>- </a:t>
            </a:r>
            <a:r>
              <a:rPr lang="ru-RU" sz="2800" dirty="0" err="1" smtClean="0">
                <a:latin typeface="Arial Black" panose="020B0A04020102020204" pitchFamily="34" charset="0"/>
              </a:rPr>
              <a:t>специфічність</a:t>
            </a:r>
            <a:r>
              <a:rPr lang="ru-RU" sz="2800" dirty="0" smtClean="0">
                <a:latin typeface="Arial Black" panose="020B0A04020102020204" pitchFamily="34" charset="0"/>
              </a:rPr>
              <a:t> </a:t>
            </a:r>
            <a:r>
              <a:rPr lang="ru-RU" sz="2800" dirty="0" err="1" smtClean="0">
                <a:latin typeface="Arial Black" panose="020B0A04020102020204" pitchFamily="34" charset="0"/>
              </a:rPr>
              <a:t>навантаження</a:t>
            </a:r>
            <a:r>
              <a:rPr lang="ru-RU" sz="2800" dirty="0" smtClean="0">
                <a:latin typeface="Arial Black" panose="020B0A04020102020204" pitchFamily="34" charset="0"/>
              </a:rPr>
              <a:t>; </a:t>
            </a:r>
            <a:endParaRPr lang="ru-RU" sz="2800" dirty="0">
              <a:latin typeface="Arial Black" panose="020B0A04020102020204" pitchFamily="34" charset="0"/>
            </a:endParaRPr>
          </a:p>
          <a:p>
            <a:r>
              <a:rPr lang="ru-RU" sz="2800" dirty="0" smtClean="0">
                <a:latin typeface="Arial Black" panose="020B0A04020102020204" pitchFamily="34" charset="0"/>
              </a:rPr>
              <a:t>- </a:t>
            </a:r>
            <a:r>
              <a:rPr lang="ru-RU" sz="2800" dirty="0" err="1" smtClean="0">
                <a:latin typeface="Arial Black" panose="020B0A04020102020204" pitchFamily="34" charset="0"/>
              </a:rPr>
              <a:t>тенденція</a:t>
            </a:r>
            <a:r>
              <a:rPr lang="ru-RU" sz="2800" dirty="0" smtClean="0">
                <a:latin typeface="Arial Black" panose="020B0A04020102020204" pitchFamily="34" charset="0"/>
              </a:rPr>
              <a:t> </a:t>
            </a:r>
            <a:r>
              <a:rPr lang="ru-RU" sz="2800" dirty="0">
                <a:latin typeface="Arial Black" panose="020B0A04020102020204" pitchFamily="34" charset="0"/>
              </a:rPr>
              <a:t>до </a:t>
            </a:r>
            <a:r>
              <a:rPr lang="ru-RU" sz="2800" dirty="0" err="1">
                <a:latin typeface="Arial Black" panose="020B0A04020102020204" pitchFamily="34" charset="0"/>
              </a:rPr>
              <a:t>використання</a:t>
            </a:r>
            <a:r>
              <a:rPr lang="ru-RU" sz="2800" dirty="0">
                <a:latin typeface="Arial Black" panose="020B0A04020102020204" pitchFamily="34" charset="0"/>
              </a:rPr>
              <a:t> максимального </a:t>
            </a:r>
            <a:r>
              <a:rPr lang="ru-RU" sz="2800" dirty="0" err="1" smtClean="0">
                <a:latin typeface="Arial Black" panose="020B0A04020102020204" pitchFamily="34" charset="0"/>
              </a:rPr>
              <a:t>навантаження</a:t>
            </a:r>
            <a:r>
              <a:rPr lang="ru-RU" sz="2800" dirty="0" smtClean="0">
                <a:latin typeface="Arial Black" panose="020B0A04020102020204" pitchFamily="34" charset="0"/>
              </a:rPr>
              <a:t>;</a:t>
            </a:r>
            <a:endParaRPr lang="ru-RU" sz="2800" dirty="0">
              <a:latin typeface="Arial Black" panose="020B0A04020102020204" pitchFamily="34" charset="0"/>
            </a:endParaRPr>
          </a:p>
          <a:p>
            <a:r>
              <a:rPr lang="ru-RU" sz="2800" dirty="0" smtClean="0">
                <a:latin typeface="Arial Black" panose="020B0A04020102020204" pitchFamily="34" charset="0"/>
              </a:rPr>
              <a:t>- </a:t>
            </a:r>
            <a:r>
              <a:rPr lang="ru-RU" sz="2800" dirty="0" err="1" smtClean="0">
                <a:latin typeface="Arial Black" panose="020B0A04020102020204" pitchFamily="34" charset="0"/>
              </a:rPr>
              <a:t>поступове</a:t>
            </a:r>
            <a:r>
              <a:rPr lang="ru-RU" sz="2800" dirty="0" smtClean="0">
                <a:latin typeface="Arial Black" panose="020B0A04020102020204" pitchFamily="34" charset="0"/>
              </a:rPr>
              <a:t> </a:t>
            </a:r>
            <a:r>
              <a:rPr lang="ru-RU" sz="2800" dirty="0" err="1">
                <a:latin typeface="Arial Black" panose="020B0A04020102020204" pitchFamily="34" charset="0"/>
              </a:rPr>
              <a:t>збільшення</a:t>
            </a:r>
            <a:r>
              <a:rPr lang="ru-RU" sz="2800" dirty="0">
                <a:latin typeface="Arial Black" panose="020B0A04020102020204" pitchFamily="34" charset="0"/>
              </a:rPr>
              <a:t> </a:t>
            </a:r>
            <a:r>
              <a:rPr lang="ru-RU" sz="2800" dirty="0" err="1">
                <a:latin typeface="Arial Black" panose="020B0A04020102020204" pitchFamily="34" charset="0"/>
              </a:rPr>
              <a:t>навантаження</a:t>
            </a:r>
            <a:endParaRPr lang="ru-RU" sz="2800" dirty="0">
              <a:latin typeface="Arial Black" panose="020B0A04020102020204" pitchFamily="34" charset="0"/>
            </a:endParaRPr>
          </a:p>
        </p:txBody>
      </p:sp>
    </p:spTree>
    <p:extLst>
      <p:ext uri="{BB962C8B-B14F-4D97-AF65-F5344CB8AC3E}">
        <p14:creationId xmlns:p14="http://schemas.microsoft.com/office/powerpoint/2010/main" val="828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577" y="373487"/>
            <a:ext cx="11758412" cy="4768485"/>
          </a:xfrm>
          <a:prstGeom prst="rect">
            <a:avLst/>
          </a:prstGeom>
        </p:spPr>
        <p:txBody>
          <a:bodyPr wrap="square">
            <a:spAutoFit/>
          </a:bodyPr>
          <a:lstStyle/>
          <a:p>
            <a:pPr lvl="0">
              <a:lnSpc>
                <a:spcPct val="107000"/>
              </a:lnSpc>
              <a:spcAft>
                <a:spcPts val="0"/>
              </a:spcAft>
            </a:pPr>
            <a:r>
              <a:rPr lang="ru-RU" sz="3200" b="1" dirty="0" err="1"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Складові</a:t>
            </a:r>
            <a:r>
              <a:rPr lang="ru-RU" sz="3200"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ru-RU" sz="3200" b="1" dirty="0" err="1">
                <a:solidFill>
                  <a:srgbClr val="00B0F0"/>
                </a:solidFill>
                <a:latin typeface="Calibri" panose="020F0502020204030204" pitchFamily="34" charset="0"/>
                <a:ea typeface="Times New Roman" panose="02020603050405020304" pitchFamily="18" charset="0"/>
                <a:cs typeface="Times New Roman" panose="02020603050405020304" pitchFamily="18" charset="0"/>
              </a:rPr>
              <a:t>частини</a:t>
            </a:r>
            <a:r>
              <a:rPr lang="ru-RU" sz="32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ru-RU" sz="3200" b="1" dirty="0" err="1">
                <a:solidFill>
                  <a:srgbClr val="00B0F0"/>
                </a:solidFill>
                <a:latin typeface="Calibri" panose="020F0502020204030204" pitchFamily="34" charset="0"/>
                <a:ea typeface="Times New Roman" panose="02020603050405020304" pitchFamily="18" charset="0"/>
                <a:cs typeface="Times New Roman" panose="02020603050405020304" pitchFamily="18" charset="0"/>
              </a:rPr>
              <a:t>тренувальної</a:t>
            </a:r>
            <a:r>
              <a:rPr lang="ru-RU" sz="32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ru-RU" sz="3200" b="1" dirty="0" err="1">
                <a:solidFill>
                  <a:srgbClr val="00B0F0"/>
                </a:solidFill>
                <a:latin typeface="Calibri" panose="020F0502020204030204" pitchFamily="34" charset="0"/>
                <a:ea typeface="Times New Roman" panose="02020603050405020304" pitchFamily="18" charset="0"/>
                <a:cs typeface="Times New Roman" panose="02020603050405020304" pitchFamily="18" charset="0"/>
              </a:rPr>
              <a:t>програми</a:t>
            </a:r>
            <a:r>
              <a:rPr lang="ru-RU" sz="32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ru-RU" sz="3200" b="1" dirty="0" err="1"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силової</a:t>
            </a:r>
            <a:r>
              <a:rPr lang="ru-RU" sz="3200"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ru-RU" sz="3200" b="1" dirty="0" err="1"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спрямованості</a:t>
            </a:r>
            <a:r>
              <a:rPr lang="ru-RU" sz="3200"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endParaRPr lang="ru-RU" sz="32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2800" dirty="0" err="1">
                <a:latin typeface="Calibri" panose="020F0502020204030204" pitchFamily="34" charset="0"/>
                <a:ea typeface="Times New Roman" panose="02020603050405020304" pitchFamily="18" charset="0"/>
                <a:cs typeface="Times New Roman" panose="02020603050405020304" pitchFamily="18" charset="0"/>
              </a:rPr>
              <a:t>первинна</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співбесіда</a:t>
            </a:r>
            <a:r>
              <a:rPr lang="ru-RU" sz="2800" dirty="0">
                <a:latin typeface="Calibri" panose="020F0502020204030204" pitchFamily="34" charset="0"/>
                <a:ea typeface="Times New Roman" panose="02020603050405020304" pitchFamily="18" charset="0"/>
                <a:cs typeface="Times New Roman" panose="02020603050405020304" pitchFamily="18" charset="0"/>
              </a:rPr>
              <a:t> -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оцінка</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рівня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фізичної</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підготовленості</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2800" dirty="0" err="1">
                <a:latin typeface="Calibri" panose="020F0502020204030204" pitchFamily="34" charset="0"/>
                <a:ea typeface="Times New Roman" panose="02020603050405020304" pitchFamily="18" charset="0"/>
                <a:cs typeface="Times New Roman" panose="02020603050405020304" pitchFamily="18" charset="0"/>
              </a:rPr>
              <a:t>вибір</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вправ</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ru-RU" sz="2800" dirty="0" err="1">
                <a:latin typeface="Calibri" panose="020F0502020204030204" pitchFamily="34" charset="0"/>
                <a:ea typeface="Times New Roman" panose="02020603050405020304" pitchFamily="18" charset="0"/>
                <a:cs typeface="Times New Roman" panose="02020603050405020304" pitchFamily="18" charset="0"/>
              </a:rPr>
              <a:t>визначення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кратності</a:t>
            </a:r>
            <a:r>
              <a:rPr lang="ru-RU" sz="2800" dirty="0">
                <a:latin typeface="Calibri" panose="020F0502020204030204" pitchFamily="34" charset="0"/>
                <a:ea typeface="Times New Roman" panose="02020603050405020304" pitchFamily="18" charset="0"/>
                <a:cs typeface="Times New Roman" panose="02020603050405020304" pitchFamily="18" charset="0"/>
              </a:rPr>
              <a:t> занять </a:t>
            </a:r>
          </a:p>
          <a:p>
            <a:pPr marL="342900" lvl="0" indent="-342900">
              <a:lnSpc>
                <a:spcPct val="107000"/>
              </a:lnSpc>
              <a:spcAft>
                <a:spcPts val="0"/>
              </a:spcAft>
              <a:buFont typeface="Symbol" panose="05050102010706020507" pitchFamily="18" charset="2"/>
              <a:buChar char=""/>
            </a:pP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визначення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послідовності</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виконання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вправ</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2800" dirty="0" err="1">
                <a:latin typeface="Calibri" panose="020F0502020204030204" pitchFamily="34" charset="0"/>
                <a:ea typeface="Times New Roman" panose="02020603050405020304" pitchFamily="18" charset="0"/>
                <a:cs typeface="Times New Roman" panose="02020603050405020304" pitchFamily="18" charset="0"/>
              </a:rPr>
              <a:t>визначення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величини</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тренувального</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навантаження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маса</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обтяжень</a:t>
            </a:r>
            <a:r>
              <a:rPr lang="ru-RU" sz="2800" dirty="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визначення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тренувального</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навантаження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кількість</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повторень</a:t>
            </a:r>
            <a:r>
              <a:rPr lang="ru-RU" sz="2800" dirty="0">
                <a:latin typeface="Calibri" panose="020F0502020204030204" pitchFamily="34" charset="0"/>
                <a:ea typeface="Times New Roman" panose="02020603050405020304" pitchFamily="18" charset="0"/>
                <a:cs typeface="Times New Roman" panose="02020603050405020304" pitchFamily="18" charset="0"/>
              </a:rPr>
              <a:t> та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підходів</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2800" dirty="0" err="1">
                <a:latin typeface="Calibri" panose="020F0502020204030204" pitchFamily="34" charset="0"/>
                <a:ea typeface="Times New Roman" panose="02020603050405020304" pitchFamily="18" charset="0"/>
                <a:cs typeface="Times New Roman" panose="02020603050405020304" pitchFamily="18" charset="0"/>
              </a:rPr>
              <a:t>визначення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тривалості</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інтервалу</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варіативність</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фізичного</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навантаження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збільшення</a:t>
            </a:r>
            <a:r>
              <a:rPr lang="ru-RU" sz="2800" dirty="0">
                <a:latin typeface="Calibri" panose="020F0502020204030204" pitchFamily="34" charset="0"/>
                <a:ea typeface="Times New Roman" panose="02020603050405020304" pitchFamily="18" charset="0"/>
                <a:cs typeface="Times New Roman" panose="02020603050405020304" pitchFamily="18" charset="0"/>
              </a:rPr>
              <a:t> </a:t>
            </a:r>
            <a:r>
              <a:rPr lang="ru-RU" sz="2800" dirty="0" err="1">
                <a:latin typeface="Calibri" panose="020F0502020204030204" pitchFamily="34" charset="0"/>
                <a:ea typeface="Times New Roman" panose="02020603050405020304" pitchFamily="18" charset="0"/>
                <a:cs typeface="Times New Roman" panose="02020603050405020304" pitchFamily="18" charset="0"/>
              </a:rPr>
              <a:t>навантаження</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6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971" y="1634269"/>
            <a:ext cx="11346287" cy="2431435"/>
          </a:xfrm>
          <a:prstGeom prst="rect">
            <a:avLst/>
          </a:prstGeom>
        </p:spPr>
        <p:txBody>
          <a:bodyPr wrap="square">
            <a:spAutoFit/>
          </a:bodyPr>
          <a:lstStyle/>
          <a:p>
            <a:r>
              <a:rPr lang="ru-RU" sz="4000" dirty="0" err="1">
                <a:solidFill>
                  <a:srgbClr val="00B0F0"/>
                </a:solidFill>
                <a:latin typeface="Arial Black" panose="020B0A04020102020204" pitchFamily="34" charset="0"/>
              </a:rPr>
              <a:t>П</a:t>
            </a:r>
            <a:r>
              <a:rPr lang="ru-RU" sz="4000" dirty="0" err="1" smtClean="0">
                <a:solidFill>
                  <a:srgbClr val="00B0F0"/>
                </a:solidFill>
                <a:latin typeface="Arial Black" panose="020B0A04020102020204" pitchFamily="34" charset="0"/>
              </a:rPr>
              <a:t>ервинна</a:t>
            </a:r>
            <a:r>
              <a:rPr lang="ru-RU" sz="4000" dirty="0" smtClean="0">
                <a:solidFill>
                  <a:srgbClr val="00B0F0"/>
                </a:solidFill>
                <a:latin typeface="Arial Black" panose="020B0A04020102020204" pitchFamily="34" charset="0"/>
              </a:rPr>
              <a:t> </a:t>
            </a:r>
            <a:r>
              <a:rPr lang="ru-RU" sz="4000" dirty="0" err="1">
                <a:solidFill>
                  <a:srgbClr val="00B0F0"/>
                </a:solidFill>
                <a:latin typeface="Arial Black" panose="020B0A04020102020204" pitchFamily="34" charset="0"/>
              </a:rPr>
              <a:t>співбесіда</a:t>
            </a:r>
            <a:r>
              <a:rPr lang="ru-RU" sz="4000" dirty="0">
                <a:solidFill>
                  <a:srgbClr val="00B0F0"/>
                </a:solidFill>
                <a:latin typeface="Arial Black" panose="020B0A04020102020204" pitchFamily="34" charset="0"/>
              </a:rPr>
              <a:t> </a:t>
            </a:r>
            <a:r>
              <a:rPr lang="ru-RU" sz="4000" dirty="0" smtClean="0">
                <a:solidFill>
                  <a:srgbClr val="00B0F0"/>
                </a:solidFill>
                <a:latin typeface="Arial Black" panose="020B0A04020102020204" pitchFamily="34" charset="0"/>
              </a:rPr>
              <a:t>та </a:t>
            </a:r>
            <a:r>
              <a:rPr lang="ru-RU" sz="4000" dirty="0" err="1" smtClean="0">
                <a:solidFill>
                  <a:srgbClr val="00B0F0"/>
                </a:solidFill>
                <a:latin typeface="Arial Black" panose="020B0A04020102020204" pitchFamily="34" charset="0"/>
              </a:rPr>
              <a:t>оцінка</a:t>
            </a:r>
            <a:r>
              <a:rPr lang="ru-RU" sz="4000" dirty="0" smtClean="0">
                <a:solidFill>
                  <a:srgbClr val="00B0F0"/>
                </a:solidFill>
                <a:latin typeface="Arial Black" panose="020B0A04020102020204" pitchFamily="34" charset="0"/>
              </a:rPr>
              <a:t> </a:t>
            </a:r>
            <a:r>
              <a:rPr lang="ru-RU" sz="4000" dirty="0" err="1" smtClean="0">
                <a:solidFill>
                  <a:srgbClr val="00B0F0"/>
                </a:solidFill>
                <a:latin typeface="Arial Black" panose="020B0A04020102020204" pitchFamily="34" charset="0"/>
              </a:rPr>
              <a:t>рівня</a:t>
            </a:r>
            <a:r>
              <a:rPr lang="ru-RU" sz="4000" dirty="0" smtClean="0">
                <a:solidFill>
                  <a:srgbClr val="00B0F0"/>
                </a:solidFill>
                <a:latin typeface="Arial Black" panose="020B0A04020102020204" pitchFamily="34" charset="0"/>
              </a:rPr>
              <a:t> </a:t>
            </a:r>
          </a:p>
          <a:p>
            <a:r>
              <a:rPr lang="ru-RU" sz="4000" dirty="0" err="1" smtClean="0">
                <a:solidFill>
                  <a:srgbClr val="00B0F0"/>
                </a:solidFill>
                <a:latin typeface="Arial Black" panose="020B0A04020102020204" pitchFamily="34" charset="0"/>
              </a:rPr>
              <a:t>фізичної</a:t>
            </a:r>
            <a:r>
              <a:rPr lang="ru-RU" sz="4000" dirty="0" smtClean="0">
                <a:solidFill>
                  <a:srgbClr val="00B0F0"/>
                </a:solidFill>
                <a:latin typeface="Arial Black" panose="020B0A04020102020204" pitchFamily="34" charset="0"/>
              </a:rPr>
              <a:t> </a:t>
            </a:r>
            <a:r>
              <a:rPr lang="ru-RU" sz="4000" dirty="0" err="1">
                <a:solidFill>
                  <a:srgbClr val="00B0F0"/>
                </a:solidFill>
                <a:latin typeface="Arial Black" panose="020B0A04020102020204" pitchFamily="34" charset="0"/>
              </a:rPr>
              <a:t>підготовленості</a:t>
            </a:r>
            <a:endParaRPr lang="ru-RU" sz="4000" dirty="0">
              <a:solidFill>
                <a:srgbClr val="00B0F0"/>
              </a:solidFill>
              <a:latin typeface="Arial Black" panose="020B0A04020102020204" pitchFamily="34" charset="0"/>
            </a:endParaRPr>
          </a:p>
          <a:p>
            <a:r>
              <a:rPr lang="ru-RU" sz="2400" dirty="0" err="1" smtClean="0">
                <a:latin typeface="Arial Black" panose="020B0A04020102020204" pitchFamily="34" charset="0"/>
              </a:rPr>
              <a:t>Визначення</a:t>
            </a:r>
            <a:r>
              <a:rPr lang="ru-RU" sz="2400" dirty="0" smtClean="0">
                <a:latin typeface="Arial Black" panose="020B0A04020102020204" pitchFamily="34" charset="0"/>
              </a:rPr>
              <a:t> </a:t>
            </a:r>
            <a:r>
              <a:rPr lang="ru-RU" sz="2400" dirty="0" err="1">
                <a:latin typeface="Arial Black" panose="020B0A04020102020204" pitchFamily="34" charset="0"/>
              </a:rPr>
              <a:t>наявності</a:t>
            </a:r>
            <a:r>
              <a:rPr lang="ru-RU" sz="2400" dirty="0">
                <a:latin typeface="Arial Black" panose="020B0A04020102020204" pitchFamily="34" charset="0"/>
              </a:rPr>
              <a:t> </a:t>
            </a:r>
            <a:r>
              <a:rPr lang="ru-RU" sz="2400" dirty="0" err="1">
                <a:latin typeface="Arial Black" panose="020B0A04020102020204" pitchFamily="34" charset="0"/>
              </a:rPr>
              <a:t>досвіду</a:t>
            </a:r>
            <a:r>
              <a:rPr lang="ru-RU" sz="2400" dirty="0">
                <a:latin typeface="Arial Black" panose="020B0A04020102020204" pitchFamily="34" charset="0"/>
              </a:rPr>
              <a:t> занять, </a:t>
            </a:r>
            <a:endParaRPr lang="ru-RU" sz="2400" dirty="0" smtClean="0">
              <a:latin typeface="Arial Black" panose="020B0A04020102020204" pitchFamily="34" charset="0"/>
            </a:endParaRPr>
          </a:p>
          <a:p>
            <a:r>
              <a:rPr lang="ru-RU" sz="2400" dirty="0" err="1" smtClean="0">
                <a:latin typeface="Arial Black" panose="020B0A04020102020204" pitchFamily="34" charset="0"/>
              </a:rPr>
              <a:t>що</a:t>
            </a:r>
            <a:r>
              <a:rPr lang="ru-RU" sz="2400" dirty="0" smtClean="0">
                <a:latin typeface="Arial Black" panose="020B0A04020102020204" pitchFamily="34" charset="0"/>
              </a:rPr>
              <a:t> </a:t>
            </a:r>
            <a:r>
              <a:rPr lang="ru-RU" sz="2400" dirty="0" err="1">
                <a:latin typeface="Arial Black" panose="020B0A04020102020204" pitchFamily="34" charset="0"/>
              </a:rPr>
              <a:t>займається</a:t>
            </a:r>
            <a:r>
              <a:rPr lang="ru-RU" sz="2400" dirty="0">
                <a:latin typeface="Arial Black" panose="020B0A04020102020204" pitchFamily="34" charset="0"/>
              </a:rPr>
              <a:t> </a:t>
            </a:r>
            <a:r>
              <a:rPr lang="ru-RU" sz="2400" dirty="0" err="1">
                <a:latin typeface="Arial Black" panose="020B0A04020102020204" pitchFamily="34" charset="0"/>
              </a:rPr>
              <a:t>силовими</a:t>
            </a:r>
            <a:r>
              <a:rPr lang="ru-RU" sz="2400" dirty="0">
                <a:latin typeface="Arial Black" panose="020B0A04020102020204" pitchFamily="34" charset="0"/>
              </a:rPr>
              <a:t> </a:t>
            </a:r>
            <a:r>
              <a:rPr lang="ru-RU" sz="2400" dirty="0" err="1">
                <a:latin typeface="Arial Black" panose="020B0A04020102020204" pitchFamily="34" charset="0"/>
              </a:rPr>
              <a:t>вправами</a:t>
            </a:r>
            <a:r>
              <a:rPr lang="ru-RU" sz="2400" dirty="0">
                <a:latin typeface="Arial Black" panose="020B0A04020102020204" pitchFamily="34" charset="0"/>
              </a:rPr>
              <a:t> І </a:t>
            </a:r>
            <a:r>
              <a:rPr lang="ru-RU" sz="2400" dirty="0" err="1">
                <a:latin typeface="Arial Black" panose="020B0A04020102020204" pitchFamily="34" charset="0"/>
              </a:rPr>
              <a:t>рівні</a:t>
            </a:r>
            <a:r>
              <a:rPr lang="ru-RU" sz="2400" dirty="0">
                <a:latin typeface="Arial Black" panose="020B0A04020102020204" pitchFamily="34" charset="0"/>
              </a:rPr>
              <a:t> </a:t>
            </a:r>
            <a:r>
              <a:rPr lang="ru-RU" sz="2400" dirty="0" err="1">
                <a:latin typeface="Arial Black" panose="020B0A04020102020204" pitchFamily="34" charset="0"/>
              </a:rPr>
              <a:t>його</a:t>
            </a:r>
            <a:r>
              <a:rPr lang="ru-RU" sz="2400" dirty="0">
                <a:latin typeface="Arial Black" panose="020B0A04020102020204" pitchFamily="34" charset="0"/>
              </a:rPr>
              <a:t> </a:t>
            </a:r>
            <a:endParaRPr lang="ru-RU" sz="2400" dirty="0" smtClean="0">
              <a:latin typeface="Arial Black" panose="020B0A04020102020204" pitchFamily="34" charset="0"/>
            </a:endParaRPr>
          </a:p>
          <a:p>
            <a:r>
              <a:rPr lang="ru-RU" sz="2400" dirty="0" err="1" smtClean="0">
                <a:latin typeface="Arial Black" panose="020B0A04020102020204" pitchFamily="34" charset="0"/>
              </a:rPr>
              <a:t>специфічної</a:t>
            </a:r>
            <a:r>
              <a:rPr lang="ru-RU" sz="2400" dirty="0" smtClean="0">
                <a:latin typeface="Arial Black" panose="020B0A04020102020204" pitchFamily="34" charset="0"/>
              </a:rPr>
              <a:t> </a:t>
            </a:r>
            <a:r>
              <a:rPr lang="ru-RU" sz="2400" dirty="0" err="1">
                <a:latin typeface="Arial Black" panose="020B0A04020102020204" pitchFamily="34" charset="0"/>
              </a:rPr>
              <a:t>фізичної</a:t>
            </a:r>
            <a:r>
              <a:rPr lang="ru-RU" sz="2400" dirty="0">
                <a:latin typeface="Arial Black" panose="020B0A04020102020204" pitchFamily="34" charset="0"/>
              </a:rPr>
              <a:t> </a:t>
            </a:r>
            <a:r>
              <a:rPr lang="ru-RU" sz="2400" dirty="0" err="1">
                <a:latin typeface="Arial Black" panose="020B0A04020102020204" pitchFamily="34" charset="0"/>
              </a:rPr>
              <a:t>підготовленості</a:t>
            </a:r>
            <a:r>
              <a:rPr lang="ru-RU" sz="2400" dirty="0">
                <a:latin typeface="Arial Black" panose="020B0A04020102020204" pitchFamily="34" charset="0"/>
              </a:rPr>
              <a:t>.</a:t>
            </a:r>
          </a:p>
        </p:txBody>
      </p:sp>
    </p:spTree>
    <p:extLst>
      <p:ext uri="{BB962C8B-B14F-4D97-AF65-F5344CB8AC3E}">
        <p14:creationId xmlns:p14="http://schemas.microsoft.com/office/powerpoint/2010/main" val="406240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94904" y="-2334296"/>
            <a:ext cx="6858000" cy="11526592"/>
          </a:xfrm>
          <a:prstGeom prst="rect">
            <a:avLst/>
          </a:prstGeom>
        </p:spPr>
      </p:pic>
    </p:spTree>
    <p:extLst>
      <p:ext uri="{BB962C8B-B14F-4D97-AF65-F5344CB8AC3E}">
        <p14:creationId xmlns:p14="http://schemas.microsoft.com/office/powerpoint/2010/main" val="85905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5373" y="720075"/>
            <a:ext cx="10093789" cy="646331"/>
          </a:xfrm>
          <a:prstGeom prst="rect">
            <a:avLst/>
          </a:prstGeom>
        </p:spPr>
        <p:txBody>
          <a:bodyPr wrap="none">
            <a:spAutoFit/>
          </a:bodyPr>
          <a:lstStyle/>
          <a:p>
            <a:r>
              <a:rPr lang="ru-RU" sz="3600" b="1" dirty="0" err="1" smtClean="0">
                <a:solidFill>
                  <a:srgbClr val="00B0F0"/>
                </a:solidFill>
              </a:rPr>
              <a:t>Оцінка</a:t>
            </a:r>
            <a:r>
              <a:rPr lang="ru-RU" sz="3600" b="1" dirty="0" smtClean="0">
                <a:solidFill>
                  <a:srgbClr val="00B0F0"/>
                </a:solidFill>
              </a:rPr>
              <a:t> </a:t>
            </a:r>
            <a:r>
              <a:rPr lang="ru-RU" sz="3600" b="1" dirty="0" err="1">
                <a:solidFill>
                  <a:srgbClr val="00B0F0"/>
                </a:solidFill>
              </a:rPr>
              <a:t>рівня</a:t>
            </a:r>
            <a:r>
              <a:rPr lang="ru-RU" sz="3600" b="1" dirty="0">
                <a:solidFill>
                  <a:srgbClr val="00B0F0"/>
                </a:solidFill>
              </a:rPr>
              <a:t> </a:t>
            </a:r>
            <a:r>
              <a:rPr lang="ru-RU" sz="3600" b="1" dirty="0" err="1">
                <a:solidFill>
                  <a:srgbClr val="00B0F0"/>
                </a:solidFill>
              </a:rPr>
              <a:t>загальної</a:t>
            </a:r>
            <a:r>
              <a:rPr lang="ru-RU" sz="3600" b="1" dirty="0">
                <a:solidFill>
                  <a:srgbClr val="00B0F0"/>
                </a:solidFill>
              </a:rPr>
              <a:t> </a:t>
            </a:r>
            <a:r>
              <a:rPr lang="ru-RU" sz="3600" b="1" dirty="0" err="1">
                <a:solidFill>
                  <a:srgbClr val="00B0F0"/>
                </a:solidFill>
              </a:rPr>
              <a:t>фізичної</a:t>
            </a:r>
            <a:r>
              <a:rPr lang="ru-RU" sz="3600" b="1" dirty="0">
                <a:solidFill>
                  <a:srgbClr val="00B0F0"/>
                </a:solidFill>
              </a:rPr>
              <a:t> </a:t>
            </a:r>
            <a:r>
              <a:rPr lang="ru-RU" sz="3600" b="1" dirty="0" err="1">
                <a:solidFill>
                  <a:srgbClr val="00B0F0"/>
                </a:solidFill>
              </a:rPr>
              <a:t>підготовленості</a:t>
            </a:r>
            <a:endParaRPr lang="ru-RU" sz="3600" b="1" dirty="0">
              <a:solidFill>
                <a:srgbClr val="00B0F0"/>
              </a:solidFill>
            </a:endParaRPr>
          </a:p>
        </p:txBody>
      </p:sp>
      <p:sp>
        <p:nvSpPr>
          <p:cNvPr id="3" name="Прямоугольник 2"/>
          <p:cNvSpPr/>
          <p:nvPr/>
        </p:nvSpPr>
        <p:spPr>
          <a:xfrm>
            <a:off x="759855" y="1366406"/>
            <a:ext cx="11062952" cy="4093428"/>
          </a:xfrm>
          <a:prstGeom prst="rect">
            <a:avLst/>
          </a:prstGeom>
        </p:spPr>
        <p:txBody>
          <a:bodyPr wrap="square">
            <a:spAutoFit/>
          </a:bodyPr>
          <a:lstStyle/>
          <a:p>
            <a:r>
              <a:rPr lang="ru-RU" sz="2800" dirty="0" err="1" smtClean="0"/>
              <a:t>Персональний</a:t>
            </a:r>
            <a:r>
              <a:rPr lang="ru-RU" sz="2800" dirty="0" smtClean="0"/>
              <a:t> </a:t>
            </a:r>
            <a:r>
              <a:rPr lang="ru-RU" sz="2800" dirty="0"/>
              <a:t>тренер </a:t>
            </a:r>
            <a:r>
              <a:rPr lang="ru-RU" sz="2800" dirty="0" err="1"/>
              <a:t>здійснює</a:t>
            </a:r>
            <a:r>
              <a:rPr lang="ru-RU" sz="2800" dirty="0"/>
              <a:t> </a:t>
            </a:r>
            <a:r>
              <a:rPr lang="ru-RU" sz="2800" dirty="0" err="1"/>
              <a:t>вимірювання</a:t>
            </a:r>
            <a:r>
              <a:rPr lang="ru-RU" sz="2800" dirty="0"/>
              <a:t> ЧСС </a:t>
            </a:r>
            <a:r>
              <a:rPr lang="ru-RU" sz="2800" dirty="0" smtClean="0"/>
              <a:t>,</a:t>
            </a:r>
          </a:p>
          <a:p>
            <a:r>
              <a:rPr lang="ru-RU" sz="2800" dirty="0" err="1" smtClean="0"/>
              <a:t>артеріального</a:t>
            </a:r>
            <a:r>
              <a:rPr lang="ru-RU" sz="2800" dirty="0" smtClean="0"/>
              <a:t> </a:t>
            </a:r>
            <a:r>
              <a:rPr lang="ru-RU" sz="2800" dirty="0" err="1"/>
              <a:t>тиску</a:t>
            </a:r>
            <a:r>
              <a:rPr lang="ru-RU" sz="2800" dirty="0"/>
              <a:t> </a:t>
            </a:r>
            <a:r>
              <a:rPr lang="ru-RU" sz="2800" dirty="0" err="1" smtClean="0"/>
              <a:t>крові</a:t>
            </a:r>
            <a:r>
              <a:rPr lang="ru-RU" sz="2800" dirty="0" smtClean="0"/>
              <a:t>, </a:t>
            </a:r>
            <a:r>
              <a:rPr lang="ru-RU" sz="2800" dirty="0"/>
              <a:t>складу </a:t>
            </a:r>
            <a:r>
              <a:rPr lang="ru-RU" sz="2800" dirty="0" err="1" smtClean="0"/>
              <a:t>тіла</a:t>
            </a:r>
            <a:r>
              <a:rPr lang="ru-RU" sz="2800" dirty="0" smtClean="0"/>
              <a:t>, росту, </a:t>
            </a:r>
            <a:r>
              <a:rPr lang="ru-RU" sz="2800" dirty="0" err="1"/>
              <a:t>маси</a:t>
            </a:r>
            <a:r>
              <a:rPr lang="ru-RU" sz="2800" dirty="0"/>
              <a:t> </a:t>
            </a:r>
            <a:r>
              <a:rPr lang="ru-RU" sz="2800" dirty="0" err="1" smtClean="0"/>
              <a:t>тіла</a:t>
            </a:r>
            <a:r>
              <a:rPr lang="ru-RU" sz="2800" dirty="0" smtClean="0"/>
              <a:t>, обхват </a:t>
            </a:r>
            <a:r>
              <a:rPr lang="ru-RU" sz="2800" dirty="0" err="1"/>
              <a:t>розмірів</a:t>
            </a:r>
            <a:r>
              <a:rPr lang="ru-RU" sz="2800" dirty="0"/>
              <a:t> </a:t>
            </a:r>
            <a:r>
              <a:rPr lang="ru-RU" sz="2800" dirty="0" err="1" smtClean="0"/>
              <a:t>тіла</a:t>
            </a:r>
            <a:r>
              <a:rPr lang="ru-RU" sz="2800" dirty="0" smtClean="0"/>
              <a:t>, </a:t>
            </a:r>
            <a:r>
              <a:rPr lang="ru-RU" sz="2800" dirty="0" err="1"/>
              <a:t>м'язової</a:t>
            </a:r>
            <a:r>
              <a:rPr lang="ru-RU" sz="2800" dirty="0"/>
              <a:t> </a:t>
            </a:r>
            <a:r>
              <a:rPr lang="ru-RU" sz="2800" dirty="0" err="1"/>
              <a:t>сили</a:t>
            </a:r>
            <a:r>
              <a:rPr lang="ru-RU" sz="2800" dirty="0"/>
              <a:t> та </a:t>
            </a:r>
            <a:r>
              <a:rPr lang="ru-RU" sz="2800" dirty="0" err="1" smtClean="0"/>
              <a:t>витривалості</a:t>
            </a:r>
            <a:r>
              <a:rPr lang="ru-RU" sz="2800" dirty="0" smtClean="0"/>
              <a:t>, </a:t>
            </a:r>
            <a:r>
              <a:rPr lang="ru-RU" sz="2800" dirty="0" err="1"/>
              <a:t>кардіореспораторної</a:t>
            </a:r>
            <a:r>
              <a:rPr lang="ru-RU" sz="2800" dirty="0"/>
              <a:t> </a:t>
            </a:r>
            <a:r>
              <a:rPr lang="ru-RU" sz="2800" dirty="0" err="1"/>
              <a:t>витривалості</a:t>
            </a:r>
            <a:r>
              <a:rPr lang="ru-RU" sz="2800" dirty="0"/>
              <a:t> та </a:t>
            </a:r>
            <a:r>
              <a:rPr lang="ru-RU" sz="2800" dirty="0" err="1"/>
              <a:t>гнучкості</a:t>
            </a:r>
            <a:r>
              <a:rPr lang="ru-RU" sz="2800" dirty="0"/>
              <a:t>.</a:t>
            </a:r>
          </a:p>
          <a:p>
            <a:r>
              <a:rPr lang="ru-RU" sz="3200" b="1" dirty="0" err="1" smtClean="0">
                <a:solidFill>
                  <a:srgbClr val="00B0F0"/>
                </a:solidFill>
              </a:rPr>
              <a:t>Основне</a:t>
            </a:r>
            <a:r>
              <a:rPr lang="ru-RU" sz="3200" b="1" dirty="0" smtClean="0">
                <a:solidFill>
                  <a:srgbClr val="00B0F0"/>
                </a:solidFill>
              </a:rPr>
              <a:t> </a:t>
            </a:r>
            <a:r>
              <a:rPr lang="ru-RU" sz="3200" b="1" dirty="0" err="1">
                <a:solidFill>
                  <a:srgbClr val="00B0F0"/>
                </a:solidFill>
              </a:rPr>
              <a:t>завдання</a:t>
            </a:r>
            <a:r>
              <a:rPr lang="ru-RU" sz="3200" b="1" dirty="0">
                <a:solidFill>
                  <a:srgbClr val="00B0F0"/>
                </a:solidFill>
              </a:rPr>
              <a:t> </a:t>
            </a:r>
            <a:r>
              <a:rPr lang="ru-RU" sz="3200" b="1" dirty="0" err="1">
                <a:solidFill>
                  <a:srgbClr val="00B0F0"/>
                </a:solidFill>
              </a:rPr>
              <a:t>тренувальної</a:t>
            </a:r>
            <a:r>
              <a:rPr lang="ru-RU" sz="3200" b="1" dirty="0">
                <a:solidFill>
                  <a:srgbClr val="00B0F0"/>
                </a:solidFill>
              </a:rPr>
              <a:t> </a:t>
            </a:r>
            <a:r>
              <a:rPr lang="ru-RU" sz="3200" b="1" dirty="0" err="1">
                <a:solidFill>
                  <a:srgbClr val="00B0F0"/>
                </a:solidFill>
              </a:rPr>
              <a:t>програми</a:t>
            </a:r>
            <a:r>
              <a:rPr lang="ru-RU" sz="3200" b="1" dirty="0">
                <a:solidFill>
                  <a:srgbClr val="00B0F0"/>
                </a:solidFill>
              </a:rPr>
              <a:t> </a:t>
            </a:r>
            <a:r>
              <a:rPr lang="ru-RU" sz="3200" b="1" dirty="0" err="1">
                <a:solidFill>
                  <a:srgbClr val="00B0F0"/>
                </a:solidFill>
              </a:rPr>
              <a:t>силової</a:t>
            </a:r>
            <a:r>
              <a:rPr lang="ru-RU" sz="3200" b="1" dirty="0">
                <a:solidFill>
                  <a:srgbClr val="00B0F0"/>
                </a:solidFill>
              </a:rPr>
              <a:t> </a:t>
            </a:r>
            <a:r>
              <a:rPr lang="ru-RU" sz="3200" b="1" dirty="0" err="1">
                <a:solidFill>
                  <a:srgbClr val="00B0F0"/>
                </a:solidFill>
              </a:rPr>
              <a:t>спрямованості</a:t>
            </a:r>
            <a:endParaRPr lang="ru-RU" sz="3200" b="1" dirty="0">
              <a:solidFill>
                <a:srgbClr val="00B0F0"/>
              </a:solidFill>
            </a:endParaRPr>
          </a:p>
          <a:p>
            <a:r>
              <a:rPr lang="ru-RU" sz="2800" dirty="0" err="1"/>
              <a:t>Можна</a:t>
            </a:r>
            <a:r>
              <a:rPr lang="ru-RU" sz="2800" dirty="0"/>
              <a:t> </a:t>
            </a:r>
            <a:r>
              <a:rPr lang="ru-RU" sz="2800" dirty="0" err="1"/>
              <a:t>виділити</a:t>
            </a:r>
            <a:r>
              <a:rPr lang="ru-RU" sz="2800" dirty="0"/>
              <a:t> три </a:t>
            </a:r>
            <a:r>
              <a:rPr lang="ru-RU" sz="2800" dirty="0" err="1"/>
              <a:t>основні</a:t>
            </a:r>
            <a:r>
              <a:rPr lang="ru-RU" sz="2800" dirty="0"/>
              <a:t> </a:t>
            </a:r>
            <a:r>
              <a:rPr lang="ru-RU" sz="2800" dirty="0" err="1"/>
              <a:t>цілі</a:t>
            </a:r>
            <a:r>
              <a:rPr lang="ru-RU" sz="2800" dirty="0"/>
              <a:t> </a:t>
            </a:r>
            <a:r>
              <a:rPr lang="ru-RU" sz="2800" dirty="0" err="1"/>
              <a:t>силової</a:t>
            </a:r>
            <a:r>
              <a:rPr lang="ru-RU" sz="2800" dirty="0"/>
              <a:t> </a:t>
            </a:r>
            <a:r>
              <a:rPr lang="ru-RU" sz="2800" dirty="0" err="1"/>
              <a:t>тренування</a:t>
            </a:r>
            <a:r>
              <a:rPr lang="ru-RU" sz="2800" dirty="0"/>
              <a:t> </a:t>
            </a:r>
            <a:r>
              <a:rPr lang="ru-RU" sz="2800" dirty="0" err="1"/>
              <a:t>м'язові</a:t>
            </a:r>
            <a:r>
              <a:rPr lang="ru-RU" sz="2800" dirty="0"/>
              <a:t> </a:t>
            </a:r>
            <a:r>
              <a:rPr lang="ru-RU" sz="2800" dirty="0" err="1"/>
              <a:t>витривалість</a:t>
            </a:r>
            <a:r>
              <a:rPr lang="ru-RU" sz="2800" dirty="0"/>
              <a:t>, </a:t>
            </a:r>
            <a:r>
              <a:rPr lang="ru-RU" sz="2800" dirty="0" err="1"/>
              <a:t>гіпертрофія</a:t>
            </a:r>
            <a:r>
              <a:rPr lang="ru-RU" sz="2800" dirty="0"/>
              <a:t>, </a:t>
            </a:r>
            <a:r>
              <a:rPr lang="ru-RU" sz="2800" dirty="0" err="1"/>
              <a:t>збільшення</a:t>
            </a:r>
            <a:r>
              <a:rPr lang="ru-RU" sz="2800" dirty="0"/>
              <a:t> </a:t>
            </a:r>
            <a:r>
              <a:rPr lang="ru-RU" sz="2800" dirty="0" err="1"/>
              <a:t>м'язової</a:t>
            </a:r>
            <a:r>
              <a:rPr lang="ru-RU" sz="2800" dirty="0"/>
              <a:t> </a:t>
            </a:r>
            <a:r>
              <a:rPr lang="ru-RU" sz="2800" dirty="0" err="1"/>
              <a:t>маси</a:t>
            </a:r>
            <a:r>
              <a:rPr lang="ru-RU" sz="2800" dirty="0"/>
              <a:t> </a:t>
            </a:r>
            <a:r>
              <a:rPr lang="ru-RU" sz="2800" dirty="0" err="1"/>
              <a:t>або</a:t>
            </a:r>
            <a:r>
              <a:rPr lang="ru-RU" sz="2800" dirty="0"/>
              <a:t> </a:t>
            </a:r>
            <a:r>
              <a:rPr lang="ru-RU" sz="2800" dirty="0" err="1"/>
              <a:t>формування</a:t>
            </a:r>
            <a:r>
              <a:rPr lang="ru-RU" sz="2800" dirty="0"/>
              <a:t> </a:t>
            </a:r>
            <a:r>
              <a:rPr lang="ru-RU" sz="2800" dirty="0" err="1"/>
              <a:t>м'язів</a:t>
            </a:r>
            <a:r>
              <a:rPr lang="ru-RU" sz="2800" dirty="0"/>
              <a:t> та </a:t>
            </a:r>
            <a:r>
              <a:rPr lang="ru-RU" sz="2800" dirty="0" err="1"/>
              <a:t>м'язова</a:t>
            </a:r>
            <a:r>
              <a:rPr lang="ru-RU" sz="2800" dirty="0"/>
              <a:t> сила</a:t>
            </a:r>
            <a:r>
              <a:rPr lang="ru-RU" dirty="0"/>
              <a:t>.</a:t>
            </a:r>
          </a:p>
        </p:txBody>
      </p:sp>
    </p:spTree>
    <p:extLst>
      <p:ext uri="{BB962C8B-B14F-4D97-AF65-F5344CB8AC3E}">
        <p14:creationId xmlns:p14="http://schemas.microsoft.com/office/powerpoint/2010/main" val="429030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6071" y="295072"/>
            <a:ext cx="2933816" cy="707886"/>
          </a:xfrm>
          <a:prstGeom prst="rect">
            <a:avLst/>
          </a:prstGeom>
        </p:spPr>
        <p:txBody>
          <a:bodyPr wrap="none">
            <a:spAutoFit/>
          </a:bodyPr>
          <a:lstStyle/>
          <a:p>
            <a:r>
              <a:rPr lang="ru-RU" sz="4000" b="1" dirty="0" err="1" smtClean="0">
                <a:solidFill>
                  <a:srgbClr val="92D050"/>
                </a:solidFill>
              </a:rPr>
              <a:t>Вибір</a:t>
            </a:r>
            <a:r>
              <a:rPr lang="ru-RU" sz="4000" b="1" dirty="0" smtClean="0">
                <a:solidFill>
                  <a:srgbClr val="92D050"/>
                </a:solidFill>
              </a:rPr>
              <a:t> </a:t>
            </a:r>
            <a:r>
              <a:rPr lang="ru-RU" sz="4000" b="1" dirty="0" err="1" smtClean="0">
                <a:solidFill>
                  <a:srgbClr val="92D050"/>
                </a:solidFill>
              </a:rPr>
              <a:t>вправ</a:t>
            </a:r>
            <a:endParaRPr lang="ru-RU" sz="4000" b="1" dirty="0">
              <a:solidFill>
                <a:srgbClr val="92D050"/>
              </a:solidFill>
            </a:endParaRPr>
          </a:p>
        </p:txBody>
      </p:sp>
      <p:sp>
        <p:nvSpPr>
          <p:cNvPr id="3" name="Прямоугольник 2"/>
          <p:cNvSpPr/>
          <p:nvPr/>
        </p:nvSpPr>
        <p:spPr>
          <a:xfrm>
            <a:off x="669701" y="1247697"/>
            <a:ext cx="10728102" cy="3600986"/>
          </a:xfrm>
          <a:prstGeom prst="rect">
            <a:avLst/>
          </a:prstGeom>
        </p:spPr>
        <p:txBody>
          <a:bodyPr wrap="square">
            <a:spAutoFit/>
          </a:bodyPr>
          <a:lstStyle/>
          <a:p>
            <a:r>
              <a:rPr lang="ru-RU" sz="3200" b="1" dirty="0" err="1">
                <a:solidFill>
                  <a:srgbClr val="00B0F0"/>
                </a:solidFill>
              </a:rPr>
              <a:t>фактори</a:t>
            </a:r>
            <a:r>
              <a:rPr lang="ru-RU" sz="3200" b="1" dirty="0">
                <a:solidFill>
                  <a:srgbClr val="00B0F0"/>
                </a:solidFill>
              </a:rPr>
              <a:t>, </a:t>
            </a:r>
            <a:r>
              <a:rPr lang="ru-RU" sz="3200" b="1" dirty="0" err="1">
                <a:solidFill>
                  <a:srgbClr val="00B0F0"/>
                </a:solidFill>
              </a:rPr>
              <a:t>які</a:t>
            </a:r>
            <a:r>
              <a:rPr lang="ru-RU" sz="3200" b="1" dirty="0">
                <a:solidFill>
                  <a:srgbClr val="00B0F0"/>
                </a:solidFill>
              </a:rPr>
              <a:t> </a:t>
            </a:r>
            <a:r>
              <a:rPr lang="ru-RU" sz="3200" b="1" dirty="0" err="1">
                <a:solidFill>
                  <a:srgbClr val="00B0F0"/>
                </a:solidFill>
              </a:rPr>
              <a:t>визначають</a:t>
            </a:r>
            <a:r>
              <a:rPr lang="ru-RU" sz="3200" b="1" dirty="0">
                <a:solidFill>
                  <a:srgbClr val="00B0F0"/>
                </a:solidFill>
              </a:rPr>
              <a:t> </a:t>
            </a:r>
            <a:r>
              <a:rPr lang="ru-RU" sz="3200" b="1" dirty="0" err="1">
                <a:solidFill>
                  <a:srgbClr val="00B0F0"/>
                </a:solidFill>
              </a:rPr>
              <a:t>вибір</a:t>
            </a:r>
            <a:r>
              <a:rPr lang="ru-RU" sz="3200" b="1" dirty="0">
                <a:solidFill>
                  <a:srgbClr val="00B0F0"/>
                </a:solidFill>
              </a:rPr>
              <a:t> </a:t>
            </a:r>
            <a:r>
              <a:rPr lang="ru-RU" sz="3200" b="1" dirty="0" err="1">
                <a:solidFill>
                  <a:srgbClr val="00B0F0"/>
                </a:solidFill>
              </a:rPr>
              <a:t>вправ</a:t>
            </a:r>
            <a:endParaRPr lang="ru-RU" sz="3200" b="1" dirty="0">
              <a:solidFill>
                <a:srgbClr val="00B0F0"/>
              </a:solidFill>
            </a:endParaRPr>
          </a:p>
          <a:p>
            <a:r>
              <a:rPr lang="ru-RU" sz="2800" dirty="0"/>
              <a:t>На </a:t>
            </a:r>
            <a:r>
              <a:rPr lang="ru-RU" sz="2800" dirty="0" err="1"/>
              <a:t>вибір</a:t>
            </a:r>
            <a:r>
              <a:rPr lang="ru-RU" sz="2800" dirty="0"/>
              <a:t> </a:t>
            </a:r>
            <a:r>
              <a:rPr lang="ru-RU" sz="2800" dirty="0" err="1"/>
              <a:t>вправи</a:t>
            </a:r>
            <a:r>
              <a:rPr lang="ru-RU" sz="2800" dirty="0"/>
              <a:t> </a:t>
            </a:r>
            <a:r>
              <a:rPr lang="ru-RU" sz="2800" dirty="0" err="1"/>
              <a:t>впливає</a:t>
            </a:r>
            <a:r>
              <a:rPr lang="ru-RU" sz="2800" dirty="0"/>
              <a:t> принцип </a:t>
            </a:r>
            <a:r>
              <a:rPr lang="ru-RU" sz="2800" dirty="0" err="1"/>
              <a:t>специфічності</a:t>
            </a:r>
            <a:r>
              <a:rPr lang="ru-RU" sz="2800" dirty="0"/>
              <a:t>, </a:t>
            </a:r>
            <a:r>
              <a:rPr lang="ru-RU" sz="2800" dirty="0" err="1"/>
              <a:t>кількість</a:t>
            </a:r>
            <a:r>
              <a:rPr lang="ru-RU" sz="2800" dirty="0"/>
              <a:t> часу, </a:t>
            </a:r>
            <a:r>
              <a:rPr lang="ru-RU" sz="2800" dirty="0" err="1"/>
              <a:t>яким</a:t>
            </a:r>
            <a:r>
              <a:rPr lang="ru-RU" sz="2800" dirty="0"/>
              <a:t> </a:t>
            </a:r>
            <a:r>
              <a:rPr lang="ru-RU" sz="2800" dirty="0" err="1"/>
              <a:t>володіє</a:t>
            </a:r>
            <a:r>
              <a:rPr lang="ru-RU" sz="2800" dirty="0"/>
              <a:t> </a:t>
            </a:r>
            <a:r>
              <a:rPr lang="ru-RU" sz="2800" dirty="0" err="1"/>
              <a:t>інвентар</a:t>
            </a:r>
            <a:r>
              <a:rPr lang="ru-RU" sz="2800" dirty="0"/>
              <a:t>, </a:t>
            </a:r>
            <a:r>
              <a:rPr lang="ru-RU" sz="2800" dirty="0" err="1"/>
              <a:t>що</a:t>
            </a:r>
            <a:r>
              <a:rPr lang="ru-RU" sz="2800" dirty="0"/>
              <a:t> є в </a:t>
            </a:r>
            <a:r>
              <a:rPr lang="ru-RU" sz="2800" dirty="0" err="1"/>
              <a:t>наявності</a:t>
            </a:r>
            <a:r>
              <a:rPr lang="ru-RU" sz="2800" dirty="0"/>
              <a:t>, а </a:t>
            </a:r>
            <a:r>
              <a:rPr lang="ru-RU" sz="2800" dirty="0" err="1"/>
              <a:t>також</a:t>
            </a:r>
            <a:r>
              <a:rPr lang="ru-RU" sz="2800" dirty="0"/>
              <a:t> </a:t>
            </a:r>
            <a:r>
              <a:rPr lang="ru-RU" sz="2800" dirty="0" err="1"/>
              <a:t>вміння</a:t>
            </a:r>
            <a:r>
              <a:rPr lang="ru-RU" sz="2800" dirty="0"/>
              <a:t>, </a:t>
            </a:r>
            <a:r>
              <a:rPr lang="ru-RU" sz="2800" dirty="0" err="1"/>
              <a:t>що</a:t>
            </a:r>
            <a:r>
              <a:rPr lang="ru-RU" sz="2800" dirty="0"/>
              <a:t> </a:t>
            </a:r>
            <a:r>
              <a:rPr lang="ru-RU" sz="2800" dirty="0" err="1"/>
              <a:t>займається</a:t>
            </a:r>
            <a:r>
              <a:rPr lang="ru-RU" sz="2800" dirty="0"/>
              <a:t> правильно </a:t>
            </a:r>
            <a:r>
              <a:rPr lang="ru-RU" sz="2800" dirty="0" err="1"/>
              <a:t>виконувати</a:t>
            </a:r>
            <a:r>
              <a:rPr lang="ru-RU" sz="2800" dirty="0"/>
              <a:t> </a:t>
            </a:r>
            <a:r>
              <a:rPr lang="ru-RU" sz="2800" dirty="0" err="1"/>
              <a:t>вправу</a:t>
            </a:r>
            <a:r>
              <a:rPr lang="ru-RU" sz="2800" dirty="0"/>
              <a:t> </a:t>
            </a:r>
            <a:r>
              <a:rPr lang="ru-RU" sz="2800" dirty="0" err="1"/>
              <a:t>силової</a:t>
            </a:r>
            <a:r>
              <a:rPr lang="ru-RU" sz="2800" dirty="0"/>
              <a:t> </a:t>
            </a:r>
            <a:r>
              <a:rPr lang="ru-RU" sz="2800" dirty="0" err="1"/>
              <a:t>спрямованості</a:t>
            </a:r>
            <a:r>
              <a:rPr lang="ru-RU" sz="2800" dirty="0"/>
              <a:t>.</a:t>
            </a:r>
          </a:p>
          <a:p>
            <a:r>
              <a:rPr lang="ru-RU" sz="2800" dirty="0"/>
              <a:t>На </a:t>
            </a:r>
            <a:r>
              <a:rPr lang="ru-RU" sz="2800" dirty="0" err="1"/>
              <a:t>вибір</a:t>
            </a:r>
            <a:r>
              <a:rPr lang="ru-RU" sz="2800" dirty="0"/>
              <a:t> </a:t>
            </a:r>
            <a:r>
              <a:rPr lang="ru-RU" sz="2800" dirty="0" err="1"/>
              <a:t>вправи</a:t>
            </a:r>
            <a:r>
              <a:rPr lang="ru-RU" sz="2800" dirty="0"/>
              <a:t> </a:t>
            </a:r>
            <a:r>
              <a:rPr lang="ru-RU" sz="2800" dirty="0" err="1"/>
              <a:t>впливає</a:t>
            </a:r>
            <a:r>
              <a:rPr lang="ru-RU" sz="2800" dirty="0"/>
              <a:t> принцип </a:t>
            </a:r>
            <a:r>
              <a:rPr lang="ru-RU" sz="2800" dirty="0" err="1"/>
              <a:t>специфічності</a:t>
            </a:r>
            <a:r>
              <a:rPr lang="ru-RU" sz="2800" dirty="0"/>
              <a:t> </a:t>
            </a:r>
            <a:r>
              <a:rPr lang="ru-RU" sz="2800" dirty="0" err="1"/>
              <a:t>кількість</a:t>
            </a:r>
            <a:r>
              <a:rPr lang="ru-RU" sz="2800" dirty="0"/>
              <a:t> часу, </a:t>
            </a:r>
            <a:r>
              <a:rPr lang="ru-RU" sz="2800" dirty="0" err="1"/>
              <a:t>що</a:t>
            </a:r>
            <a:r>
              <a:rPr lang="ru-RU" sz="2800" dirty="0"/>
              <a:t> </a:t>
            </a:r>
            <a:r>
              <a:rPr lang="ru-RU" sz="2800" dirty="0" err="1"/>
              <a:t>займаються</a:t>
            </a:r>
            <a:r>
              <a:rPr lang="ru-RU" sz="2800" dirty="0"/>
              <a:t> </a:t>
            </a:r>
            <a:r>
              <a:rPr lang="ru-RU" sz="2800" dirty="0" err="1"/>
              <a:t>може</a:t>
            </a:r>
            <a:r>
              <a:rPr lang="ru-RU" sz="2800" dirty="0"/>
              <a:t> </a:t>
            </a:r>
            <a:r>
              <a:rPr lang="ru-RU" sz="2800" dirty="0" err="1"/>
              <a:t>приділити</a:t>
            </a:r>
            <a:r>
              <a:rPr lang="ru-RU" sz="2800" dirty="0"/>
              <a:t> для занять, </a:t>
            </a:r>
            <a:r>
              <a:rPr lang="ru-RU" sz="2800" dirty="0" err="1"/>
              <a:t>наявні</a:t>
            </a:r>
            <a:r>
              <a:rPr lang="ru-RU" sz="2800" dirty="0"/>
              <a:t> </a:t>
            </a:r>
            <a:r>
              <a:rPr lang="ru-RU" sz="2800" dirty="0" err="1"/>
              <a:t>інвентар</a:t>
            </a:r>
            <a:r>
              <a:rPr lang="ru-RU" sz="2800" dirty="0"/>
              <a:t>, і </a:t>
            </a:r>
            <a:r>
              <a:rPr lang="ru-RU" sz="2800" dirty="0" err="1"/>
              <a:t>навіть</a:t>
            </a:r>
            <a:r>
              <a:rPr lang="ru-RU" sz="2800" dirty="0"/>
              <a:t> </a:t>
            </a:r>
            <a:r>
              <a:rPr lang="ru-RU" sz="2800" dirty="0" err="1"/>
              <a:t>вміння</a:t>
            </a:r>
            <a:r>
              <a:rPr lang="ru-RU" sz="2800" dirty="0"/>
              <a:t>, </a:t>
            </a:r>
            <a:r>
              <a:rPr lang="ru-RU" sz="2800" dirty="0" err="1"/>
              <a:t>що</a:t>
            </a:r>
            <a:r>
              <a:rPr lang="ru-RU" sz="2800" dirty="0"/>
              <a:t> </a:t>
            </a:r>
            <a:r>
              <a:rPr lang="ru-RU" sz="2800" dirty="0" err="1"/>
              <a:t>займається</a:t>
            </a:r>
            <a:r>
              <a:rPr lang="ru-RU" sz="2800" dirty="0"/>
              <a:t> правильно </a:t>
            </a:r>
            <a:r>
              <a:rPr lang="ru-RU" sz="2800" dirty="0" err="1"/>
              <a:t>виконувати</a:t>
            </a:r>
            <a:r>
              <a:rPr lang="ru-RU" sz="2800" dirty="0"/>
              <a:t> </a:t>
            </a:r>
            <a:r>
              <a:rPr lang="ru-RU" sz="2800" dirty="0" err="1"/>
              <a:t>вправи</a:t>
            </a:r>
            <a:r>
              <a:rPr lang="ru-RU" sz="2800" dirty="0"/>
              <a:t> </a:t>
            </a:r>
            <a:r>
              <a:rPr lang="ru-RU" sz="2800" dirty="0" err="1"/>
              <a:t>силової</a:t>
            </a:r>
            <a:r>
              <a:rPr lang="ru-RU" sz="2800" dirty="0"/>
              <a:t> </a:t>
            </a:r>
            <a:r>
              <a:rPr lang="ru-RU" sz="2800" dirty="0" err="1"/>
              <a:t>спрямованості</a:t>
            </a:r>
            <a:r>
              <a:rPr lang="ru-RU" sz="2800" dirty="0"/>
              <a:t>.</a:t>
            </a:r>
          </a:p>
        </p:txBody>
      </p:sp>
    </p:spTree>
    <p:extLst>
      <p:ext uri="{BB962C8B-B14F-4D97-AF65-F5344CB8AC3E}">
        <p14:creationId xmlns:p14="http://schemas.microsoft.com/office/powerpoint/2010/main" val="1434675411"/>
      </p:ext>
    </p:extLst>
  </p:cSld>
  <p:clrMapOvr>
    <a:masterClrMapping/>
  </p:clrMapOvr>
</p:sld>
</file>

<file path=ppt/theme/theme1.xml><?xml version="1.0" encoding="utf-8"?>
<a:theme xmlns:a="http://schemas.openxmlformats.org/drawingml/2006/main" name="Базис">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1626</TotalTime>
  <Words>264</Words>
  <Application>Microsoft Office PowerPoint</Application>
  <PresentationFormat>Широкоэкранный</PresentationFormat>
  <Paragraphs>41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 Black</vt:lpstr>
      <vt:lpstr>Calibri</vt:lpstr>
      <vt:lpstr>Corbel</vt:lpstr>
      <vt:lpstr>Symbol</vt:lpstr>
      <vt:lpstr>Times New Roman</vt:lpstr>
      <vt:lpstr>Базис</vt:lpstr>
      <vt:lpstr> КАФЕДРА ФІЗИЧНОГО ВИХОВАННЯ ТА СПОРТУ   </vt:lpstr>
      <vt:lpstr>Лекція № 4  Розробка тренувальних програм силової спрямованості.</vt:lpstr>
      <vt:lpstr>ПЛАН ЛЕКЦІЇ: Основні принципи тренувального процесу. Складові частини тренувальної програми силової спрямованості. Первинна співбесіда та оцінка рівня фізичної підготовленості. Вибір вправ. Визначення кратності занять. Визначення послідовності виконання вправ. Тренувальне навантаження та кількість повторень. Об’єм тренувального навантаження: кількість повторень та підходів. Тривалість інтервалу відпочинку. Варіативність фізичного навантаження. Поступове збільшення навантаження.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ФІЗИЧНОГО ВИХОВАННЯ ТА СПОРТУ</dc:title>
  <dc:creator>Учетная запись Майкрософт</dc:creator>
  <cp:lastModifiedBy>Учетная запись Майкрософт</cp:lastModifiedBy>
  <cp:revision>11</cp:revision>
  <dcterms:created xsi:type="dcterms:W3CDTF">2023-03-12T20:08:24Z</dcterms:created>
  <dcterms:modified xsi:type="dcterms:W3CDTF">2023-03-14T10:12:17Z</dcterms:modified>
</cp:coreProperties>
</file>