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9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0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6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9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2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7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5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3/7/2023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437882"/>
            <a:ext cx="11694017" cy="606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6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" y="244699"/>
            <a:ext cx="11668259" cy="63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3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309093"/>
            <a:ext cx="11629622" cy="62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9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463438"/>
            <a:ext cx="11397803" cy="14039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" y="1584102"/>
            <a:ext cx="11616744" cy="383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31821"/>
            <a:ext cx="11835684" cy="63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15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220952"/>
            <a:ext cx="11732654" cy="26639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794715"/>
            <a:ext cx="11500834" cy="375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38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309093"/>
            <a:ext cx="11629621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0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412124"/>
            <a:ext cx="11294772" cy="596291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rgbClr val="FFFF00"/>
                </a:solidFill>
              </a:rPr>
              <a:t>ДЯКУЮ ЗА УВАГУ!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9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Лекція № </a:t>
            </a:r>
            <a:r>
              <a:rPr lang="en-US" sz="6000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3</a:t>
            </a:r>
            <a:r>
              <a:rPr lang="uk-UA" sz="6000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sz="6000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Структура та </a:t>
            </a:r>
            <a:r>
              <a:rPr lang="ru-RU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зміст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фітнес-заняття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Загальна 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структура </a:t>
            </a:r>
            <a: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фітнес-програм</a:t>
            </a:r>
            <a:r>
              <a:rPr lang="ru-RU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9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988" y="478287"/>
            <a:ext cx="6565961" cy="17801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09988" y="2818467"/>
            <a:ext cx="75255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SymbolMT"/>
              </a:rPr>
              <a:t> </a:t>
            </a:r>
            <a:r>
              <a:rPr lang="ru-RU" sz="4000" b="1" i="1" dirty="0" err="1">
                <a:latin typeface="TimesNewRomanPS-BoldItalicMT"/>
              </a:rPr>
              <a:t>розминка</a:t>
            </a:r>
            <a:r>
              <a:rPr lang="ru-RU" sz="4000" b="1" i="1" dirty="0">
                <a:latin typeface="TimesNewRomanPS-BoldItalicMT"/>
              </a:rPr>
              <a:t> (</a:t>
            </a:r>
            <a:r>
              <a:rPr lang="en-US" sz="4000" b="1" i="1" dirty="0">
                <a:latin typeface="TimesNewRomanPS-BoldItalicMT"/>
              </a:rPr>
              <a:t>warm-up);</a:t>
            </a:r>
          </a:p>
          <a:p>
            <a:r>
              <a:rPr lang="ru-RU" sz="4000" dirty="0">
                <a:latin typeface="SymbolMT"/>
              </a:rPr>
              <a:t> </a:t>
            </a:r>
            <a:r>
              <a:rPr lang="ru-RU" sz="4000" b="1" i="1" dirty="0" err="1">
                <a:latin typeface="TimesNewRomanPS-BoldItalicMT"/>
              </a:rPr>
              <a:t>основна</a:t>
            </a:r>
            <a:r>
              <a:rPr lang="ru-RU" sz="4000" b="1" i="1" dirty="0">
                <a:latin typeface="TimesNewRomanPS-BoldItalicMT"/>
              </a:rPr>
              <a:t> (</a:t>
            </a:r>
            <a:r>
              <a:rPr lang="en-US" sz="4000" b="1" i="1" dirty="0">
                <a:latin typeface="TimesNewRomanPS-BoldItalicMT"/>
              </a:rPr>
              <a:t>workout/activity</a:t>
            </a:r>
            <a:r>
              <a:rPr lang="en-US" sz="4000" b="1" i="1" dirty="0" smtClean="0">
                <a:latin typeface="TimesNewRomanPS-BoldItalicMT"/>
              </a:rPr>
              <a:t>);</a:t>
            </a:r>
            <a:endParaRPr lang="ru-RU" sz="4000" dirty="0">
              <a:latin typeface="TimesNewRomanPSMT"/>
            </a:endParaRPr>
          </a:p>
          <a:p>
            <a:r>
              <a:rPr lang="ru-RU" sz="4000" dirty="0">
                <a:latin typeface="SymbolMT"/>
              </a:rPr>
              <a:t> </a:t>
            </a:r>
            <a:r>
              <a:rPr lang="ru-RU" sz="4000" b="1" i="1" dirty="0">
                <a:latin typeface="TimesNewRomanPS-BoldItalicMT"/>
              </a:rPr>
              <a:t>заминка (</a:t>
            </a:r>
            <a:r>
              <a:rPr lang="en-US" sz="4000" b="1" i="1" dirty="0">
                <a:latin typeface="TimesNewRomanPS-BoldItalicMT"/>
              </a:rPr>
              <a:t>cool-down).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174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253" y="156574"/>
            <a:ext cx="8615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00B0F0"/>
                </a:solidFill>
                <a:latin typeface="TimesNewRomanPSMT"/>
              </a:rPr>
              <a:t>Дві</a:t>
            </a:r>
            <a:r>
              <a:rPr lang="ru-RU" sz="4000" b="1" dirty="0" smtClean="0">
                <a:solidFill>
                  <a:srgbClr val="00B0F0"/>
                </a:solidFill>
                <a:latin typeface="TimesNewRomanPSMT"/>
              </a:rPr>
              <a:t> </a:t>
            </a:r>
            <a:r>
              <a:rPr lang="ru-RU" sz="4000" b="1" dirty="0" err="1">
                <a:solidFill>
                  <a:srgbClr val="00B0F0"/>
                </a:solidFill>
                <a:latin typeface="TimesNewRomanPSMT"/>
              </a:rPr>
              <a:t>частини</a:t>
            </a:r>
            <a:r>
              <a:rPr lang="ru-RU" sz="4000" b="1" dirty="0">
                <a:solidFill>
                  <a:srgbClr val="00B0F0"/>
                </a:solidFill>
                <a:latin typeface="TimesNewRomanPSMT"/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  <a:latin typeface="TimesNewRomanPSMT"/>
              </a:rPr>
              <a:t>розминки</a:t>
            </a:r>
            <a:r>
              <a:rPr lang="ru-RU" sz="4000" b="1" dirty="0" smtClean="0">
                <a:solidFill>
                  <a:srgbClr val="00B0F0"/>
                </a:solidFill>
                <a:latin typeface="TimesNewRomanPSMT"/>
              </a:rPr>
              <a:t>:</a:t>
            </a:r>
          </a:p>
          <a:p>
            <a:pPr algn="ctr"/>
            <a:r>
              <a:rPr lang="ru-RU" sz="4000" dirty="0" err="1" smtClean="0">
                <a:latin typeface="TimesNewRomanPSMT"/>
              </a:rPr>
              <a:t>загальна</a:t>
            </a:r>
            <a:r>
              <a:rPr lang="ru-RU" sz="4000" dirty="0" smtClean="0">
                <a:latin typeface="TimesNewRomanPSMT"/>
              </a:rPr>
              <a:t> та </a:t>
            </a:r>
            <a:r>
              <a:rPr lang="ru-RU" sz="4000" dirty="0" err="1">
                <a:latin typeface="TimesNewRomanPSMT"/>
              </a:rPr>
              <a:t>спеціальна</a:t>
            </a:r>
            <a:r>
              <a:rPr lang="ru-RU" sz="4000" dirty="0">
                <a:latin typeface="TimesNewRomanPSMT"/>
              </a:rPr>
              <a:t>.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487" y="1982450"/>
            <a:ext cx="115008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NewRomanPS-BoldItalicMT"/>
              </a:rPr>
              <a:t>Рекомендації</a:t>
            </a:r>
            <a:r>
              <a:rPr lang="ru-RU" sz="2400" b="1" i="1" dirty="0">
                <a:latin typeface="TimesNewRomanPS-BoldItalicMT"/>
              </a:rPr>
              <a:t> </a:t>
            </a:r>
            <a:r>
              <a:rPr lang="ru-RU" sz="2400" b="1" i="1" dirty="0" err="1">
                <a:latin typeface="TimesNewRomanPS-BoldItalicMT"/>
              </a:rPr>
              <a:t>щодо</a:t>
            </a:r>
            <a:r>
              <a:rPr lang="ru-RU" sz="2400" b="1" i="1" dirty="0">
                <a:latin typeface="TimesNewRomanPS-BoldItalicMT"/>
              </a:rPr>
              <a:t> </a:t>
            </a:r>
            <a:r>
              <a:rPr lang="ru-RU" sz="2400" b="1" i="1" dirty="0" err="1">
                <a:latin typeface="TimesNewRomanPS-BoldItalicMT"/>
              </a:rPr>
              <a:t>побудови</a:t>
            </a:r>
            <a:r>
              <a:rPr lang="ru-RU" sz="2400" b="1" i="1" dirty="0">
                <a:latin typeface="TimesNewRomanPS-BoldItalicMT"/>
              </a:rPr>
              <a:t> </a:t>
            </a:r>
            <a:r>
              <a:rPr lang="ru-RU" sz="2400" b="1" i="1" dirty="0" err="1">
                <a:latin typeface="TimesNewRomanPS-BoldItalicMT"/>
              </a:rPr>
              <a:t>розминки</a:t>
            </a:r>
            <a:r>
              <a:rPr lang="ru-RU" sz="2400" b="1" i="1" dirty="0">
                <a:latin typeface="TimesNewRomanPS-BoldItalicMT"/>
              </a:rPr>
              <a:t>: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розминка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має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тривати</a:t>
            </a:r>
            <a:r>
              <a:rPr lang="ru-RU" sz="2400" i="1" dirty="0">
                <a:latin typeface="TimesNewRomanPS-ItalicMT"/>
              </a:rPr>
              <a:t> не </a:t>
            </a:r>
            <a:r>
              <a:rPr lang="ru-RU" sz="2400" i="1" dirty="0" err="1">
                <a:latin typeface="TimesNewRomanPS-ItalicMT"/>
              </a:rPr>
              <a:t>менше</a:t>
            </a:r>
            <a:r>
              <a:rPr lang="ru-RU" sz="2400" i="1" dirty="0">
                <a:latin typeface="TimesNewRomanPS-ItalicMT"/>
              </a:rPr>
              <a:t> 5, але не </a:t>
            </a:r>
            <a:r>
              <a:rPr lang="ru-RU" sz="2400" i="1" dirty="0" err="1">
                <a:latin typeface="TimesNewRomanPS-ItalicMT"/>
              </a:rPr>
              <a:t>більше</a:t>
            </a:r>
            <a:r>
              <a:rPr lang="ru-RU" sz="2400" i="1" dirty="0">
                <a:latin typeface="TimesNewRomanPS-ItalicMT"/>
              </a:rPr>
              <a:t> 15 </a:t>
            </a:r>
            <a:r>
              <a:rPr lang="ru-RU" sz="2400" i="1" dirty="0" err="1">
                <a:latin typeface="TimesNewRomanPS-ItalicMT"/>
              </a:rPr>
              <a:t>хвилин</a:t>
            </a:r>
            <a:r>
              <a:rPr lang="ru-RU" sz="2400" i="1" dirty="0">
                <a:latin typeface="TimesNewRomanPS-ItalicMT"/>
              </a:rPr>
              <a:t>;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починати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розминку</a:t>
            </a:r>
            <a:r>
              <a:rPr lang="ru-RU" sz="2400" i="1" dirty="0">
                <a:latin typeface="TimesNewRomanPS-ItalicMT"/>
              </a:rPr>
              <a:t> треба з </a:t>
            </a:r>
            <a:r>
              <a:rPr lang="ru-RU" sz="2400" i="1" dirty="0" err="1">
                <a:latin typeface="TimesNewRomanPS-ItalicMT"/>
              </a:rPr>
              <a:t>дихальних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вправ</a:t>
            </a:r>
            <a:r>
              <a:rPr lang="ru-RU" sz="2400" i="1" dirty="0">
                <a:latin typeface="TimesNewRomanPS-ItalicMT"/>
              </a:rPr>
              <a:t>;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розминайте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всі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частини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тіла</a:t>
            </a:r>
            <a:r>
              <a:rPr lang="ru-RU" sz="2400" i="1" dirty="0">
                <a:latin typeface="TimesNewRomanPS-ItalicMT"/>
              </a:rPr>
              <a:t> і </a:t>
            </a:r>
            <a:r>
              <a:rPr lang="ru-RU" sz="2400" i="1" dirty="0" err="1">
                <a:latin typeface="TimesNewRomanPS-ItalicMT"/>
              </a:rPr>
              <a:t>групи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м’язів</a:t>
            </a:r>
            <a:r>
              <a:rPr lang="ru-RU" sz="2400" i="1" dirty="0">
                <a:latin typeface="TimesNewRomanPS-ItalicMT"/>
              </a:rPr>
              <a:t>, </a:t>
            </a:r>
            <a:r>
              <a:rPr lang="ru-RU" sz="2400" i="1" dirty="0" err="1">
                <a:latin typeface="TimesNewRomanPS-ItalicMT"/>
              </a:rPr>
              <a:t>включаючи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шию</a:t>
            </a:r>
            <a:r>
              <a:rPr lang="ru-RU" sz="2400" i="1" dirty="0">
                <a:latin typeface="TimesNewRomanPS-ItalicMT"/>
              </a:rPr>
              <a:t>, </a:t>
            </a:r>
            <a:r>
              <a:rPr lang="ru-RU" sz="2400" i="1" dirty="0" err="1">
                <a:latin typeface="TimesNewRomanPS-ItalicMT"/>
              </a:rPr>
              <a:t>плечі</a:t>
            </a:r>
            <a:r>
              <a:rPr lang="ru-RU" sz="2400" i="1" dirty="0">
                <a:latin typeface="TimesNewRomanPS-ItalicMT"/>
              </a:rPr>
              <a:t>,</a:t>
            </a:r>
          </a:p>
          <a:p>
            <a:r>
              <a:rPr lang="ru-RU" sz="2400" i="1" dirty="0" err="1">
                <a:latin typeface="TimesNewRomanPS-ItalicMT"/>
              </a:rPr>
              <a:t>тулуб</a:t>
            </a:r>
            <a:r>
              <a:rPr lang="ru-RU" sz="2400" i="1" dirty="0">
                <a:latin typeface="TimesNewRomanPS-ItalicMT"/>
              </a:rPr>
              <a:t>, стегна, </a:t>
            </a:r>
            <a:r>
              <a:rPr lang="ru-RU" sz="2400" i="1" dirty="0" err="1">
                <a:latin typeface="TimesNewRomanPS-ItalicMT"/>
              </a:rPr>
              <a:t>коліна</a:t>
            </a:r>
            <a:r>
              <a:rPr lang="ru-RU" sz="2400" i="1" dirty="0">
                <a:latin typeface="TimesNewRomanPS-ItalicMT"/>
              </a:rPr>
              <a:t>, ноги;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виконуйте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вправи</a:t>
            </a:r>
            <a:r>
              <a:rPr lang="ru-RU" sz="2400" i="1" dirty="0">
                <a:latin typeface="TimesNewRomanPS-ItalicMT"/>
              </a:rPr>
              <a:t>, </a:t>
            </a:r>
            <a:r>
              <a:rPr lang="ru-RU" sz="2400" i="1" dirty="0" err="1">
                <a:latin typeface="TimesNewRomanPS-ItalicMT"/>
              </a:rPr>
              <a:t>які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викликають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поступове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збільшення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роботи</a:t>
            </a:r>
            <a:endParaRPr lang="ru-RU" sz="2400" i="1" dirty="0">
              <a:latin typeface="TimesNewRomanPS-ItalicMT"/>
            </a:endParaRPr>
          </a:p>
          <a:p>
            <a:r>
              <a:rPr lang="ru-RU" sz="2400" i="1" dirty="0">
                <a:latin typeface="TimesNewRomanPS-ItalicMT"/>
              </a:rPr>
              <a:t>кардіореспіраторної </a:t>
            </a:r>
            <a:r>
              <a:rPr lang="ru-RU" sz="2400" i="1" dirty="0" err="1">
                <a:latin typeface="TimesNewRomanPS-ItalicMT"/>
              </a:rPr>
              <a:t>системи</a:t>
            </a:r>
            <a:r>
              <a:rPr lang="ru-RU" sz="2400" i="1" dirty="0">
                <a:latin typeface="TimesNewRomanPS-ItalicMT"/>
              </a:rPr>
              <a:t>;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інтенсивність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розминки</a:t>
            </a:r>
            <a:r>
              <a:rPr lang="ru-RU" sz="2400" i="1" dirty="0">
                <a:latin typeface="TimesNewRomanPS-ItalicMT"/>
              </a:rPr>
              <a:t> не повинна бути </a:t>
            </a:r>
            <a:r>
              <a:rPr lang="ru-RU" sz="2400" i="1" dirty="0" err="1">
                <a:latin typeface="TimesNewRomanPS-ItalicMT"/>
              </a:rPr>
              <a:t>високою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оскільки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це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може</a:t>
            </a:r>
            <a:endParaRPr lang="ru-RU" sz="2400" i="1" dirty="0">
              <a:latin typeface="TimesNewRomanPS-ItalicMT"/>
            </a:endParaRPr>
          </a:p>
          <a:p>
            <a:r>
              <a:rPr lang="ru-RU" sz="2400" i="1" dirty="0" err="1">
                <a:latin typeface="TimesNewRomanPS-ItalicMT"/>
              </a:rPr>
              <a:t>призвести</a:t>
            </a:r>
            <a:r>
              <a:rPr lang="ru-RU" sz="2400" i="1" dirty="0">
                <a:latin typeface="TimesNewRomanPS-ItalicMT"/>
              </a:rPr>
              <a:t> до </a:t>
            </a:r>
            <a:r>
              <a:rPr lang="ru-RU" sz="2400" i="1" dirty="0" err="1">
                <a:latin typeface="TimesNewRomanPS-ItalicMT"/>
              </a:rPr>
              <a:t>швидкої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втоми</a:t>
            </a:r>
            <a:r>
              <a:rPr lang="ru-RU" sz="2400" i="1" dirty="0">
                <a:latin typeface="TimesNewRomanPS-ItalicMT"/>
              </a:rPr>
              <a:t>;</a:t>
            </a:r>
          </a:p>
          <a:p>
            <a:r>
              <a:rPr lang="ru-RU" sz="2400" dirty="0">
                <a:latin typeface="Wingdings-Regular"/>
              </a:rPr>
              <a:t> </a:t>
            </a:r>
            <a:r>
              <a:rPr lang="ru-RU" sz="2400" i="1" dirty="0" err="1">
                <a:latin typeface="TimesNewRomanPS-ItalicMT"/>
              </a:rPr>
              <a:t>спрямованість</a:t>
            </a:r>
            <a:r>
              <a:rPr lang="ru-RU" sz="2400" i="1" dirty="0">
                <a:latin typeface="TimesNewRomanPS-ItalicMT"/>
              </a:rPr>
              <a:t> та вид </a:t>
            </a:r>
            <a:r>
              <a:rPr lang="ru-RU" sz="2400" i="1" dirty="0" err="1">
                <a:latin typeface="TimesNewRomanPS-ItalicMT"/>
              </a:rPr>
              <a:t>вправ</a:t>
            </a:r>
            <a:r>
              <a:rPr lang="ru-RU" sz="2400" i="1" dirty="0">
                <a:latin typeface="TimesNewRomanPS-ItalicMT"/>
              </a:rPr>
              <a:t> повинен </a:t>
            </a:r>
            <a:r>
              <a:rPr lang="ru-RU" sz="2400" i="1" dirty="0" err="1">
                <a:latin typeface="TimesNewRomanPS-ItalicMT"/>
              </a:rPr>
              <a:t>орієнтуватися</a:t>
            </a:r>
            <a:r>
              <a:rPr lang="ru-RU" sz="2400" i="1" dirty="0">
                <a:latin typeface="TimesNewRomanPS-ItalicMT"/>
              </a:rPr>
              <a:t> на </a:t>
            </a:r>
            <a:r>
              <a:rPr lang="ru-RU" sz="2400" i="1" dirty="0" err="1">
                <a:latin typeface="TimesNewRomanPS-ItalicMT"/>
              </a:rPr>
              <a:t>рухові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завдання</a:t>
            </a:r>
            <a:r>
              <a:rPr lang="ru-RU" sz="2400" i="1" dirty="0">
                <a:latin typeface="TimesNewRomanPS-ItalicMT"/>
              </a:rPr>
              <a:t>,</a:t>
            </a:r>
          </a:p>
          <a:p>
            <a:r>
              <a:rPr lang="ru-RU" sz="2400" i="1" dirty="0" err="1">
                <a:latin typeface="TimesNewRomanPS-ItalicMT"/>
              </a:rPr>
              <a:t>які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будуть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використані</a:t>
            </a:r>
            <a:r>
              <a:rPr lang="ru-RU" sz="2400" i="1" dirty="0">
                <a:latin typeface="TimesNewRomanPS-ItalicMT"/>
              </a:rPr>
              <a:t> в </a:t>
            </a:r>
            <a:r>
              <a:rPr lang="ru-RU" sz="2400" i="1" dirty="0" err="1">
                <a:latin typeface="TimesNewRomanPS-ItalicMT"/>
              </a:rPr>
              <a:t>основній</a:t>
            </a:r>
            <a:r>
              <a:rPr lang="ru-RU" sz="2400" i="1" dirty="0">
                <a:latin typeface="TimesNewRomanPS-ItalicMT"/>
              </a:rPr>
              <a:t> </a:t>
            </a:r>
            <a:r>
              <a:rPr lang="ru-RU" sz="2400" i="1" dirty="0" err="1">
                <a:latin typeface="TimesNewRomanPS-ItalicMT"/>
              </a:rPr>
              <a:t>частині</a:t>
            </a:r>
            <a:r>
              <a:rPr lang="ru-RU" sz="2400" i="1" dirty="0">
                <a:latin typeface="TimesNewRomanPS-ItalicMT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628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830" y="1289294"/>
            <a:ext cx="112733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NewRomanPS-BoldMT"/>
              </a:rPr>
              <a:t>Основна</a:t>
            </a:r>
            <a:r>
              <a:rPr lang="ru-RU" sz="2800" b="1" dirty="0">
                <a:latin typeface="TimesNewRomanPS-BoldMT"/>
              </a:rPr>
              <a:t> (</a:t>
            </a:r>
            <a:r>
              <a:rPr lang="en-US" sz="2800" b="1" dirty="0">
                <a:latin typeface="TimesNewRomanPS-BoldMT"/>
              </a:rPr>
              <a:t>workout/activity). </a:t>
            </a:r>
            <a:endParaRPr lang="uk-UA" sz="2800" b="1" dirty="0" smtClean="0">
              <a:latin typeface="TimesNewRomanPS-BoldMT"/>
            </a:endParaRPr>
          </a:p>
          <a:p>
            <a:pPr algn="just"/>
            <a:r>
              <a:rPr lang="ru-RU" sz="2800" dirty="0" smtClean="0">
                <a:latin typeface="TimesNewRomanPSMT"/>
              </a:rPr>
              <a:t>Перед </a:t>
            </a:r>
            <a:r>
              <a:rPr lang="ru-RU" sz="2800" dirty="0">
                <a:latin typeface="TimesNewRomanPSMT"/>
              </a:rPr>
              <a:t>початком будь-</a:t>
            </a:r>
            <a:r>
              <a:rPr lang="ru-RU" sz="2800" dirty="0" err="1">
                <a:latin typeface="TimesNewRomanPSMT"/>
              </a:rPr>
              <a:t>якої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рухової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активності</a:t>
            </a:r>
            <a:r>
              <a:rPr lang="ru-RU" sz="2800" dirty="0">
                <a:latin typeface="TimesNewRomanPSMT"/>
              </a:rPr>
              <a:t>, треба </a:t>
            </a:r>
            <a:r>
              <a:rPr lang="ru-RU" sz="2800" dirty="0" err="1">
                <a:latin typeface="TimesNewRomanPSMT"/>
              </a:rPr>
              <a:t>одягнутися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відповідно</a:t>
            </a:r>
            <a:r>
              <a:rPr lang="ru-RU" sz="2800" dirty="0">
                <a:latin typeface="TimesNewRomanPSMT"/>
              </a:rPr>
              <a:t> до </a:t>
            </a:r>
            <a:r>
              <a:rPr lang="ru-RU" sz="2800" dirty="0" err="1" smtClean="0">
                <a:latin typeface="TimesNewRomanPSMT"/>
              </a:rPr>
              <a:t>тренування</a:t>
            </a:r>
            <a:r>
              <a:rPr lang="ru-RU" sz="2800" dirty="0" smtClean="0">
                <a:latin typeface="TimesNewRomanPSMT"/>
              </a:rPr>
              <a:t>, </a:t>
            </a:r>
            <a:r>
              <a:rPr lang="ru-RU" sz="2800" dirty="0" err="1" smtClean="0">
                <a:latin typeface="TimesNewRomanPSMT"/>
              </a:rPr>
              <a:t>вибираючи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одяг</a:t>
            </a:r>
            <a:r>
              <a:rPr lang="ru-RU" sz="2800" dirty="0">
                <a:latin typeface="TimesNewRomanPSMT"/>
              </a:rPr>
              <a:t>, </a:t>
            </a:r>
            <a:r>
              <a:rPr lang="ru-RU" sz="2800" dirty="0" err="1" smtClean="0">
                <a:latin typeface="TimesNewRomanPSMT"/>
              </a:rPr>
              <a:t>який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надаватиме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можливість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рухатися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вільно</a:t>
            </a:r>
            <a:r>
              <a:rPr lang="ru-RU" sz="2800" dirty="0">
                <a:latin typeface="TimesNewRomanPSMT"/>
              </a:rPr>
              <a:t> і </a:t>
            </a:r>
            <a:r>
              <a:rPr lang="ru-RU" sz="2800" dirty="0" err="1">
                <a:latin typeface="TimesNewRomanPSMT"/>
              </a:rPr>
              <a:t>безпечно</a:t>
            </a:r>
            <a:r>
              <a:rPr lang="ru-RU" sz="2800" dirty="0">
                <a:latin typeface="TimesNewRomanPSMT"/>
              </a:rPr>
              <a:t>. </a:t>
            </a:r>
            <a:r>
              <a:rPr lang="ru-RU" sz="2800" dirty="0" err="1">
                <a:latin typeface="TimesNewRomanPSMT"/>
              </a:rPr>
              <a:t>Основна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частина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фітнес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тренування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>
                <a:latin typeface="TimesNewRomanPSMT"/>
              </a:rPr>
              <a:t>повинна </a:t>
            </a:r>
            <a:r>
              <a:rPr lang="ru-RU" sz="2800" dirty="0" err="1">
                <a:latin typeface="TimesNewRomanPSMT"/>
              </a:rPr>
              <a:t>тривати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від</a:t>
            </a:r>
            <a:r>
              <a:rPr lang="ru-RU" sz="2800" dirty="0">
                <a:latin typeface="TimesNewRomanPSMT"/>
              </a:rPr>
              <a:t> 20 </a:t>
            </a:r>
            <a:r>
              <a:rPr lang="ru-RU" sz="2800" dirty="0" err="1">
                <a:latin typeface="TimesNewRomanPSMT"/>
              </a:rPr>
              <a:t>хвилин</a:t>
            </a:r>
            <a:r>
              <a:rPr lang="ru-RU" sz="2800" dirty="0">
                <a:latin typeface="TimesNewRomanPSMT"/>
              </a:rPr>
              <a:t> до 1 </a:t>
            </a:r>
            <a:r>
              <a:rPr lang="ru-RU" sz="2800" dirty="0" err="1">
                <a:latin typeface="TimesNewRomanPSMT"/>
              </a:rPr>
              <a:t>години</a:t>
            </a:r>
            <a:r>
              <a:rPr lang="ru-RU" sz="2800" dirty="0">
                <a:latin typeface="TimesNewRomanPSMT"/>
              </a:rPr>
              <a:t>. Для </a:t>
            </a:r>
            <a:r>
              <a:rPr lang="ru-RU" sz="2800" dirty="0" err="1">
                <a:latin typeface="TimesNewRomanPSMT"/>
              </a:rPr>
              <a:t>поліпшення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smtClean="0">
                <a:latin typeface="TimesNewRomanPSMT"/>
              </a:rPr>
              <a:t>стану </a:t>
            </a:r>
            <a:r>
              <a:rPr lang="ru-RU" sz="2800" dirty="0" err="1" smtClean="0">
                <a:latin typeface="TimesNewRomanPSMT"/>
              </a:rPr>
              <a:t>здоров’я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необхідно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розвивати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всі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компоненти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оздоровчого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фітнесу</a:t>
            </a:r>
            <a:r>
              <a:rPr lang="ru-RU" sz="2800" dirty="0" smtClean="0">
                <a:latin typeface="TimesNewRomanPSMT"/>
              </a:rPr>
              <a:t>, </a:t>
            </a:r>
            <a:r>
              <a:rPr lang="ru-RU" sz="2800" dirty="0" err="1" smtClean="0">
                <a:latin typeface="TimesNewRomanPSMT"/>
              </a:rPr>
              <a:t>включаючи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вправи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спрямовані</a:t>
            </a:r>
            <a:r>
              <a:rPr lang="ru-RU" sz="2800" dirty="0">
                <a:latin typeface="TimesNewRomanPSMT"/>
              </a:rPr>
              <a:t> на </a:t>
            </a:r>
            <a:r>
              <a:rPr lang="ru-RU" sz="2800" dirty="0" err="1">
                <a:latin typeface="TimesNewRomanPSMT"/>
              </a:rPr>
              <a:t>розвиток</a:t>
            </a:r>
            <a:r>
              <a:rPr lang="ru-RU" sz="2800" dirty="0">
                <a:latin typeface="TimesNewRomanPSMT"/>
              </a:rPr>
              <a:t> кардіореспіраторної </a:t>
            </a:r>
            <a:r>
              <a:rPr lang="ru-RU" sz="2800" dirty="0" err="1" smtClean="0">
                <a:latin typeface="TimesNewRomanPSMT"/>
              </a:rPr>
              <a:t>витривалості</a:t>
            </a:r>
            <a:r>
              <a:rPr lang="ru-RU" sz="2800" dirty="0" smtClean="0">
                <a:latin typeface="TimesNewRomanPSMT"/>
              </a:rPr>
              <a:t>, </a:t>
            </a:r>
            <a:r>
              <a:rPr lang="ru-RU" sz="2800" dirty="0" err="1" smtClean="0">
                <a:latin typeface="TimesNewRomanPSMT"/>
              </a:rPr>
              <a:t>гнучкості</a:t>
            </a:r>
            <a:r>
              <a:rPr lang="ru-RU" sz="2800" dirty="0">
                <a:latin typeface="TimesNewRomanPSMT"/>
              </a:rPr>
              <a:t>, </a:t>
            </a:r>
            <a:r>
              <a:rPr lang="ru-RU" sz="2800" dirty="0" err="1">
                <a:latin typeface="TimesNewRomanPSMT"/>
              </a:rPr>
              <a:t>сили</a:t>
            </a:r>
            <a:r>
              <a:rPr lang="ru-RU" sz="2800" dirty="0">
                <a:latin typeface="TimesNewRomanPSMT"/>
              </a:rPr>
              <a:t> і </a:t>
            </a:r>
            <a:r>
              <a:rPr lang="ru-RU" sz="2800" dirty="0" err="1">
                <a:latin typeface="TimesNewRomanPSMT"/>
              </a:rPr>
              <a:t>силової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витривалості</a:t>
            </a:r>
            <a:r>
              <a:rPr lang="ru-RU" sz="2800" dirty="0">
                <a:latin typeface="TimesNewRomanPSMT"/>
              </a:rPr>
              <a:t> та </a:t>
            </a:r>
            <a:r>
              <a:rPr lang="ru-RU" sz="2800" dirty="0" err="1">
                <a:latin typeface="TimesNewRomanPSMT"/>
              </a:rPr>
              <a:t>поліпшення</a:t>
            </a:r>
            <a:r>
              <a:rPr lang="ru-RU" sz="2800" dirty="0">
                <a:latin typeface="TimesNewRomanPSMT"/>
              </a:rPr>
              <a:t> складу </a:t>
            </a:r>
            <a:r>
              <a:rPr lang="ru-RU" sz="2800" dirty="0" err="1">
                <a:latin typeface="TimesNewRomanPSMT"/>
              </a:rPr>
              <a:t>тіла</a:t>
            </a:r>
            <a:r>
              <a:rPr lang="ru-RU" sz="2800" dirty="0">
                <a:latin typeface="TimesNewRomanPSMT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546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639" y="745421"/>
            <a:ext cx="113205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solidFill>
                  <a:srgbClr val="00B0F0"/>
                </a:solidFill>
                <a:latin typeface="TimesNewRomanPSMT"/>
              </a:rPr>
              <a:t>Фітнес-тренування</a:t>
            </a:r>
            <a:r>
              <a:rPr lang="ru-RU" sz="3200" b="1" dirty="0" smtClean="0">
                <a:solidFill>
                  <a:srgbClr val="00B0F0"/>
                </a:solidFill>
                <a:latin typeface="TimesNewRomanPSMT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TimesNewRomanPSMT"/>
              </a:rPr>
              <a:t>може</a:t>
            </a:r>
            <a:r>
              <a:rPr lang="ru-RU" sz="3200" b="1" dirty="0" smtClean="0">
                <a:solidFill>
                  <a:srgbClr val="00B0F0"/>
                </a:solidFill>
                <a:latin typeface="TimesNewRomanPSMT"/>
              </a:rPr>
              <a:t> </a:t>
            </a:r>
            <a:r>
              <a:rPr lang="ru-RU" sz="3200" b="1" dirty="0" err="1" smtClean="0">
                <a:solidFill>
                  <a:srgbClr val="00B0F0"/>
                </a:solidFill>
                <a:latin typeface="TimesNewRomanPSMT"/>
              </a:rPr>
              <a:t>складися</a:t>
            </a:r>
            <a:r>
              <a:rPr lang="ru-RU" sz="3200" b="1" dirty="0" smtClean="0">
                <a:solidFill>
                  <a:srgbClr val="00B0F0"/>
                </a:solidFill>
                <a:latin typeface="TimesNewRomanPSMT"/>
              </a:rPr>
              <a:t> з </a:t>
            </a:r>
            <a:r>
              <a:rPr lang="ru-RU" sz="3200" b="1" dirty="0" err="1" smtClean="0">
                <a:solidFill>
                  <a:srgbClr val="00B0F0"/>
                </a:solidFill>
                <a:latin typeface="TimesNewRomanPSMT"/>
              </a:rPr>
              <a:t>наступного</a:t>
            </a:r>
            <a:r>
              <a:rPr lang="ru-RU" sz="3200" b="1" dirty="0">
                <a:solidFill>
                  <a:srgbClr val="00B0F0"/>
                </a:solidFill>
                <a:latin typeface="TimesNewRomanPSMT"/>
              </a:rPr>
              <a:t>:</a:t>
            </a:r>
          </a:p>
          <a:p>
            <a:r>
              <a:rPr lang="ru-RU" sz="3200" dirty="0">
                <a:latin typeface="TimesNewRomanPSMT"/>
              </a:rPr>
              <a:t>1. 5-15 </a:t>
            </a:r>
            <a:r>
              <a:rPr lang="ru-RU" sz="3200" dirty="0" err="1">
                <a:latin typeface="TimesNewRomanPSMT"/>
              </a:rPr>
              <a:t>хвилин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розминка</a:t>
            </a:r>
            <a:r>
              <a:rPr lang="ru-RU" sz="3200" dirty="0">
                <a:latin typeface="TimesNewRomanPSMT"/>
              </a:rPr>
              <a:t>.</a:t>
            </a:r>
          </a:p>
          <a:p>
            <a:r>
              <a:rPr lang="ru-RU" sz="3200" dirty="0">
                <a:latin typeface="TimesNewRomanPSMT"/>
              </a:rPr>
              <a:t>2. 20-30 </a:t>
            </a:r>
            <a:r>
              <a:rPr lang="ru-RU" sz="3200" dirty="0" err="1">
                <a:latin typeface="TimesNewRomanPSMT"/>
              </a:rPr>
              <a:t>хвилин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кардіореспіраторних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вправ</a:t>
            </a:r>
            <a:r>
              <a:rPr lang="ru-RU" sz="3200" dirty="0">
                <a:latin typeface="TimesNewRomanPSMT"/>
              </a:rPr>
              <a:t> з </a:t>
            </a:r>
            <a:r>
              <a:rPr lang="ru-RU" sz="3200" dirty="0" err="1">
                <a:latin typeface="TimesNewRomanPSMT"/>
              </a:rPr>
              <a:t>цільовою</a:t>
            </a:r>
            <a:r>
              <a:rPr lang="ru-RU" sz="3200" dirty="0">
                <a:latin typeface="TimesNewRomanPSMT"/>
              </a:rPr>
              <a:t> ЧСС.</a:t>
            </a:r>
          </a:p>
          <a:p>
            <a:r>
              <a:rPr lang="ru-RU" sz="3200" dirty="0">
                <a:latin typeface="TimesNewRomanPSMT"/>
              </a:rPr>
              <a:t>3. 10-20 </a:t>
            </a:r>
            <a:r>
              <a:rPr lang="ru-RU" sz="3200" dirty="0" err="1">
                <a:latin typeface="TimesNewRomanPSMT"/>
              </a:rPr>
              <a:t>хвилин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вправи</a:t>
            </a:r>
            <a:r>
              <a:rPr lang="ru-RU" sz="3200" dirty="0">
                <a:latin typeface="TimesNewRomanPSMT"/>
              </a:rPr>
              <a:t> на </a:t>
            </a:r>
            <a:r>
              <a:rPr lang="ru-RU" sz="3200" dirty="0" err="1">
                <a:latin typeface="TimesNewRomanPSMT"/>
              </a:rPr>
              <a:t>розвиток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сили</a:t>
            </a:r>
            <a:r>
              <a:rPr lang="ru-RU" sz="3200" dirty="0">
                <a:latin typeface="TimesNewRomanPSMT"/>
              </a:rPr>
              <a:t> та </a:t>
            </a:r>
            <a:r>
              <a:rPr lang="ru-RU" sz="3200" dirty="0" err="1">
                <a:latin typeface="TimesNewRomanPSMT"/>
              </a:rPr>
              <a:t>силової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витривалості</a:t>
            </a:r>
            <a:r>
              <a:rPr lang="ru-RU" sz="3200" dirty="0">
                <a:latin typeface="TimesNewRomanPSMT"/>
              </a:rPr>
              <a:t>.</a:t>
            </a:r>
          </a:p>
          <a:p>
            <a:r>
              <a:rPr lang="ru-RU" sz="3200" dirty="0">
                <a:latin typeface="TimesNewRomanPSMT"/>
              </a:rPr>
              <a:t>4. 10-15 </a:t>
            </a:r>
            <a:r>
              <a:rPr lang="ru-RU" sz="3200" dirty="0" err="1">
                <a:latin typeface="TimesNewRomanPSMT"/>
              </a:rPr>
              <a:t>хвилин</a:t>
            </a:r>
            <a:r>
              <a:rPr lang="ru-RU" sz="3200" dirty="0">
                <a:latin typeface="TimesNewRomanPSMT"/>
              </a:rPr>
              <a:t> заминка з </a:t>
            </a:r>
            <a:r>
              <a:rPr lang="ru-RU" sz="3200" dirty="0" err="1">
                <a:latin typeface="TimesNewRomanPSMT"/>
              </a:rPr>
              <a:t>використанням</a:t>
            </a:r>
            <a:r>
              <a:rPr lang="ru-RU" sz="3200" dirty="0">
                <a:latin typeface="TimesNewRomanPSMT"/>
              </a:rPr>
              <a:t> </a:t>
            </a:r>
            <a:r>
              <a:rPr lang="ru-RU" sz="3200" dirty="0" err="1">
                <a:latin typeface="TimesNewRomanPSMT"/>
              </a:rPr>
              <a:t>вправ</a:t>
            </a:r>
            <a:r>
              <a:rPr lang="ru-RU" sz="3200" dirty="0">
                <a:latin typeface="TimesNewRomanPSMT"/>
              </a:rPr>
              <a:t> на </a:t>
            </a:r>
            <a:r>
              <a:rPr lang="ru-RU" sz="3200" dirty="0" err="1">
                <a:latin typeface="TimesNewRomanPSMT"/>
              </a:rPr>
              <a:t>розтягнення</a:t>
            </a:r>
            <a:r>
              <a:rPr lang="ru-RU" sz="3200" dirty="0">
                <a:latin typeface="TimesNewRomanPSMT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81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1" y="1859340"/>
            <a:ext cx="113720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solidFill>
                  <a:srgbClr val="00B0F0"/>
                </a:solidFill>
                <a:latin typeface="TimesNewRomanPS-BoldItalicMT"/>
              </a:rPr>
              <a:t>Заминка (</a:t>
            </a:r>
            <a:r>
              <a:rPr lang="ru-RU" sz="2800" b="1" i="1" u="sng" dirty="0" err="1">
                <a:solidFill>
                  <a:srgbClr val="00B0F0"/>
                </a:solidFill>
                <a:latin typeface="TimesNewRomanPS-BoldItalicMT"/>
              </a:rPr>
              <a:t>cool-down</a:t>
            </a:r>
            <a:r>
              <a:rPr lang="ru-RU" sz="2800" b="1" i="1" u="sng" dirty="0">
                <a:solidFill>
                  <a:srgbClr val="00B0F0"/>
                </a:solidFill>
                <a:latin typeface="TimesNewRomanPS-BoldItalicMT"/>
              </a:rPr>
              <a:t>). </a:t>
            </a:r>
            <a:endParaRPr lang="ru-RU" sz="2800" b="1" i="1" u="sng" dirty="0" smtClean="0">
              <a:solidFill>
                <a:srgbClr val="00B0F0"/>
              </a:solidFill>
              <a:latin typeface="TimesNewRomanPS-BoldItalicMT"/>
            </a:endParaRPr>
          </a:p>
          <a:p>
            <a:pPr algn="just"/>
            <a:r>
              <a:rPr lang="ru-RU" sz="2800" dirty="0" err="1" smtClean="0">
                <a:latin typeface="TimesNewRomanPSMT"/>
              </a:rPr>
              <a:t>Після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основної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частини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фітнес-заняття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smtClean="0">
                <a:latin typeface="TimesNewRomanPSMT"/>
              </a:rPr>
              <a:t>фаза заминки </a:t>
            </a:r>
            <a:r>
              <a:rPr lang="ru-RU" sz="2800" dirty="0">
                <a:latin typeface="TimesNewRomanPSMT"/>
              </a:rPr>
              <a:t>є </a:t>
            </a:r>
            <a:r>
              <a:rPr lang="ru-RU" sz="2800" dirty="0" err="1">
                <a:latin typeface="TimesNewRomanPSMT"/>
              </a:rPr>
              <a:t>обов’язковою</a:t>
            </a:r>
            <a:r>
              <a:rPr lang="ru-RU" sz="2800" dirty="0">
                <a:latin typeface="TimesNewRomanPSMT"/>
              </a:rPr>
              <a:t>. Мета </a:t>
            </a:r>
            <a:r>
              <a:rPr lang="ru-RU" sz="2800" dirty="0" err="1">
                <a:latin typeface="TimesNewRomanPSMT"/>
              </a:rPr>
              <a:t>цієї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фази</a:t>
            </a:r>
            <a:r>
              <a:rPr lang="ru-RU" sz="2800" dirty="0">
                <a:latin typeface="TimesNewRomanPSMT"/>
              </a:rPr>
              <a:t> в </a:t>
            </a:r>
            <a:r>
              <a:rPr lang="ru-RU" sz="2800" dirty="0" err="1">
                <a:latin typeface="TimesNewRomanPSMT"/>
              </a:rPr>
              <a:t>стабілізації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кровообігу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smtClean="0">
                <a:latin typeface="TimesNewRomanPSMT"/>
              </a:rPr>
              <a:t>шляхом активного </a:t>
            </a:r>
            <a:r>
              <a:rPr lang="ru-RU" sz="2800" dirty="0" err="1">
                <a:latin typeface="TimesNewRomanPSMT"/>
              </a:rPr>
              <a:t>відпочинку</a:t>
            </a:r>
            <a:r>
              <a:rPr lang="ru-RU" sz="2800" dirty="0">
                <a:latin typeface="TimesNewRomanPSMT"/>
              </a:rPr>
              <a:t>. Кров </a:t>
            </a:r>
            <a:r>
              <a:rPr lang="ru-RU" sz="2800" dirty="0" err="1">
                <a:latin typeface="TimesNewRomanPSMT"/>
              </a:rPr>
              <a:t>поступово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перерозподіляється</a:t>
            </a:r>
            <a:r>
              <a:rPr lang="ru-RU" sz="2800" dirty="0">
                <a:latin typeface="TimesNewRomanPSMT"/>
              </a:rPr>
              <a:t> з </a:t>
            </a:r>
            <a:r>
              <a:rPr lang="ru-RU" sz="2800" dirty="0" err="1" smtClean="0">
                <a:latin typeface="TimesNewRomanPSMT"/>
              </a:rPr>
              <a:t>глибоких</a:t>
            </a:r>
            <a:r>
              <a:rPr lang="ru-RU" sz="2800" dirty="0" smtClean="0">
                <a:latin typeface="TimesNewRomanPSMT"/>
              </a:rPr>
              <a:t> вен </a:t>
            </a:r>
            <a:r>
              <a:rPr lang="ru-RU" sz="2800" dirty="0" err="1">
                <a:latin typeface="TimesNewRomanPSMT"/>
              </a:rPr>
              <a:t>ніг</a:t>
            </a:r>
            <a:r>
              <a:rPr lang="ru-RU" sz="2800" dirty="0">
                <a:latin typeface="TimesNewRomanPSMT"/>
              </a:rPr>
              <a:t>, </a:t>
            </a:r>
            <a:r>
              <a:rPr lang="ru-RU" sz="2800" dirty="0" err="1">
                <a:latin typeface="TimesNewRomanPSMT"/>
              </a:rPr>
              <a:t>знижується</a:t>
            </a:r>
            <a:r>
              <a:rPr lang="ru-RU" sz="2800" dirty="0">
                <a:latin typeface="TimesNewRomanPSMT"/>
              </a:rPr>
              <a:t> температура </a:t>
            </a:r>
            <a:r>
              <a:rPr lang="ru-RU" sz="2800" dirty="0" err="1">
                <a:latin typeface="TimesNewRomanPSMT"/>
              </a:rPr>
              <a:t>тіла</a:t>
            </a:r>
            <a:r>
              <a:rPr lang="ru-RU" sz="2800" dirty="0">
                <a:latin typeface="TimesNewRomanPSMT"/>
              </a:rPr>
              <a:t>, </a:t>
            </a:r>
            <a:r>
              <a:rPr lang="ru-RU" sz="2800" dirty="0" err="1">
                <a:latin typeface="TimesNewRomanPSMT"/>
              </a:rPr>
              <a:t>видаляються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продукти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 smtClean="0">
                <a:latin typeface="TimesNewRomanPSMT"/>
              </a:rPr>
              <a:t>розпаду</a:t>
            </a:r>
            <a:r>
              <a:rPr lang="ru-RU" sz="2800" dirty="0" smtClean="0">
                <a:latin typeface="TimesNewRomanPSMT"/>
              </a:rPr>
              <a:t>, </a:t>
            </a:r>
            <a:r>
              <a:rPr lang="ru-RU" sz="2800" dirty="0" err="1" smtClean="0">
                <a:latin typeface="TimesNewRomanPSMT"/>
              </a:rPr>
              <a:t>знижується</a:t>
            </a:r>
            <a:r>
              <a:rPr lang="ru-RU" sz="2800" dirty="0" smtClean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психічна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напруга</a:t>
            </a:r>
            <a:r>
              <a:rPr lang="ru-RU" sz="2800" dirty="0">
                <a:latin typeface="TimesNewRomanPSMT"/>
              </a:rPr>
              <a:t> (</a:t>
            </a:r>
            <a:r>
              <a:rPr lang="ru-RU" sz="2800" dirty="0" err="1">
                <a:latin typeface="TimesNewRomanPSMT"/>
              </a:rPr>
              <a:t>знижується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продукція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err="1">
                <a:latin typeface="TimesNewRomanPSMT"/>
              </a:rPr>
              <a:t>адреналіну</a:t>
            </a:r>
            <a:r>
              <a:rPr lang="ru-RU" sz="2800" dirty="0">
                <a:latin typeface="TimesNewRomanPSMT"/>
              </a:rPr>
              <a:t> </a:t>
            </a:r>
            <a:r>
              <a:rPr lang="ru-RU" sz="2800" dirty="0" smtClean="0">
                <a:latin typeface="TimesNewRomanPSMT"/>
              </a:rPr>
              <a:t>і </a:t>
            </a:r>
            <a:r>
              <a:rPr lang="ru-RU" sz="2800" dirty="0" err="1" smtClean="0">
                <a:latin typeface="TimesNewRomanPSMT"/>
              </a:rPr>
              <a:t>норадреналіну</a:t>
            </a:r>
            <a:r>
              <a:rPr lang="ru-RU" sz="2800" dirty="0">
                <a:latin typeface="TimesNewRomanPSMT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372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7" y="2274838"/>
            <a:ext cx="11307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00B0F0"/>
                </a:solidFill>
                <a:latin typeface="TimesNewRomanPS-BoldItalicMT"/>
              </a:rPr>
              <a:t>Рекомендації</a:t>
            </a:r>
            <a:r>
              <a:rPr lang="ru-RU" sz="2800" b="1" i="1" dirty="0">
                <a:solidFill>
                  <a:srgbClr val="00B0F0"/>
                </a:solidFill>
                <a:latin typeface="TimesNewRomanPS-BoldItalicMT"/>
              </a:rPr>
              <a:t> </a:t>
            </a:r>
            <a:r>
              <a:rPr lang="ru-RU" sz="2800" b="1" i="1" dirty="0" err="1">
                <a:solidFill>
                  <a:srgbClr val="00B0F0"/>
                </a:solidFill>
                <a:latin typeface="TimesNewRomanPS-BoldItalicMT"/>
              </a:rPr>
              <a:t>щодо</a:t>
            </a:r>
            <a:r>
              <a:rPr lang="ru-RU" sz="2800" b="1" i="1" dirty="0">
                <a:solidFill>
                  <a:srgbClr val="00B0F0"/>
                </a:solidFill>
                <a:latin typeface="TimesNewRomanPS-BoldItalicMT"/>
              </a:rPr>
              <a:t> </a:t>
            </a:r>
            <a:r>
              <a:rPr lang="ru-RU" sz="2800" b="1" i="1" dirty="0" err="1">
                <a:solidFill>
                  <a:srgbClr val="00B0F0"/>
                </a:solidFill>
                <a:latin typeface="TimesNewRomanPS-BoldItalicMT"/>
              </a:rPr>
              <a:t>побудови</a:t>
            </a:r>
            <a:r>
              <a:rPr lang="ru-RU" sz="2800" b="1" i="1" dirty="0">
                <a:solidFill>
                  <a:srgbClr val="00B0F0"/>
                </a:solidFill>
                <a:latin typeface="TimesNewRomanPS-BoldItalicMT"/>
              </a:rPr>
              <a:t> заминки:</a:t>
            </a:r>
          </a:p>
          <a:p>
            <a:r>
              <a:rPr lang="ru-RU" sz="2800" dirty="0">
                <a:latin typeface="Wingdings-Regular"/>
              </a:rPr>
              <a:t> </a:t>
            </a:r>
            <a:r>
              <a:rPr lang="ru-RU" sz="2800" i="1" dirty="0">
                <a:latin typeface="TimesNewRomanPS-ItalicMT"/>
              </a:rPr>
              <a:t>заминка повинна </a:t>
            </a:r>
            <a:r>
              <a:rPr lang="ru-RU" sz="2800" i="1" dirty="0" err="1">
                <a:latin typeface="TimesNewRomanPS-ItalicMT"/>
              </a:rPr>
              <a:t>тривати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від</a:t>
            </a:r>
            <a:r>
              <a:rPr lang="ru-RU" sz="2800" i="1" dirty="0">
                <a:latin typeface="TimesNewRomanPS-ItalicMT"/>
              </a:rPr>
              <a:t> 5 до 10 </a:t>
            </a:r>
            <a:r>
              <a:rPr lang="ru-RU" sz="2800" i="1" dirty="0" err="1">
                <a:latin typeface="TimesNewRomanPS-ItalicMT"/>
              </a:rPr>
              <a:t>хвилин</a:t>
            </a:r>
            <a:r>
              <a:rPr lang="ru-RU" sz="2800" i="1" dirty="0">
                <a:latin typeface="TimesNewRomanPS-ItalicMT"/>
              </a:rPr>
              <a:t>;</a:t>
            </a:r>
          </a:p>
          <a:p>
            <a:r>
              <a:rPr lang="ru-RU" sz="2800" dirty="0">
                <a:latin typeface="Wingdings-Regular"/>
              </a:rPr>
              <a:t> </a:t>
            </a:r>
            <a:r>
              <a:rPr lang="ru-RU" sz="2800" i="1" dirty="0" err="1">
                <a:latin typeface="TimesNewRomanPS-ItalicMT"/>
              </a:rPr>
              <a:t>бажано</a:t>
            </a:r>
            <a:r>
              <a:rPr lang="ru-RU" sz="2800" i="1" dirty="0">
                <a:latin typeface="TimesNewRomanPS-ItalicMT"/>
              </a:rPr>
              <a:t> використовувати </a:t>
            </a:r>
            <a:r>
              <a:rPr lang="ru-RU" sz="2800" i="1" dirty="0" err="1">
                <a:latin typeface="TimesNewRomanPS-ItalicMT"/>
              </a:rPr>
              <a:t>релаксаційні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види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вправ</a:t>
            </a:r>
            <a:r>
              <a:rPr lang="ru-RU" sz="2800" i="1" dirty="0">
                <a:latin typeface="TimesNewRomanPS-ItalicMT"/>
              </a:rPr>
              <a:t> (</a:t>
            </a:r>
            <a:r>
              <a:rPr lang="ru-RU" sz="2800" i="1" dirty="0" err="1">
                <a:latin typeface="TimesNewRomanPS-ItalicMT"/>
              </a:rPr>
              <a:t>стретчинг</a:t>
            </a:r>
            <a:r>
              <a:rPr lang="ru-RU" sz="2800" i="1" dirty="0">
                <a:latin typeface="TimesNewRomanPS-ItalicMT"/>
              </a:rPr>
              <a:t>,</a:t>
            </a:r>
          </a:p>
          <a:p>
            <a:r>
              <a:rPr lang="ru-RU" sz="2800" i="1" dirty="0" err="1">
                <a:latin typeface="TimesNewRomanPS-ItalicMT"/>
              </a:rPr>
              <a:t>фітнес</a:t>
            </a:r>
            <a:r>
              <a:rPr lang="ru-RU" sz="2800" i="1" dirty="0">
                <a:latin typeface="TimesNewRomanPS-ItalicMT"/>
              </a:rPr>
              <a:t>-йога);</a:t>
            </a:r>
          </a:p>
          <a:p>
            <a:r>
              <a:rPr lang="ru-RU" sz="2800" dirty="0">
                <a:latin typeface="Wingdings-Regular"/>
              </a:rPr>
              <a:t> </a:t>
            </a:r>
            <a:r>
              <a:rPr lang="ru-RU" sz="2800" i="1" dirty="0" err="1">
                <a:latin typeface="TimesNewRomanPS-ItalicMT"/>
              </a:rPr>
              <a:t>можна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включати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повільний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біг</a:t>
            </a:r>
            <a:r>
              <a:rPr lang="ru-RU" sz="2800" i="1" dirty="0">
                <a:latin typeface="TimesNewRomanPS-ItalicMT"/>
              </a:rPr>
              <a:t>, ходьбу та </a:t>
            </a:r>
            <a:r>
              <a:rPr lang="ru-RU" sz="2800" i="1" dirty="0" err="1">
                <a:latin typeface="TimesNewRomanPS-ItalicMT"/>
              </a:rPr>
              <a:t>низькоударні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err="1">
                <a:latin typeface="TimesNewRomanPS-ItalicMT"/>
              </a:rPr>
              <a:t>вправи</a:t>
            </a:r>
            <a:r>
              <a:rPr lang="ru-RU" sz="2800" i="1" dirty="0">
                <a:latin typeface="TimesNewRomanPS-ItalicMT"/>
              </a:rPr>
              <a:t> </a:t>
            </a:r>
            <a:r>
              <a:rPr lang="ru-RU" sz="2800" i="1" dirty="0" smtClean="0">
                <a:latin typeface="TimesNewRomanPS-ItalicMT"/>
              </a:rPr>
              <a:t>з </a:t>
            </a:r>
            <a:r>
              <a:rPr lang="ru-RU" sz="2800" i="1" dirty="0" err="1" smtClean="0">
                <a:latin typeface="TimesNewRomanPS-ItalicMT"/>
              </a:rPr>
              <a:t>аеробіки</a:t>
            </a:r>
            <a:r>
              <a:rPr lang="ru-RU" sz="2800" i="1" dirty="0">
                <a:latin typeface="TimesNewRomanPS-ItalicMT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45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087" y="336620"/>
            <a:ext cx="7078069" cy="17801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6823" y="2551837"/>
            <a:ext cx="112046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>
                <a:latin typeface="TimesNewRomanPSMT"/>
              </a:rPr>
              <a:t>Типова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фітнес-програма</a:t>
            </a:r>
            <a:r>
              <a:rPr lang="ru-RU" sz="3600" dirty="0">
                <a:latin typeface="TimesNewRomanPSMT"/>
              </a:rPr>
              <a:t> для </a:t>
            </a:r>
            <a:r>
              <a:rPr lang="ru-RU" sz="3600" dirty="0" err="1">
                <a:latin typeface="TimesNewRomanPSMT"/>
              </a:rPr>
              <a:t>початківців</a:t>
            </a:r>
            <a:r>
              <a:rPr lang="ru-RU" sz="3600" dirty="0">
                <a:latin typeface="TimesNewRomanPSMT"/>
              </a:rPr>
              <a:t> повинна </a:t>
            </a:r>
            <a:r>
              <a:rPr lang="ru-RU" sz="3600" dirty="0" err="1">
                <a:latin typeface="TimesNewRomanPSMT"/>
              </a:rPr>
              <a:t>включати</a:t>
            </a:r>
            <a:r>
              <a:rPr lang="ru-RU" sz="3600" dirty="0">
                <a:latin typeface="TimesNewRomanPSMT"/>
              </a:rPr>
              <a:t> 3 </a:t>
            </a:r>
            <a:r>
              <a:rPr lang="ru-RU" sz="3600" dirty="0" err="1" smtClean="0">
                <a:latin typeface="TimesNewRomanPSMT"/>
              </a:rPr>
              <a:t>дні</a:t>
            </a:r>
            <a:r>
              <a:rPr lang="ru-RU" sz="3600" dirty="0" smtClean="0">
                <a:latin typeface="TimesNewRomanPSMT"/>
              </a:rPr>
              <a:t> </a:t>
            </a:r>
            <a:r>
              <a:rPr lang="ru-RU" sz="3600" dirty="0" err="1" smtClean="0">
                <a:latin typeface="TimesNewRomanPSMT"/>
              </a:rPr>
              <a:t>аеробних</a:t>
            </a:r>
            <a:r>
              <a:rPr lang="ru-RU" sz="3600" dirty="0" smtClean="0">
                <a:latin typeface="TimesNewRomanPSMT"/>
              </a:rPr>
              <a:t> </a:t>
            </a:r>
            <a:r>
              <a:rPr lang="ru-RU" sz="3600" dirty="0">
                <a:latin typeface="TimesNewRomanPSMT"/>
              </a:rPr>
              <a:t>занять </a:t>
            </a:r>
            <a:r>
              <a:rPr lang="ru-RU" sz="3600" dirty="0" err="1">
                <a:latin typeface="TimesNewRomanPSMT"/>
              </a:rPr>
              <a:t>помірної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інтенсивності</a:t>
            </a:r>
            <a:r>
              <a:rPr lang="ru-RU" sz="3600" dirty="0">
                <a:latin typeface="TimesNewRomanPSMT"/>
              </a:rPr>
              <a:t> та 2 </a:t>
            </a:r>
            <a:r>
              <a:rPr lang="ru-RU" sz="3600" dirty="0" err="1">
                <a:latin typeface="TimesNewRomanPSMT"/>
              </a:rPr>
              <a:t>дні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силових</a:t>
            </a:r>
            <a:r>
              <a:rPr lang="ru-RU" sz="3600" dirty="0">
                <a:latin typeface="TimesNewRomanPSMT"/>
              </a:rPr>
              <a:t>. </a:t>
            </a:r>
            <a:r>
              <a:rPr lang="ru-RU" sz="3600" dirty="0" err="1">
                <a:latin typeface="TimesNewRomanPSMT"/>
              </a:rPr>
              <a:t>Силові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тренування</a:t>
            </a:r>
            <a:endParaRPr lang="ru-RU" sz="3600" dirty="0">
              <a:latin typeface="TimesNewRomanPSMT"/>
            </a:endParaRPr>
          </a:p>
          <a:p>
            <a:pPr algn="just"/>
            <a:r>
              <a:rPr lang="ru-RU" sz="3600" dirty="0" err="1">
                <a:latin typeface="TimesNewRomanPSMT"/>
              </a:rPr>
              <a:t>складаються</a:t>
            </a:r>
            <a:r>
              <a:rPr lang="ru-RU" sz="3600" dirty="0">
                <a:latin typeface="TimesNewRomanPSMT"/>
              </a:rPr>
              <a:t> для </a:t>
            </a:r>
            <a:r>
              <a:rPr lang="ru-RU" sz="3600" dirty="0" err="1">
                <a:latin typeface="TimesNewRomanPSMT"/>
              </a:rPr>
              <a:t>розвитку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всіх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>
                <a:latin typeface="TimesNewRomanPSMT"/>
              </a:rPr>
              <a:t>основних</a:t>
            </a:r>
            <a:r>
              <a:rPr lang="ru-RU" sz="3600" dirty="0">
                <a:latin typeface="TimesNewRomanPSMT"/>
              </a:rPr>
              <a:t> </a:t>
            </a:r>
            <a:r>
              <a:rPr lang="ru-RU" sz="3600" dirty="0" err="1" smtClean="0">
                <a:latin typeface="TimesNewRomanPSMT"/>
              </a:rPr>
              <a:t>м’язових</a:t>
            </a:r>
            <a:r>
              <a:rPr lang="ru-RU" sz="3600" dirty="0" smtClean="0">
                <a:latin typeface="TimesNewRomanPSMT"/>
              </a:rPr>
              <a:t> </a:t>
            </a:r>
            <a:r>
              <a:rPr lang="ru-RU" sz="3600" dirty="0" err="1" smtClean="0">
                <a:latin typeface="TimesNewRomanPSMT"/>
              </a:rPr>
              <a:t>груп</a:t>
            </a:r>
            <a:r>
              <a:rPr lang="ru-RU" sz="3600" dirty="0" smtClean="0">
                <a:latin typeface="TimesNewRomanPSMT"/>
              </a:rPr>
              <a:t> </a:t>
            </a:r>
            <a:r>
              <a:rPr lang="ru-RU" sz="3600" dirty="0">
                <a:latin typeface="TimesNewRomanPSMT"/>
              </a:rPr>
              <a:t>на одному </a:t>
            </a:r>
            <a:r>
              <a:rPr lang="ru-RU" sz="3600" dirty="0" err="1">
                <a:latin typeface="TimesNewRomanPSMT"/>
              </a:rPr>
              <a:t>занятті</a:t>
            </a:r>
            <a:r>
              <a:rPr lang="ru-RU" sz="3600" dirty="0">
                <a:latin typeface="TimesNewRomanPSMT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461159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366</Words>
  <Application>Microsoft Office PowerPoint</Application>
  <PresentationFormat>Широкоэкранный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Corbel</vt:lpstr>
      <vt:lpstr>SymbolMT</vt:lpstr>
      <vt:lpstr>TimesNewRomanPS-BoldItalicMT</vt:lpstr>
      <vt:lpstr>TimesNewRomanPS-BoldMT</vt:lpstr>
      <vt:lpstr>TimesNewRomanPS-ItalicMT</vt:lpstr>
      <vt:lpstr>TimesNewRomanPSMT</vt:lpstr>
      <vt:lpstr>Wingdings-Regular</vt:lpstr>
      <vt:lpstr>Базис</vt:lpstr>
      <vt:lpstr> КАФЕДРА ФІЗИЧНОГО ВИХОВАННЯ ТА СПОРТУ   </vt:lpstr>
      <vt:lpstr>Лекція № 3  Структура та зміст  фітнес-заняття.   Загальна структура  фітнес-програм.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ФІЗИЧНОГО ВИХОВАННЯ ТА СПОРТУ</dc:title>
  <dc:creator>Учетная запись Майкрософт</dc:creator>
  <cp:lastModifiedBy>Учетная запись Майкрософт</cp:lastModifiedBy>
  <cp:revision>12</cp:revision>
  <dcterms:created xsi:type="dcterms:W3CDTF">2023-03-05T17:34:29Z</dcterms:created>
  <dcterms:modified xsi:type="dcterms:W3CDTF">2023-03-07T09:59:27Z</dcterms:modified>
</cp:coreProperties>
</file>