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29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3/7/2023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40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3/7/2023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56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3/7/2023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79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3/7/2023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05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3/7/2023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27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3/7/2023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62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3/7/2023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7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3/7/2023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07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3/7/2023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95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3/7/2023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 defTabSz="457200"/>
              <a:t>3/7/2023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4FAB73BC-B049-4115-A692-8D63A059BFB8}" type="slidenum">
              <a:rPr lang="en-US" dirty="0">
                <a:solidFill>
                  <a:srgbClr val="A6B727"/>
                </a:solidFill>
              </a:rPr>
              <a:pPr defTabSz="457200"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4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0880" y="269517"/>
            <a:ext cx="6900393" cy="260985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accent2"/>
                </a:solidFill>
              </a:rPr>
              <a:t/>
            </a:r>
            <a:br>
              <a:rPr lang="uk-UA" sz="3200" dirty="0" smtClean="0">
                <a:solidFill>
                  <a:schemeClr val="accent2"/>
                </a:solidFill>
              </a:rPr>
            </a:br>
            <a:r>
              <a:rPr lang="uk-UA" sz="3200" dirty="0" smtClean="0">
                <a:solidFill>
                  <a:srgbClr val="0070C0"/>
                </a:solidFill>
              </a:rPr>
              <a:t>КАФЕДРА ФІЗИЧНОГО ВИХОВАННЯ ТА СПОРТУ</a:t>
            </a:r>
            <a:br>
              <a:rPr lang="uk-UA" sz="3200" dirty="0" smtClean="0">
                <a:solidFill>
                  <a:srgbClr val="0070C0"/>
                </a:solidFill>
              </a:rPr>
            </a:br>
            <a:r>
              <a:rPr lang="uk-UA" sz="3200" dirty="0" smtClean="0">
                <a:solidFill>
                  <a:schemeClr val="accent2"/>
                </a:solidFill>
              </a:rPr>
              <a:t/>
            </a:r>
            <a:br>
              <a:rPr lang="uk-UA" sz="3200" dirty="0" smtClean="0">
                <a:solidFill>
                  <a:schemeClr val="accent2"/>
                </a:solidFill>
              </a:rPr>
            </a:br>
            <a:r>
              <a:rPr lang="uk-UA" sz="4000" dirty="0" smtClean="0">
                <a:solidFill>
                  <a:schemeClr val="accent2"/>
                </a:solidFill>
              </a:rPr>
              <a:t/>
            </a:r>
            <a:br>
              <a:rPr lang="uk-UA" sz="4000" dirty="0" smtClean="0">
                <a:solidFill>
                  <a:schemeClr val="accent2"/>
                </a:solidFill>
              </a:rPr>
            </a:b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3480" y="2879367"/>
            <a:ext cx="11653368" cy="371461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pPr>
              <a:lnSpc>
                <a:spcPct val="210000"/>
              </a:lnSpc>
            </a:pP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Сучасні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спортивно-</a:t>
            </a: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оздоровчі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програми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у </a:t>
            </a: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фітнес-індустрії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endParaRPr lang="uk-UA" sz="3100" b="1" cap="all" dirty="0" smtClean="0">
              <a:solidFill>
                <a:srgbClr val="00B0F0"/>
              </a:solidFill>
              <a:ea typeface="+mj-ea"/>
              <a:cs typeface="+mj-cs"/>
            </a:endParaRPr>
          </a:p>
          <a:p>
            <a:endParaRPr lang="uk-UA" sz="1600" b="1" cap="all" dirty="0" smtClean="0">
              <a:solidFill>
                <a:srgbClr val="DF5327"/>
              </a:solidFill>
              <a:ea typeface="+mj-ea"/>
              <a:cs typeface="+mj-cs"/>
            </a:endParaRPr>
          </a:p>
          <a:p>
            <a:r>
              <a:rPr lang="uk-UA" sz="5800" b="1" cap="all" dirty="0" smtClean="0">
                <a:solidFill>
                  <a:srgbClr val="0070C0"/>
                </a:solidFill>
                <a:ea typeface="+mj-ea"/>
                <a:cs typeface="+mj-cs"/>
              </a:rPr>
              <a:t>ВИКЛАДАЧ           Гасанова  </a:t>
            </a:r>
            <a:r>
              <a:rPr lang="uk-UA" sz="5800" b="1" cap="all" dirty="0" err="1" smtClean="0">
                <a:solidFill>
                  <a:srgbClr val="0070C0"/>
                </a:solidFill>
                <a:ea typeface="+mj-ea"/>
                <a:cs typeface="+mj-cs"/>
              </a:rPr>
              <a:t>саіда</a:t>
            </a:r>
            <a:r>
              <a:rPr lang="uk-UA" sz="5800" b="1" cap="all" dirty="0" smtClean="0">
                <a:solidFill>
                  <a:srgbClr val="0070C0"/>
                </a:solidFill>
                <a:ea typeface="+mj-ea"/>
                <a:cs typeface="+mj-cs"/>
              </a:rPr>
              <a:t>  </a:t>
            </a:r>
            <a:r>
              <a:rPr lang="uk-UA" sz="5800" b="1" cap="all" dirty="0" err="1" smtClean="0">
                <a:solidFill>
                  <a:srgbClr val="0070C0"/>
                </a:solidFill>
                <a:ea typeface="+mj-ea"/>
                <a:cs typeface="+mj-cs"/>
              </a:rPr>
              <a:t>фарухівна</a:t>
            </a:r>
            <a:endParaRPr lang="uk-UA" sz="5800" b="1" cap="all" dirty="0" smtClean="0">
              <a:solidFill>
                <a:srgbClr val="0070C0"/>
              </a:solidFill>
              <a:ea typeface="+mj-ea"/>
              <a:cs typeface="+mj-cs"/>
            </a:endParaRPr>
          </a:p>
          <a:p>
            <a:r>
              <a:rPr lang="uk-UA" sz="4000" b="1" cap="all" dirty="0">
                <a:solidFill>
                  <a:srgbClr val="DF5327"/>
                </a:solidFill>
                <a:ea typeface="+mj-ea"/>
                <a:cs typeface="+mj-cs"/>
              </a:rPr>
              <a:t/>
            </a:r>
            <a:br>
              <a:rPr lang="uk-UA" sz="4000" b="1" cap="all" dirty="0">
                <a:solidFill>
                  <a:srgbClr val="DF5327"/>
                </a:solidFill>
                <a:ea typeface="+mj-ea"/>
                <a:cs typeface="+mj-cs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80" y="269517"/>
            <a:ext cx="2057400" cy="26098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273" y="269517"/>
            <a:ext cx="2695575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01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437882"/>
            <a:ext cx="11694017" cy="606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763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19" y="244699"/>
            <a:ext cx="11668259" cy="632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537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9" y="309093"/>
            <a:ext cx="11629622" cy="622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96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45" y="463438"/>
            <a:ext cx="11397803" cy="140399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74" y="1584102"/>
            <a:ext cx="11616744" cy="383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902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231821"/>
            <a:ext cx="11835684" cy="633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615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83" y="220952"/>
            <a:ext cx="11732654" cy="266391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93" y="2794715"/>
            <a:ext cx="11500834" cy="375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382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93" y="309093"/>
            <a:ext cx="11629621" cy="622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601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639" y="412124"/>
            <a:ext cx="11294772" cy="5962918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uk-UA" sz="6600" b="1" dirty="0" smtClean="0">
                <a:solidFill>
                  <a:srgbClr val="FFFF00"/>
                </a:solidFill>
              </a:rPr>
              <a:t>ДЯКУЮ ЗА УВАГУ!</a:t>
            </a:r>
            <a:endParaRPr lang="ru-RU" sz="6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69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3944" y="609600"/>
            <a:ext cx="10818252" cy="561089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b="1" i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Лекція № </a:t>
            </a:r>
            <a:r>
              <a:rPr lang="en-US" sz="6000" b="1" i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3</a:t>
            </a:r>
            <a:r>
              <a:rPr lang="uk-UA" sz="6000" b="1" i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/>
            </a:r>
            <a:br>
              <a:rPr lang="uk-UA" sz="6000" b="1" i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r>
              <a:rPr lang="uk-UA" b="1" i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/>
            </a:r>
            <a:br>
              <a:rPr lang="uk-UA" b="1" i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Структура та </a:t>
            </a:r>
            <a:r>
              <a:rPr lang="ru-RU" b="1" i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зміст</a:t>
            </a:r>
            <a:r>
              <a:rPr lang="ru-RU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b="1" i="1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фітнес-заняття</a:t>
            </a:r>
            <a:r>
              <a:rPr lang="ru-RU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. </a:t>
            </a:r>
            <a:r>
              <a:rPr lang="ru-RU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Загальна </a:t>
            </a:r>
            <a:r>
              <a:rPr lang="ru-RU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структура </a:t>
            </a:r>
            <a:r>
              <a:rPr lang="ru-RU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b="1" i="1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фітнес-програм</a:t>
            </a:r>
            <a:r>
              <a:rPr lang="ru-RU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790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988" y="478287"/>
            <a:ext cx="6565961" cy="178018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09988" y="2818467"/>
            <a:ext cx="752555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SymbolMT"/>
              </a:rPr>
              <a:t> </a:t>
            </a:r>
            <a:r>
              <a:rPr lang="ru-RU" sz="4000" b="1" i="1" dirty="0" err="1">
                <a:latin typeface="TimesNewRomanPS-BoldItalicMT"/>
              </a:rPr>
              <a:t>розминка</a:t>
            </a:r>
            <a:r>
              <a:rPr lang="ru-RU" sz="4000" b="1" i="1" dirty="0">
                <a:latin typeface="TimesNewRomanPS-BoldItalicMT"/>
              </a:rPr>
              <a:t> (</a:t>
            </a:r>
            <a:r>
              <a:rPr lang="en-US" sz="4000" b="1" i="1" dirty="0">
                <a:latin typeface="TimesNewRomanPS-BoldItalicMT"/>
              </a:rPr>
              <a:t>warm-up);</a:t>
            </a:r>
          </a:p>
          <a:p>
            <a:r>
              <a:rPr lang="ru-RU" sz="4000" dirty="0">
                <a:latin typeface="SymbolMT"/>
              </a:rPr>
              <a:t> </a:t>
            </a:r>
            <a:r>
              <a:rPr lang="ru-RU" sz="4000" b="1" i="1" dirty="0" err="1">
                <a:latin typeface="TimesNewRomanPS-BoldItalicMT"/>
              </a:rPr>
              <a:t>основна</a:t>
            </a:r>
            <a:r>
              <a:rPr lang="ru-RU" sz="4000" b="1" i="1" dirty="0">
                <a:latin typeface="TimesNewRomanPS-BoldItalicMT"/>
              </a:rPr>
              <a:t> (</a:t>
            </a:r>
            <a:r>
              <a:rPr lang="en-US" sz="4000" b="1" i="1" dirty="0">
                <a:latin typeface="TimesNewRomanPS-BoldItalicMT"/>
              </a:rPr>
              <a:t>workout/activity</a:t>
            </a:r>
            <a:r>
              <a:rPr lang="en-US" sz="4000" b="1" i="1" dirty="0" smtClean="0">
                <a:latin typeface="TimesNewRomanPS-BoldItalicMT"/>
              </a:rPr>
              <a:t>);</a:t>
            </a:r>
            <a:endParaRPr lang="ru-RU" sz="4000" dirty="0">
              <a:latin typeface="TimesNewRomanPSMT"/>
            </a:endParaRPr>
          </a:p>
          <a:p>
            <a:r>
              <a:rPr lang="ru-RU" sz="4000" dirty="0">
                <a:latin typeface="SymbolMT"/>
              </a:rPr>
              <a:t> </a:t>
            </a:r>
            <a:r>
              <a:rPr lang="ru-RU" sz="4000" b="1" i="1" dirty="0">
                <a:latin typeface="TimesNewRomanPS-BoldItalicMT"/>
              </a:rPr>
              <a:t>заминка (</a:t>
            </a:r>
            <a:r>
              <a:rPr lang="en-US" sz="4000" b="1" i="1" dirty="0">
                <a:latin typeface="TimesNewRomanPS-BoldItalicMT"/>
              </a:rPr>
              <a:t>cool-down).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0174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4253" y="156574"/>
            <a:ext cx="86159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 smtClean="0">
                <a:solidFill>
                  <a:srgbClr val="00B0F0"/>
                </a:solidFill>
                <a:latin typeface="TimesNewRomanPSMT"/>
              </a:rPr>
              <a:t>Дві</a:t>
            </a:r>
            <a:r>
              <a:rPr lang="ru-RU" sz="4000" b="1" dirty="0" smtClean="0">
                <a:solidFill>
                  <a:srgbClr val="00B0F0"/>
                </a:solidFill>
                <a:latin typeface="TimesNewRomanPSMT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NewRomanPSMT"/>
              </a:rPr>
              <a:t>частини</a:t>
            </a:r>
            <a:r>
              <a:rPr lang="ru-RU" sz="4000" b="1" dirty="0">
                <a:solidFill>
                  <a:srgbClr val="00B0F0"/>
                </a:solidFill>
                <a:latin typeface="TimesNewRomanPSMT"/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  <a:latin typeface="TimesNewRomanPSMT"/>
              </a:rPr>
              <a:t>розминки</a:t>
            </a:r>
            <a:r>
              <a:rPr lang="ru-RU" sz="4000" b="1" dirty="0" smtClean="0">
                <a:solidFill>
                  <a:srgbClr val="00B0F0"/>
                </a:solidFill>
                <a:latin typeface="TimesNewRomanPSMT"/>
              </a:rPr>
              <a:t>:</a:t>
            </a:r>
          </a:p>
          <a:p>
            <a:pPr algn="ctr"/>
            <a:r>
              <a:rPr lang="ru-RU" sz="4000" dirty="0" err="1" smtClean="0">
                <a:latin typeface="TimesNewRomanPSMT"/>
              </a:rPr>
              <a:t>загальна</a:t>
            </a:r>
            <a:r>
              <a:rPr lang="ru-RU" sz="4000" dirty="0" smtClean="0">
                <a:latin typeface="TimesNewRomanPSMT"/>
              </a:rPr>
              <a:t> та </a:t>
            </a:r>
            <a:r>
              <a:rPr lang="ru-RU" sz="4000" dirty="0" err="1">
                <a:latin typeface="TimesNewRomanPSMT"/>
              </a:rPr>
              <a:t>спеціальна</a:t>
            </a:r>
            <a:r>
              <a:rPr lang="ru-RU" sz="4000" dirty="0">
                <a:latin typeface="TimesNewRomanPSMT"/>
              </a:rPr>
              <a:t>.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3487" y="1982450"/>
            <a:ext cx="1150083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>
                <a:latin typeface="TimesNewRomanPS-BoldItalicMT"/>
              </a:rPr>
              <a:t>Рекомендації</a:t>
            </a:r>
            <a:r>
              <a:rPr lang="ru-RU" sz="2400" b="1" i="1" dirty="0">
                <a:latin typeface="TimesNewRomanPS-BoldItalicMT"/>
              </a:rPr>
              <a:t> </a:t>
            </a:r>
            <a:r>
              <a:rPr lang="ru-RU" sz="2400" b="1" i="1" dirty="0" err="1">
                <a:latin typeface="TimesNewRomanPS-BoldItalicMT"/>
              </a:rPr>
              <a:t>щодо</a:t>
            </a:r>
            <a:r>
              <a:rPr lang="ru-RU" sz="2400" b="1" i="1" dirty="0">
                <a:latin typeface="TimesNewRomanPS-BoldItalicMT"/>
              </a:rPr>
              <a:t> </a:t>
            </a:r>
            <a:r>
              <a:rPr lang="ru-RU" sz="2400" b="1" i="1" dirty="0" err="1">
                <a:latin typeface="TimesNewRomanPS-BoldItalicMT"/>
              </a:rPr>
              <a:t>побудови</a:t>
            </a:r>
            <a:r>
              <a:rPr lang="ru-RU" sz="2400" b="1" i="1" dirty="0">
                <a:latin typeface="TimesNewRomanPS-BoldItalicMT"/>
              </a:rPr>
              <a:t> </a:t>
            </a:r>
            <a:r>
              <a:rPr lang="ru-RU" sz="2400" b="1" i="1" dirty="0" err="1">
                <a:latin typeface="TimesNewRomanPS-BoldItalicMT"/>
              </a:rPr>
              <a:t>розминки</a:t>
            </a:r>
            <a:r>
              <a:rPr lang="ru-RU" sz="2400" b="1" i="1" dirty="0">
                <a:latin typeface="TimesNewRomanPS-BoldItalicMT"/>
              </a:rPr>
              <a:t>:</a:t>
            </a:r>
          </a:p>
          <a:p>
            <a:r>
              <a:rPr lang="ru-RU" sz="2400" dirty="0">
                <a:latin typeface="Wingdings-Regular"/>
              </a:rPr>
              <a:t> </a:t>
            </a:r>
            <a:r>
              <a:rPr lang="ru-RU" sz="2400" i="1" dirty="0" err="1">
                <a:latin typeface="TimesNewRomanPS-ItalicMT"/>
              </a:rPr>
              <a:t>розминка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має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тривати</a:t>
            </a:r>
            <a:r>
              <a:rPr lang="ru-RU" sz="2400" i="1" dirty="0">
                <a:latin typeface="TimesNewRomanPS-ItalicMT"/>
              </a:rPr>
              <a:t> не </a:t>
            </a:r>
            <a:r>
              <a:rPr lang="ru-RU" sz="2400" i="1" dirty="0" err="1">
                <a:latin typeface="TimesNewRomanPS-ItalicMT"/>
              </a:rPr>
              <a:t>менше</a:t>
            </a:r>
            <a:r>
              <a:rPr lang="ru-RU" sz="2400" i="1" dirty="0">
                <a:latin typeface="TimesNewRomanPS-ItalicMT"/>
              </a:rPr>
              <a:t> 5, але не </a:t>
            </a:r>
            <a:r>
              <a:rPr lang="ru-RU" sz="2400" i="1" dirty="0" err="1">
                <a:latin typeface="TimesNewRomanPS-ItalicMT"/>
              </a:rPr>
              <a:t>більше</a:t>
            </a:r>
            <a:r>
              <a:rPr lang="ru-RU" sz="2400" i="1" dirty="0">
                <a:latin typeface="TimesNewRomanPS-ItalicMT"/>
              </a:rPr>
              <a:t> 15 </a:t>
            </a:r>
            <a:r>
              <a:rPr lang="ru-RU" sz="2400" i="1" dirty="0" err="1">
                <a:latin typeface="TimesNewRomanPS-ItalicMT"/>
              </a:rPr>
              <a:t>хвилин</a:t>
            </a:r>
            <a:r>
              <a:rPr lang="ru-RU" sz="2400" i="1" dirty="0">
                <a:latin typeface="TimesNewRomanPS-ItalicMT"/>
              </a:rPr>
              <a:t>;</a:t>
            </a:r>
          </a:p>
          <a:p>
            <a:r>
              <a:rPr lang="ru-RU" sz="2400" dirty="0">
                <a:latin typeface="Wingdings-Regular"/>
              </a:rPr>
              <a:t> </a:t>
            </a:r>
            <a:r>
              <a:rPr lang="ru-RU" sz="2400" i="1" dirty="0" err="1">
                <a:latin typeface="TimesNewRomanPS-ItalicMT"/>
              </a:rPr>
              <a:t>починати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розминку</a:t>
            </a:r>
            <a:r>
              <a:rPr lang="ru-RU" sz="2400" i="1" dirty="0">
                <a:latin typeface="TimesNewRomanPS-ItalicMT"/>
              </a:rPr>
              <a:t> треба з </a:t>
            </a:r>
            <a:r>
              <a:rPr lang="ru-RU" sz="2400" i="1" dirty="0" err="1">
                <a:latin typeface="TimesNewRomanPS-ItalicMT"/>
              </a:rPr>
              <a:t>дихальних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вправ</a:t>
            </a:r>
            <a:r>
              <a:rPr lang="ru-RU" sz="2400" i="1" dirty="0">
                <a:latin typeface="TimesNewRomanPS-ItalicMT"/>
              </a:rPr>
              <a:t>;</a:t>
            </a:r>
          </a:p>
          <a:p>
            <a:r>
              <a:rPr lang="ru-RU" sz="2400" dirty="0">
                <a:latin typeface="Wingdings-Regular"/>
              </a:rPr>
              <a:t> </a:t>
            </a:r>
            <a:r>
              <a:rPr lang="ru-RU" sz="2400" i="1" dirty="0" err="1">
                <a:latin typeface="TimesNewRomanPS-ItalicMT"/>
              </a:rPr>
              <a:t>розминайте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всі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частини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тіла</a:t>
            </a:r>
            <a:r>
              <a:rPr lang="ru-RU" sz="2400" i="1" dirty="0">
                <a:latin typeface="TimesNewRomanPS-ItalicMT"/>
              </a:rPr>
              <a:t> і </a:t>
            </a:r>
            <a:r>
              <a:rPr lang="ru-RU" sz="2400" i="1" dirty="0" err="1">
                <a:latin typeface="TimesNewRomanPS-ItalicMT"/>
              </a:rPr>
              <a:t>групи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м’язів</a:t>
            </a:r>
            <a:r>
              <a:rPr lang="ru-RU" sz="2400" i="1" dirty="0">
                <a:latin typeface="TimesNewRomanPS-ItalicMT"/>
              </a:rPr>
              <a:t>, </a:t>
            </a:r>
            <a:r>
              <a:rPr lang="ru-RU" sz="2400" i="1" dirty="0" err="1">
                <a:latin typeface="TimesNewRomanPS-ItalicMT"/>
              </a:rPr>
              <a:t>включаючи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шию</a:t>
            </a:r>
            <a:r>
              <a:rPr lang="ru-RU" sz="2400" i="1" dirty="0">
                <a:latin typeface="TimesNewRomanPS-ItalicMT"/>
              </a:rPr>
              <a:t>, </a:t>
            </a:r>
            <a:r>
              <a:rPr lang="ru-RU" sz="2400" i="1" dirty="0" err="1">
                <a:latin typeface="TimesNewRomanPS-ItalicMT"/>
              </a:rPr>
              <a:t>плечі</a:t>
            </a:r>
            <a:r>
              <a:rPr lang="ru-RU" sz="2400" i="1" dirty="0">
                <a:latin typeface="TimesNewRomanPS-ItalicMT"/>
              </a:rPr>
              <a:t>,</a:t>
            </a:r>
          </a:p>
          <a:p>
            <a:r>
              <a:rPr lang="ru-RU" sz="2400" i="1" dirty="0" err="1">
                <a:latin typeface="TimesNewRomanPS-ItalicMT"/>
              </a:rPr>
              <a:t>тулуб</a:t>
            </a:r>
            <a:r>
              <a:rPr lang="ru-RU" sz="2400" i="1" dirty="0">
                <a:latin typeface="TimesNewRomanPS-ItalicMT"/>
              </a:rPr>
              <a:t>, стегна, </a:t>
            </a:r>
            <a:r>
              <a:rPr lang="ru-RU" sz="2400" i="1" dirty="0" err="1">
                <a:latin typeface="TimesNewRomanPS-ItalicMT"/>
              </a:rPr>
              <a:t>коліна</a:t>
            </a:r>
            <a:r>
              <a:rPr lang="ru-RU" sz="2400" i="1" dirty="0">
                <a:latin typeface="TimesNewRomanPS-ItalicMT"/>
              </a:rPr>
              <a:t>, ноги;</a:t>
            </a:r>
          </a:p>
          <a:p>
            <a:r>
              <a:rPr lang="ru-RU" sz="2400" dirty="0">
                <a:latin typeface="Wingdings-Regular"/>
              </a:rPr>
              <a:t> </a:t>
            </a:r>
            <a:r>
              <a:rPr lang="ru-RU" sz="2400" i="1" dirty="0" err="1">
                <a:latin typeface="TimesNewRomanPS-ItalicMT"/>
              </a:rPr>
              <a:t>виконуйте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вправи</a:t>
            </a:r>
            <a:r>
              <a:rPr lang="ru-RU" sz="2400" i="1" dirty="0">
                <a:latin typeface="TimesNewRomanPS-ItalicMT"/>
              </a:rPr>
              <a:t>, </a:t>
            </a:r>
            <a:r>
              <a:rPr lang="ru-RU" sz="2400" i="1" dirty="0" err="1">
                <a:latin typeface="TimesNewRomanPS-ItalicMT"/>
              </a:rPr>
              <a:t>які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викликають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поступове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збільшення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роботи</a:t>
            </a:r>
            <a:endParaRPr lang="ru-RU" sz="2400" i="1" dirty="0">
              <a:latin typeface="TimesNewRomanPS-ItalicMT"/>
            </a:endParaRPr>
          </a:p>
          <a:p>
            <a:r>
              <a:rPr lang="ru-RU" sz="2400" i="1" dirty="0">
                <a:latin typeface="TimesNewRomanPS-ItalicMT"/>
              </a:rPr>
              <a:t>кардіореспіраторної </a:t>
            </a:r>
            <a:r>
              <a:rPr lang="ru-RU" sz="2400" i="1" dirty="0" err="1">
                <a:latin typeface="TimesNewRomanPS-ItalicMT"/>
              </a:rPr>
              <a:t>системи</a:t>
            </a:r>
            <a:r>
              <a:rPr lang="ru-RU" sz="2400" i="1" dirty="0">
                <a:latin typeface="TimesNewRomanPS-ItalicMT"/>
              </a:rPr>
              <a:t>;</a:t>
            </a:r>
          </a:p>
          <a:p>
            <a:r>
              <a:rPr lang="ru-RU" sz="2400" dirty="0">
                <a:latin typeface="Wingdings-Regular"/>
              </a:rPr>
              <a:t> </a:t>
            </a:r>
            <a:r>
              <a:rPr lang="ru-RU" sz="2400" i="1" dirty="0" err="1">
                <a:latin typeface="TimesNewRomanPS-ItalicMT"/>
              </a:rPr>
              <a:t>інтенсивність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розминки</a:t>
            </a:r>
            <a:r>
              <a:rPr lang="ru-RU" sz="2400" i="1" dirty="0">
                <a:latin typeface="TimesNewRomanPS-ItalicMT"/>
              </a:rPr>
              <a:t> не повинна бути </a:t>
            </a:r>
            <a:r>
              <a:rPr lang="ru-RU" sz="2400" i="1" dirty="0" err="1">
                <a:latin typeface="TimesNewRomanPS-ItalicMT"/>
              </a:rPr>
              <a:t>високою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оскільки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це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може</a:t>
            </a:r>
            <a:endParaRPr lang="ru-RU" sz="2400" i="1" dirty="0">
              <a:latin typeface="TimesNewRomanPS-ItalicMT"/>
            </a:endParaRPr>
          </a:p>
          <a:p>
            <a:r>
              <a:rPr lang="ru-RU" sz="2400" i="1" dirty="0" err="1">
                <a:latin typeface="TimesNewRomanPS-ItalicMT"/>
              </a:rPr>
              <a:t>призвести</a:t>
            </a:r>
            <a:r>
              <a:rPr lang="ru-RU" sz="2400" i="1" dirty="0">
                <a:latin typeface="TimesNewRomanPS-ItalicMT"/>
              </a:rPr>
              <a:t> до </a:t>
            </a:r>
            <a:r>
              <a:rPr lang="ru-RU" sz="2400" i="1" dirty="0" err="1">
                <a:latin typeface="TimesNewRomanPS-ItalicMT"/>
              </a:rPr>
              <a:t>швидкої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втоми</a:t>
            </a:r>
            <a:r>
              <a:rPr lang="ru-RU" sz="2400" i="1" dirty="0">
                <a:latin typeface="TimesNewRomanPS-ItalicMT"/>
              </a:rPr>
              <a:t>;</a:t>
            </a:r>
          </a:p>
          <a:p>
            <a:r>
              <a:rPr lang="ru-RU" sz="2400" dirty="0">
                <a:latin typeface="Wingdings-Regular"/>
              </a:rPr>
              <a:t> </a:t>
            </a:r>
            <a:r>
              <a:rPr lang="ru-RU" sz="2400" i="1" dirty="0" err="1">
                <a:latin typeface="TimesNewRomanPS-ItalicMT"/>
              </a:rPr>
              <a:t>спрямованість</a:t>
            </a:r>
            <a:r>
              <a:rPr lang="ru-RU" sz="2400" i="1" dirty="0">
                <a:latin typeface="TimesNewRomanPS-ItalicMT"/>
              </a:rPr>
              <a:t> та вид </a:t>
            </a:r>
            <a:r>
              <a:rPr lang="ru-RU" sz="2400" i="1" dirty="0" err="1">
                <a:latin typeface="TimesNewRomanPS-ItalicMT"/>
              </a:rPr>
              <a:t>вправ</a:t>
            </a:r>
            <a:r>
              <a:rPr lang="ru-RU" sz="2400" i="1" dirty="0">
                <a:latin typeface="TimesNewRomanPS-ItalicMT"/>
              </a:rPr>
              <a:t> повинен </a:t>
            </a:r>
            <a:r>
              <a:rPr lang="ru-RU" sz="2400" i="1" dirty="0" err="1">
                <a:latin typeface="TimesNewRomanPS-ItalicMT"/>
              </a:rPr>
              <a:t>орієнтуватися</a:t>
            </a:r>
            <a:r>
              <a:rPr lang="ru-RU" sz="2400" i="1" dirty="0">
                <a:latin typeface="TimesNewRomanPS-ItalicMT"/>
              </a:rPr>
              <a:t> на </a:t>
            </a:r>
            <a:r>
              <a:rPr lang="ru-RU" sz="2400" i="1" dirty="0" err="1">
                <a:latin typeface="TimesNewRomanPS-ItalicMT"/>
              </a:rPr>
              <a:t>рухові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завдання</a:t>
            </a:r>
            <a:r>
              <a:rPr lang="ru-RU" sz="2400" i="1" dirty="0">
                <a:latin typeface="TimesNewRomanPS-ItalicMT"/>
              </a:rPr>
              <a:t>,</a:t>
            </a:r>
          </a:p>
          <a:p>
            <a:r>
              <a:rPr lang="ru-RU" sz="2400" i="1" dirty="0" err="1">
                <a:latin typeface="TimesNewRomanPS-ItalicMT"/>
              </a:rPr>
              <a:t>які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будуть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використані</a:t>
            </a:r>
            <a:r>
              <a:rPr lang="ru-RU" sz="2400" i="1" dirty="0">
                <a:latin typeface="TimesNewRomanPS-ItalicMT"/>
              </a:rPr>
              <a:t> в </a:t>
            </a:r>
            <a:r>
              <a:rPr lang="ru-RU" sz="2400" i="1" dirty="0" err="1">
                <a:latin typeface="TimesNewRomanPS-ItalicMT"/>
              </a:rPr>
              <a:t>основній</a:t>
            </a:r>
            <a:r>
              <a:rPr lang="ru-RU" sz="2400" i="1" dirty="0">
                <a:latin typeface="TimesNewRomanPS-ItalicMT"/>
              </a:rPr>
              <a:t> </a:t>
            </a:r>
            <a:r>
              <a:rPr lang="ru-RU" sz="2400" i="1" dirty="0" err="1">
                <a:latin typeface="TimesNewRomanPS-ItalicMT"/>
              </a:rPr>
              <a:t>частині</a:t>
            </a:r>
            <a:r>
              <a:rPr lang="ru-RU" sz="2400" i="1" dirty="0">
                <a:latin typeface="TimesNewRomanPS-ItalicMT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66283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830" y="1289294"/>
            <a:ext cx="112733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>
                <a:latin typeface="TimesNewRomanPS-BoldMT"/>
              </a:rPr>
              <a:t>Основна</a:t>
            </a:r>
            <a:r>
              <a:rPr lang="ru-RU" sz="2800" b="1" dirty="0">
                <a:latin typeface="TimesNewRomanPS-BoldMT"/>
              </a:rPr>
              <a:t> (</a:t>
            </a:r>
            <a:r>
              <a:rPr lang="en-US" sz="2800" b="1" dirty="0">
                <a:latin typeface="TimesNewRomanPS-BoldMT"/>
              </a:rPr>
              <a:t>workout/activity). </a:t>
            </a:r>
            <a:endParaRPr lang="uk-UA" sz="2800" b="1" dirty="0" smtClean="0">
              <a:latin typeface="TimesNewRomanPS-BoldMT"/>
            </a:endParaRPr>
          </a:p>
          <a:p>
            <a:pPr algn="just"/>
            <a:r>
              <a:rPr lang="ru-RU" sz="2800" dirty="0" smtClean="0">
                <a:latin typeface="TimesNewRomanPSMT"/>
              </a:rPr>
              <a:t>Перед </a:t>
            </a:r>
            <a:r>
              <a:rPr lang="ru-RU" sz="2800" dirty="0">
                <a:latin typeface="TimesNewRomanPSMT"/>
              </a:rPr>
              <a:t>початком будь-</a:t>
            </a:r>
            <a:r>
              <a:rPr lang="ru-RU" sz="2800" dirty="0" err="1">
                <a:latin typeface="TimesNewRomanPSMT"/>
              </a:rPr>
              <a:t>якої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 smtClean="0">
                <a:latin typeface="TimesNewRomanPSMT"/>
              </a:rPr>
              <a:t>рухової</a:t>
            </a:r>
            <a:r>
              <a:rPr lang="ru-RU" sz="2800" dirty="0" smtClean="0">
                <a:latin typeface="TimesNewRomanPSMT"/>
              </a:rPr>
              <a:t> </a:t>
            </a:r>
            <a:r>
              <a:rPr lang="ru-RU" sz="2800" dirty="0" err="1" smtClean="0">
                <a:latin typeface="TimesNewRomanPSMT"/>
              </a:rPr>
              <a:t>активності</a:t>
            </a:r>
            <a:r>
              <a:rPr lang="ru-RU" sz="2800" dirty="0">
                <a:latin typeface="TimesNewRomanPSMT"/>
              </a:rPr>
              <a:t>, треба </a:t>
            </a:r>
            <a:r>
              <a:rPr lang="ru-RU" sz="2800" dirty="0" err="1">
                <a:latin typeface="TimesNewRomanPSMT"/>
              </a:rPr>
              <a:t>одягнутися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відповідно</a:t>
            </a:r>
            <a:r>
              <a:rPr lang="ru-RU" sz="2800" dirty="0">
                <a:latin typeface="TimesNewRomanPSMT"/>
              </a:rPr>
              <a:t> до </a:t>
            </a:r>
            <a:r>
              <a:rPr lang="ru-RU" sz="2800" dirty="0" err="1" smtClean="0">
                <a:latin typeface="TimesNewRomanPSMT"/>
              </a:rPr>
              <a:t>тренування</a:t>
            </a:r>
            <a:r>
              <a:rPr lang="ru-RU" sz="2800" dirty="0" smtClean="0">
                <a:latin typeface="TimesNewRomanPSMT"/>
              </a:rPr>
              <a:t>, </a:t>
            </a:r>
            <a:r>
              <a:rPr lang="ru-RU" sz="2800" dirty="0" err="1" smtClean="0">
                <a:latin typeface="TimesNewRomanPSMT"/>
              </a:rPr>
              <a:t>вибираючи</a:t>
            </a:r>
            <a:r>
              <a:rPr lang="ru-RU" sz="2800" dirty="0" smtClean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одяг</a:t>
            </a:r>
            <a:r>
              <a:rPr lang="ru-RU" sz="2800" dirty="0">
                <a:latin typeface="TimesNewRomanPSMT"/>
              </a:rPr>
              <a:t>, </a:t>
            </a:r>
            <a:r>
              <a:rPr lang="ru-RU" sz="2800" dirty="0" err="1" smtClean="0">
                <a:latin typeface="TimesNewRomanPSMT"/>
              </a:rPr>
              <a:t>який</a:t>
            </a:r>
            <a:r>
              <a:rPr lang="ru-RU" sz="2800" dirty="0" smtClean="0">
                <a:latin typeface="TimesNewRomanPSMT"/>
              </a:rPr>
              <a:t> </a:t>
            </a:r>
            <a:r>
              <a:rPr lang="ru-RU" sz="2800" dirty="0" err="1" smtClean="0">
                <a:latin typeface="TimesNewRomanPSMT"/>
              </a:rPr>
              <a:t>надаватиме</a:t>
            </a:r>
            <a:r>
              <a:rPr lang="ru-RU" sz="2800" dirty="0" smtClean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можливість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рухатися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вільно</a:t>
            </a:r>
            <a:r>
              <a:rPr lang="ru-RU" sz="2800" dirty="0">
                <a:latin typeface="TimesNewRomanPSMT"/>
              </a:rPr>
              <a:t> і </a:t>
            </a:r>
            <a:r>
              <a:rPr lang="ru-RU" sz="2800" dirty="0" err="1">
                <a:latin typeface="TimesNewRomanPSMT"/>
              </a:rPr>
              <a:t>безпечно</a:t>
            </a:r>
            <a:r>
              <a:rPr lang="ru-RU" sz="2800" dirty="0">
                <a:latin typeface="TimesNewRomanPSMT"/>
              </a:rPr>
              <a:t>. </a:t>
            </a:r>
            <a:r>
              <a:rPr lang="ru-RU" sz="2800" dirty="0" err="1">
                <a:latin typeface="TimesNewRomanPSMT"/>
              </a:rPr>
              <a:t>Основна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частина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 smtClean="0">
                <a:latin typeface="TimesNewRomanPSMT"/>
              </a:rPr>
              <a:t>фітнес</a:t>
            </a:r>
            <a:r>
              <a:rPr lang="ru-RU" sz="2800" dirty="0" smtClean="0">
                <a:latin typeface="TimesNewRomanPSMT"/>
              </a:rPr>
              <a:t> </a:t>
            </a:r>
            <a:r>
              <a:rPr lang="ru-RU" sz="2800" dirty="0" err="1" smtClean="0">
                <a:latin typeface="TimesNewRomanPSMT"/>
              </a:rPr>
              <a:t>тренування</a:t>
            </a:r>
            <a:r>
              <a:rPr lang="ru-RU" sz="2800" dirty="0" smtClean="0">
                <a:latin typeface="TimesNewRomanPSMT"/>
              </a:rPr>
              <a:t> </a:t>
            </a:r>
            <a:r>
              <a:rPr lang="ru-RU" sz="2800" dirty="0">
                <a:latin typeface="TimesNewRomanPSMT"/>
              </a:rPr>
              <a:t>повинна </a:t>
            </a:r>
            <a:r>
              <a:rPr lang="ru-RU" sz="2800" dirty="0" err="1">
                <a:latin typeface="TimesNewRomanPSMT"/>
              </a:rPr>
              <a:t>тривати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від</a:t>
            </a:r>
            <a:r>
              <a:rPr lang="ru-RU" sz="2800" dirty="0">
                <a:latin typeface="TimesNewRomanPSMT"/>
              </a:rPr>
              <a:t> 20 </a:t>
            </a:r>
            <a:r>
              <a:rPr lang="ru-RU" sz="2800" dirty="0" err="1">
                <a:latin typeface="TimesNewRomanPSMT"/>
              </a:rPr>
              <a:t>хвилин</a:t>
            </a:r>
            <a:r>
              <a:rPr lang="ru-RU" sz="2800" dirty="0">
                <a:latin typeface="TimesNewRomanPSMT"/>
              </a:rPr>
              <a:t> до 1 </a:t>
            </a:r>
            <a:r>
              <a:rPr lang="ru-RU" sz="2800" dirty="0" err="1">
                <a:latin typeface="TimesNewRomanPSMT"/>
              </a:rPr>
              <a:t>години</a:t>
            </a:r>
            <a:r>
              <a:rPr lang="ru-RU" sz="2800" dirty="0">
                <a:latin typeface="TimesNewRomanPSMT"/>
              </a:rPr>
              <a:t>. Для </a:t>
            </a:r>
            <a:r>
              <a:rPr lang="ru-RU" sz="2800" dirty="0" err="1">
                <a:latin typeface="TimesNewRomanPSMT"/>
              </a:rPr>
              <a:t>поліпшення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smtClean="0">
                <a:latin typeface="TimesNewRomanPSMT"/>
              </a:rPr>
              <a:t>стану </a:t>
            </a:r>
            <a:r>
              <a:rPr lang="ru-RU" sz="2800" dirty="0" err="1" smtClean="0">
                <a:latin typeface="TimesNewRomanPSMT"/>
              </a:rPr>
              <a:t>здоров’я</a:t>
            </a:r>
            <a:r>
              <a:rPr lang="ru-RU" sz="2800" dirty="0" smtClean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необхідно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розвивати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всі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компоненти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оздоровчого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 smtClean="0">
                <a:latin typeface="TimesNewRomanPSMT"/>
              </a:rPr>
              <a:t>фітнесу</a:t>
            </a:r>
            <a:r>
              <a:rPr lang="ru-RU" sz="2800" dirty="0" smtClean="0">
                <a:latin typeface="TimesNewRomanPSMT"/>
              </a:rPr>
              <a:t>, </a:t>
            </a:r>
            <a:r>
              <a:rPr lang="ru-RU" sz="2800" dirty="0" err="1" smtClean="0">
                <a:latin typeface="TimesNewRomanPSMT"/>
              </a:rPr>
              <a:t>включаючи</a:t>
            </a:r>
            <a:r>
              <a:rPr lang="ru-RU" sz="2800" dirty="0" smtClean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вправи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спрямовані</a:t>
            </a:r>
            <a:r>
              <a:rPr lang="ru-RU" sz="2800" dirty="0">
                <a:latin typeface="TimesNewRomanPSMT"/>
              </a:rPr>
              <a:t> на </a:t>
            </a:r>
            <a:r>
              <a:rPr lang="ru-RU" sz="2800" dirty="0" err="1">
                <a:latin typeface="TimesNewRomanPSMT"/>
              </a:rPr>
              <a:t>розвиток</a:t>
            </a:r>
            <a:r>
              <a:rPr lang="ru-RU" sz="2800" dirty="0">
                <a:latin typeface="TimesNewRomanPSMT"/>
              </a:rPr>
              <a:t> кардіореспіраторної </a:t>
            </a:r>
            <a:r>
              <a:rPr lang="ru-RU" sz="2800" dirty="0" err="1" smtClean="0">
                <a:latin typeface="TimesNewRomanPSMT"/>
              </a:rPr>
              <a:t>витривалості</a:t>
            </a:r>
            <a:r>
              <a:rPr lang="ru-RU" sz="2800" dirty="0" smtClean="0">
                <a:latin typeface="TimesNewRomanPSMT"/>
              </a:rPr>
              <a:t>, </a:t>
            </a:r>
            <a:r>
              <a:rPr lang="ru-RU" sz="2800" dirty="0" err="1" smtClean="0">
                <a:latin typeface="TimesNewRomanPSMT"/>
              </a:rPr>
              <a:t>гнучкості</a:t>
            </a:r>
            <a:r>
              <a:rPr lang="ru-RU" sz="2800" dirty="0">
                <a:latin typeface="TimesNewRomanPSMT"/>
              </a:rPr>
              <a:t>, </a:t>
            </a:r>
            <a:r>
              <a:rPr lang="ru-RU" sz="2800" dirty="0" err="1">
                <a:latin typeface="TimesNewRomanPSMT"/>
              </a:rPr>
              <a:t>сили</a:t>
            </a:r>
            <a:r>
              <a:rPr lang="ru-RU" sz="2800" dirty="0">
                <a:latin typeface="TimesNewRomanPSMT"/>
              </a:rPr>
              <a:t> і </a:t>
            </a:r>
            <a:r>
              <a:rPr lang="ru-RU" sz="2800" dirty="0" err="1">
                <a:latin typeface="TimesNewRomanPSMT"/>
              </a:rPr>
              <a:t>силової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витривалості</a:t>
            </a:r>
            <a:r>
              <a:rPr lang="ru-RU" sz="2800" dirty="0">
                <a:latin typeface="TimesNewRomanPSMT"/>
              </a:rPr>
              <a:t> та </a:t>
            </a:r>
            <a:r>
              <a:rPr lang="ru-RU" sz="2800" dirty="0" err="1">
                <a:latin typeface="TimesNewRomanPSMT"/>
              </a:rPr>
              <a:t>поліпшення</a:t>
            </a:r>
            <a:r>
              <a:rPr lang="ru-RU" sz="2800" dirty="0">
                <a:latin typeface="TimesNewRomanPSMT"/>
              </a:rPr>
              <a:t> складу </a:t>
            </a:r>
            <a:r>
              <a:rPr lang="ru-RU" sz="2800" dirty="0" err="1">
                <a:latin typeface="TimesNewRomanPSMT"/>
              </a:rPr>
              <a:t>тіла</a:t>
            </a:r>
            <a:r>
              <a:rPr lang="ru-RU" sz="2800" dirty="0">
                <a:latin typeface="TimesNewRomanPSMT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8546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639" y="745421"/>
            <a:ext cx="1132053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err="1" smtClean="0">
                <a:solidFill>
                  <a:srgbClr val="00B0F0"/>
                </a:solidFill>
                <a:latin typeface="TimesNewRomanPSMT"/>
              </a:rPr>
              <a:t>Фітнес-тренування</a:t>
            </a:r>
            <a:r>
              <a:rPr lang="ru-RU" sz="3200" b="1" dirty="0" smtClean="0">
                <a:solidFill>
                  <a:srgbClr val="00B0F0"/>
                </a:solidFill>
                <a:latin typeface="TimesNewRomanPSMT"/>
              </a:rPr>
              <a:t> </a:t>
            </a:r>
            <a:r>
              <a:rPr lang="ru-RU" sz="3200" b="1" dirty="0" err="1" smtClean="0">
                <a:solidFill>
                  <a:srgbClr val="00B0F0"/>
                </a:solidFill>
                <a:latin typeface="TimesNewRomanPSMT"/>
              </a:rPr>
              <a:t>може</a:t>
            </a:r>
            <a:r>
              <a:rPr lang="ru-RU" sz="3200" b="1" dirty="0" smtClean="0">
                <a:solidFill>
                  <a:srgbClr val="00B0F0"/>
                </a:solidFill>
                <a:latin typeface="TimesNewRomanPSMT"/>
              </a:rPr>
              <a:t> </a:t>
            </a:r>
            <a:r>
              <a:rPr lang="ru-RU" sz="3200" b="1" dirty="0" err="1" smtClean="0">
                <a:solidFill>
                  <a:srgbClr val="00B0F0"/>
                </a:solidFill>
                <a:latin typeface="TimesNewRomanPSMT"/>
              </a:rPr>
              <a:t>складися</a:t>
            </a:r>
            <a:r>
              <a:rPr lang="ru-RU" sz="3200" b="1" dirty="0" smtClean="0">
                <a:solidFill>
                  <a:srgbClr val="00B0F0"/>
                </a:solidFill>
                <a:latin typeface="TimesNewRomanPSMT"/>
              </a:rPr>
              <a:t> з </a:t>
            </a:r>
            <a:r>
              <a:rPr lang="ru-RU" sz="3200" b="1" dirty="0" err="1" smtClean="0">
                <a:solidFill>
                  <a:srgbClr val="00B0F0"/>
                </a:solidFill>
                <a:latin typeface="TimesNewRomanPSMT"/>
              </a:rPr>
              <a:t>наступного</a:t>
            </a:r>
            <a:r>
              <a:rPr lang="ru-RU" sz="3200" b="1" dirty="0">
                <a:solidFill>
                  <a:srgbClr val="00B0F0"/>
                </a:solidFill>
                <a:latin typeface="TimesNewRomanPSMT"/>
              </a:rPr>
              <a:t>:</a:t>
            </a:r>
          </a:p>
          <a:p>
            <a:r>
              <a:rPr lang="ru-RU" sz="3200" dirty="0">
                <a:latin typeface="TimesNewRomanPSMT"/>
              </a:rPr>
              <a:t>1. 5-15 </a:t>
            </a:r>
            <a:r>
              <a:rPr lang="ru-RU" sz="3200" dirty="0" err="1">
                <a:latin typeface="TimesNewRomanPSMT"/>
              </a:rPr>
              <a:t>хвилин</a:t>
            </a:r>
            <a:r>
              <a:rPr lang="ru-RU" sz="3200" dirty="0">
                <a:latin typeface="TimesNewRomanPSMT"/>
              </a:rPr>
              <a:t> </a:t>
            </a:r>
            <a:r>
              <a:rPr lang="ru-RU" sz="3200" dirty="0" err="1">
                <a:latin typeface="TimesNewRomanPSMT"/>
              </a:rPr>
              <a:t>розминка</a:t>
            </a:r>
            <a:r>
              <a:rPr lang="ru-RU" sz="3200" dirty="0">
                <a:latin typeface="TimesNewRomanPSMT"/>
              </a:rPr>
              <a:t>.</a:t>
            </a:r>
          </a:p>
          <a:p>
            <a:r>
              <a:rPr lang="ru-RU" sz="3200" dirty="0">
                <a:latin typeface="TimesNewRomanPSMT"/>
              </a:rPr>
              <a:t>2. 20-30 </a:t>
            </a:r>
            <a:r>
              <a:rPr lang="ru-RU" sz="3200" dirty="0" err="1">
                <a:latin typeface="TimesNewRomanPSMT"/>
              </a:rPr>
              <a:t>хвилин</a:t>
            </a:r>
            <a:r>
              <a:rPr lang="ru-RU" sz="3200" dirty="0">
                <a:latin typeface="TimesNewRomanPSMT"/>
              </a:rPr>
              <a:t> </a:t>
            </a:r>
            <a:r>
              <a:rPr lang="ru-RU" sz="3200" dirty="0" err="1">
                <a:latin typeface="TimesNewRomanPSMT"/>
              </a:rPr>
              <a:t>кардіореспіраторних</a:t>
            </a:r>
            <a:r>
              <a:rPr lang="ru-RU" sz="3200" dirty="0">
                <a:latin typeface="TimesNewRomanPSMT"/>
              </a:rPr>
              <a:t> </a:t>
            </a:r>
            <a:r>
              <a:rPr lang="ru-RU" sz="3200" dirty="0" err="1">
                <a:latin typeface="TimesNewRomanPSMT"/>
              </a:rPr>
              <a:t>вправ</a:t>
            </a:r>
            <a:r>
              <a:rPr lang="ru-RU" sz="3200" dirty="0">
                <a:latin typeface="TimesNewRomanPSMT"/>
              </a:rPr>
              <a:t> з </a:t>
            </a:r>
            <a:r>
              <a:rPr lang="ru-RU" sz="3200" dirty="0" err="1">
                <a:latin typeface="TimesNewRomanPSMT"/>
              </a:rPr>
              <a:t>цільовою</a:t>
            </a:r>
            <a:r>
              <a:rPr lang="ru-RU" sz="3200" dirty="0">
                <a:latin typeface="TimesNewRomanPSMT"/>
              </a:rPr>
              <a:t> ЧСС.</a:t>
            </a:r>
          </a:p>
          <a:p>
            <a:r>
              <a:rPr lang="ru-RU" sz="3200" dirty="0">
                <a:latin typeface="TimesNewRomanPSMT"/>
              </a:rPr>
              <a:t>3. 10-20 </a:t>
            </a:r>
            <a:r>
              <a:rPr lang="ru-RU" sz="3200" dirty="0" err="1">
                <a:latin typeface="TimesNewRomanPSMT"/>
              </a:rPr>
              <a:t>хвилин</a:t>
            </a:r>
            <a:r>
              <a:rPr lang="ru-RU" sz="3200" dirty="0">
                <a:latin typeface="TimesNewRomanPSMT"/>
              </a:rPr>
              <a:t> </a:t>
            </a:r>
            <a:r>
              <a:rPr lang="ru-RU" sz="3200" dirty="0" err="1">
                <a:latin typeface="TimesNewRomanPSMT"/>
              </a:rPr>
              <a:t>вправи</a:t>
            </a:r>
            <a:r>
              <a:rPr lang="ru-RU" sz="3200" dirty="0">
                <a:latin typeface="TimesNewRomanPSMT"/>
              </a:rPr>
              <a:t> на </a:t>
            </a:r>
            <a:r>
              <a:rPr lang="ru-RU" sz="3200" dirty="0" err="1">
                <a:latin typeface="TimesNewRomanPSMT"/>
              </a:rPr>
              <a:t>розвиток</a:t>
            </a:r>
            <a:r>
              <a:rPr lang="ru-RU" sz="3200" dirty="0">
                <a:latin typeface="TimesNewRomanPSMT"/>
              </a:rPr>
              <a:t> </a:t>
            </a:r>
            <a:r>
              <a:rPr lang="ru-RU" sz="3200" dirty="0" err="1">
                <a:latin typeface="TimesNewRomanPSMT"/>
              </a:rPr>
              <a:t>сили</a:t>
            </a:r>
            <a:r>
              <a:rPr lang="ru-RU" sz="3200" dirty="0">
                <a:latin typeface="TimesNewRomanPSMT"/>
              </a:rPr>
              <a:t> та </a:t>
            </a:r>
            <a:r>
              <a:rPr lang="ru-RU" sz="3200" dirty="0" err="1">
                <a:latin typeface="TimesNewRomanPSMT"/>
              </a:rPr>
              <a:t>силової</a:t>
            </a:r>
            <a:r>
              <a:rPr lang="ru-RU" sz="3200" dirty="0">
                <a:latin typeface="TimesNewRomanPSMT"/>
              </a:rPr>
              <a:t> </a:t>
            </a:r>
            <a:r>
              <a:rPr lang="ru-RU" sz="3200" dirty="0" err="1">
                <a:latin typeface="TimesNewRomanPSMT"/>
              </a:rPr>
              <a:t>витривалості</a:t>
            </a:r>
            <a:r>
              <a:rPr lang="ru-RU" sz="3200" dirty="0">
                <a:latin typeface="TimesNewRomanPSMT"/>
              </a:rPr>
              <a:t>.</a:t>
            </a:r>
          </a:p>
          <a:p>
            <a:r>
              <a:rPr lang="ru-RU" sz="3200" dirty="0">
                <a:latin typeface="TimesNewRomanPSMT"/>
              </a:rPr>
              <a:t>4. 10-15 </a:t>
            </a:r>
            <a:r>
              <a:rPr lang="ru-RU" sz="3200" dirty="0" err="1">
                <a:latin typeface="TimesNewRomanPSMT"/>
              </a:rPr>
              <a:t>хвилин</a:t>
            </a:r>
            <a:r>
              <a:rPr lang="ru-RU" sz="3200" dirty="0">
                <a:latin typeface="TimesNewRomanPSMT"/>
              </a:rPr>
              <a:t> заминка з </a:t>
            </a:r>
            <a:r>
              <a:rPr lang="ru-RU" sz="3200" dirty="0" err="1">
                <a:latin typeface="TimesNewRomanPSMT"/>
              </a:rPr>
              <a:t>використанням</a:t>
            </a:r>
            <a:r>
              <a:rPr lang="ru-RU" sz="3200" dirty="0">
                <a:latin typeface="TimesNewRomanPSMT"/>
              </a:rPr>
              <a:t> </a:t>
            </a:r>
            <a:r>
              <a:rPr lang="ru-RU" sz="3200" dirty="0" err="1">
                <a:latin typeface="TimesNewRomanPSMT"/>
              </a:rPr>
              <a:t>вправ</a:t>
            </a:r>
            <a:r>
              <a:rPr lang="ru-RU" sz="3200" dirty="0">
                <a:latin typeface="TimesNewRomanPSMT"/>
              </a:rPr>
              <a:t> на </a:t>
            </a:r>
            <a:r>
              <a:rPr lang="ru-RU" sz="3200" dirty="0" err="1">
                <a:latin typeface="TimesNewRomanPSMT"/>
              </a:rPr>
              <a:t>розтягнення</a:t>
            </a:r>
            <a:r>
              <a:rPr lang="ru-RU" sz="3200" dirty="0">
                <a:latin typeface="TimesNewRomanPSMT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2811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971" y="1859340"/>
            <a:ext cx="1137204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u="sng" dirty="0">
                <a:solidFill>
                  <a:srgbClr val="00B0F0"/>
                </a:solidFill>
                <a:latin typeface="TimesNewRomanPS-BoldItalicMT"/>
              </a:rPr>
              <a:t>Заминка (</a:t>
            </a:r>
            <a:r>
              <a:rPr lang="ru-RU" sz="2800" b="1" i="1" u="sng" dirty="0" err="1">
                <a:solidFill>
                  <a:srgbClr val="00B0F0"/>
                </a:solidFill>
                <a:latin typeface="TimesNewRomanPS-BoldItalicMT"/>
              </a:rPr>
              <a:t>cool-down</a:t>
            </a:r>
            <a:r>
              <a:rPr lang="ru-RU" sz="2800" b="1" i="1" u="sng" dirty="0">
                <a:solidFill>
                  <a:srgbClr val="00B0F0"/>
                </a:solidFill>
                <a:latin typeface="TimesNewRomanPS-BoldItalicMT"/>
              </a:rPr>
              <a:t>). </a:t>
            </a:r>
            <a:endParaRPr lang="ru-RU" sz="2800" b="1" i="1" u="sng" dirty="0" smtClean="0">
              <a:solidFill>
                <a:srgbClr val="00B0F0"/>
              </a:solidFill>
              <a:latin typeface="TimesNewRomanPS-BoldItalicMT"/>
            </a:endParaRPr>
          </a:p>
          <a:p>
            <a:pPr algn="just"/>
            <a:r>
              <a:rPr lang="ru-RU" sz="2800" dirty="0" err="1" smtClean="0">
                <a:latin typeface="TimesNewRomanPSMT"/>
              </a:rPr>
              <a:t>Після</a:t>
            </a:r>
            <a:r>
              <a:rPr lang="ru-RU" sz="2800" dirty="0" smtClean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основної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частини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фітнес-заняття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smtClean="0">
                <a:latin typeface="TimesNewRomanPSMT"/>
              </a:rPr>
              <a:t>фаза заминки </a:t>
            </a:r>
            <a:r>
              <a:rPr lang="ru-RU" sz="2800" dirty="0">
                <a:latin typeface="TimesNewRomanPSMT"/>
              </a:rPr>
              <a:t>є </a:t>
            </a:r>
            <a:r>
              <a:rPr lang="ru-RU" sz="2800" dirty="0" err="1">
                <a:latin typeface="TimesNewRomanPSMT"/>
              </a:rPr>
              <a:t>обов’язковою</a:t>
            </a:r>
            <a:r>
              <a:rPr lang="ru-RU" sz="2800" dirty="0">
                <a:latin typeface="TimesNewRomanPSMT"/>
              </a:rPr>
              <a:t>. Мета </a:t>
            </a:r>
            <a:r>
              <a:rPr lang="ru-RU" sz="2800" dirty="0" err="1">
                <a:latin typeface="TimesNewRomanPSMT"/>
              </a:rPr>
              <a:t>цієї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фази</a:t>
            </a:r>
            <a:r>
              <a:rPr lang="ru-RU" sz="2800" dirty="0">
                <a:latin typeface="TimesNewRomanPSMT"/>
              </a:rPr>
              <a:t> в </a:t>
            </a:r>
            <a:r>
              <a:rPr lang="ru-RU" sz="2800" dirty="0" err="1">
                <a:latin typeface="TimesNewRomanPSMT"/>
              </a:rPr>
              <a:t>стабілізації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кровообігу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smtClean="0">
                <a:latin typeface="TimesNewRomanPSMT"/>
              </a:rPr>
              <a:t>шляхом активного </a:t>
            </a:r>
            <a:r>
              <a:rPr lang="ru-RU" sz="2800" dirty="0" err="1">
                <a:latin typeface="TimesNewRomanPSMT"/>
              </a:rPr>
              <a:t>відпочинку</a:t>
            </a:r>
            <a:r>
              <a:rPr lang="ru-RU" sz="2800" dirty="0">
                <a:latin typeface="TimesNewRomanPSMT"/>
              </a:rPr>
              <a:t>. Кров </a:t>
            </a:r>
            <a:r>
              <a:rPr lang="ru-RU" sz="2800" dirty="0" err="1">
                <a:latin typeface="TimesNewRomanPSMT"/>
              </a:rPr>
              <a:t>поступово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перерозподіляється</a:t>
            </a:r>
            <a:r>
              <a:rPr lang="ru-RU" sz="2800" dirty="0">
                <a:latin typeface="TimesNewRomanPSMT"/>
              </a:rPr>
              <a:t> з </a:t>
            </a:r>
            <a:r>
              <a:rPr lang="ru-RU" sz="2800" dirty="0" err="1" smtClean="0">
                <a:latin typeface="TimesNewRomanPSMT"/>
              </a:rPr>
              <a:t>глибоких</a:t>
            </a:r>
            <a:r>
              <a:rPr lang="ru-RU" sz="2800" dirty="0" smtClean="0">
                <a:latin typeface="TimesNewRomanPSMT"/>
              </a:rPr>
              <a:t> вен </a:t>
            </a:r>
            <a:r>
              <a:rPr lang="ru-RU" sz="2800" dirty="0" err="1">
                <a:latin typeface="TimesNewRomanPSMT"/>
              </a:rPr>
              <a:t>ніг</a:t>
            </a:r>
            <a:r>
              <a:rPr lang="ru-RU" sz="2800" dirty="0">
                <a:latin typeface="TimesNewRomanPSMT"/>
              </a:rPr>
              <a:t>, </a:t>
            </a:r>
            <a:r>
              <a:rPr lang="ru-RU" sz="2800" dirty="0" err="1">
                <a:latin typeface="TimesNewRomanPSMT"/>
              </a:rPr>
              <a:t>знижується</a:t>
            </a:r>
            <a:r>
              <a:rPr lang="ru-RU" sz="2800" dirty="0">
                <a:latin typeface="TimesNewRomanPSMT"/>
              </a:rPr>
              <a:t> температура </a:t>
            </a:r>
            <a:r>
              <a:rPr lang="ru-RU" sz="2800" dirty="0" err="1">
                <a:latin typeface="TimesNewRomanPSMT"/>
              </a:rPr>
              <a:t>тіла</a:t>
            </a:r>
            <a:r>
              <a:rPr lang="ru-RU" sz="2800" dirty="0">
                <a:latin typeface="TimesNewRomanPSMT"/>
              </a:rPr>
              <a:t>, </a:t>
            </a:r>
            <a:r>
              <a:rPr lang="ru-RU" sz="2800" dirty="0" err="1">
                <a:latin typeface="TimesNewRomanPSMT"/>
              </a:rPr>
              <a:t>видаляються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продукти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 smtClean="0">
                <a:latin typeface="TimesNewRomanPSMT"/>
              </a:rPr>
              <a:t>розпаду</a:t>
            </a:r>
            <a:r>
              <a:rPr lang="ru-RU" sz="2800" dirty="0" smtClean="0">
                <a:latin typeface="TimesNewRomanPSMT"/>
              </a:rPr>
              <a:t>, </a:t>
            </a:r>
            <a:r>
              <a:rPr lang="ru-RU" sz="2800" dirty="0" err="1" smtClean="0">
                <a:latin typeface="TimesNewRomanPSMT"/>
              </a:rPr>
              <a:t>знижується</a:t>
            </a:r>
            <a:r>
              <a:rPr lang="ru-RU" sz="2800" dirty="0" smtClean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психічна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напруга</a:t>
            </a:r>
            <a:r>
              <a:rPr lang="ru-RU" sz="2800" dirty="0">
                <a:latin typeface="TimesNewRomanPSMT"/>
              </a:rPr>
              <a:t> (</a:t>
            </a:r>
            <a:r>
              <a:rPr lang="ru-RU" sz="2800" dirty="0" err="1">
                <a:latin typeface="TimesNewRomanPSMT"/>
              </a:rPr>
              <a:t>знижується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продукція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err="1">
                <a:latin typeface="TimesNewRomanPSMT"/>
              </a:rPr>
              <a:t>адреналіну</a:t>
            </a:r>
            <a:r>
              <a:rPr lang="ru-RU" sz="2800" dirty="0">
                <a:latin typeface="TimesNewRomanPSMT"/>
              </a:rPr>
              <a:t> </a:t>
            </a:r>
            <a:r>
              <a:rPr lang="ru-RU" sz="2800" dirty="0" smtClean="0">
                <a:latin typeface="TimesNewRomanPSMT"/>
              </a:rPr>
              <a:t>і </a:t>
            </a:r>
            <a:r>
              <a:rPr lang="ru-RU" sz="2800" dirty="0" err="1" smtClean="0">
                <a:latin typeface="TimesNewRomanPSMT"/>
              </a:rPr>
              <a:t>норадреналіну</a:t>
            </a:r>
            <a:r>
              <a:rPr lang="ru-RU" sz="2800" dirty="0">
                <a:latin typeface="TimesNewRomanPSMT"/>
              </a:rPr>
              <a:t>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53722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2427" y="2274838"/>
            <a:ext cx="113076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solidFill>
                  <a:srgbClr val="00B0F0"/>
                </a:solidFill>
                <a:latin typeface="TimesNewRomanPS-BoldItalicMT"/>
              </a:rPr>
              <a:t>Рекомендації</a:t>
            </a:r>
            <a:r>
              <a:rPr lang="ru-RU" sz="2800" b="1" i="1" dirty="0">
                <a:solidFill>
                  <a:srgbClr val="00B0F0"/>
                </a:solidFill>
                <a:latin typeface="TimesNewRomanPS-BoldItalicMT"/>
              </a:rPr>
              <a:t> </a:t>
            </a:r>
            <a:r>
              <a:rPr lang="ru-RU" sz="2800" b="1" i="1" dirty="0" err="1">
                <a:solidFill>
                  <a:srgbClr val="00B0F0"/>
                </a:solidFill>
                <a:latin typeface="TimesNewRomanPS-BoldItalicMT"/>
              </a:rPr>
              <a:t>щодо</a:t>
            </a:r>
            <a:r>
              <a:rPr lang="ru-RU" sz="2800" b="1" i="1" dirty="0">
                <a:solidFill>
                  <a:srgbClr val="00B0F0"/>
                </a:solidFill>
                <a:latin typeface="TimesNewRomanPS-BoldItalicMT"/>
              </a:rPr>
              <a:t> </a:t>
            </a:r>
            <a:r>
              <a:rPr lang="ru-RU" sz="2800" b="1" i="1" dirty="0" err="1">
                <a:solidFill>
                  <a:srgbClr val="00B0F0"/>
                </a:solidFill>
                <a:latin typeface="TimesNewRomanPS-BoldItalicMT"/>
              </a:rPr>
              <a:t>побудови</a:t>
            </a:r>
            <a:r>
              <a:rPr lang="ru-RU" sz="2800" b="1" i="1" dirty="0">
                <a:solidFill>
                  <a:srgbClr val="00B0F0"/>
                </a:solidFill>
                <a:latin typeface="TimesNewRomanPS-BoldItalicMT"/>
              </a:rPr>
              <a:t> заминки:</a:t>
            </a:r>
          </a:p>
          <a:p>
            <a:r>
              <a:rPr lang="ru-RU" sz="2800" dirty="0">
                <a:latin typeface="Wingdings-Regular"/>
              </a:rPr>
              <a:t> </a:t>
            </a:r>
            <a:r>
              <a:rPr lang="ru-RU" sz="2800" i="1" dirty="0">
                <a:latin typeface="TimesNewRomanPS-ItalicMT"/>
              </a:rPr>
              <a:t>заминка повинна </a:t>
            </a:r>
            <a:r>
              <a:rPr lang="ru-RU" sz="2800" i="1" dirty="0" err="1">
                <a:latin typeface="TimesNewRomanPS-ItalicMT"/>
              </a:rPr>
              <a:t>тривати</a:t>
            </a:r>
            <a:r>
              <a:rPr lang="ru-RU" sz="2800" i="1" dirty="0">
                <a:latin typeface="TimesNewRomanPS-ItalicMT"/>
              </a:rPr>
              <a:t> </a:t>
            </a:r>
            <a:r>
              <a:rPr lang="ru-RU" sz="2800" i="1" dirty="0" err="1">
                <a:latin typeface="TimesNewRomanPS-ItalicMT"/>
              </a:rPr>
              <a:t>від</a:t>
            </a:r>
            <a:r>
              <a:rPr lang="ru-RU" sz="2800" i="1" dirty="0">
                <a:latin typeface="TimesNewRomanPS-ItalicMT"/>
              </a:rPr>
              <a:t> 5 до 10 </a:t>
            </a:r>
            <a:r>
              <a:rPr lang="ru-RU" sz="2800" i="1" dirty="0" err="1">
                <a:latin typeface="TimesNewRomanPS-ItalicMT"/>
              </a:rPr>
              <a:t>хвилин</a:t>
            </a:r>
            <a:r>
              <a:rPr lang="ru-RU" sz="2800" i="1" dirty="0">
                <a:latin typeface="TimesNewRomanPS-ItalicMT"/>
              </a:rPr>
              <a:t>;</a:t>
            </a:r>
          </a:p>
          <a:p>
            <a:r>
              <a:rPr lang="ru-RU" sz="2800" dirty="0">
                <a:latin typeface="Wingdings-Regular"/>
              </a:rPr>
              <a:t> </a:t>
            </a:r>
            <a:r>
              <a:rPr lang="ru-RU" sz="2800" i="1" dirty="0" err="1">
                <a:latin typeface="TimesNewRomanPS-ItalicMT"/>
              </a:rPr>
              <a:t>бажано</a:t>
            </a:r>
            <a:r>
              <a:rPr lang="ru-RU" sz="2800" i="1" dirty="0">
                <a:latin typeface="TimesNewRomanPS-ItalicMT"/>
              </a:rPr>
              <a:t> використовувати </a:t>
            </a:r>
            <a:r>
              <a:rPr lang="ru-RU" sz="2800" i="1" dirty="0" err="1">
                <a:latin typeface="TimesNewRomanPS-ItalicMT"/>
              </a:rPr>
              <a:t>релаксаційні</a:t>
            </a:r>
            <a:r>
              <a:rPr lang="ru-RU" sz="2800" i="1" dirty="0">
                <a:latin typeface="TimesNewRomanPS-ItalicMT"/>
              </a:rPr>
              <a:t> </a:t>
            </a:r>
            <a:r>
              <a:rPr lang="ru-RU" sz="2800" i="1" dirty="0" err="1">
                <a:latin typeface="TimesNewRomanPS-ItalicMT"/>
              </a:rPr>
              <a:t>види</a:t>
            </a:r>
            <a:r>
              <a:rPr lang="ru-RU" sz="2800" i="1" dirty="0">
                <a:latin typeface="TimesNewRomanPS-ItalicMT"/>
              </a:rPr>
              <a:t> </a:t>
            </a:r>
            <a:r>
              <a:rPr lang="ru-RU" sz="2800" i="1" dirty="0" err="1">
                <a:latin typeface="TimesNewRomanPS-ItalicMT"/>
              </a:rPr>
              <a:t>вправ</a:t>
            </a:r>
            <a:r>
              <a:rPr lang="ru-RU" sz="2800" i="1" dirty="0">
                <a:latin typeface="TimesNewRomanPS-ItalicMT"/>
              </a:rPr>
              <a:t> (</a:t>
            </a:r>
            <a:r>
              <a:rPr lang="ru-RU" sz="2800" i="1" dirty="0" err="1">
                <a:latin typeface="TimesNewRomanPS-ItalicMT"/>
              </a:rPr>
              <a:t>стретчинг</a:t>
            </a:r>
            <a:r>
              <a:rPr lang="ru-RU" sz="2800" i="1" dirty="0">
                <a:latin typeface="TimesNewRomanPS-ItalicMT"/>
              </a:rPr>
              <a:t>,</a:t>
            </a:r>
          </a:p>
          <a:p>
            <a:r>
              <a:rPr lang="ru-RU" sz="2800" i="1" dirty="0" err="1">
                <a:latin typeface="TimesNewRomanPS-ItalicMT"/>
              </a:rPr>
              <a:t>фітнес</a:t>
            </a:r>
            <a:r>
              <a:rPr lang="ru-RU" sz="2800" i="1" dirty="0">
                <a:latin typeface="TimesNewRomanPS-ItalicMT"/>
              </a:rPr>
              <a:t>-йога);</a:t>
            </a:r>
          </a:p>
          <a:p>
            <a:r>
              <a:rPr lang="ru-RU" sz="2800" dirty="0">
                <a:latin typeface="Wingdings-Regular"/>
              </a:rPr>
              <a:t> </a:t>
            </a:r>
            <a:r>
              <a:rPr lang="ru-RU" sz="2800" i="1" dirty="0" err="1">
                <a:latin typeface="TimesNewRomanPS-ItalicMT"/>
              </a:rPr>
              <a:t>можна</a:t>
            </a:r>
            <a:r>
              <a:rPr lang="ru-RU" sz="2800" i="1" dirty="0">
                <a:latin typeface="TimesNewRomanPS-ItalicMT"/>
              </a:rPr>
              <a:t> </a:t>
            </a:r>
            <a:r>
              <a:rPr lang="ru-RU" sz="2800" i="1" dirty="0" err="1">
                <a:latin typeface="TimesNewRomanPS-ItalicMT"/>
              </a:rPr>
              <a:t>включати</a:t>
            </a:r>
            <a:r>
              <a:rPr lang="ru-RU" sz="2800" i="1" dirty="0">
                <a:latin typeface="TimesNewRomanPS-ItalicMT"/>
              </a:rPr>
              <a:t> </a:t>
            </a:r>
            <a:r>
              <a:rPr lang="ru-RU" sz="2800" i="1" dirty="0" err="1">
                <a:latin typeface="TimesNewRomanPS-ItalicMT"/>
              </a:rPr>
              <a:t>повільний</a:t>
            </a:r>
            <a:r>
              <a:rPr lang="ru-RU" sz="2800" i="1" dirty="0">
                <a:latin typeface="TimesNewRomanPS-ItalicMT"/>
              </a:rPr>
              <a:t> </a:t>
            </a:r>
            <a:r>
              <a:rPr lang="ru-RU" sz="2800" i="1" dirty="0" err="1">
                <a:latin typeface="TimesNewRomanPS-ItalicMT"/>
              </a:rPr>
              <a:t>біг</a:t>
            </a:r>
            <a:r>
              <a:rPr lang="ru-RU" sz="2800" i="1" dirty="0">
                <a:latin typeface="TimesNewRomanPS-ItalicMT"/>
              </a:rPr>
              <a:t>, ходьбу та </a:t>
            </a:r>
            <a:r>
              <a:rPr lang="ru-RU" sz="2800" i="1" dirty="0" err="1">
                <a:latin typeface="TimesNewRomanPS-ItalicMT"/>
              </a:rPr>
              <a:t>низькоударні</a:t>
            </a:r>
            <a:r>
              <a:rPr lang="ru-RU" sz="2800" i="1" dirty="0">
                <a:latin typeface="TimesNewRomanPS-ItalicMT"/>
              </a:rPr>
              <a:t> </a:t>
            </a:r>
            <a:r>
              <a:rPr lang="ru-RU" sz="2800" i="1" dirty="0" err="1">
                <a:latin typeface="TimesNewRomanPS-ItalicMT"/>
              </a:rPr>
              <a:t>вправи</a:t>
            </a:r>
            <a:r>
              <a:rPr lang="ru-RU" sz="2800" i="1" dirty="0">
                <a:latin typeface="TimesNewRomanPS-ItalicMT"/>
              </a:rPr>
              <a:t> </a:t>
            </a:r>
            <a:r>
              <a:rPr lang="ru-RU" sz="2800" i="1" dirty="0" smtClean="0">
                <a:latin typeface="TimesNewRomanPS-ItalicMT"/>
              </a:rPr>
              <a:t>з </a:t>
            </a:r>
            <a:r>
              <a:rPr lang="ru-RU" sz="2800" i="1" dirty="0" err="1" smtClean="0">
                <a:latin typeface="TimesNewRomanPS-ItalicMT"/>
              </a:rPr>
              <a:t>аеробіки</a:t>
            </a:r>
            <a:r>
              <a:rPr lang="ru-RU" sz="2800" i="1" dirty="0">
                <a:latin typeface="TimesNewRomanPS-ItalicMT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4450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087" y="336620"/>
            <a:ext cx="7078069" cy="178018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56823" y="2551837"/>
            <a:ext cx="112046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atin typeface="TimesNewRomanPSMT"/>
              </a:rPr>
              <a:t>Типова</a:t>
            </a:r>
            <a:r>
              <a:rPr lang="ru-RU" sz="3600" dirty="0">
                <a:latin typeface="TimesNewRomanPSMT"/>
              </a:rPr>
              <a:t> </a:t>
            </a:r>
            <a:r>
              <a:rPr lang="ru-RU" sz="3600" dirty="0" err="1">
                <a:latin typeface="TimesNewRomanPSMT"/>
              </a:rPr>
              <a:t>фітнес-програма</a:t>
            </a:r>
            <a:r>
              <a:rPr lang="ru-RU" sz="3600" dirty="0">
                <a:latin typeface="TimesNewRomanPSMT"/>
              </a:rPr>
              <a:t> для </a:t>
            </a:r>
            <a:r>
              <a:rPr lang="ru-RU" sz="3600" dirty="0" err="1">
                <a:latin typeface="TimesNewRomanPSMT"/>
              </a:rPr>
              <a:t>початківців</a:t>
            </a:r>
            <a:r>
              <a:rPr lang="ru-RU" sz="3600" dirty="0">
                <a:latin typeface="TimesNewRomanPSMT"/>
              </a:rPr>
              <a:t> повинна </a:t>
            </a:r>
            <a:r>
              <a:rPr lang="ru-RU" sz="3600" dirty="0" err="1">
                <a:latin typeface="TimesNewRomanPSMT"/>
              </a:rPr>
              <a:t>включати</a:t>
            </a:r>
            <a:r>
              <a:rPr lang="ru-RU" sz="3600" dirty="0">
                <a:latin typeface="TimesNewRomanPSMT"/>
              </a:rPr>
              <a:t> 3 </a:t>
            </a:r>
            <a:r>
              <a:rPr lang="ru-RU" sz="3600" dirty="0" err="1" smtClean="0">
                <a:latin typeface="TimesNewRomanPSMT"/>
              </a:rPr>
              <a:t>дні</a:t>
            </a:r>
            <a:r>
              <a:rPr lang="ru-RU" sz="3600" dirty="0" smtClean="0">
                <a:latin typeface="TimesNewRomanPSMT"/>
              </a:rPr>
              <a:t> </a:t>
            </a:r>
            <a:r>
              <a:rPr lang="ru-RU" sz="3600" dirty="0" err="1" smtClean="0">
                <a:latin typeface="TimesNewRomanPSMT"/>
              </a:rPr>
              <a:t>аеробних</a:t>
            </a:r>
            <a:r>
              <a:rPr lang="ru-RU" sz="3600" dirty="0" smtClean="0">
                <a:latin typeface="TimesNewRomanPSMT"/>
              </a:rPr>
              <a:t> </a:t>
            </a:r>
            <a:r>
              <a:rPr lang="ru-RU" sz="3600" dirty="0">
                <a:latin typeface="TimesNewRomanPSMT"/>
              </a:rPr>
              <a:t>занять </a:t>
            </a:r>
            <a:r>
              <a:rPr lang="ru-RU" sz="3600" dirty="0" err="1">
                <a:latin typeface="TimesNewRomanPSMT"/>
              </a:rPr>
              <a:t>помірної</a:t>
            </a:r>
            <a:r>
              <a:rPr lang="ru-RU" sz="3600" dirty="0">
                <a:latin typeface="TimesNewRomanPSMT"/>
              </a:rPr>
              <a:t> </a:t>
            </a:r>
            <a:r>
              <a:rPr lang="ru-RU" sz="3600" dirty="0" err="1">
                <a:latin typeface="TimesNewRomanPSMT"/>
              </a:rPr>
              <a:t>інтенсивності</a:t>
            </a:r>
            <a:r>
              <a:rPr lang="ru-RU" sz="3600" dirty="0">
                <a:latin typeface="TimesNewRomanPSMT"/>
              </a:rPr>
              <a:t> та 2 </a:t>
            </a:r>
            <a:r>
              <a:rPr lang="ru-RU" sz="3600" dirty="0" err="1">
                <a:latin typeface="TimesNewRomanPSMT"/>
              </a:rPr>
              <a:t>дні</a:t>
            </a:r>
            <a:r>
              <a:rPr lang="ru-RU" sz="3600" dirty="0">
                <a:latin typeface="TimesNewRomanPSMT"/>
              </a:rPr>
              <a:t> </a:t>
            </a:r>
            <a:r>
              <a:rPr lang="ru-RU" sz="3600" dirty="0" err="1">
                <a:latin typeface="TimesNewRomanPSMT"/>
              </a:rPr>
              <a:t>силових</a:t>
            </a:r>
            <a:r>
              <a:rPr lang="ru-RU" sz="3600" dirty="0">
                <a:latin typeface="TimesNewRomanPSMT"/>
              </a:rPr>
              <a:t>. </a:t>
            </a:r>
            <a:r>
              <a:rPr lang="ru-RU" sz="3600" dirty="0" err="1">
                <a:latin typeface="TimesNewRomanPSMT"/>
              </a:rPr>
              <a:t>Силові</a:t>
            </a:r>
            <a:r>
              <a:rPr lang="ru-RU" sz="3600" dirty="0">
                <a:latin typeface="TimesNewRomanPSMT"/>
              </a:rPr>
              <a:t> </a:t>
            </a:r>
            <a:r>
              <a:rPr lang="ru-RU" sz="3600" dirty="0" err="1">
                <a:latin typeface="TimesNewRomanPSMT"/>
              </a:rPr>
              <a:t>тренування</a:t>
            </a:r>
            <a:endParaRPr lang="ru-RU" sz="3600" dirty="0">
              <a:latin typeface="TimesNewRomanPSMT"/>
            </a:endParaRPr>
          </a:p>
          <a:p>
            <a:pPr algn="just"/>
            <a:r>
              <a:rPr lang="ru-RU" sz="3600" dirty="0" err="1">
                <a:latin typeface="TimesNewRomanPSMT"/>
              </a:rPr>
              <a:t>складаються</a:t>
            </a:r>
            <a:r>
              <a:rPr lang="ru-RU" sz="3600" dirty="0">
                <a:latin typeface="TimesNewRomanPSMT"/>
              </a:rPr>
              <a:t> для </a:t>
            </a:r>
            <a:r>
              <a:rPr lang="ru-RU" sz="3600" dirty="0" err="1">
                <a:latin typeface="TimesNewRomanPSMT"/>
              </a:rPr>
              <a:t>розвитку</a:t>
            </a:r>
            <a:r>
              <a:rPr lang="ru-RU" sz="3600" dirty="0">
                <a:latin typeface="TimesNewRomanPSMT"/>
              </a:rPr>
              <a:t> </a:t>
            </a:r>
            <a:r>
              <a:rPr lang="ru-RU" sz="3600" dirty="0" err="1">
                <a:latin typeface="TimesNewRomanPSMT"/>
              </a:rPr>
              <a:t>всіх</a:t>
            </a:r>
            <a:r>
              <a:rPr lang="ru-RU" sz="3600" dirty="0">
                <a:latin typeface="TimesNewRomanPSMT"/>
              </a:rPr>
              <a:t> </a:t>
            </a:r>
            <a:r>
              <a:rPr lang="ru-RU" sz="3600" dirty="0" err="1">
                <a:latin typeface="TimesNewRomanPSMT"/>
              </a:rPr>
              <a:t>основних</a:t>
            </a:r>
            <a:r>
              <a:rPr lang="ru-RU" sz="3600" dirty="0">
                <a:latin typeface="TimesNewRomanPSMT"/>
              </a:rPr>
              <a:t> </a:t>
            </a:r>
            <a:r>
              <a:rPr lang="ru-RU" sz="3600" dirty="0" err="1" smtClean="0">
                <a:latin typeface="TimesNewRomanPSMT"/>
              </a:rPr>
              <a:t>м’язових</a:t>
            </a:r>
            <a:r>
              <a:rPr lang="ru-RU" sz="3600" dirty="0" smtClean="0">
                <a:latin typeface="TimesNewRomanPSMT"/>
              </a:rPr>
              <a:t> </a:t>
            </a:r>
            <a:r>
              <a:rPr lang="ru-RU" sz="3600" dirty="0" err="1" smtClean="0">
                <a:latin typeface="TimesNewRomanPSMT"/>
              </a:rPr>
              <a:t>груп</a:t>
            </a:r>
            <a:r>
              <a:rPr lang="ru-RU" sz="3600" dirty="0" smtClean="0">
                <a:latin typeface="TimesNewRomanPSMT"/>
              </a:rPr>
              <a:t> </a:t>
            </a:r>
            <a:r>
              <a:rPr lang="ru-RU" sz="3600" dirty="0">
                <a:latin typeface="TimesNewRomanPSMT"/>
              </a:rPr>
              <a:t>на одному </a:t>
            </a:r>
            <a:r>
              <a:rPr lang="ru-RU" sz="3600" dirty="0" err="1">
                <a:latin typeface="TimesNewRomanPSMT"/>
              </a:rPr>
              <a:t>занятті</a:t>
            </a:r>
            <a:r>
              <a:rPr lang="ru-RU" sz="3600" dirty="0">
                <a:latin typeface="TimesNewRomanPSMT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4611593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366</Words>
  <Application>Microsoft Office PowerPoint</Application>
  <PresentationFormat>Широкоэкранный</PresentationFormat>
  <Paragraphs>39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Arial Black</vt:lpstr>
      <vt:lpstr>Corbel</vt:lpstr>
      <vt:lpstr>SymbolMT</vt:lpstr>
      <vt:lpstr>TimesNewRomanPS-BoldItalicMT</vt:lpstr>
      <vt:lpstr>TimesNewRomanPS-BoldMT</vt:lpstr>
      <vt:lpstr>TimesNewRomanPS-ItalicMT</vt:lpstr>
      <vt:lpstr>TimesNewRomanPSMT</vt:lpstr>
      <vt:lpstr>Wingdings-Regular</vt:lpstr>
      <vt:lpstr>Базис</vt:lpstr>
      <vt:lpstr> КАФЕДРА ФІЗИЧНОГО ВИХОВАННЯ ТА СПОРТУ   </vt:lpstr>
      <vt:lpstr>Лекція № 3  Структура та зміст  фітнес-заняття.   Загальна структура  фітнес-програм.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ФІЗИЧНОГО ВИХОВАННЯ ТА СПОРТУ</dc:title>
  <dc:creator>Учетная запись Майкрософт</dc:creator>
  <cp:lastModifiedBy>Учетная запись Майкрософт</cp:lastModifiedBy>
  <cp:revision>12</cp:revision>
  <dcterms:created xsi:type="dcterms:W3CDTF">2023-03-05T17:34:29Z</dcterms:created>
  <dcterms:modified xsi:type="dcterms:W3CDTF">2023-03-07T09:59:27Z</dcterms:modified>
</cp:coreProperties>
</file>