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49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6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2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3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5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4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7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8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4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85" y="609599"/>
            <a:ext cx="10959921" cy="4657859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• </a:t>
            </a:r>
            <a:r>
              <a:rPr lang="ru-RU" sz="3200" dirty="0" err="1"/>
              <a:t>фізична</a:t>
            </a:r>
            <a:r>
              <a:rPr lang="ru-RU" sz="3200" dirty="0"/>
              <a:t> </a:t>
            </a:r>
            <a:r>
              <a:rPr lang="ru-RU" sz="3200" dirty="0" err="1"/>
              <a:t>активність</a:t>
            </a:r>
            <a:r>
              <a:rPr lang="ru-RU" sz="3200" dirty="0"/>
              <a:t> </a:t>
            </a:r>
            <a:r>
              <a:rPr lang="ru-RU" sz="3200" dirty="0" err="1"/>
              <a:t>високої</a:t>
            </a:r>
            <a:r>
              <a:rPr lang="ru-RU" sz="3200" dirty="0"/>
              <a:t> </a:t>
            </a:r>
            <a:r>
              <a:rPr lang="ru-RU" sz="3200" dirty="0" err="1"/>
              <a:t>інтенсивності</a:t>
            </a:r>
            <a:r>
              <a:rPr lang="ru-RU" sz="3200" dirty="0"/>
              <a:t> – будь-яка</a:t>
            </a:r>
            <a:br>
              <a:rPr lang="ru-RU" sz="3200" dirty="0"/>
            </a:br>
            <a:r>
              <a:rPr lang="ru-RU" sz="3200" dirty="0" err="1"/>
              <a:t>активність</a:t>
            </a:r>
            <a:r>
              <a:rPr lang="ru-RU" sz="3200" dirty="0"/>
              <a:t>,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якої</a:t>
            </a:r>
            <a:r>
              <a:rPr lang="ru-RU" sz="3200" dirty="0"/>
              <a:t> </a:t>
            </a:r>
            <a:r>
              <a:rPr lang="ru-RU" sz="3200" dirty="0" err="1"/>
              <a:t>витрачається</a:t>
            </a:r>
            <a:r>
              <a:rPr lang="ru-RU" sz="3200" dirty="0"/>
              <a:t> </a:t>
            </a:r>
            <a:r>
              <a:rPr lang="ru-RU" sz="3200" dirty="0" err="1"/>
              <a:t>більше</a:t>
            </a:r>
            <a:r>
              <a:rPr lang="ru-RU" sz="3200" dirty="0"/>
              <a:t> 7 ккал/</a:t>
            </a:r>
            <a:r>
              <a:rPr lang="ru-RU" sz="3200" dirty="0" err="1"/>
              <a:t>хв</a:t>
            </a:r>
            <a:r>
              <a:rPr lang="ru-RU" sz="3200" dirty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виконується</a:t>
            </a:r>
            <a:r>
              <a:rPr lang="ru-RU" sz="3200" dirty="0" smtClean="0"/>
              <a:t> </a:t>
            </a:r>
            <a:r>
              <a:rPr lang="ru-RU" sz="3200" dirty="0"/>
              <a:t>на </a:t>
            </a:r>
            <a:r>
              <a:rPr lang="ru-RU" sz="3200" dirty="0" err="1"/>
              <a:t>рівні</a:t>
            </a:r>
            <a:r>
              <a:rPr lang="ru-RU" sz="3200" dirty="0"/>
              <a:t> </a:t>
            </a:r>
            <a:r>
              <a:rPr lang="ru-RU" sz="3200" dirty="0" err="1"/>
              <a:t>більше</a:t>
            </a:r>
            <a:r>
              <a:rPr lang="ru-RU" sz="3200" dirty="0"/>
              <a:t> 6 МЕТ та </a:t>
            </a:r>
            <a:r>
              <a:rPr lang="ru-RU" sz="3200" dirty="0" err="1"/>
              <a:t>досягається</a:t>
            </a:r>
            <a:r>
              <a:rPr lang="ru-RU" sz="3200" dirty="0"/>
              <a:t> 70-88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smtClean="0"/>
              <a:t>% 15 </a:t>
            </a:r>
            <a:r>
              <a:rPr lang="ru-RU" sz="3200" dirty="0" err="1" smtClean="0"/>
              <a:t>ЧССмакс</a:t>
            </a:r>
            <a:r>
              <a:rPr lang="ru-RU" sz="3200" dirty="0"/>
              <a:t>. Прикладом </a:t>
            </a:r>
            <a:r>
              <a:rPr lang="ru-RU" sz="3200" dirty="0" err="1"/>
              <a:t>фізичної</a:t>
            </a:r>
            <a:r>
              <a:rPr lang="ru-RU" sz="3200" dirty="0"/>
              <a:t> </a:t>
            </a:r>
            <a:r>
              <a:rPr lang="ru-RU" sz="3200" dirty="0" err="1"/>
              <a:t>активності</a:t>
            </a:r>
            <a:r>
              <a:rPr lang="ru-RU" sz="3200" dirty="0"/>
              <a:t> </a:t>
            </a:r>
            <a:r>
              <a:rPr lang="ru-RU" sz="3200" dirty="0" err="1"/>
              <a:t>високої</a:t>
            </a:r>
            <a:r>
              <a:rPr lang="ru-RU" sz="3200" dirty="0"/>
              <a:t> </a:t>
            </a:r>
            <a:r>
              <a:rPr lang="ru-RU" sz="3200" dirty="0" err="1"/>
              <a:t>інтенсивності</a:t>
            </a:r>
            <a:r>
              <a:rPr lang="ru-RU" sz="3200" dirty="0"/>
              <a:t> </a:t>
            </a:r>
            <a:r>
              <a:rPr lang="ru-RU" sz="3200" dirty="0" smtClean="0"/>
              <a:t>є </a:t>
            </a:r>
            <a:r>
              <a:rPr lang="ru-RU" sz="3200" dirty="0" err="1" smtClean="0"/>
              <a:t>біг</a:t>
            </a:r>
            <a:r>
              <a:rPr lang="ru-RU" sz="3200" dirty="0"/>
              <a:t>, </a:t>
            </a:r>
            <a:r>
              <a:rPr lang="ru-RU" sz="3200" dirty="0" err="1"/>
              <a:t>аеробіка</a:t>
            </a:r>
            <a:r>
              <a:rPr lang="ru-RU" sz="3200" dirty="0"/>
              <a:t>, </a:t>
            </a:r>
            <a:r>
              <a:rPr lang="ru-RU" sz="3200" dirty="0" err="1"/>
              <a:t>стрибки</a:t>
            </a:r>
            <a:r>
              <a:rPr lang="ru-RU" sz="3200" dirty="0"/>
              <a:t> на скакалці </a:t>
            </a:r>
            <a:r>
              <a:rPr lang="ru-RU" sz="3200" dirty="0" err="1"/>
              <a:t>тощо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7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83" y="609599"/>
            <a:ext cx="11410680" cy="5752563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err="1">
                <a:solidFill>
                  <a:srgbClr val="FF0000"/>
                </a:solidFill>
              </a:rPr>
              <a:t>Тривалість</a:t>
            </a:r>
            <a:r>
              <a:rPr lang="ru-RU" sz="3200" dirty="0"/>
              <a:t> – </a:t>
            </a:r>
            <a:r>
              <a:rPr lang="ru-RU" sz="3200" dirty="0" err="1"/>
              <a:t>довжина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. </a:t>
            </a:r>
            <a:r>
              <a:rPr lang="ru-RU" sz="3200" dirty="0" err="1"/>
              <a:t>Тренувальний</a:t>
            </a:r>
            <a:r>
              <a:rPr lang="ru-RU" sz="3200" dirty="0"/>
              <a:t> </a:t>
            </a:r>
            <a:r>
              <a:rPr lang="ru-RU" sz="3200" dirty="0" err="1"/>
              <a:t>ефект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 smtClean="0"/>
              <a:t>навантажень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визначається</a:t>
            </a:r>
            <a:r>
              <a:rPr lang="ru-RU" sz="3200" dirty="0" smtClean="0"/>
              <a:t> </a:t>
            </a:r>
            <a:r>
              <a:rPr lang="ru-RU" sz="3200" dirty="0"/>
              <a:t>не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інтенсивністю</a:t>
            </a:r>
            <a:r>
              <a:rPr lang="ru-RU" sz="3200" dirty="0"/>
              <a:t>, 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й </a:t>
            </a:r>
            <a:r>
              <a:rPr lang="ru-RU" sz="3200" dirty="0" err="1"/>
              <a:t>тривалістю</a:t>
            </a:r>
            <a:r>
              <a:rPr lang="ru-RU" sz="3200" dirty="0"/>
              <a:t> занять. </a:t>
            </a:r>
            <a:r>
              <a:rPr lang="ru-RU" sz="3200" dirty="0" err="1" smtClean="0"/>
              <a:t>Тривалість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зазвичай</a:t>
            </a:r>
            <a:r>
              <a:rPr lang="ru-RU" sz="3200" dirty="0" smtClean="0"/>
              <a:t> </a:t>
            </a:r>
            <a:r>
              <a:rPr lang="ru-RU" sz="3200" dirty="0" err="1"/>
              <a:t>виражається</a:t>
            </a:r>
            <a:r>
              <a:rPr lang="ru-RU" sz="3200" dirty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як час </a:t>
            </a:r>
            <a:r>
              <a:rPr lang="ru-RU" sz="3200" dirty="0" err="1"/>
              <a:t>витрачений</a:t>
            </a:r>
            <a:r>
              <a:rPr lang="ru-RU" sz="3200" dirty="0"/>
              <a:t> на </a:t>
            </a:r>
            <a:r>
              <a:rPr lang="ru-RU" sz="3200" dirty="0" err="1"/>
              <a:t>заняття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b="1" dirty="0">
                <a:solidFill>
                  <a:srgbClr val="FF0000"/>
                </a:solidFill>
              </a:rPr>
              <a:t>Частота занять </a:t>
            </a:r>
            <a:r>
              <a:rPr lang="ru-RU" sz="3200" dirty="0"/>
              <a:t>– </a:t>
            </a:r>
            <a:r>
              <a:rPr lang="ru-RU" sz="3200" dirty="0" err="1"/>
              <a:t>кількість</a:t>
            </a:r>
            <a:r>
              <a:rPr lang="ru-RU" sz="3200" dirty="0"/>
              <a:t> </a:t>
            </a:r>
            <a:r>
              <a:rPr lang="ru-RU" sz="3200" dirty="0" err="1"/>
              <a:t>фітнес-тренувань</a:t>
            </a:r>
            <a:r>
              <a:rPr lang="ru-RU" sz="3200" dirty="0"/>
              <a:t> на </a:t>
            </a:r>
            <a:r>
              <a:rPr lang="ru-RU" sz="3200" dirty="0" err="1"/>
              <a:t>тиждень</a:t>
            </a:r>
            <a:r>
              <a:rPr lang="ru-RU" sz="3200" dirty="0"/>
              <a:t>, </a:t>
            </a:r>
            <a:r>
              <a:rPr lang="ru-RU" sz="3200" dirty="0" err="1"/>
              <a:t>наприклад</a:t>
            </a:r>
            <a:r>
              <a:rPr lang="ru-RU" sz="3200" dirty="0"/>
              <a:t>, </a:t>
            </a:r>
            <a:r>
              <a:rPr lang="ru-RU" sz="3200" dirty="0" smtClean="0"/>
              <a:t>два, три</a:t>
            </a:r>
            <a:r>
              <a:rPr lang="ru-RU" sz="3200" dirty="0"/>
              <a:t>, </a:t>
            </a:r>
            <a:r>
              <a:rPr lang="ru-RU" sz="3200" dirty="0" err="1"/>
              <a:t>п’ять</a:t>
            </a:r>
            <a:r>
              <a:rPr lang="ru-RU" sz="3200" dirty="0"/>
              <a:t> </a:t>
            </a:r>
            <a:r>
              <a:rPr lang="ru-RU" sz="3200" dirty="0" err="1"/>
              <a:t>разів</a:t>
            </a:r>
            <a:r>
              <a:rPr lang="ru-RU" sz="3200" dirty="0"/>
              <a:t> на </a:t>
            </a:r>
            <a:r>
              <a:rPr lang="ru-RU" sz="3200" dirty="0" err="1"/>
              <a:t>тиждень</a:t>
            </a:r>
            <a:r>
              <a:rPr lang="ru-RU" sz="3200" dirty="0"/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Мінімальною</a:t>
            </a:r>
            <a:r>
              <a:rPr lang="ru-RU" sz="3200" dirty="0" smtClean="0"/>
              <a:t> </a:t>
            </a:r>
            <a:r>
              <a:rPr lang="ru-RU" sz="3200" dirty="0"/>
              <a:t>частотою занять,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забезпечує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підвищення</a:t>
            </a:r>
            <a:r>
              <a:rPr lang="ru-RU" sz="3200" dirty="0"/>
              <a:t> та </a:t>
            </a:r>
            <a:r>
              <a:rPr lang="ru-RU" sz="3200" dirty="0" err="1"/>
              <a:t>збереження</a:t>
            </a:r>
            <a:r>
              <a:rPr lang="ru-RU" sz="3200" dirty="0"/>
              <a:t> </a:t>
            </a:r>
            <a:r>
              <a:rPr lang="ru-RU" sz="3200" dirty="0" err="1"/>
              <a:t>рівня</a:t>
            </a:r>
            <a:r>
              <a:rPr lang="ru-RU" sz="3200" dirty="0"/>
              <a:t> </a:t>
            </a:r>
            <a:r>
              <a:rPr lang="ru-RU" sz="3200" dirty="0" err="1"/>
              <a:t>оздоровчого</a:t>
            </a:r>
            <a:r>
              <a:rPr lang="ru-RU" sz="3200" dirty="0"/>
              <a:t> </a:t>
            </a:r>
            <a:r>
              <a:rPr lang="ru-RU" sz="3200" dirty="0" err="1"/>
              <a:t>фітнесу</a:t>
            </a:r>
            <a:r>
              <a:rPr lang="ru-RU" sz="3200" dirty="0"/>
              <a:t>, є </a:t>
            </a:r>
            <a:r>
              <a:rPr lang="ru-RU" sz="3200" dirty="0" err="1"/>
              <a:t>заняття</a:t>
            </a:r>
            <a:r>
              <a:rPr lang="ru-RU" sz="3200" dirty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проводяться</a:t>
            </a:r>
            <a:r>
              <a:rPr lang="ru-RU" sz="3200" dirty="0" smtClean="0"/>
              <a:t> </a:t>
            </a:r>
            <a:r>
              <a:rPr lang="ru-RU" sz="3200" dirty="0"/>
              <a:t>3 рази на </a:t>
            </a:r>
            <a:r>
              <a:rPr lang="ru-RU" sz="3200" dirty="0" err="1"/>
              <a:t>тиждень</a:t>
            </a:r>
            <a:r>
              <a:rPr lang="ru-RU" sz="3200" dirty="0"/>
              <a:t>; для </a:t>
            </a:r>
            <a:r>
              <a:rPr lang="ru-RU" sz="3200" dirty="0" err="1"/>
              <a:t>найкращого</a:t>
            </a:r>
            <a:r>
              <a:rPr lang="ru-RU" sz="3200" dirty="0"/>
              <a:t> </a:t>
            </a:r>
            <a:r>
              <a:rPr lang="ru-RU" sz="3200" dirty="0" err="1"/>
              <a:t>ефекту</a:t>
            </a:r>
            <a:r>
              <a:rPr lang="ru-RU" sz="3200" dirty="0"/>
              <a:t> оптимальна </a:t>
            </a:r>
            <a:r>
              <a:rPr lang="ru-RU" sz="3200" dirty="0" smtClean="0"/>
              <a:t>частота занять </a:t>
            </a:r>
            <a:r>
              <a:rPr lang="ru-RU" sz="3200" dirty="0" err="1"/>
              <a:t>складає</a:t>
            </a:r>
            <a:r>
              <a:rPr lang="ru-RU" sz="3200" dirty="0"/>
              <a:t> 3-5 </a:t>
            </a:r>
            <a:r>
              <a:rPr lang="ru-RU" sz="3200" dirty="0" err="1"/>
              <a:t>разів</a:t>
            </a:r>
            <a:r>
              <a:rPr lang="ru-RU" sz="3200" dirty="0"/>
              <a:t> на </a:t>
            </a:r>
            <a:r>
              <a:rPr lang="ru-RU" sz="3200" dirty="0" err="1"/>
              <a:t>тиждень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987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0" y="609599"/>
            <a:ext cx="11526591" cy="559801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>
                <a:solidFill>
                  <a:srgbClr val="FF0000"/>
                </a:solidFill>
              </a:rPr>
              <a:t>Вид </a:t>
            </a:r>
            <a:r>
              <a:rPr lang="ru-RU" sz="3200" b="1" dirty="0" err="1">
                <a:solidFill>
                  <a:srgbClr val="FF0000"/>
                </a:solidFill>
              </a:rPr>
              <a:t>рухової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активності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спосіб</a:t>
            </a:r>
            <a:r>
              <a:rPr lang="ru-RU" sz="3200" dirty="0"/>
              <a:t> </a:t>
            </a:r>
            <a:r>
              <a:rPr lang="ru-RU" sz="3200" dirty="0" err="1"/>
              <a:t>участі</a:t>
            </a:r>
            <a:r>
              <a:rPr lang="ru-RU" sz="3200" dirty="0"/>
              <a:t> у </a:t>
            </a:r>
            <a:r>
              <a:rPr lang="ru-RU" sz="3200" dirty="0" err="1"/>
              <a:t>фізичній</a:t>
            </a:r>
            <a:r>
              <a:rPr lang="ru-RU" sz="3200" dirty="0"/>
              <a:t> </a:t>
            </a:r>
            <a:r>
              <a:rPr lang="ru-RU" sz="3200" dirty="0" err="1"/>
              <a:t>активності</a:t>
            </a:r>
            <a:r>
              <a:rPr lang="ru-RU" sz="3200" dirty="0"/>
              <a:t>. Тип</a:t>
            </a:r>
            <a:br>
              <a:rPr lang="ru-RU" sz="3200" dirty="0"/>
            </a:br>
            <a:r>
              <a:rPr lang="ru-RU" sz="3200" dirty="0" err="1"/>
              <a:t>фізичної</a:t>
            </a:r>
            <a:r>
              <a:rPr lang="ru-RU" sz="3200" dirty="0"/>
              <a:t> </a:t>
            </a:r>
            <a:r>
              <a:rPr lang="ru-RU" sz="3200" dirty="0" err="1"/>
              <a:t>активності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мати</a:t>
            </a:r>
            <a:r>
              <a:rPr lang="ru-RU" sz="3200" dirty="0"/>
              <a:t> </a:t>
            </a:r>
            <a:r>
              <a:rPr lang="ru-RU" sz="3200" dirty="0" err="1"/>
              <a:t>різні</a:t>
            </a:r>
            <a:r>
              <a:rPr lang="ru-RU" sz="3200" dirty="0"/>
              <a:t> </a:t>
            </a:r>
            <a:r>
              <a:rPr lang="ru-RU" sz="3200" dirty="0" err="1"/>
              <a:t>форми</a:t>
            </a:r>
            <a:r>
              <a:rPr lang="ru-RU" sz="3200" dirty="0"/>
              <a:t>: </a:t>
            </a:r>
            <a:r>
              <a:rPr lang="ru-RU" sz="3200" dirty="0" err="1"/>
              <a:t>аеробні</a:t>
            </a:r>
            <a:r>
              <a:rPr lang="ru-RU" sz="3200" dirty="0"/>
              <a:t> та </a:t>
            </a:r>
            <a:r>
              <a:rPr lang="ru-RU" sz="3200" dirty="0" err="1"/>
              <a:t>силові</a:t>
            </a:r>
            <a:r>
              <a:rPr lang="ru-RU" sz="3200" dirty="0"/>
              <a:t> </a:t>
            </a:r>
            <a:r>
              <a:rPr lang="ru-RU" sz="3200" dirty="0" err="1"/>
              <a:t>вправи</a:t>
            </a:r>
            <a:r>
              <a:rPr lang="ru-RU" sz="3200" dirty="0"/>
              <a:t>, </a:t>
            </a:r>
            <a:r>
              <a:rPr lang="ru-RU" sz="3200" dirty="0" err="1" smtClean="0"/>
              <a:t>вправи</a:t>
            </a:r>
            <a:r>
              <a:rPr lang="ru-RU" sz="3200" dirty="0" smtClean="0"/>
              <a:t> на </a:t>
            </a:r>
            <a:r>
              <a:rPr lang="ru-RU" sz="3200" dirty="0" err="1"/>
              <a:t>гнучкість</a:t>
            </a:r>
            <a:r>
              <a:rPr lang="ru-RU" sz="3200" dirty="0"/>
              <a:t> (</a:t>
            </a:r>
            <a:r>
              <a:rPr lang="ru-RU" sz="3200" dirty="0" err="1"/>
              <a:t>стретчинг</a:t>
            </a:r>
            <a:r>
              <a:rPr lang="ru-RU" sz="3200" dirty="0"/>
              <a:t>), на </a:t>
            </a:r>
            <a:r>
              <a:rPr lang="ru-RU" sz="3200" dirty="0" err="1"/>
              <a:t>рівновагу</a:t>
            </a:r>
            <a:r>
              <a:rPr lang="ru-RU" sz="3200" dirty="0"/>
              <a:t> – </a:t>
            </a:r>
            <a:r>
              <a:rPr lang="ru-RU" sz="3200" dirty="0" err="1"/>
              <a:t>види</a:t>
            </a:r>
            <a:r>
              <a:rPr lang="ru-RU" sz="3200" dirty="0"/>
              <a:t> </a:t>
            </a:r>
            <a:r>
              <a:rPr lang="ru-RU" sz="3200" dirty="0" err="1"/>
              <a:t>вправ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smtClean="0"/>
              <a:t>бути </a:t>
            </a:r>
            <a:r>
              <a:rPr lang="ru-RU" sz="3200" dirty="0" err="1" smtClean="0"/>
              <a:t>використані</a:t>
            </a:r>
            <a:r>
              <a:rPr lang="ru-RU" sz="3200" dirty="0" smtClean="0"/>
              <a:t> для </a:t>
            </a:r>
            <a:r>
              <a:rPr lang="ru-RU" sz="3200" dirty="0" err="1"/>
              <a:t>досягнення</a:t>
            </a:r>
            <a:r>
              <a:rPr lang="ru-RU" sz="3200" dirty="0"/>
              <a:t> </a:t>
            </a:r>
            <a:r>
              <a:rPr lang="ru-RU" sz="3200" dirty="0" err="1" smtClean="0"/>
              <a:t>поставлених</a:t>
            </a:r>
            <a:r>
              <a:rPr lang="ru-RU" sz="3200" dirty="0" smtClean="0"/>
              <a:t> </a:t>
            </a:r>
            <a:r>
              <a:rPr lang="ru-RU" sz="3200" dirty="0" err="1"/>
              <a:t>фітнес-цілей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 err="1"/>
              <a:t>Ці</a:t>
            </a:r>
            <a:r>
              <a:rPr lang="ru-RU" sz="3200" dirty="0"/>
              <a:t> </a:t>
            </a:r>
            <a:r>
              <a:rPr lang="ru-RU" sz="3200" dirty="0" err="1"/>
              <a:t>компоненти</a:t>
            </a:r>
            <a:r>
              <a:rPr lang="ru-RU" sz="3200" dirty="0"/>
              <a:t> </a:t>
            </a:r>
            <a:r>
              <a:rPr lang="ru-RU" sz="3200" dirty="0" err="1"/>
              <a:t>взаємозв’язані</a:t>
            </a:r>
            <a:r>
              <a:rPr lang="ru-RU" sz="3200" dirty="0"/>
              <a:t> і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змінюватись</a:t>
            </a:r>
            <a:r>
              <a:rPr lang="ru-RU" sz="3200" dirty="0"/>
              <a:t> для </a:t>
            </a:r>
            <a:r>
              <a:rPr lang="ru-RU" sz="3200" dirty="0" err="1"/>
              <a:t>складання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фітнес-програми</a:t>
            </a:r>
            <a:r>
              <a:rPr lang="ru-RU" sz="3200" dirty="0"/>
              <a:t> </a:t>
            </a:r>
            <a:r>
              <a:rPr lang="ru-RU" sz="3200" dirty="0" err="1"/>
              <a:t>відповідно</a:t>
            </a:r>
            <a:r>
              <a:rPr lang="ru-RU" sz="3200" dirty="0"/>
              <a:t> до </a:t>
            </a:r>
            <a:r>
              <a:rPr lang="ru-RU" sz="3200" dirty="0" err="1"/>
              <a:t>особливостей</a:t>
            </a:r>
            <a:r>
              <a:rPr lang="ru-RU" sz="3200" dirty="0"/>
              <a:t> студента та </a:t>
            </a:r>
            <a:r>
              <a:rPr lang="ru-RU" sz="3200" dirty="0" err="1"/>
              <a:t>поставлених</a:t>
            </a:r>
            <a:r>
              <a:rPr lang="ru-RU" sz="3200" dirty="0"/>
              <a:t> </a:t>
            </a:r>
            <a:r>
              <a:rPr lang="ru-RU" sz="3200" dirty="0" err="1"/>
              <a:t>цілей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 err="1"/>
              <a:t>Наприклад</a:t>
            </a:r>
            <a:r>
              <a:rPr lang="ru-RU" sz="3200" dirty="0"/>
              <a:t>, </a:t>
            </a:r>
            <a:r>
              <a:rPr lang="ru-RU" sz="3200" dirty="0" err="1"/>
              <a:t>удосконалення</a:t>
            </a:r>
            <a:r>
              <a:rPr lang="ru-RU" sz="3200" dirty="0"/>
              <a:t> кардіореспіраторної </a:t>
            </a:r>
            <a:r>
              <a:rPr lang="ru-RU" sz="3200" dirty="0" err="1"/>
              <a:t>витривалості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smtClean="0"/>
              <a:t>бути </a:t>
            </a:r>
            <a:r>
              <a:rPr lang="ru-RU" sz="3200" dirty="0" err="1" smtClean="0"/>
              <a:t>досягнуто</a:t>
            </a:r>
            <a:r>
              <a:rPr lang="ru-RU" sz="3200" dirty="0"/>
              <a:t>: </a:t>
            </a:r>
            <a:r>
              <a:rPr lang="ru-RU" sz="3200" dirty="0" err="1"/>
              <a:t>ходьбою</a:t>
            </a:r>
            <a:r>
              <a:rPr lang="ru-RU" sz="3200" dirty="0"/>
              <a:t> (вид), в 70% </a:t>
            </a:r>
            <a:r>
              <a:rPr lang="ru-RU" sz="3200" dirty="0" err="1"/>
              <a:t>від</a:t>
            </a:r>
            <a:r>
              <a:rPr lang="ru-RU" sz="3200" dirty="0"/>
              <a:t> максимального ЧСС </a:t>
            </a:r>
            <a:r>
              <a:rPr lang="ru-RU" sz="3200" dirty="0" err="1" smtClean="0"/>
              <a:t>зусилля</a:t>
            </a:r>
            <a:r>
              <a:rPr lang="ru-RU" sz="3200" dirty="0" smtClean="0"/>
              <a:t> (</a:t>
            </a:r>
            <a:r>
              <a:rPr lang="ru-RU" sz="3200" dirty="0" err="1" smtClean="0"/>
              <a:t>інтенсивність</a:t>
            </a:r>
            <a:r>
              <a:rPr lang="ru-RU" sz="3200" dirty="0"/>
              <a:t>) </a:t>
            </a:r>
            <a:r>
              <a:rPr lang="ru-RU" sz="3200" dirty="0" err="1"/>
              <a:t>протягом</a:t>
            </a:r>
            <a:r>
              <a:rPr lang="ru-RU" sz="3200" dirty="0"/>
              <a:t> 30 </a:t>
            </a:r>
            <a:r>
              <a:rPr lang="ru-RU" sz="3200" dirty="0" err="1"/>
              <a:t>хвилин</a:t>
            </a:r>
            <a:r>
              <a:rPr lang="ru-RU" sz="3200" dirty="0"/>
              <a:t> (</a:t>
            </a:r>
            <a:r>
              <a:rPr lang="ru-RU" sz="3200" dirty="0" err="1"/>
              <a:t>тривалість</a:t>
            </a:r>
            <a:r>
              <a:rPr lang="ru-RU" sz="3200" dirty="0"/>
              <a:t>) 5 </a:t>
            </a:r>
            <a:r>
              <a:rPr lang="ru-RU" sz="3200" dirty="0" err="1"/>
              <a:t>разів</a:t>
            </a:r>
            <a:r>
              <a:rPr lang="ru-RU" sz="3200" dirty="0"/>
              <a:t> на </a:t>
            </a:r>
            <a:r>
              <a:rPr lang="ru-RU" sz="3200" dirty="0" err="1"/>
              <a:t>тиждень</a:t>
            </a:r>
            <a:r>
              <a:rPr lang="ru-RU" sz="3200" dirty="0"/>
              <a:t> (</a:t>
            </a:r>
            <a:r>
              <a:rPr lang="ru-RU" sz="3200" dirty="0" smtClean="0"/>
              <a:t>частота)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/>
              <a:t>у 85% </a:t>
            </a:r>
            <a:r>
              <a:rPr lang="ru-RU" sz="3200" dirty="0" err="1"/>
              <a:t>інтенсивності</a:t>
            </a:r>
            <a:r>
              <a:rPr lang="ru-RU" sz="3200" dirty="0"/>
              <a:t> </a:t>
            </a:r>
            <a:r>
              <a:rPr lang="ru-RU" sz="3200" dirty="0" err="1"/>
              <a:t>протягом</a:t>
            </a:r>
            <a:r>
              <a:rPr lang="ru-RU" sz="3200" dirty="0"/>
              <a:t> 20 </a:t>
            </a:r>
            <a:r>
              <a:rPr lang="ru-RU" sz="3200" dirty="0" err="1"/>
              <a:t>хвилин</a:t>
            </a:r>
            <a:r>
              <a:rPr lang="ru-RU" sz="3200" dirty="0"/>
              <a:t> 3 рази на </a:t>
            </a:r>
            <a:r>
              <a:rPr lang="ru-RU" sz="3200" dirty="0" err="1"/>
              <a:t>тиждень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97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Лекція № </a:t>
            </a:r>
            <a:r>
              <a:rPr lang="en-US" sz="6000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2</a:t>
            </a: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Загальні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основи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побудови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фітнес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програми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Принципи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фітнес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–</a:t>
            </a:r>
            <a:r>
              <a:rPr lang="ru-RU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тренування</a:t>
            </a: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" y="205388"/>
            <a:ext cx="12076090" cy="220296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90602" y="1840537"/>
            <a:ext cx="3159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92D050"/>
                </a:solidFill>
                <a:latin typeface="TimesNewRomanPSMT"/>
              </a:rPr>
              <a:t>Фітнес-цілі</a:t>
            </a:r>
            <a:r>
              <a:rPr lang="ru-RU" sz="4000" b="1" dirty="0" smtClean="0">
                <a:solidFill>
                  <a:srgbClr val="92D050"/>
                </a:solidFill>
                <a:latin typeface="TimesNewRomanPSMT"/>
              </a:rPr>
              <a:t>: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7882" y="2783188"/>
            <a:ext cx="115909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SymbolMT"/>
              </a:rPr>
              <a:t> </a:t>
            </a:r>
            <a:r>
              <a:rPr lang="ru-RU" sz="4400" i="1" dirty="0" err="1">
                <a:latin typeface="TimesNewRomanPS-ItalicMT"/>
              </a:rPr>
              <a:t>конкретними</a:t>
            </a:r>
            <a:r>
              <a:rPr lang="ru-RU" sz="4400" i="1" dirty="0">
                <a:latin typeface="TimesNewRomanPS-ItalicMT"/>
              </a:rPr>
              <a:t>;</a:t>
            </a:r>
          </a:p>
          <a:p>
            <a:r>
              <a:rPr lang="ru-RU" sz="4400" dirty="0">
                <a:latin typeface="SymbolMT"/>
              </a:rPr>
              <a:t> </a:t>
            </a:r>
            <a:r>
              <a:rPr lang="ru-RU" sz="4400" i="1" dirty="0" err="1">
                <a:latin typeface="TimesNewRomanPS-ItalicMT"/>
              </a:rPr>
              <a:t>реалістичними</a:t>
            </a:r>
            <a:r>
              <a:rPr lang="ru-RU" sz="4400" i="1" dirty="0">
                <a:latin typeface="TimesNewRomanPS-ItalicMT"/>
              </a:rPr>
              <a:t>;</a:t>
            </a:r>
          </a:p>
          <a:p>
            <a:r>
              <a:rPr lang="ru-RU" sz="4400" dirty="0">
                <a:latin typeface="SymbolMT"/>
              </a:rPr>
              <a:t> </a:t>
            </a:r>
            <a:r>
              <a:rPr lang="ru-RU" sz="4400" i="1" dirty="0" err="1">
                <a:latin typeface="TimesNewRomanPS-ItalicMT"/>
              </a:rPr>
              <a:t>містити</a:t>
            </a:r>
            <a:r>
              <a:rPr lang="ru-RU" sz="4400" i="1" dirty="0">
                <a:latin typeface="TimesNewRomanPS-ItalicMT"/>
              </a:rPr>
              <a:t> в </a:t>
            </a:r>
            <a:r>
              <a:rPr lang="ru-RU" sz="4400" i="1" dirty="0" err="1">
                <a:latin typeface="TimesNewRomanPS-ItalicMT"/>
              </a:rPr>
              <a:t>собі</a:t>
            </a:r>
            <a:r>
              <a:rPr lang="ru-RU" sz="4400" i="1" dirty="0">
                <a:latin typeface="TimesNewRomanPS-ItalicMT"/>
              </a:rPr>
              <a:t> результат та </a:t>
            </a:r>
            <a:r>
              <a:rPr lang="ru-RU" sz="4400" i="1" dirty="0" err="1">
                <a:latin typeface="TimesNewRomanPS-ItalicMT"/>
              </a:rPr>
              <a:t>завдання</a:t>
            </a:r>
            <a:r>
              <a:rPr lang="ru-RU" sz="4400" i="1" dirty="0">
                <a:latin typeface="TimesNewRomanPS-ItalicMT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1659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44" y="818701"/>
            <a:ext cx="10522608" cy="11766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08608" y="2110787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92D050"/>
                </a:solidFill>
                <a:latin typeface="SymbolMT"/>
              </a:rPr>
              <a:t> </a:t>
            </a:r>
            <a:r>
              <a:rPr lang="ru-RU" sz="4000" b="1" i="1" dirty="0" err="1">
                <a:solidFill>
                  <a:srgbClr val="92D050"/>
                </a:solidFill>
                <a:latin typeface="TimesNewRomanPS-ItalicMT"/>
              </a:rPr>
              <a:t>специфічності</a:t>
            </a:r>
            <a:r>
              <a:rPr lang="ru-RU" sz="4000" b="1" i="1" dirty="0">
                <a:solidFill>
                  <a:srgbClr val="92D050"/>
                </a:solidFill>
                <a:latin typeface="TimesNewRomanPS-ItalicMT"/>
              </a:rPr>
              <a:t>;</a:t>
            </a:r>
          </a:p>
          <a:p>
            <a:r>
              <a:rPr lang="ru-RU" sz="4000" b="1" dirty="0">
                <a:solidFill>
                  <a:srgbClr val="92D050"/>
                </a:solidFill>
                <a:latin typeface="SymbolMT"/>
              </a:rPr>
              <a:t> </a:t>
            </a:r>
            <a:r>
              <a:rPr lang="ru-RU" sz="4000" b="1" i="1" dirty="0" err="1">
                <a:solidFill>
                  <a:srgbClr val="92D050"/>
                </a:solidFill>
                <a:latin typeface="TimesNewRomanPS-ItalicMT"/>
              </a:rPr>
              <a:t>суперкомпенсації</a:t>
            </a:r>
            <a:r>
              <a:rPr lang="ru-RU" sz="4000" b="1" i="1" dirty="0">
                <a:solidFill>
                  <a:srgbClr val="92D050"/>
                </a:solidFill>
                <a:latin typeface="TimesNewRomanPS-ItalicMT"/>
              </a:rPr>
              <a:t>;</a:t>
            </a:r>
          </a:p>
          <a:p>
            <a:r>
              <a:rPr lang="ru-RU" sz="4000" b="1" dirty="0">
                <a:solidFill>
                  <a:srgbClr val="92D050"/>
                </a:solidFill>
                <a:latin typeface="SymbolMT"/>
              </a:rPr>
              <a:t> </a:t>
            </a:r>
            <a:r>
              <a:rPr lang="ru-RU" sz="4000" b="1" i="1" dirty="0" err="1">
                <a:solidFill>
                  <a:srgbClr val="92D050"/>
                </a:solidFill>
                <a:latin typeface="TimesNewRomanPS-ItalicMT"/>
              </a:rPr>
              <a:t>систематичності</a:t>
            </a:r>
            <a:r>
              <a:rPr lang="ru-RU" sz="4000" b="1" i="1" dirty="0">
                <a:solidFill>
                  <a:srgbClr val="92D050"/>
                </a:solidFill>
                <a:latin typeface="TimesNewRomanPS-ItalicMT"/>
              </a:rPr>
              <a:t>;</a:t>
            </a:r>
          </a:p>
          <a:p>
            <a:r>
              <a:rPr lang="ru-RU" sz="4000" b="1" dirty="0">
                <a:solidFill>
                  <a:srgbClr val="92D050"/>
                </a:solidFill>
                <a:latin typeface="SymbolMT"/>
              </a:rPr>
              <a:t> </a:t>
            </a:r>
            <a:r>
              <a:rPr lang="ru-RU" sz="4000" b="1" i="1" dirty="0" err="1">
                <a:solidFill>
                  <a:srgbClr val="92D050"/>
                </a:solidFill>
                <a:latin typeface="TimesNewRomanPS-ItalicMT"/>
              </a:rPr>
              <a:t>індивідуалізації</a:t>
            </a:r>
            <a:r>
              <a:rPr lang="ru-RU" sz="4000" b="1" i="1" dirty="0">
                <a:solidFill>
                  <a:srgbClr val="92D050"/>
                </a:solidFill>
                <a:latin typeface="TimesNewRomanPS-ItalicMT"/>
              </a:rPr>
              <a:t>;</a:t>
            </a:r>
          </a:p>
          <a:p>
            <a:r>
              <a:rPr lang="ru-RU" sz="4000" b="1" dirty="0">
                <a:solidFill>
                  <a:srgbClr val="92D050"/>
                </a:solidFill>
                <a:latin typeface="SymbolMT"/>
              </a:rPr>
              <a:t> </a:t>
            </a:r>
            <a:r>
              <a:rPr lang="ru-RU" sz="4000" b="1" i="1" dirty="0" err="1">
                <a:solidFill>
                  <a:srgbClr val="92D050"/>
                </a:solidFill>
                <a:latin typeface="TimesNewRomanPS-ItalicMT"/>
              </a:rPr>
              <a:t>безпечності</a:t>
            </a:r>
            <a:r>
              <a:rPr lang="ru-RU" sz="4000" b="1" i="1" dirty="0">
                <a:solidFill>
                  <a:srgbClr val="92D050"/>
                </a:solidFill>
                <a:latin typeface="TimesNewRomanPS-ItalicMT"/>
              </a:rPr>
              <a:t>.</a:t>
            </a:r>
            <a:endParaRPr lang="ru-RU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52" y="986127"/>
            <a:ext cx="9894666" cy="11766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97152" y="2828836"/>
            <a:ext cx="10287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NewRomanPSMT"/>
              </a:rPr>
              <a:t>Створення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фітнес-програми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відбувається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smtClean="0">
                <a:latin typeface="TimesNewRomanPSMT"/>
              </a:rPr>
              <a:t>на </a:t>
            </a:r>
            <a:r>
              <a:rPr lang="ru-RU" sz="3200" dirty="0" err="1" smtClean="0">
                <a:latin typeface="TimesNewRomanPSMT"/>
              </a:rPr>
              <a:t>основі</a:t>
            </a:r>
            <a:r>
              <a:rPr lang="ru-RU" sz="3200" dirty="0" smtClean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вибору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відповідної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b="1" i="1" dirty="0" err="1">
                <a:latin typeface="TimesNewRomanPS-BoldItalicMT"/>
              </a:rPr>
              <a:t>інтенсивності</a:t>
            </a:r>
            <a:r>
              <a:rPr lang="ru-RU" sz="3200" b="1" i="1" dirty="0">
                <a:latin typeface="TimesNewRomanPS-BoldItalicMT"/>
              </a:rPr>
              <a:t> </a:t>
            </a:r>
            <a:r>
              <a:rPr lang="ru-RU" sz="3200" b="1" i="1" dirty="0" err="1">
                <a:latin typeface="TimesNewRomanPS-BoldItalicMT"/>
              </a:rPr>
              <a:t>навантаження</a:t>
            </a:r>
            <a:r>
              <a:rPr lang="ru-RU" sz="3200" b="1" i="1" dirty="0">
                <a:latin typeface="TimesNewRomanPS-BoldItalicMT"/>
              </a:rPr>
              <a:t>, </a:t>
            </a:r>
            <a:endParaRPr lang="ru-RU" sz="3200" b="1" i="1" dirty="0" smtClean="0">
              <a:latin typeface="TimesNewRomanPS-BoldItalicMT"/>
            </a:endParaRPr>
          </a:p>
          <a:p>
            <a:r>
              <a:rPr lang="ru-RU" sz="3200" b="1" i="1" dirty="0" err="1" smtClean="0">
                <a:latin typeface="TimesNewRomanPS-BoldItalicMT"/>
              </a:rPr>
              <a:t>тривалості</a:t>
            </a:r>
            <a:r>
              <a:rPr lang="ru-RU" sz="3200" b="1" i="1" dirty="0" smtClean="0">
                <a:latin typeface="TimesNewRomanPS-BoldItalicMT"/>
              </a:rPr>
              <a:t> </a:t>
            </a:r>
            <a:endParaRPr lang="ru-RU" sz="3200" b="1" i="1" dirty="0">
              <a:latin typeface="TimesNewRomanPS-BoldItalicMT"/>
            </a:endParaRPr>
          </a:p>
          <a:p>
            <a:r>
              <a:rPr lang="ru-RU" sz="3200" b="1" i="1" dirty="0" err="1">
                <a:latin typeface="TimesNewRomanPS-BoldItalicMT"/>
              </a:rPr>
              <a:t>частоти</a:t>
            </a:r>
            <a:r>
              <a:rPr lang="ru-RU" sz="3200" b="1" i="1" dirty="0">
                <a:latin typeface="TimesNewRomanPS-BoldItalicMT"/>
              </a:rPr>
              <a:t> занять </a:t>
            </a:r>
            <a:r>
              <a:rPr lang="ru-RU" sz="3200" dirty="0">
                <a:latin typeface="TimesNewRomanPSMT"/>
              </a:rPr>
              <a:t>та </a:t>
            </a:r>
            <a:r>
              <a:rPr lang="ru-RU" sz="3200" b="1" i="1" dirty="0">
                <a:latin typeface="TimesNewRomanPS-BoldItalicMT"/>
              </a:rPr>
              <a:t>виду </a:t>
            </a:r>
            <a:r>
              <a:rPr lang="ru-RU" sz="3200" b="1" i="1" dirty="0" err="1">
                <a:latin typeface="TimesNewRomanPS-BoldItalicMT"/>
              </a:rPr>
              <a:t>фізичної</a:t>
            </a:r>
            <a:r>
              <a:rPr lang="ru-RU" sz="3200" b="1" i="1" dirty="0">
                <a:latin typeface="TimesNewRomanPS-BoldItalicMT"/>
              </a:rPr>
              <a:t> </a:t>
            </a:r>
            <a:r>
              <a:rPr lang="ru-RU" sz="3200" b="1" i="1" dirty="0" err="1">
                <a:latin typeface="TimesNewRomanPS-BoldItalicMT"/>
              </a:rPr>
              <a:t>активності</a:t>
            </a:r>
            <a:r>
              <a:rPr lang="ru-RU" sz="3200" b="1" i="1" dirty="0">
                <a:latin typeface="TimesNewRomanPS-BoldItalicMT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8862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428" y="450760"/>
            <a:ext cx="10606396" cy="2086378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Інтенсивність</a:t>
            </a:r>
            <a:r>
              <a:rPr lang="ru-RU" sz="3200" dirty="0"/>
              <a:t> – </a:t>
            </a:r>
            <a:r>
              <a:rPr lang="ru-RU" sz="3200" dirty="0" err="1"/>
              <a:t>ступінь</a:t>
            </a:r>
            <a:r>
              <a:rPr lang="ru-RU" sz="3200" dirty="0"/>
              <a:t> </a:t>
            </a:r>
            <a:r>
              <a:rPr lang="ru-RU" sz="3200" dirty="0" err="1"/>
              <a:t>зусилля</a:t>
            </a:r>
            <a:r>
              <a:rPr lang="ru-RU" sz="3200" dirty="0"/>
              <a:t>, </a:t>
            </a:r>
            <a:r>
              <a:rPr lang="ru-RU" sz="3200" dirty="0" err="1"/>
              <a:t>напруження</a:t>
            </a:r>
            <a:r>
              <a:rPr lang="ru-RU" sz="3200" dirty="0"/>
              <a:t> </a:t>
            </a:r>
            <a:r>
              <a:rPr lang="ru-RU" sz="3200" dirty="0" err="1" smtClean="0"/>
              <a:t>протягом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вправи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швидкість</a:t>
            </a:r>
            <a:r>
              <a:rPr lang="ru-RU" sz="3200" dirty="0" smtClean="0"/>
              <a:t> </a:t>
            </a:r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вправи</a:t>
            </a:r>
            <a:r>
              <a:rPr lang="ru-RU" sz="3200" dirty="0"/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Інтенсивність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вимірюється</a:t>
            </a: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абсолютних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відносних</a:t>
            </a:r>
            <a:r>
              <a:rPr lang="ru-RU" sz="3200" dirty="0"/>
              <a:t> </a:t>
            </a:r>
            <a:r>
              <a:rPr lang="ru-RU" sz="3200" dirty="0" err="1"/>
              <a:t>значеннях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51" y="2537138"/>
            <a:ext cx="5782949" cy="384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5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1" y="609599"/>
            <a:ext cx="11281893" cy="5572260"/>
          </a:xfrm>
        </p:spPr>
        <p:txBody>
          <a:bodyPr>
            <a:normAutofit fontScale="9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err="1" smtClean="0"/>
              <a:t>абсолютні</a:t>
            </a:r>
            <a:r>
              <a:rPr lang="ru-RU" sz="3600" dirty="0" smtClean="0"/>
              <a:t> </a:t>
            </a:r>
            <a:r>
              <a:rPr lang="ru-RU" sz="3600" dirty="0" err="1"/>
              <a:t>значення</a:t>
            </a:r>
            <a:r>
              <a:rPr lang="ru-RU" sz="3600" dirty="0"/>
              <a:t>: абсолютна </a:t>
            </a:r>
            <a:r>
              <a:rPr lang="ru-RU" sz="3600" dirty="0" err="1"/>
              <a:t>інтенсивність</a:t>
            </a:r>
            <a:r>
              <a:rPr lang="ru-RU" sz="3600" dirty="0"/>
              <a:t> </a:t>
            </a:r>
            <a:r>
              <a:rPr lang="ru-RU" sz="3600" dirty="0" err="1" smtClean="0"/>
              <a:t>активності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визначається</a:t>
            </a:r>
            <a:r>
              <a:rPr lang="ru-RU" sz="3600" dirty="0" smtClean="0"/>
              <a:t> </a:t>
            </a:r>
            <a:r>
              <a:rPr lang="ru-RU" sz="3600" dirty="0" err="1"/>
              <a:t>швидкістю</a:t>
            </a:r>
            <a:r>
              <a:rPr lang="ru-RU" sz="3600" dirty="0"/>
              <a:t> </a:t>
            </a:r>
            <a:r>
              <a:rPr lang="ru-RU" sz="3600" dirty="0" err="1"/>
              <a:t>виконання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 без </a:t>
            </a:r>
            <a:r>
              <a:rPr lang="ru-RU" sz="3600" dirty="0" err="1" smtClean="0"/>
              <a:t>урахування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фізіологічних</a:t>
            </a:r>
            <a:r>
              <a:rPr lang="ru-RU" sz="3600" dirty="0" smtClean="0"/>
              <a:t> </a:t>
            </a:r>
            <a:r>
              <a:rPr lang="ru-RU" sz="3600" dirty="0" err="1"/>
              <a:t>можливостей</a:t>
            </a:r>
            <a:r>
              <a:rPr lang="ru-RU" sz="3600" dirty="0"/>
              <a:t> </a:t>
            </a:r>
            <a:r>
              <a:rPr lang="ru-RU" sz="3600" dirty="0" err="1"/>
              <a:t>людини</a:t>
            </a:r>
            <a:r>
              <a:rPr lang="ru-RU" sz="3600" dirty="0"/>
              <a:t>. Для занять </a:t>
            </a:r>
            <a:r>
              <a:rPr lang="ru-RU" sz="3600" dirty="0" err="1" smtClean="0"/>
              <a:t>аеробними</a:t>
            </a:r>
            <a:r>
              <a:rPr lang="ru-RU" sz="3600" dirty="0" smtClean="0"/>
              <a:t> </a:t>
            </a:r>
            <a:r>
              <a:rPr lang="ru-RU" sz="3600" dirty="0" err="1" smtClean="0"/>
              <a:t>вправами</a:t>
            </a:r>
            <a:r>
              <a:rPr lang="ru-RU" sz="3600" dirty="0" smtClean="0"/>
              <a:t> </a:t>
            </a:r>
            <a:r>
              <a:rPr lang="ru-RU" sz="3600" dirty="0"/>
              <a:t>абсолютна </a:t>
            </a:r>
            <a:r>
              <a:rPr lang="ru-RU" sz="3600" dirty="0" err="1"/>
              <a:t>інтенсивність</a:t>
            </a:r>
            <a:r>
              <a:rPr lang="ru-RU" sz="3600" dirty="0"/>
              <a:t> </a:t>
            </a:r>
            <a:r>
              <a:rPr lang="ru-RU" sz="3600" dirty="0" err="1"/>
              <a:t>виражається</a:t>
            </a:r>
            <a:r>
              <a:rPr lang="ru-RU" sz="3600" dirty="0"/>
              <a:t> </a:t>
            </a:r>
            <a:r>
              <a:rPr lang="ru-RU" sz="3600" dirty="0" smtClean="0"/>
              <a:t>у </a:t>
            </a:r>
            <a:r>
              <a:rPr lang="ru-RU" sz="3600" dirty="0" err="1" smtClean="0"/>
              <a:t>швидкості</a:t>
            </a:r>
            <a:r>
              <a:rPr lang="ru-RU" sz="3600" dirty="0" smtClean="0"/>
              <a:t> затрат </a:t>
            </a:r>
            <a:r>
              <a:rPr lang="ru-RU" sz="3600" dirty="0" err="1" smtClean="0"/>
              <a:t>енергії</a:t>
            </a:r>
            <a:r>
              <a:rPr lang="ru-RU" sz="3600" dirty="0" smtClean="0"/>
              <a:t> </a:t>
            </a:r>
            <a:r>
              <a:rPr lang="ru-RU" sz="3600" dirty="0"/>
              <a:t>(</a:t>
            </a:r>
            <a:r>
              <a:rPr lang="ru-RU" sz="3600" dirty="0" err="1"/>
              <a:t>наприклад</a:t>
            </a:r>
            <a:r>
              <a:rPr lang="ru-RU" sz="3600" dirty="0"/>
              <a:t>, </a:t>
            </a:r>
            <a:r>
              <a:rPr lang="ru-RU" sz="3600" dirty="0" err="1"/>
              <a:t>міліграм</a:t>
            </a:r>
            <a:r>
              <a:rPr lang="ru-RU" sz="3600" dirty="0"/>
              <a:t> </a:t>
            </a:r>
            <a:r>
              <a:rPr lang="ru-RU" sz="3600" dirty="0" err="1"/>
              <a:t>споживання</a:t>
            </a:r>
            <a:r>
              <a:rPr lang="ru-RU" sz="3600" dirty="0"/>
              <a:t> </a:t>
            </a:r>
            <a:r>
              <a:rPr lang="ru-RU" sz="3600" dirty="0" err="1"/>
              <a:t>кисню</a:t>
            </a:r>
            <a:r>
              <a:rPr lang="ru-RU" sz="3600" dirty="0"/>
              <a:t> на </a:t>
            </a:r>
            <a:r>
              <a:rPr lang="ru-RU" sz="3600" dirty="0" err="1"/>
              <a:t>кілограм</a:t>
            </a:r>
            <a:r>
              <a:rPr lang="ru-RU" sz="3600" dirty="0"/>
              <a:t> </a:t>
            </a:r>
            <a:r>
              <a:rPr lang="ru-RU" sz="3600" dirty="0" smtClean="0"/>
              <a:t>у </a:t>
            </a:r>
            <a:r>
              <a:rPr lang="ru-RU" sz="3600" dirty="0" err="1" smtClean="0"/>
              <a:t>хвилину</a:t>
            </a:r>
            <a:r>
              <a:rPr lang="ru-RU" sz="3600" dirty="0"/>
              <a:t>,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витрата</a:t>
            </a:r>
            <a:r>
              <a:rPr lang="ru-RU" sz="3600" dirty="0"/>
              <a:t> </a:t>
            </a:r>
            <a:r>
              <a:rPr lang="ru-RU" sz="3600" dirty="0" err="1"/>
              <a:t>кілокалорій</a:t>
            </a:r>
            <a:r>
              <a:rPr lang="ru-RU" sz="3600" dirty="0"/>
              <a:t> на </a:t>
            </a:r>
            <a:r>
              <a:rPr lang="ru-RU" sz="3600" dirty="0" err="1"/>
              <a:t>хвилину</a:t>
            </a:r>
            <a:r>
              <a:rPr lang="ru-RU" sz="3600" dirty="0"/>
              <a:t>,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метаболічний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еквівалент</a:t>
            </a:r>
            <a:r>
              <a:rPr lang="ru-RU" sz="3600" dirty="0" smtClean="0"/>
              <a:t> </a:t>
            </a:r>
            <a:r>
              <a:rPr lang="ru-RU" sz="3600" dirty="0" err="1"/>
              <a:t>навантаження</a:t>
            </a:r>
            <a:r>
              <a:rPr lang="ru-RU" sz="3600" dirty="0"/>
              <a:t> – МЕТ), </a:t>
            </a:r>
            <a:r>
              <a:rPr lang="ru-RU" sz="3600" dirty="0" err="1"/>
              <a:t>або</a:t>
            </a:r>
            <a:r>
              <a:rPr lang="ru-RU" sz="3600" dirty="0"/>
              <a:t> для </a:t>
            </a:r>
            <a:r>
              <a:rPr lang="ru-RU" sz="3600" dirty="0" err="1"/>
              <a:t>деяких</a:t>
            </a:r>
            <a:r>
              <a:rPr lang="ru-RU" sz="3600" dirty="0"/>
              <a:t> </a:t>
            </a:r>
            <a:r>
              <a:rPr lang="ru-RU" sz="3600" dirty="0" err="1"/>
              <a:t>видів</a:t>
            </a:r>
            <a:r>
              <a:rPr lang="ru-RU" sz="3600" dirty="0"/>
              <a:t> </a:t>
            </a:r>
            <a:r>
              <a:rPr lang="ru-RU" sz="3600" dirty="0" err="1" smtClean="0"/>
              <a:t>фізичної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активності</a:t>
            </a:r>
            <a:r>
              <a:rPr lang="ru-RU" sz="3600" dirty="0"/>
              <a:t>, просто як </a:t>
            </a:r>
            <a:r>
              <a:rPr lang="ru-RU" sz="3600" dirty="0" err="1"/>
              <a:t>швидкість</a:t>
            </a:r>
            <a:r>
              <a:rPr lang="ru-RU" sz="3600" dirty="0"/>
              <a:t> </a:t>
            </a:r>
            <a:r>
              <a:rPr lang="ru-RU" sz="3600" dirty="0" err="1"/>
              <a:t>виконання</a:t>
            </a:r>
            <a:r>
              <a:rPr lang="ru-RU" sz="3600" dirty="0"/>
              <a:t> </a:t>
            </a:r>
            <a:r>
              <a:rPr lang="ru-RU" sz="3600" dirty="0" err="1"/>
              <a:t>вправи</a:t>
            </a:r>
            <a:r>
              <a:rPr lang="ru-RU" sz="3600" dirty="0"/>
              <a:t> (</a:t>
            </a:r>
            <a:r>
              <a:rPr lang="ru-RU" sz="3600" dirty="0" err="1" smtClean="0"/>
              <a:t>наприклад</a:t>
            </a:r>
            <a:r>
              <a:rPr lang="ru-RU" sz="3600" dirty="0" smtClean="0"/>
              <a:t>, ходьба </a:t>
            </a:r>
            <a:r>
              <a:rPr lang="ru-RU" sz="3600" dirty="0" err="1"/>
              <a:t>пішки</a:t>
            </a:r>
            <a:r>
              <a:rPr lang="ru-RU" sz="3600" dirty="0"/>
              <a:t> 4,8 км на годину, </a:t>
            </a:r>
            <a:r>
              <a:rPr lang="ru-RU" sz="3600" dirty="0" err="1"/>
              <a:t>оздоровчий</a:t>
            </a:r>
            <a:r>
              <a:rPr lang="ru-RU" sz="3600" dirty="0"/>
              <a:t> </a:t>
            </a:r>
            <a:r>
              <a:rPr lang="ru-RU" sz="3600" dirty="0" err="1"/>
              <a:t>біг</a:t>
            </a:r>
            <a:r>
              <a:rPr lang="ru-RU" sz="3600" dirty="0"/>
              <a:t> 9,5 км/год.), </a:t>
            </a:r>
            <a:r>
              <a:rPr lang="ru-RU" sz="3600" dirty="0" err="1"/>
              <a:t>або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err="1"/>
              <a:t>фізіологічна</a:t>
            </a:r>
            <a:r>
              <a:rPr lang="ru-RU" sz="3600" dirty="0"/>
              <a:t> </a:t>
            </a:r>
            <a:r>
              <a:rPr lang="ru-RU" sz="3600" dirty="0" err="1"/>
              <a:t>реакція</a:t>
            </a:r>
            <a:r>
              <a:rPr lang="ru-RU" sz="3600" dirty="0"/>
              <a:t> на </a:t>
            </a:r>
            <a:r>
              <a:rPr lang="ru-RU" sz="3600" dirty="0" err="1"/>
              <a:t>інтенсивність</a:t>
            </a:r>
            <a:r>
              <a:rPr lang="ru-RU" sz="3600" dirty="0"/>
              <a:t> (</a:t>
            </a:r>
            <a:r>
              <a:rPr lang="ru-RU" sz="3600" dirty="0" err="1"/>
              <a:t>наприклад</a:t>
            </a:r>
            <a:r>
              <a:rPr lang="ru-RU" sz="3600" dirty="0"/>
              <a:t>, ЧСС). </a:t>
            </a:r>
            <a:r>
              <a:rPr lang="ru-RU" sz="3600" dirty="0" smtClean="0"/>
              <a:t>Для </a:t>
            </a:r>
            <a:r>
              <a:rPr lang="ru-RU" sz="3600" dirty="0" err="1" smtClean="0"/>
              <a:t>силових</a:t>
            </a:r>
            <a:r>
              <a:rPr lang="ru-RU" sz="3600" dirty="0" smtClean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 </a:t>
            </a:r>
            <a:r>
              <a:rPr lang="ru-RU" sz="3600" dirty="0" err="1"/>
              <a:t>інтенсивність</a:t>
            </a:r>
            <a:r>
              <a:rPr lang="ru-RU" sz="3600" dirty="0"/>
              <a:t> </a:t>
            </a:r>
            <a:r>
              <a:rPr lang="ru-RU" sz="3600" dirty="0" err="1"/>
              <a:t>виражається</a:t>
            </a:r>
            <a:r>
              <a:rPr lang="ru-RU" sz="3600" dirty="0"/>
              <a:t> як сума </a:t>
            </a:r>
            <a:r>
              <a:rPr lang="ru-RU" sz="3600" dirty="0" err="1"/>
              <a:t>піднятої</a:t>
            </a:r>
            <a:r>
              <a:rPr lang="ru-RU" sz="3600" dirty="0"/>
              <a:t> ваги;</a:t>
            </a:r>
          </a:p>
        </p:txBody>
      </p:sp>
    </p:spTree>
    <p:extLst>
      <p:ext uri="{BB962C8B-B14F-4D97-AF65-F5344CB8AC3E}">
        <p14:creationId xmlns:p14="http://schemas.microsoft.com/office/powerpoint/2010/main" val="369376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126" y="880056"/>
            <a:ext cx="10451850" cy="501846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/>
              <a:t>відносні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: </a:t>
            </a:r>
            <a:r>
              <a:rPr lang="ru-RU" sz="3200" dirty="0" err="1"/>
              <a:t>відносна</a:t>
            </a:r>
            <a:r>
              <a:rPr lang="ru-RU" sz="3200" dirty="0"/>
              <a:t> </a:t>
            </a:r>
            <a:r>
              <a:rPr lang="ru-RU" sz="3200" dirty="0" err="1"/>
              <a:t>інтенсивність</a:t>
            </a:r>
            <a:r>
              <a:rPr lang="ru-RU" sz="3200" dirty="0"/>
              <a:t> </a:t>
            </a:r>
            <a:r>
              <a:rPr lang="ru-RU" sz="3200" dirty="0" err="1"/>
              <a:t>враховує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 smtClean="0"/>
              <a:t>коректує</a:t>
            </a:r>
            <a:r>
              <a:rPr lang="ru-RU" sz="3200" dirty="0" smtClean="0"/>
              <a:t> </a:t>
            </a:r>
            <a:r>
              <a:rPr lang="ru-RU" sz="3200" dirty="0" err="1" smtClean="0"/>
              <a:t>фізіологічні</a:t>
            </a:r>
            <a:r>
              <a:rPr lang="ru-RU" sz="3200" dirty="0" smtClean="0"/>
              <a:t> </a:t>
            </a:r>
            <a:r>
              <a:rPr lang="ru-RU" sz="3200" dirty="0" err="1"/>
              <a:t>можливості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. Для занять </a:t>
            </a:r>
            <a:r>
              <a:rPr lang="ru-RU" sz="3200" dirty="0" err="1"/>
              <a:t>аеробними</a:t>
            </a:r>
            <a:r>
              <a:rPr lang="ru-RU" sz="3200" dirty="0"/>
              <a:t> </a:t>
            </a:r>
            <a:r>
              <a:rPr lang="ru-RU" sz="3200" dirty="0" err="1" smtClean="0"/>
              <a:t>вправами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відносна</a:t>
            </a:r>
            <a:r>
              <a:rPr lang="ru-RU" sz="3200" dirty="0" smtClean="0"/>
              <a:t> </a:t>
            </a:r>
            <a:r>
              <a:rPr lang="ru-RU" sz="3200" dirty="0" err="1"/>
              <a:t>інтенсивність</a:t>
            </a:r>
            <a:r>
              <a:rPr lang="ru-RU" sz="3200" dirty="0"/>
              <a:t> </a:t>
            </a:r>
            <a:r>
              <a:rPr lang="ru-RU" sz="3200" dirty="0" err="1"/>
              <a:t>виражається</a:t>
            </a:r>
            <a:r>
              <a:rPr lang="ru-RU" sz="3200" dirty="0"/>
              <a:t> у </a:t>
            </a:r>
            <a:r>
              <a:rPr lang="ru-RU" sz="3200" dirty="0" err="1"/>
              <a:t>відсотковому</a:t>
            </a:r>
            <a:r>
              <a:rPr lang="ru-RU" sz="3200" dirty="0"/>
              <a:t> </a:t>
            </a:r>
            <a:r>
              <a:rPr lang="ru-RU" sz="3200" dirty="0" err="1" smtClean="0"/>
              <a:t>відношенні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аеробних</a:t>
            </a:r>
            <a:r>
              <a:rPr lang="ru-RU" sz="3200" dirty="0" smtClean="0"/>
              <a:t> </a:t>
            </a:r>
            <a:r>
              <a:rPr lang="ru-RU" sz="3200" dirty="0" err="1"/>
              <a:t>можливостей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(МСК) </a:t>
            </a:r>
            <a:r>
              <a:rPr lang="ru-RU" sz="3200" dirty="0" err="1"/>
              <a:t>або</a:t>
            </a:r>
            <a:r>
              <a:rPr lang="ru-RU" sz="3200" dirty="0"/>
              <a:t> у </a:t>
            </a:r>
            <a:r>
              <a:rPr lang="ru-RU" sz="3200" dirty="0" err="1"/>
              <a:t>відсотковому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відношенні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максимального ЧСС </a:t>
            </a:r>
            <a:r>
              <a:rPr lang="ru-RU" sz="3200" dirty="0" err="1"/>
              <a:t>або</a:t>
            </a:r>
            <a:r>
              <a:rPr lang="ru-RU" sz="3200" dirty="0"/>
              <a:t> ЧСС резерву.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відносна</a:t>
            </a:r>
            <a:r>
              <a:rPr lang="ru-RU" sz="3200" dirty="0" smtClean="0"/>
              <a:t> </a:t>
            </a:r>
            <a:r>
              <a:rPr lang="ru-RU" sz="3200" dirty="0" err="1"/>
              <a:t>інтенсивність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виражатися</a:t>
            </a:r>
            <a:r>
              <a:rPr lang="ru-RU" sz="3200" dirty="0"/>
              <a:t> як </a:t>
            </a:r>
            <a:r>
              <a:rPr lang="ru-RU" sz="3200" dirty="0" err="1"/>
              <a:t>індекс</a:t>
            </a:r>
            <a:r>
              <a:rPr lang="ru-RU" sz="3200" dirty="0"/>
              <a:t> </a:t>
            </a:r>
            <a:r>
              <a:rPr lang="ru-RU" sz="3200" dirty="0" err="1" smtClean="0"/>
              <a:t>самопочуття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вправ</a:t>
            </a:r>
            <a:r>
              <a:rPr lang="ru-RU" sz="3200" dirty="0"/>
              <a:t> (</a:t>
            </a:r>
            <a:r>
              <a:rPr lang="ru-RU" sz="3200" dirty="0" err="1"/>
              <a:t>наприклад</a:t>
            </a:r>
            <a:r>
              <a:rPr lang="ru-RU" sz="3200" dirty="0"/>
              <a:t>, за шкалою Борга).</a:t>
            </a:r>
          </a:p>
        </p:txBody>
      </p:sp>
    </p:spTree>
    <p:extLst>
      <p:ext uri="{BB962C8B-B14F-4D97-AF65-F5344CB8AC3E}">
        <p14:creationId xmlns:p14="http://schemas.microsoft.com/office/powerpoint/2010/main" val="45354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609600"/>
            <a:ext cx="11526591" cy="464498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B0F0"/>
                </a:solidFill>
              </a:rPr>
              <a:t>Розрізняють</a:t>
            </a:r>
            <a:r>
              <a:rPr lang="ru-RU" sz="3200" b="1" dirty="0">
                <a:solidFill>
                  <a:srgbClr val="00B0F0"/>
                </a:solidFill>
              </a:rPr>
              <a:t> </a:t>
            </a:r>
            <a:r>
              <a:rPr lang="ru-RU" sz="3200" b="1" dirty="0" err="1">
                <a:solidFill>
                  <a:srgbClr val="00B0F0"/>
                </a:solidFill>
              </a:rPr>
              <a:t>помірну</a:t>
            </a:r>
            <a:r>
              <a:rPr lang="ru-RU" sz="3200" b="1" dirty="0">
                <a:solidFill>
                  <a:srgbClr val="00B0F0"/>
                </a:solidFill>
              </a:rPr>
              <a:t> та </a:t>
            </a:r>
            <a:r>
              <a:rPr lang="ru-RU" sz="3200" b="1" dirty="0" err="1">
                <a:solidFill>
                  <a:srgbClr val="00B0F0"/>
                </a:solidFill>
              </a:rPr>
              <a:t>високу</a:t>
            </a:r>
            <a:r>
              <a:rPr lang="ru-RU" sz="3200" b="1" dirty="0">
                <a:solidFill>
                  <a:srgbClr val="00B0F0"/>
                </a:solidFill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</a:rPr>
              <a:t>інтенсивність</a:t>
            </a:r>
            <a:r>
              <a:rPr lang="ru-RU" sz="3200" b="1" dirty="0" smtClean="0">
                <a:solidFill>
                  <a:srgbClr val="00B0F0"/>
                </a:solidFill>
              </a:rPr>
              <a:t/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200" b="1" dirty="0" err="1" smtClean="0">
                <a:solidFill>
                  <a:srgbClr val="00B0F0"/>
                </a:solidFill>
              </a:rPr>
              <a:t>фізичної</a:t>
            </a:r>
            <a:r>
              <a:rPr lang="ru-RU" sz="3200" b="1" dirty="0" smtClean="0">
                <a:solidFill>
                  <a:srgbClr val="00B0F0"/>
                </a:solidFill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</a:rPr>
              <a:t>активності</a:t>
            </a:r>
            <a:r>
              <a:rPr lang="ru-RU" sz="3200" b="1" dirty="0">
                <a:solidFill>
                  <a:srgbClr val="00B0F0"/>
                </a:solidFill>
              </a:rPr>
              <a:t>:</a:t>
            </a:r>
            <a:br>
              <a:rPr lang="ru-RU" sz="3200" b="1" dirty="0">
                <a:solidFill>
                  <a:srgbClr val="00B0F0"/>
                </a:solidFill>
              </a:rPr>
            </a:br>
            <a:r>
              <a:rPr lang="ru-RU" sz="3200" dirty="0"/>
              <a:t>• </a:t>
            </a:r>
            <a:r>
              <a:rPr lang="ru-RU" sz="3200" dirty="0" err="1"/>
              <a:t>фізична</a:t>
            </a:r>
            <a:r>
              <a:rPr lang="ru-RU" sz="3200" dirty="0"/>
              <a:t> </a:t>
            </a:r>
            <a:r>
              <a:rPr lang="ru-RU" sz="3200" dirty="0" err="1"/>
              <a:t>активність</a:t>
            </a:r>
            <a:r>
              <a:rPr lang="ru-RU" sz="3200" dirty="0"/>
              <a:t> </a:t>
            </a:r>
            <a:r>
              <a:rPr lang="ru-RU" sz="3200" dirty="0" err="1"/>
              <a:t>помірної</a:t>
            </a:r>
            <a:r>
              <a:rPr lang="ru-RU" sz="3200" dirty="0"/>
              <a:t> </a:t>
            </a:r>
            <a:r>
              <a:rPr lang="ru-RU" sz="3200" dirty="0" err="1"/>
              <a:t>інтенсивності</a:t>
            </a:r>
            <a:r>
              <a:rPr lang="ru-RU" sz="3200" dirty="0"/>
              <a:t> – будь-яка</a:t>
            </a:r>
            <a:br>
              <a:rPr lang="ru-RU" sz="3200" dirty="0"/>
            </a:br>
            <a:r>
              <a:rPr lang="ru-RU" sz="3200" dirty="0" err="1"/>
              <a:t>активність</a:t>
            </a:r>
            <a:r>
              <a:rPr lang="ru-RU" sz="3200" dirty="0"/>
              <a:t>,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якої</a:t>
            </a:r>
            <a:r>
              <a:rPr lang="ru-RU" sz="3200" dirty="0"/>
              <a:t> </a:t>
            </a:r>
            <a:r>
              <a:rPr lang="ru-RU" sz="3200" dirty="0" err="1"/>
              <a:t>витрачається</a:t>
            </a:r>
            <a:r>
              <a:rPr lang="ru-RU" sz="3200" dirty="0"/>
              <a:t> 3.5-7 ккал/</a:t>
            </a:r>
            <a:r>
              <a:rPr lang="ru-RU" sz="3200" dirty="0" err="1"/>
              <a:t>хв</a:t>
            </a:r>
            <a:r>
              <a:rPr lang="ru-RU" sz="3200" dirty="0"/>
              <a:t>. </a:t>
            </a:r>
            <a:r>
              <a:rPr lang="ru-RU" sz="3200" dirty="0" err="1"/>
              <a:t>або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виконується</a:t>
            </a:r>
            <a:r>
              <a:rPr lang="ru-RU" sz="3200" dirty="0"/>
              <a:t> на </a:t>
            </a:r>
            <a:r>
              <a:rPr lang="ru-RU" sz="3200" dirty="0" err="1"/>
              <a:t>рівні</a:t>
            </a:r>
            <a:r>
              <a:rPr lang="ru-RU" sz="3200" dirty="0"/>
              <a:t> 3.0-5.9 МЕТ та </a:t>
            </a:r>
            <a:r>
              <a:rPr lang="ru-RU" sz="3200" dirty="0" err="1"/>
              <a:t>досягається</a:t>
            </a:r>
            <a:r>
              <a:rPr lang="ru-RU" sz="3200" dirty="0"/>
              <a:t> 55-69 </a:t>
            </a:r>
            <a:r>
              <a:rPr lang="ru-RU" sz="3200" dirty="0" err="1"/>
              <a:t>від</a:t>
            </a:r>
            <a:r>
              <a:rPr lang="ru-RU" sz="3200" dirty="0"/>
              <a:t> %</a:t>
            </a:r>
            <a:br>
              <a:rPr lang="ru-RU" sz="3200" dirty="0"/>
            </a:br>
            <a:r>
              <a:rPr lang="ru-RU" sz="3200" dirty="0" err="1"/>
              <a:t>ЧССмакс</a:t>
            </a:r>
            <a:r>
              <a:rPr lang="ru-RU" sz="3200" dirty="0"/>
              <a:t>. Прикладом </a:t>
            </a:r>
            <a:r>
              <a:rPr lang="ru-RU" sz="3200" dirty="0" err="1"/>
              <a:t>фізичної</a:t>
            </a:r>
            <a:r>
              <a:rPr lang="ru-RU" sz="3200" dirty="0"/>
              <a:t> </a:t>
            </a:r>
            <a:r>
              <a:rPr lang="ru-RU" sz="3200" dirty="0" err="1"/>
              <a:t>активності</a:t>
            </a:r>
            <a:r>
              <a:rPr lang="ru-RU" sz="3200" dirty="0"/>
              <a:t> </a:t>
            </a:r>
            <a:r>
              <a:rPr lang="ru-RU" sz="3200" dirty="0" err="1"/>
              <a:t>помірної</a:t>
            </a:r>
            <a:r>
              <a:rPr lang="ru-RU" sz="3200" dirty="0"/>
              <a:t> </a:t>
            </a:r>
            <a:r>
              <a:rPr lang="ru-RU" sz="3200" dirty="0" err="1"/>
              <a:t>інтенсивності</a:t>
            </a:r>
            <a:r>
              <a:rPr lang="ru-RU" sz="3200" dirty="0"/>
              <a:t> </a:t>
            </a:r>
            <a:r>
              <a:rPr lang="ru-RU" sz="3200" dirty="0" smtClean="0"/>
              <a:t>є </a:t>
            </a:r>
            <a:r>
              <a:rPr lang="ru-RU" sz="3200" dirty="0" err="1" smtClean="0"/>
              <a:t>швидка</a:t>
            </a:r>
            <a:r>
              <a:rPr lang="ru-RU" sz="3200" dirty="0" smtClean="0"/>
              <a:t> </a:t>
            </a:r>
            <a:r>
              <a:rPr lang="ru-RU" sz="3200" dirty="0"/>
              <a:t>ходьба,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якої</a:t>
            </a:r>
            <a:r>
              <a:rPr lang="ru-RU" sz="3200" dirty="0"/>
              <a:t> </a:t>
            </a:r>
            <a:r>
              <a:rPr lang="ru-RU" sz="3200" dirty="0" err="1"/>
              <a:t>людина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smtClean="0"/>
              <a:t>комфортно </a:t>
            </a:r>
            <a:r>
              <a:rPr lang="ru-RU" sz="3200" dirty="0" err="1" smtClean="0"/>
              <a:t>підтримувати</a:t>
            </a:r>
            <a:r>
              <a:rPr lang="ru-RU" sz="3200" dirty="0" smtClean="0"/>
              <a:t> </a:t>
            </a:r>
            <a:r>
              <a:rPr lang="ru-RU" sz="3200" dirty="0" err="1"/>
              <a:t>розмову</a:t>
            </a:r>
            <a:r>
              <a:rPr lang="ru-RU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732329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224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Corbel</vt:lpstr>
      <vt:lpstr>SymbolMT</vt:lpstr>
      <vt:lpstr>TimesNewRomanPS-BoldItalicMT</vt:lpstr>
      <vt:lpstr>TimesNewRomanPS-ItalicMT</vt:lpstr>
      <vt:lpstr>TimesNewRomanPSMT</vt:lpstr>
      <vt:lpstr>Базис</vt:lpstr>
      <vt:lpstr> КАФЕДРА ФІЗИЧНОГО ВИХОВАННЯ ТА СПОРТУ   </vt:lpstr>
      <vt:lpstr>Лекція № 2   Загальні основи побудови фітнес програми.   Принципи фітнес –тренування.  </vt:lpstr>
      <vt:lpstr>Презентация PowerPoint</vt:lpstr>
      <vt:lpstr>Презентация PowerPoint</vt:lpstr>
      <vt:lpstr>Презентация PowerPoint</vt:lpstr>
      <vt:lpstr>Інтенсивність – ступінь зусилля, напруження протягом вправи або швидкість виконання вправи.  Інтенсивність вимірюється в абсолютних або відносних значеннях: </vt:lpstr>
      <vt:lpstr>абсолютні значення: абсолютна інтенсивність активності визначається швидкістю виконання вправ без урахування фізіологічних можливостей людини. Для занять аеробними вправами абсолютна інтенсивність виражається у швидкості затрат енергії (наприклад, міліграм споживання кисню на кілограм у хвилину, або витрата кілокалорій на хвилину, або метаболічний еквівалент навантаження – МЕТ), або для деяких видів фізичної активності, просто як швидкість виконання вправи (наприклад, ходьба пішки 4,8 км на годину, оздоровчий біг 9,5 км/год.), або фізіологічна реакція на інтенсивність (наприклад, ЧСС). Для силових вправ інтенсивність виражається як сума піднятої ваги;</vt:lpstr>
      <vt:lpstr> відносні значення: відносна інтенсивність враховує або коректує фізіологічні можливості людини. Для занять аеробними вправами відносна інтенсивність виражається у відсотковому відношенні аеробних можливостей людини (МСК) або у відсотковому відношенні від максимального ЧСС або ЧСС резерву. Також відносна інтенсивність може виражатися як індекс самопочуття людини під час виконання вправ (наприклад, за шкалою Борга).</vt:lpstr>
      <vt:lpstr>Розрізняють помірну та високу інтенсивність фізичної активності: • фізична активність помірної інтенсивності – будь-яка активність, під час якої витрачається 3.5-7 ккал/хв. або виконується на рівні 3.0-5.9 МЕТ та досягається 55-69 від % ЧССмакс. Прикладом фізичної активності помірної інтенсивності є швидка ходьба, під час якої людина може комфортно підтримувати розмову;</vt:lpstr>
      <vt:lpstr>• фізична активність високої інтенсивності – будь-яка активність, під час якої витрачається більше 7 ккал/хв або виконується на рівні більше 6 МЕТ та досягається 70-88 від % 15 ЧССмакс. Прикладом фізичної активності високої інтенсивності є біг, аеробіка, стрибки на скакалці тощо.</vt:lpstr>
      <vt:lpstr>Тривалість – довжина діяльності. Тренувальний ефект від навантажень визначається не тільки його інтенсивністю, а  й тривалістю занять. Тривалість зазвичай виражається  як час витрачений на заняття. Частота занять – кількість фітнес-тренувань на тиждень, наприклад, два, три, п’ять разів на тиждень.  Мінімальною частотою занять, що забезпечує підвищення та збереження рівня оздоровчого фітнесу, є заняття, що проводяться 3 рази на тиждень; для найкращого ефекту оптимальна частота занять складає 3-5 разів на тиждень.</vt:lpstr>
      <vt:lpstr>Вид рухової активності – спосіб участі у фізичній активності. Тип фізичної активності може мати різні форми: аеробні та силові вправи, вправи на гнучкість (стретчинг), на рівновагу – види вправ, які можуть бути використані для досягнення поставлених фітнес-цілей. Ці компоненти взаємозв’язані і можуть змінюватись для складання фітнес-програми відповідно до особливостей студента та поставлених цілей. Наприклад, удосконалення кардіореспіраторної витривалості може бути досягнуто: ходьбою (вид), в 70% від максимального ЧСС зусилля (інтенсивність) протягом 30 хвилин (тривалість) 5 разів на тиждень (частота) або у 85% інтенсивності протягом 20 хвилин 3 рази на тиждень.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ФІЗИЧНОГО ВИХОВАННЯ ТА СПОРТУ</dc:title>
  <dc:creator>Учетная запись Майкрософт</dc:creator>
  <cp:lastModifiedBy>Учетная запись Майкрософт</cp:lastModifiedBy>
  <cp:revision>10</cp:revision>
  <dcterms:created xsi:type="dcterms:W3CDTF">2023-02-26T19:34:15Z</dcterms:created>
  <dcterms:modified xsi:type="dcterms:W3CDTF">2023-03-07T08:51:33Z</dcterms:modified>
</cp:coreProperties>
</file>