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73" r:id="rId7"/>
    <p:sldId id="274" r:id="rId8"/>
    <p:sldId id="259" r:id="rId9"/>
    <p:sldId id="260" r:id="rId10"/>
    <p:sldId id="262" r:id="rId11"/>
    <p:sldId id="263" r:id="rId12"/>
    <p:sldId id="265" r:id="rId13"/>
    <p:sldId id="264" r:id="rId14"/>
    <p:sldId id="283" r:id="rId15"/>
    <p:sldId id="267" r:id="rId16"/>
    <p:sldId id="269" r:id="rId17"/>
    <p:sldId id="270" r:id="rId18"/>
    <p:sldId id="271" r:id="rId19"/>
    <p:sldId id="275" r:id="rId20"/>
    <p:sldId id="272" r:id="rId21"/>
    <p:sldId id="276" r:id="rId22"/>
    <p:sldId id="277" r:id="rId23"/>
    <p:sldId id="278" r:id="rId24"/>
    <p:sldId id="279" r:id="rId25"/>
    <p:sldId id="280" r:id="rId26"/>
    <p:sldId id="281" r:id="rId27"/>
    <p:sldId id="268" r:id="rId28"/>
    <p:sldId id="284" r:id="rId29"/>
    <p:sldId id="261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8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0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69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663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8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176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013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481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358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98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43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836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63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11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818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424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45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9074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10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7869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773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8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4687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9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9474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044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47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7532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9138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5602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5205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884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1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907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78538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340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9813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65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6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17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80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5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0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3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 defTabSz="457200"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A6B727"/>
                </a:solidFill>
              </a:rPr>
              <a:pPr defTabSz="457200"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8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 defTabSz="457200"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A6B727"/>
                </a:solidFill>
              </a:rPr>
              <a:pPr defTabSz="457200"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 defTabSz="457200"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A6B727"/>
                </a:solidFill>
              </a:rPr>
              <a:pPr defTabSz="457200"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6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 defTabSz="457200"/>
              <a:t>6/16/2023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A6B727"/>
                </a:solidFill>
              </a:rPr>
              <a:pPr defTabSz="457200"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75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1%82%D0%B0%D1%80%D0%BE%D0%B4%D0%B0%D0%B2%D0%BD%D1%8F_%D0%93%D1%80%D0%B5%D1%86%D1%96%D1%8F" TargetMode="External"/><Relationship Id="rId13" Type="http://schemas.openxmlformats.org/officeDocument/2006/relationships/hyperlink" Target="https://uk.wikipedia.org/wiki/%D0%99%D0%BE%D0%B3%D0%B0" TargetMode="External"/><Relationship Id="rId3" Type="http://schemas.openxmlformats.org/officeDocument/2006/relationships/hyperlink" Target="https://uk.wikipedia.org/wiki/%D0%97%D0%B4%D0%BE%D1%80%D0%BE%D0%B2'%D1%8F" TargetMode="External"/><Relationship Id="rId7" Type="http://schemas.openxmlformats.org/officeDocument/2006/relationships/hyperlink" Target="https://uk.wikipedia.org/wiki/%D0%A1%D0%B5%D1%80%D1%86%D0%B5%D0%B2%D0%BE-%D1%81%D1%83%D0%B4%D0%B8%D0%BD%D0%BD%D0%B0_%D1%81%D0%B8%D1%81%D1%82%D0%B5%D0%BC%D0%B0" TargetMode="External"/><Relationship Id="rId12" Type="http://schemas.openxmlformats.org/officeDocument/2006/relationships/hyperlink" Target="https://uk.wikipedia.org/wiki/%D0%A3%D1%88%D1%83" TargetMode="External"/><Relationship Id="rId2" Type="http://schemas.openxmlformats.org/officeDocument/2006/relationships/hyperlink" Target="https://uk.wikipedia.org/wiki/%D0%A1%D0%BF%D0%BE%D1%80%D1%82" TargetMode="Externa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s://uk.wikipedia.org/wiki/%D0%A2%D0%B0%D0%BD%D1%86%D1%96" TargetMode="External"/><Relationship Id="rId11" Type="http://schemas.openxmlformats.org/officeDocument/2006/relationships/hyperlink" Target="https://uk.wikipedia.org/wiki/%D0%9A%D0%B8%D1%82%D0%B0%D0%B9" TargetMode="External"/><Relationship Id="rId5" Type="http://schemas.openxmlformats.org/officeDocument/2006/relationships/hyperlink" Target="https://uk.wikipedia.org/wiki/%D0%9C%D0%B5%D0%BD%D1%82%D0%B0%D0%BB%D1%96%D1%82%D0%B5%D1%82" TargetMode="External"/><Relationship Id="rId10" Type="http://schemas.openxmlformats.org/officeDocument/2006/relationships/hyperlink" Target="https://uk.wikipedia.org/wiki/%D0%A1%D0%BA%D1%83%D0%BB%D1%8C%D0%BF%D1%82%D1%83%D1%80%D0%B0" TargetMode="External"/><Relationship Id="rId4" Type="http://schemas.openxmlformats.org/officeDocument/2006/relationships/hyperlink" Target="https://uk.wikipedia.org/wiki/1492" TargetMode="External"/><Relationship Id="rId9" Type="http://schemas.openxmlformats.org/officeDocument/2006/relationships/hyperlink" Target="https://uk.wikipedia.org/wiki/%D0%A1%D1%82%D0%B0%D1%80%D0%BE%D0%B4%D0%B0%D0%B2%D0%BD%D1%96%D0%B9_%D0%A0%D0%B8%D0%BC" TargetMode="External"/><Relationship Id="rId14" Type="http://schemas.openxmlformats.org/officeDocument/2006/relationships/hyperlink" Target="https://uk.wikipedia.org/wiki/%D0%9C%D0%B5%D0%B4%D0%B8%D1%82%D0%B0%D1%86%D1%96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0880" y="269517"/>
            <a:ext cx="6900393" cy="260985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accent2"/>
                </a:solidFill>
              </a:rPr>
              <a:t/>
            </a:r>
            <a:br>
              <a:rPr lang="uk-UA" sz="3200" dirty="0" smtClean="0">
                <a:solidFill>
                  <a:schemeClr val="accent2"/>
                </a:solidFill>
              </a:rPr>
            </a:br>
            <a:r>
              <a:rPr lang="uk-UA" sz="3200" dirty="0" smtClean="0">
                <a:solidFill>
                  <a:srgbClr val="0070C0"/>
                </a:solidFill>
              </a:rPr>
              <a:t>КАФЕДРА ФІЗИЧНОГО ВИХОВАННЯ ТА СПОРТУ</a:t>
            </a:r>
            <a:br>
              <a:rPr lang="uk-UA" sz="3200" dirty="0" smtClean="0">
                <a:solidFill>
                  <a:srgbClr val="0070C0"/>
                </a:solidFill>
              </a:rPr>
            </a:br>
            <a:r>
              <a:rPr lang="uk-UA" sz="3200" dirty="0" smtClean="0">
                <a:solidFill>
                  <a:schemeClr val="accent2"/>
                </a:solidFill>
              </a:rPr>
              <a:t/>
            </a:r>
            <a:br>
              <a:rPr lang="uk-UA" sz="3200" dirty="0" smtClean="0">
                <a:solidFill>
                  <a:schemeClr val="accent2"/>
                </a:solidFill>
              </a:rPr>
            </a:br>
            <a:r>
              <a:rPr lang="uk-UA" sz="4000" dirty="0" smtClean="0">
                <a:solidFill>
                  <a:schemeClr val="accent2"/>
                </a:solidFill>
              </a:rPr>
              <a:t/>
            </a:r>
            <a:br>
              <a:rPr lang="uk-UA" sz="4000" dirty="0" smtClean="0">
                <a:solidFill>
                  <a:schemeClr val="accent2"/>
                </a:solidFill>
              </a:rPr>
            </a:b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480" y="2879367"/>
            <a:ext cx="11653368" cy="371461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>
              <a:lnSpc>
                <a:spcPct val="210000"/>
              </a:lnSpc>
            </a:pP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Сучасні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спортивно-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оздоровчі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програми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у 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фітнес-індустрії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endParaRPr lang="uk-UA" sz="3100" b="1" cap="all" dirty="0" smtClean="0">
              <a:solidFill>
                <a:srgbClr val="00B0F0"/>
              </a:solidFill>
              <a:ea typeface="+mj-ea"/>
              <a:cs typeface="+mj-cs"/>
            </a:endParaRPr>
          </a:p>
          <a:p>
            <a:endParaRPr lang="uk-UA" sz="1600" b="1" cap="all" dirty="0" smtClean="0">
              <a:solidFill>
                <a:srgbClr val="DF5327"/>
              </a:solidFill>
              <a:ea typeface="+mj-ea"/>
              <a:cs typeface="+mj-cs"/>
            </a:endParaRPr>
          </a:p>
          <a:p>
            <a:r>
              <a:rPr lang="uk-UA" sz="5800" b="1" cap="all" dirty="0" smtClean="0">
                <a:solidFill>
                  <a:srgbClr val="0070C0"/>
                </a:solidFill>
                <a:ea typeface="+mj-ea"/>
                <a:cs typeface="+mj-cs"/>
              </a:rPr>
              <a:t>ВИКЛАДАЧ           Гасанова  </a:t>
            </a:r>
            <a:r>
              <a:rPr lang="uk-UA" sz="5800" b="1" cap="all" dirty="0" err="1" smtClean="0">
                <a:solidFill>
                  <a:srgbClr val="0070C0"/>
                </a:solidFill>
                <a:ea typeface="+mj-ea"/>
                <a:cs typeface="+mj-cs"/>
              </a:rPr>
              <a:t>саіда</a:t>
            </a:r>
            <a:r>
              <a:rPr lang="uk-UA" sz="5800" b="1" cap="all" dirty="0" smtClean="0">
                <a:solidFill>
                  <a:srgbClr val="0070C0"/>
                </a:solidFill>
                <a:ea typeface="+mj-ea"/>
                <a:cs typeface="+mj-cs"/>
              </a:rPr>
              <a:t>  </a:t>
            </a:r>
            <a:r>
              <a:rPr lang="uk-UA" sz="5800" b="1" cap="all" dirty="0" err="1" smtClean="0">
                <a:solidFill>
                  <a:srgbClr val="0070C0"/>
                </a:solidFill>
                <a:ea typeface="+mj-ea"/>
                <a:cs typeface="+mj-cs"/>
              </a:rPr>
              <a:t>фарухівна</a:t>
            </a:r>
            <a:endParaRPr lang="uk-UA" sz="5800" b="1" cap="all" dirty="0" smtClean="0">
              <a:solidFill>
                <a:srgbClr val="0070C0"/>
              </a:solidFill>
              <a:ea typeface="+mj-ea"/>
              <a:cs typeface="+mj-cs"/>
            </a:endParaRPr>
          </a:p>
          <a:p>
            <a:r>
              <a:rPr lang="uk-UA" sz="4000" b="1" cap="all" dirty="0">
                <a:solidFill>
                  <a:srgbClr val="DF5327"/>
                </a:solidFill>
                <a:ea typeface="+mj-ea"/>
                <a:cs typeface="+mj-cs"/>
              </a:rPr>
              <a:t/>
            </a:r>
            <a:br>
              <a:rPr lang="uk-UA" sz="4000" b="1" cap="all" dirty="0">
                <a:solidFill>
                  <a:srgbClr val="DF5327"/>
                </a:solidFill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80" y="269517"/>
            <a:ext cx="2057400" cy="2609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273" y="269517"/>
            <a:ext cx="269557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47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279" y="579550"/>
            <a:ext cx="10805375" cy="570534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00B0F0"/>
                </a:solidFill>
              </a:rPr>
              <a:t>2</a:t>
            </a:r>
            <a:r>
              <a:rPr lang="en-US" sz="4000" b="1" dirty="0" smtClean="0">
                <a:solidFill>
                  <a:srgbClr val="00B0F0"/>
                </a:solidFill>
              </a:rPr>
              <a:t>. </a:t>
            </a:r>
            <a:r>
              <a:rPr lang="uk-UA" sz="4000" b="1" dirty="0">
                <a:solidFill>
                  <a:srgbClr val="00B0F0"/>
                </a:solidFill>
              </a:rPr>
              <a:t>Загальна</a:t>
            </a:r>
            <a:r>
              <a:rPr lang="ru-RU" sz="4000" b="1" dirty="0">
                <a:solidFill>
                  <a:srgbClr val="00B0F0"/>
                </a:solidFill>
              </a:rPr>
              <a:t> характеристика </a:t>
            </a:r>
            <a:r>
              <a:rPr lang="uk-UA" sz="4000" b="1" dirty="0">
                <a:solidFill>
                  <a:srgbClr val="00B0F0"/>
                </a:solidFill>
              </a:rPr>
              <a:t>фітнес-програм</a:t>
            </a:r>
            <a:r>
              <a:rPr lang="ru-RU" sz="4000" b="1" dirty="0">
                <a:solidFill>
                  <a:srgbClr val="00B0F0"/>
                </a:solidFill>
              </a:rPr>
              <a:t>.</a:t>
            </a:r>
            <a:br>
              <a:rPr lang="ru-RU" sz="4000" b="1" dirty="0">
                <a:solidFill>
                  <a:srgbClr val="00B0F0"/>
                </a:solidFill>
              </a:rPr>
            </a:b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оздоровчого</a:t>
            </a:r>
            <a:r>
              <a:rPr lang="ru-RU" dirty="0"/>
              <a:t> </a:t>
            </a:r>
            <a:r>
              <a:rPr lang="ru-RU" dirty="0" err="1"/>
              <a:t>фітнесу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великою </a:t>
            </a:r>
            <a:r>
              <a:rPr lang="ru-RU" dirty="0" err="1"/>
              <a:t>кількістю</a:t>
            </a:r>
            <a:r>
              <a:rPr lang="ru-RU" dirty="0"/>
              <a:t> та </a:t>
            </a:r>
            <a:r>
              <a:rPr lang="ru-RU" dirty="0" err="1"/>
              <a:t>різноманітністю</a:t>
            </a:r>
            <a:r>
              <a:rPr lang="ru-RU" dirty="0"/>
              <a:t> форм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, </a:t>
            </a:r>
            <a:r>
              <a:rPr lang="ru-RU" dirty="0" err="1"/>
              <a:t>модернізацією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адаптованих</a:t>
            </a:r>
            <a:r>
              <a:rPr lang="ru-RU" dirty="0"/>
              <a:t> </a:t>
            </a:r>
            <a:r>
              <a:rPr lang="ru-RU" dirty="0" err="1"/>
              <a:t>оздоровчих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з метою </a:t>
            </a:r>
            <a:r>
              <a:rPr lang="ru-RU" dirty="0" err="1"/>
              <a:t>залучення</a:t>
            </a:r>
            <a:r>
              <a:rPr lang="ru-RU" dirty="0"/>
              <a:t> до занять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людей, </a:t>
            </a:r>
            <a:r>
              <a:rPr lang="ru-RU" dirty="0" err="1"/>
              <a:t>завоювання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та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344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553362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низьку рухова</a:t>
            </a:r>
            <a:r>
              <a:rPr lang="ru-RU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активність:</a:t>
            </a:r>
            <a:r>
              <a:rPr lang="ru-RU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людина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поступово втрачає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сили;</a:t>
            </a:r>
            <a: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можуть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виникати хвороби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хребта, порушення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серця;</a:t>
            </a:r>
            <a: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людина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швидко втомлюється,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неї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з'являється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прискорене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серцебиття;</a:t>
            </a:r>
            <a: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Раніше такі хвороби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притаманні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переважно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літнім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людям.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Тепер досить часто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серцево-судинні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хвороби </a:t>
            </a:r>
            <a:r>
              <a:rPr lang="uk-UA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хворіють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шкільному віці</a:t>
            </a:r>
            <a: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 убезпечитися, </a:t>
            </a:r>
            <a:r>
              <a:rPr lang="uk-UA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активно рухатися!</a:t>
            </a:r>
            <a:r>
              <a:rPr lang="ru-RU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524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540913"/>
            <a:ext cx="9875520" cy="5847008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NewRomanPSMT"/>
              </a:rPr>
              <a:t>Добре </a:t>
            </a:r>
            <a:r>
              <a:rPr lang="ru-RU" sz="2400" dirty="0" err="1">
                <a:latin typeface="TimesNewRomanPSMT"/>
              </a:rPr>
              <a:t>спланована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err="1">
                <a:latin typeface="TimesNewRomanPSMT"/>
              </a:rPr>
              <a:t>фітнес-програма</a:t>
            </a:r>
            <a:r>
              <a:rPr lang="ru-RU" sz="2400" dirty="0">
                <a:latin typeface="TimesNewRomanPSMT"/>
              </a:rPr>
              <a:t> повинна </a:t>
            </a:r>
            <a:r>
              <a:rPr lang="ru-RU" sz="2400" dirty="0" err="1">
                <a:latin typeface="TimesNewRomanPSMT"/>
              </a:rPr>
              <a:t>включати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err="1">
                <a:latin typeface="TimesNewRomanPSMT"/>
              </a:rPr>
              <a:t>аеробне</a:t>
            </a:r>
            <a:r>
              <a:rPr lang="ru-RU" sz="2400" dirty="0">
                <a:latin typeface="TimesNewRomanPSMT"/>
              </a:rPr>
              <a:t/>
            </a:r>
            <a:br>
              <a:rPr lang="ru-RU" sz="2400" dirty="0">
                <a:latin typeface="TimesNewRomanPSMT"/>
              </a:rPr>
            </a:br>
            <a:r>
              <a:rPr lang="ru-RU" sz="2400" dirty="0" err="1">
                <a:latin typeface="TimesNewRomanPSMT"/>
              </a:rPr>
              <a:t>тренування</a:t>
            </a:r>
            <a:r>
              <a:rPr lang="ru-RU" sz="2400" dirty="0">
                <a:latin typeface="TimesNewRomanPSMT"/>
              </a:rPr>
              <a:t> для </a:t>
            </a:r>
            <a:r>
              <a:rPr lang="ru-RU" sz="2400" dirty="0" err="1">
                <a:latin typeface="TimesNewRomanPSMT"/>
              </a:rPr>
              <a:t>розвитку</a:t>
            </a:r>
            <a:r>
              <a:rPr lang="ru-RU" sz="2400" dirty="0">
                <a:latin typeface="TimesNewRomanPSMT"/>
              </a:rPr>
              <a:t> кардіореспіраторної </a:t>
            </a:r>
            <a:r>
              <a:rPr lang="ru-RU" sz="2400" dirty="0" err="1">
                <a:latin typeface="TimesNewRomanPSMT"/>
              </a:rPr>
              <a:t>витривалості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smtClean="0">
                <a:latin typeface="TimesNewRomanPSMT"/>
              </a:rPr>
              <a:t>та </a:t>
            </a:r>
            <a:r>
              <a:rPr lang="ru-RU" sz="2400" dirty="0" err="1" smtClean="0">
                <a:latin typeface="TimesNewRomanPSMT"/>
              </a:rPr>
              <a:t>поліпшення</a:t>
            </a:r>
            <a:r>
              <a:rPr lang="ru-RU" sz="2400" dirty="0" smtClean="0">
                <a:latin typeface="TimesNewRomanPSMT"/>
              </a:rPr>
              <a:t> складу </a:t>
            </a:r>
            <a:r>
              <a:rPr lang="ru-RU" sz="2400" dirty="0" err="1">
                <a:latin typeface="TimesNewRomanPSMT"/>
              </a:rPr>
              <a:t>тіла</a:t>
            </a:r>
            <a:r>
              <a:rPr lang="ru-RU" sz="2400" dirty="0">
                <a:latin typeface="TimesNewRomanPSMT"/>
              </a:rPr>
              <a:t>, </a:t>
            </a:r>
            <a:r>
              <a:rPr lang="ru-RU" sz="2400" dirty="0" err="1">
                <a:latin typeface="TimesNewRomanPSMT"/>
              </a:rPr>
              <a:t>силове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err="1">
                <a:latin typeface="TimesNewRomanPSMT"/>
              </a:rPr>
              <a:t>тренування</a:t>
            </a:r>
            <a:r>
              <a:rPr lang="ru-RU" sz="2400" dirty="0">
                <a:latin typeface="TimesNewRomanPSMT"/>
              </a:rPr>
              <a:t> для </a:t>
            </a:r>
            <a:r>
              <a:rPr lang="ru-RU" sz="2400" dirty="0" err="1">
                <a:latin typeface="TimesNewRomanPSMT"/>
              </a:rPr>
              <a:t>розвитку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err="1">
                <a:latin typeface="TimesNewRomanPSMT"/>
              </a:rPr>
              <a:t>сили</a:t>
            </a:r>
            <a:r>
              <a:rPr lang="ru-RU" sz="2400" dirty="0">
                <a:latin typeface="TimesNewRomanPSMT"/>
              </a:rPr>
              <a:t> та </a:t>
            </a:r>
            <a:r>
              <a:rPr lang="ru-RU" sz="2400" dirty="0" err="1">
                <a:latin typeface="TimesNewRomanPSMT"/>
              </a:rPr>
              <a:t>силової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err="1">
                <a:latin typeface="TimesNewRomanPSMT"/>
              </a:rPr>
              <a:t>витривалості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smtClean="0">
                <a:latin typeface="TimesNewRomanPSMT"/>
              </a:rPr>
              <a:t>та </a:t>
            </a:r>
            <a:r>
              <a:rPr lang="ru-RU" sz="2400" dirty="0" err="1" smtClean="0">
                <a:latin typeface="TimesNewRomanPSMT"/>
              </a:rPr>
              <a:t>стретчинг-вправи</a:t>
            </a:r>
            <a:r>
              <a:rPr lang="ru-RU" sz="2400" dirty="0" smtClean="0">
                <a:latin typeface="TimesNewRomanPSMT"/>
              </a:rPr>
              <a:t> </a:t>
            </a:r>
            <a:r>
              <a:rPr lang="ru-RU" sz="2400" dirty="0">
                <a:latin typeface="TimesNewRomanPSMT"/>
              </a:rPr>
              <a:t>для </a:t>
            </a:r>
            <a:r>
              <a:rPr lang="ru-RU" sz="2400" dirty="0" err="1">
                <a:latin typeface="TimesNewRomanPSMT"/>
              </a:rPr>
              <a:t>розвитку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err="1" smtClean="0">
                <a:latin typeface="TimesNewRomanPSMT"/>
              </a:rPr>
              <a:t>гнучкості</a:t>
            </a:r>
            <a:r>
              <a:rPr lang="ru-RU" sz="2400" dirty="0" smtClean="0">
                <a:latin typeface="TimesNewRomanPSMT"/>
              </a:rPr>
              <a:t/>
            </a:r>
            <a:br>
              <a:rPr lang="ru-RU" sz="2400" dirty="0" smtClean="0">
                <a:latin typeface="TimesNewRomanPSMT"/>
              </a:rPr>
            </a:br>
            <a:r>
              <a:rPr lang="ru-RU" sz="2400" dirty="0">
                <a:latin typeface="TimesNewRomanPSMT"/>
              </a:rPr>
              <a:t/>
            </a:r>
            <a:br>
              <a:rPr lang="ru-RU" sz="2400" dirty="0">
                <a:latin typeface="TimesNewRomanPSMT"/>
              </a:rPr>
            </a:br>
            <a:r>
              <a:rPr lang="ru-RU" sz="2400" dirty="0">
                <a:solidFill>
                  <a:srgbClr val="FF0000"/>
                </a:solidFill>
                <a:latin typeface="TimesNewRomanPSMT"/>
              </a:rPr>
              <a:t>Фітнес‐програма</a:t>
            </a:r>
            <a:r>
              <a:rPr lang="ru-RU" sz="2400" dirty="0">
                <a:latin typeface="TimesNewRomanPSMT"/>
              </a:rPr>
              <a:t> </a:t>
            </a:r>
            <a:r>
              <a:rPr lang="ru-RU" sz="2400" dirty="0" smtClean="0">
                <a:latin typeface="TimesNewRomanPSMT"/>
              </a:rPr>
              <a:t>– </a:t>
            </a:r>
            <a:r>
              <a:rPr lang="ru-RU" sz="2400" b="1" i="1" dirty="0" err="1">
                <a:latin typeface="Cambria-BoldItalic"/>
              </a:rPr>
              <a:t>це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спеціально</a:t>
            </a:r>
            <a:r>
              <a:rPr lang="ru-RU" sz="2400" b="1" i="1" dirty="0">
                <a:latin typeface="Cambria-BoldItalic"/>
              </a:rPr>
              <a:t> організована форма </a:t>
            </a:r>
            <a:r>
              <a:rPr lang="ru-RU" sz="2400" b="1" i="1" dirty="0" err="1">
                <a:latin typeface="Cambria-BoldItalic"/>
              </a:rPr>
              <a:t>рухової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активності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переважно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оздоровчої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або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спортивної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спрямованості</a:t>
            </a:r>
            <a:r>
              <a:rPr lang="ru-RU" sz="2400" b="1" i="1" dirty="0" smtClean="0">
                <a:latin typeface="Cambria-BoldItalic"/>
              </a:rPr>
              <a:t>.</a:t>
            </a:r>
            <a:br>
              <a:rPr lang="ru-RU" sz="2400" b="1" i="1" dirty="0" smtClean="0">
                <a:latin typeface="Cambria-BoldItalic"/>
              </a:rPr>
            </a:br>
            <a:r>
              <a:rPr lang="ru-RU" sz="2400" b="1" i="1" dirty="0" err="1" smtClean="0">
                <a:solidFill>
                  <a:schemeClr val="accent4"/>
                </a:solidFill>
                <a:latin typeface="Cambria-BoldItalic"/>
              </a:rPr>
              <a:t>Фітнес-програми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, </a:t>
            </a:r>
            <a:r>
              <a:rPr lang="ru-RU" sz="2400" b="1" i="1" dirty="0" err="1">
                <a:solidFill>
                  <a:schemeClr val="accent4"/>
                </a:solidFill>
                <a:latin typeface="Cambria-BoldItalic"/>
              </a:rPr>
              <a:t>засновані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 на одному </a:t>
            </a:r>
            <a:r>
              <a:rPr lang="ru-RU" sz="2400" b="1" i="1" dirty="0" err="1">
                <a:solidFill>
                  <a:schemeClr val="accent4"/>
                </a:solidFill>
                <a:latin typeface="Cambria-BoldItalic"/>
              </a:rPr>
              <a:t>виді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 </a:t>
            </a:r>
            <a:r>
              <a:rPr lang="ru-RU" sz="2400" b="1" i="1" dirty="0" err="1">
                <a:solidFill>
                  <a:schemeClr val="accent4"/>
                </a:solidFill>
                <a:latin typeface="Cambria-BoldItalic"/>
              </a:rPr>
              <a:t>рухової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 </a:t>
            </a:r>
            <a:r>
              <a:rPr lang="ru-RU" sz="2400" b="1" i="1" dirty="0" err="1">
                <a:solidFill>
                  <a:schemeClr val="accent4"/>
                </a:solidFill>
                <a:latin typeface="Cambria-BoldItalic"/>
              </a:rPr>
              <a:t>активності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, </a:t>
            </a:r>
            <a:r>
              <a:rPr lang="ru-RU" sz="2400" b="1" i="1" dirty="0" err="1" smtClean="0">
                <a:solidFill>
                  <a:schemeClr val="accent4"/>
                </a:solidFill>
                <a:latin typeface="Cambria-BoldItalic"/>
              </a:rPr>
              <a:t>можуть</a:t>
            </a:r>
            <a:r>
              <a:rPr lang="ru-RU" sz="2400" b="1" i="1" dirty="0" smtClean="0">
                <a:solidFill>
                  <a:schemeClr val="accent4"/>
                </a:solidFill>
                <a:latin typeface="Cambria-BoldItalic"/>
              </a:rPr>
              <a:t> бути </a:t>
            </a:r>
            <a:r>
              <a:rPr lang="ru-RU" sz="2400" b="1" i="1" dirty="0" err="1">
                <a:solidFill>
                  <a:schemeClr val="accent4"/>
                </a:solidFill>
                <a:latin typeface="Cambria-BoldItalic"/>
              </a:rPr>
              <a:t>розділені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 на </a:t>
            </a:r>
            <a:r>
              <a:rPr lang="ru-RU" sz="2400" b="1" i="1" dirty="0" err="1">
                <a:solidFill>
                  <a:schemeClr val="accent4"/>
                </a:solidFill>
                <a:latin typeface="Cambria-BoldItalic"/>
              </a:rPr>
              <a:t>програми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, в основу </a:t>
            </a:r>
            <a:r>
              <a:rPr lang="ru-RU" sz="2400" b="1" i="1" dirty="0" err="1">
                <a:solidFill>
                  <a:schemeClr val="accent4"/>
                </a:solidFill>
                <a:latin typeface="Cambria-BoldItalic"/>
              </a:rPr>
              <a:t>яких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 </a:t>
            </a:r>
            <a:r>
              <a:rPr lang="ru-RU" sz="2400" b="1" i="1" dirty="0" err="1">
                <a:solidFill>
                  <a:schemeClr val="accent4"/>
                </a:solidFill>
                <a:latin typeface="Cambria-BoldItalic"/>
              </a:rPr>
              <a:t>покладені</a:t>
            </a:r>
            <a:r>
              <a:rPr lang="ru-RU" sz="2400" b="1" i="1" dirty="0">
                <a:solidFill>
                  <a:schemeClr val="accent4"/>
                </a:solidFill>
                <a:latin typeface="Cambria-BoldItalic"/>
              </a:rPr>
              <a:t>:</a:t>
            </a:r>
            <a:br>
              <a:rPr lang="ru-RU" sz="2400" b="1" i="1" dirty="0">
                <a:solidFill>
                  <a:schemeClr val="accent4"/>
                </a:solidFill>
                <a:latin typeface="Cambria-BoldItalic"/>
              </a:rPr>
            </a:br>
            <a:r>
              <a:rPr lang="ru-RU" sz="2400" b="1" i="1" dirty="0">
                <a:latin typeface="Cambria-BoldItalic"/>
              </a:rPr>
              <a:t> </a:t>
            </a:r>
            <a:r>
              <a:rPr lang="ru-RU" sz="2400" b="1" i="1" dirty="0" err="1">
                <a:latin typeface="Cambria-BoldItalic"/>
              </a:rPr>
              <a:t>види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рухової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активності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аеробної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спрямованості</a:t>
            </a:r>
            <a:r>
              <a:rPr lang="ru-RU" sz="2400" b="1" i="1" dirty="0">
                <a:latin typeface="Cambria-BoldItalic"/>
              </a:rPr>
              <a:t>;</a:t>
            </a:r>
            <a:br>
              <a:rPr lang="ru-RU" sz="2400" b="1" i="1" dirty="0">
                <a:latin typeface="Cambria-BoldItalic"/>
              </a:rPr>
            </a:br>
            <a:r>
              <a:rPr lang="ru-RU" sz="2400" b="1" i="1" dirty="0">
                <a:latin typeface="Cambria-BoldItalic"/>
              </a:rPr>
              <a:t> </a:t>
            </a:r>
            <a:r>
              <a:rPr lang="ru-RU" sz="2400" b="1" i="1" dirty="0" err="1">
                <a:latin typeface="Cambria-BoldItalic"/>
              </a:rPr>
              <a:t>оздоровчі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види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гімнастики</a:t>
            </a:r>
            <a:r>
              <a:rPr lang="ru-RU" sz="2400" b="1" i="1" dirty="0">
                <a:latin typeface="Cambria-BoldItalic"/>
              </a:rPr>
              <a:t>;</a:t>
            </a:r>
            <a:br>
              <a:rPr lang="ru-RU" sz="2400" b="1" i="1" dirty="0">
                <a:latin typeface="Cambria-BoldItalic"/>
              </a:rPr>
            </a:br>
            <a:r>
              <a:rPr lang="ru-RU" sz="2400" b="1" i="1" dirty="0">
                <a:latin typeface="Cambria-BoldItalic"/>
              </a:rPr>
              <a:t> </a:t>
            </a:r>
            <a:r>
              <a:rPr lang="ru-RU" sz="2400" b="1" i="1" dirty="0" err="1">
                <a:latin typeface="Cambria-BoldItalic"/>
              </a:rPr>
              <a:t>види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рухової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активності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силової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спрямованості</a:t>
            </a:r>
            <a:r>
              <a:rPr lang="ru-RU" sz="2400" b="1" i="1" dirty="0">
                <a:latin typeface="Cambria-BoldItalic"/>
              </a:rPr>
              <a:t>;</a:t>
            </a:r>
            <a:br>
              <a:rPr lang="ru-RU" sz="2400" b="1" i="1" dirty="0">
                <a:latin typeface="Cambria-BoldItalic"/>
              </a:rPr>
            </a:br>
            <a:r>
              <a:rPr lang="ru-RU" sz="2400" b="1" i="1" dirty="0">
                <a:latin typeface="Cambria-BoldItalic"/>
              </a:rPr>
              <a:t> </a:t>
            </a:r>
            <a:r>
              <a:rPr lang="ru-RU" sz="2400" b="1" i="1" dirty="0" err="1">
                <a:latin typeface="Cambria-BoldItalic"/>
              </a:rPr>
              <a:t>види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рухової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активності</a:t>
            </a:r>
            <a:r>
              <a:rPr lang="ru-RU" sz="2400" b="1" i="1" dirty="0">
                <a:latin typeface="Cambria-BoldItalic"/>
              </a:rPr>
              <a:t> у </a:t>
            </a:r>
            <a:r>
              <a:rPr lang="ru-RU" sz="2400" b="1" i="1" dirty="0" err="1">
                <a:latin typeface="Cambria-BoldItalic"/>
              </a:rPr>
              <a:t>воді</a:t>
            </a:r>
            <a:r>
              <a:rPr lang="ru-RU" sz="2400" b="1" i="1" dirty="0">
                <a:latin typeface="Cambria-BoldItalic"/>
              </a:rPr>
              <a:t> (</a:t>
            </a:r>
            <a:r>
              <a:rPr lang="ru-RU" sz="2400" b="1" i="1" dirty="0" err="1">
                <a:latin typeface="Cambria-BoldItalic"/>
              </a:rPr>
              <a:t>аквафітнес</a:t>
            </a:r>
            <a:r>
              <a:rPr lang="ru-RU" sz="2400" b="1" i="1" dirty="0">
                <a:latin typeface="Cambria-BoldItalic"/>
              </a:rPr>
              <a:t>);</a:t>
            </a:r>
            <a:br>
              <a:rPr lang="ru-RU" sz="2400" b="1" i="1" dirty="0">
                <a:latin typeface="Cambria-BoldItalic"/>
              </a:rPr>
            </a:br>
            <a:r>
              <a:rPr lang="ru-RU" sz="2400" b="1" i="1" dirty="0">
                <a:latin typeface="Cambria-BoldItalic"/>
              </a:rPr>
              <a:t> </a:t>
            </a:r>
            <a:r>
              <a:rPr lang="ru-RU" sz="2400" b="1" i="1" dirty="0" err="1">
                <a:latin typeface="Cambria-BoldItalic"/>
              </a:rPr>
              <a:t>рекреативні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види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рухової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активності</a:t>
            </a:r>
            <a:r>
              <a:rPr lang="ru-RU" sz="2400" b="1" i="1" dirty="0">
                <a:latin typeface="Cambria-BoldItalic"/>
              </a:rPr>
              <a:t>;</a:t>
            </a:r>
            <a:br>
              <a:rPr lang="ru-RU" sz="2400" b="1" i="1" dirty="0">
                <a:latin typeface="Cambria-BoldItalic"/>
              </a:rPr>
            </a:br>
            <a:r>
              <a:rPr lang="ru-RU" sz="2400" b="1" i="1" dirty="0">
                <a:latin typeface="Cambria-BoldItalic"/>
              </a:rPr>
              <a:t> </a:t>
            </a:r>
            <a:r>
              <a:rPr lang="ru-RU" sz="2400" b="1" i="1" dirty="0" err="1">
                <a:latin typeface="Cambria-BoldItalic"/>
              </a:rPr>
              <a:t>засоби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психоемоційної</a:t>
            </a:r>
            <a:r>
              <a:rPr lang="ru-RU" sz="2400" b="1" i="1" dirty="0">
                <a:latin typeface="Cambria-BoldItalic"/>
              </a:rPr>
              <a:t> </a:t>
            </a:r>
            <a:r>
              <a:rPr lang="ru-RU" sz="2400" b="1" i="1" dirty="0" err="1">
                <a:latin typeface="Cambria-BoldItalic"/>
              </a:rPr>
              <a:t>регуляції</a:t>
            </a:r>
            <a:r>
              <a:rPr lang="ru-RU" sz="2400" b="1" i="1" dirty="0">
                <a:latin typeface="Cambria-BoldItalic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79596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206920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B0F0"/>
                </a:solidFill>
              </a:rPr>
              <a:t>Рухова активність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ходьба, біг, плавання, </a:t>
            </a:r>
            <a:br>
              <a:rPr lang="uk-UA" dirty="0" smtClean="0"/>
            </a:br>
            <a:r>
              <a:rPr lang="uk-UA" dirty="0" smtClean="0"/>
              <a:t>ходьба на лижах,</a:t>
            </a:r>
            <a:r>
              <a:rPr lang="uk-UA" dirty="0"/>
              <a:t> </a:t>
            </a:r>
            <a:r>
              <a:rPr lang="uk-UA" dirty="0" smtClean="0"/>
              <a:t>їзда на велосипеді, стрибки на скакалці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826" y="2867482"/>
            <a:ext cx="6739867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5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609600"/>
            <a:ext cx="10380627" cy="1356360"/>
          </a:xfrm>
        </p:spPr>
        <p:txBody>
          <a:bodyPr/>
          <a:lstStyle/>
          <a:p>
            <a:r>
              <a:rPr lang="uk-UA" dirty="0" smtClean="0"/>
              <a:t>    Аеробі танці                  кардіотренажери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093" y="2631382"/>
            <a:ext cx="5584534" cy="29363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8" y="2631382"/>
            <a:ext cx="4503739" cy="293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04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558" y="225380"/>
            <a:ext cx="8534185" cy="64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3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68439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Силова аеробіка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717" y="1378039"/>
            <a:ext cx="8178085" cy="518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101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515" y="643944"/>
            <a:ext cx="9875520" cy="391517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F0"/>
                </a:solidFill>
                <a:latin typeface="Arial" panose="020B0604020202020204" pitchFamily="34" charset="0"/>
              </a:rPr>
              <a:t>Супер-</a:t>
            </a:r>
            <a:r>
              <a:rPr lang="ru-RU" b="1" dirty="0" err="1">
                <a:solidFill>
                  <a:srgbClr val="00B0F0"/>
                </a:solidFill>
                <a:latin typeface="Arial" panose="020B0604020202020204" pitchFamily="34" charset="0"/>
              </a:rPr>
              <a:t>стронг</a:t>
            </a:r>
            <a:r>
              <a:rPr lang="ru-RU" dirty="0">
                <a:latin typeface="Arial" panose="020B0604020202020204" pitchFamily="34" charset="0"/>
              </a:rPr>
              <a:t> — </a:t>
            </a:r>
            <a:r>
              <a:rPr lang="ru-RU" dirty="0" err="1">
                <a:latin typeface="Arial" panose="020B0604020202020204" pitchFamily="34" charset="0"/>
              </a:rPr>
              <a:t>силова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</a:rPr>
              <a:t>аеробіка</a:t>
            </a:r>
            <a:r>
              <a:rPr lang="ru-RU" dirty="0">
                <a:latin typeface="Arial" panose="020B0604020202020204" pitchFamily="34" charset="0"/>
              </a:rPr>
              <a:t>, заснована на </a:t>
            </a:r>
            <a:r>
              <a:rPr lang="ru-RU" dirty="0" err="1">
                <a:latin typeface="Arial" panose="020B0604020202020204" pitchFamily="34" charset="0"/>
              </a:rPr>
              <a:t>використанні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</a:rPr>
              <a:t>важких</a:t>
            </a: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</a:rPr>
              <a:t>палиць</a:t>
            </a:r>
            <a:r>
              <a:rPr lang="ru-RU" dirty="0" smtClean="0">
                <a:latin typeface="Arial" panose="020B0604020202020204" pitchFamily="34" charset="0"/>
              </a:rPr>
              <a:t> —</a:t>
            </a:r>
            <a:r>
              <a:rPr lang="ru-RU" dirty="0" smtClean="0"/>
              <a:t> </a:t>
            </a:r>
            <a:r>
              <a:rPr lang="ru-RU" dirty="0" err="1" smtClean="0">
                <a:latin typeface="Arial" panose="020B0604020202020204" pitchFamily="34" charset="0"/>
              </a:rPr>
              <a:t>бодібар</a:t>
            </a:r>
            <a:r>
              <a:rPr lang="ru-RU" dirty="0">
                <a:latin typeface="Arial" panose="020B0604020202020204" pitchFamily="34" charset="0"/>
              </a:rPr>
              <a:t>, а </a:t>
            </a:r>
            <a:r>
              <a:rPr lang="ru-RU" dirty="0" err="1">
                <a:latin typeface="Arial" panose="020B0604020202020204" pitchFamily="34" charset="0"/>
              </a:rPr>
              <a:t>також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</a:rPr>
              <a:t>різного</a:t>
            </a: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</a:rPr>
              <a:t>інвентарю</a:t>
            </a: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</a:rPr>
              <a:t>(</a:t>
            </a:r>
            <a:r>
              <a:rPr lang="ru-RU" dirty="0" err="1">
                <a:latin typeface="Arial" panose="020B0604020202020204" pitchFamily="34" charset="0"/>
              </a:rPr>
              <a:t>амортизаторів</a:t>
            </a:r>
            <a:r>
              <a:rPr lang="ru-RU" dirty="0">
                <a:latin typeface="Arial" panose="020B0604020202020204" pitchFamily="34" charset="0"/>
              </a:rPr>
              <a:t>, гантелей). </a:t>
            </a:r>
            <a:r>
              <a:rPr lang="ru-RU" dirty="0" err="1">
                <a:latin typeface="Arial" panose="020B0604020202020204" pitchFamily="34" charset="0"/>
              </a:rPr>
              <a:t>Існують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</a:rPr>
              <a:t>окремі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</a:rPr>
              <a:t>вправи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</a:rPr>
              <a:t>для</a:t>
            </a:r>
            <a:r>
              <a:rPr lang="ru-RU" dirty="0" smtClean="0"/>
              <a:t> </a:t>
            </a:r>
            <a:r>
              <a:rPr lang="ru-RU" dirty="0" err="1" smtClean="0">
                <a:latin typeface="Arial" panose="020B0604020202020204" pitchFamily="34" charset="0"/>
              </a:rPr>
              <a:t>розвитку</a:t>
            </a: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</a:rPr>
              <a:t>м’язів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</a:rPr>
              <a:t>ніг</a:t>
            </a:r>
            <a:r>
              <a:rPr lang="ru-RU" dirty="0">
                <a:latin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</a:rPr>
              <a:t>черевного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</a:rPr>
              <a:t>пресу</a:t>
            </a:r>
            <a:r>
              <a:rPr lang="ru-RU" dirty="0">
                <a:latin typeface="Arial" panose="020B0604020202020204" pitchFamily="34" charset="0"/>
              </a:rPr>
              <a:t> й </a:t>
            </a:r>
            <a:r>
              <a:rPr lang="ru-RU" dirty="0" err="1">
                <a:latin typeface="Arial" panose="020B0604020202020204" pitchFamily="34" charset="0"/>
              </a:rPr>
              <a:t>плечового</a:t>
            </a:r>
            <a:r>
              <a:rPr lang="ru-RU" dirty="0">
                <a:latin typeface="Arial" panose="020B0604020202020204" pitchFamily="34" charset="0"/>
              </a:rPr>
              <a:t> поясу.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341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1484" y="798490"/>
            <a:ext cx="9875520" cy="4816699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B0F0"/>
                </a:solidFill>
              </a:rPr>
              <a:t>Памп-</a:t>
            </a:r>
            <a:r>
              <a:rPr lang="ru-RU" sz="3600" b="1" dirty="0" err="1">
                <a:solidFill>
                  <a:srgbClr val="00B0F0"/>
                </a:solidFill>
              </a:rPr>
              <a:t>аеробіка</a:t>
            </a:r>
            <a:r>
              <a:rPr lang="ru-RU" sz="3600" dirty="0"/>
              <a:t> — </a:t>
            </a:r>
            <a:r>
              <a:rPr lang="ru-RU" sz="3600" dirty="0" err="1"/>
              <a:t>створений</a:t>
            </a:r>
            <a:r>
              <a:rPr lang="ru-RU" sz="3600" dirty="0"/>
              <a:t> у </a:t>
            </a:r>
            <a:r>
              <a:rPr lang="ru-RU" sz="3600" dirty="0" err="1"/>
              <a:t>фітнес</a:t>
            </a:r>
            <a:r>
              <a:rPr lang="ru-RU" sz="3600" dirty="0"/>
              <a:t>-центрах </a:t>
            </a:r>
            <a:r>
              <a:rPr lang="ru-RU" sz="3600" dirty="0" err="1"/>
              <a:t>Австралії</a:t>
            </a:r>
            <a:r>
              <a:rPr lang="ru-RU" sz="3600" dirty="0"/>
              <a:t> </a:t>
            </a:r>
            <a:r>
              <a:rPr lang="ru-RU" sz="3600" dirty="0" err="1"/>
              <a:t>напрям</a:t>
            </a:r>
            <a:r>
              <a:rPr lang="ru-RU" sz="3600" dirty="0"/>
              <a:t> </a:t>
            </a:r>
            <a:r>
              <a:rPr lang="ru-RU" sz="3600" dirty="0" err="1" smtClean="0"/>
              <a:t>танцювальної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аеробіки</a:t>
            </a:r>
            <a:r>
              <a:rPr lang="ru-RU" sz="3600" dirty="0" smtClean="0"/>
              <a:t> </a:t>
            </a:r>
            <a:r>
              <a:rPr lang="ru-RU" sz="3600" dirty="0"/>
              <a:t>з </a:t>
            </a:r>
            <a:r>
              <a:rPr lang="ru-RU" sz="3600" dirty="0" err="1"/>
              <a:t>використанням</a:t>
            </a:r>
            <a:r>
              <a:rPr lang="ru-RU" sz="3600" dirty="0"/>
              <a:t> </a:t>
            </a:r>
            <a:r>
              <a:rPr lang="ru-RU" sz="3600" dirty="0" err="1"/>
              <a:t>спортивних</a:t>
            </a:r>
            <a:r>
              <a:rPr lang="ru-RU" sz="3600" dirty="0"/>
              <a:t> </a:t>
            </a:r>
            <a:r>
              <a:rPr lang="ru-RU" sz="3600" dirty="0" err="1" smtClean="0"/>
              <a:t>снарядів</a:t>
            </a:r>
            <a:r>
              <a:rPr lang="ru-RU" sz="3600" dirty="0" smtClean="0"/>
              <a:t> (перекладин </a:t>
            </a:r>
            <a:r>
              <a:rPr lang="ru-RU" sz="3600" dirty="0" err="1"/>
              <a:t>міні</a:t>
            </a:r>
            <a:r>
              <a:rPr lang="ru-RU" sz="3600" dirty="0"/>
              <a:t>-штанги, </a:t>
            </a:r>
            <a:r>
              <a:rPr lang="ru-RU" sz="3600" dirty="0" err="1"/>
              <a:t>гантелів</a:t>
            </a:r>
            <a:r>
              <a:rPr lang="ru-RU" sz="3600" dirty="0"/>
              <a:t>).</a:t>
            </a:r>
            <a:br>
              <a:rPr lang="ru-RU" sz="3600" dirty="0"/>
            </a:br>
            <a:r>
              <a:rPr lang="ru-RU" sz="3600" dirty="0" err="1"/>
              <a:t>Інтервально-коловий</a:t>
            </a:r>
            <a:r>
              <a:rPr lang="ru-RU" sz="3600" dirty="0"/>
              <a:t> </a:t>
            </a:r>
            <a:r>
              <a:rPr lang="ru-RU" sz="3600" dirty="0" err="1"/>
              <a:t>варіант</a:t>
            </a:r>
            <a:r>
              <a:rPr lang="ru-RU" sz="3600" dirty="0"/>
              <a:t> </a:t>
            </a:r>
            <a:r>
              <a:rPr lang="ru-RU" sz="3600" dirty="0" smtClean="0"/>
              <a:t> </a:t>
            </a:r>
            <a:r>
              <a:rPr lang="ru-RU" sz="3600" dirty="0" err="1" smtClean="0"/>
              <a:t>тренінгу</a:t>
            </a:r>
            <a:r>
              <a:rPr lang="ru-RU" sz="3600" dirty="0" smtClean="0"/>
              <a:t> </a:t>
            </a:r>
            <a:r>
              <a:rPr lang="ru-RU" sz="3600" dirty="0" err="1"/>
              <a:t>передбачає</a:t>
            </a:r>
            <a:r>
              <a:rPr lang="ru-RU" sz="3600" dirty="0"/>
              <a:t> </a:t>
            </a:r>
            <a:r>
              <a:rPr lang="ru-RU" sz="3600" dirty="0" err="1"/>
              <a:t>використання</a:t>
            </a:r>
            <a:r>
              <a:rPr lang="ru-RU" sz="3600" dirty="0"/>
              <a:t> степ-</a:t>
            </a:r>
            <a:r>
              <a:rPr lang="ru-RU" sz="3600" dirty="0" err="1"/>
              <a:t>платформи</a:t>
            </a:r>
            <a:r>
              <a:rPr lang="ru-RU" sz="3600" dirty="0"/>
              <a:t>.</a:t>
            </a:r>
            <a:br>
              <a:rPr lang="ru-RU" sz="3600" dirty="0"/>
            </a:br>
            <a:r>
              <a:rPr lang="ru-RU" sz="3600" dirty="0" err="1"/>
              <a:t>Використовуються</a:t>
            </a:r>
            <a:r>
              <a:rPr lang="ru-RU" sz="3600" dirty="0"/>
              <a:t> </a:t>
            </a:r>
            <a:r>
              <a:rPr lang="ru-RU" sz="3600" dirty="0" err="1"/>
              <a:t>різні</a:t>
            </a:r>
            <a:r>
              <a:rPr lang="ru-RU" sz="3600" dirty="0"/>
              <a:t> </a:t>
            </a:r>
            <a:r>
              <a:rPr lang="ru-RU" sz="3600" dirty="0" err="1"/>
              <a:t>жими</a:t>
            </a:r>
            <a:r>
              <a:rPr lang="ru-RU" sz="3600" dirty="0"/>
              <a:t> і </a:t>
            </a:r>
            <a:r>
              <a:rPr lang="ru-RU" sz="3600" dirty="0" err="1"/>
              <a:t>присідання</a:t>
            </a:r>
            <a:r>
              <a:rPr lang="ru-RU" sz="3600" dirty="0"/>
              <a:t>, </a:t>
            </a:r>
            <a:r>
              <a:rPr lang="ru-RU" sz="3600" dirty="0" err="1"/>
              <a:t>нахили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потребують</a:t>
            </a:r>
            <a:r>
              <a:rPr lang="ru-RU" sz="3600" dirty="0"/>
              <a:t> </a:t>
            </a:r>
            <a:r>
              <a:rPr lang="ru-RU" sz="3600" dirty="0" err="1"/>
              <a:t>включення</a:t>
            </a:r>
            <a:r>
              <a:rPr lang="ru-RU" sz="3600" dirty="0"/>
              <a:t> у роботу</a:t>
            </a:r>
            <a:br>
              <a:rPr lang="ru-RU" sz="3600" dirty="0"/>
            </a:br>
            <a:r>
              <a:rPr lang="ru-RU" sz="3600" dirty="0" err="1"/>
              <a:t>різних</a:t>
            </a:r>
            <a:r>
              <a:rPr lang="ru-RU" sz="3600" dirty="0"/>
              <a:t> </a:t>
            </a:r>
            <a:r>
              <a:rPr lang="ru-RU" sz="3600" dirty="0" err="1" smtClean="0"/>
              <a:t>групів</a:t>
            </a:r>
            <a:r>
              <a:rPr lang="ru-RU" sz="3600" dirty="0" smtClean="0"/>
              <a:t> </a:t>
            </a:r>
            <a:r>
              <a:rPr lang="ru-RU" sz="3600" dirty="0" err="1"/>
              <a:t>м’язів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89302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03042"/>
            <a:ext cx="9875520" cy="350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61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88311"/>
              </p:ext>
            </p:extLst>
          </p:nvPr>
        </p:nvGraphicFramePr>
        <p:xfrm>
          <a:off x="489397" y="1803042"/>
          <a:ext cx="11178861" cy="2743737"/>
        </p:xfrm>
        <a:graphic>
          <a:graphicData uri="http://schemas.openxmlformats.org/drawingml/2006/table">
            <a:tbl>
              <a:tblPr/>
              <a:tblGrid>
                <a:gridCol w="1687960"/>
                <a:gridCol w="1441259"/>
                <a:gridCol w="1540109"/>
                <a:gridCol w="2861990"/>
                <a:gridCol w="2100420"/>
                <a:gridCol w="1547123"/>
              </a:tblGrid>
              <a:tr h="1676728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Лекції,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Практичні заняття,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Лабораторні заняття,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Курсовий проект/ курсова робота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РГР/Контрольна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робота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Самостійні робота здобувача,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 підсумкового контролю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67009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Контрольна робота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залік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39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87" y="1086117"/>
            <a:ext cx="7469746" cy="488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613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608" y="515155"/>
            <a:ext cx="11384924" cy="566670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B0F0"/>
                </a:solidFill>
              </a:rPr>
              <a:t>Слайд-</a:t>
            </a:r>
            <a:r>
              <a:rPr lang="ru-RU" sz="2400" b="1" dirty="0" err="1">
                <a:solidFill>
                  <a:srgbClr val="00B0F0"/>
                </a:solidFill>
              </a:rPr>
              <a:t>аеробіка</a:t>
            </a:r>
            <a:r>
              <a:rPr lang="ru-RU" sz="2000" dirty="0"/>
              <a:t> представлена </a:t>
            </a:r>
            <a:r>
              <a:rPr lang="ru-RU" sz="2000" dirty="0" err="1"/>
              <a:t>програмою</a:t>
            </a:r>
            <a:r>
              <a:rPr lang="ru-RU" sz="2000" dirty="0"/>
              <a:t> </a:t>
            </a:r>
            <a:r>
              <a:rPr lang="ru-RU" sz="2000" dirty="0" err="1"/>
              <a:t>різнобічної</a:t>
            </a:r>
            <a:r>
              <a:rPr lang="ru-RU" sz="2000" dirty="0"/>
              <a:t> </a:t>
            </a:r>
            <a:r>
              <a:rPr lang="ru-RU" sz="2000" dirty="0" err="1"/>
              <a:t>фізичної</a:t>
            </a:r>
            <a:r>
              <a:rPr lang="ru-RU" sz="2000" dirty="0"/>
              <a:t> </a:t>
            </a:r>
            <a:r>
              <a:rPr lang="ru-RU" sz="2000" dirty="0" err="1"/>
              <a:t>підготовки</a:t>
            </a:r>
            <a:r>
              <a:rPr lang="ru-RU" sz="2000" dirty="0"/>
              <a:t> на </a:t>
            </a:r>
            <a:r>
              <a:rPr lang="ru-RU" sz="2000" dirty="0" err="1"/>
              <a:t>основі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латеральних</a:t>
            </a:r>
            <a:r>
              <a:rPr lang="ru-RU" sz="2000" dirty="0"/>
              <a:t> (</a:t>
            </a:r>
            <a:r>
              <a:rPr lang="ru-RU" sz="2000" dirty="0" err="1"/>
              <a:t>бокових</a:t>
            </a:r>
            <a:r>
              <a:rPr lang="ru-RU" sz="2000" dirty="0"/>
              <a:t>) </a:t>
            </a:r>
            <a:r>
              <a:rPr lang="ru-RU" sz="2000" dirty="0" err="1"/>
              <a:t>рухів</a:t>
            </a:r>
            <a:r>
              <a:rPr lang="ru-RU" sz="2000" dirty="0"/>
              <a:t> </a:t>
            </a:r>
            <a:r>
              <a:rPr lang="ru-RU" sz="2000" dirty="0" err="1"/>
              <a:t>ніг</a:t>
            </a:r>
            <a:r>
              <a:rPr lang="ru-RU" sz="2000" dirty="0"/>
              <a:t>, </a:t>
            </a:r>
            <a:r>
              <a:rPr lang="ru-RU" sz="2000" dirty="0" err="1"/>
              <a:t>запозичених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ковзанярського</a:t>
            </a:r>
            <a:r>
              <a:rPr lang="ru-RU" sz="2000" dirty="0"/>
              <a:t> спорту. </a:t>
            </a:r>
            <a:r>
              <a:rPr lang="ru-RU" sz="2000" dirty="0" err="1"/>
              <a:t>Вправи</a:t>
            </a:r>
            <a:r>
              <a:rPr lang="ru-RU" sz="2000" dirty="0"/>
              <a:t> слайд-</a:t>
            </a:r>
            <a:br>
              <a:rPr lang="ru-RU" sz="2000" dirty="0"/>
            </a:br>
            <a:r>
              <a:rPr lang="ru-RU" sz="2000" dirty="0" err="1"/>
              <a:t>аеробіки</a:t>
            </a:r>
            <a:r>
              <a:rPr lang="ru-RU" sz="2000" dirty="0"/>
              <a:t> </a:t>
            </a:r>
            <a:r>
              <a:rPr lang="ru-RU" sz="2000" dirty="0" err="1"/>
              <a:t>підвищують</a:t>
            </a:r>
            <a:r>
              <a:rPr lang="ru-RU" sz="2000" dirty="0"/>
              <a:t> силу і </a:t>
            </a:r>
            <a:r>
              <a:rPr lang="ru-RU" sz="2000" dirty="0" err="1"/>
              <a:t>координацію</a:t>
            </a:r>
            <a:r>
              <a:rPr lang="ru-RU" sz="2000" dirty="0"/>
              <a:t> </a:t>
            </a:r>
            <a:r>
              <a:rPr lang="ru-RU" sz="2000" dirty="0" err="1"/>
              <a:t>м’язів</a:t>
            </a:r>
            <a:r>
              <a:rPr lang="ru-RU" sz="2000" dirty="0"/>
              <a:t> і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верхніх</a:t>
            </a:r>
            <a:r>
              <a:rPr lang="ru-RU" sz="2000" dirty="0"/>
              <a:t> </a:t>
            </a:r>
            <a:r>
              <a:rPr lang="ru-RU" sz="2000" dirty="0" err="1"/>
              <a:t>кінцівок</a:t>
            </a:r>
            <a:r>
              <a:rPr lang="ru-RU" sz="2000" dirty="0"/>
              <a:t>, </a:t>
            </a:r>
            <a:r>
              <a:rPr lang="ru-RU" sz="2000" dirty="0" err="1"/>
              <a:t>розвивають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витривалість</a:t>
            </a:r>
            <a:r>
              <a:rPr lang="ru-RU" sz="2000" dirty="0"/>
              <a:t>, є </a:t>
            </a:r>
            <a:r>
              <a:rPr lang="ru-RU" sz="2000" dirty="0" err="1"/>
              <a:t>ефективним</a:t>
            </a:r>
            <a:r>
              <a:rPr lang="ru-RU" sz="2000" dirty="0"/>
              <a:t> </a:t>
            </a:r>
            <a:r>
              <a:rPr lang="ru-RU" sz="2000" dirty="0" err="1"/>
              <a:t>засобом</a:t>
            </a:r>
            <a:r>
              <a:rPr lang="ru-RU" sz="2000" dirty="0"/>
              <a:t> </a:t>
            </a:r>
            <a:r>
              <a:rPr lang="ru-RU" sz="2000" dirty="0" err="1"/>
              <a:t>регуляції</a:t>
            </a:r>
            <a:r>
              <a:rPr lang="ru-RU" sz="2000" dirty="0"/>
              <a:t> </a:t>
            </a:r>
            <a:r>
              <a:rPr lang="ru-RU" sz="2000" dirty="0" err="1"/>
              <a:t>маси</a:t>
            </a:r>
            <a:r>
              <a:rPr lang="ru-RU" sz="2000" dirty="0"/>
              <a:t> </a:t>
            </a:r>
            <a:r>
              <a:rPr lang="ru-RU" sz="2000" dirty="0" err="1"/>
              <a:t>тіла</a:t>
            </a:r>
            <a:r>
              <a:rPr lang="ru-RU" sz="2000" dirty="0"/>
              <a:t>. </a:t>
            </a:r>
            <a:r>
              <a:rPr lang="ru-RU" sz="2000" dirty="0" err="1"/>
              <a:t>Заняття</a:t>
            </a:r>
            <a:r>
              <a:rPr lang="ru-RU" sz="2000" dirty="0"/>
              <a:t> слайд-</a:t>
            </a:r>
            <a:r>
              <a:rPr lang="ru-RU" sz="2000" dirty="0" err="1"/>
              <a:t>аеробікою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проводяться</a:t>
            </a:r>
            <a:r>
              <a:rPr lang="ru-RU" sz="2000" dirty="0"/>
              <a:t> на </a:t>
            </a:r>
            <a:r>
              <a:rPr lang="ru-RU" sz="2000" dirty="0" err="1"/>
              <a:t>спеціальних</a:t>
            </a:r>
            <a:r>
              <a:rPr lang="ru-RU" sz="2000" dirty="0"/>
              <a:t> матах 180 </a:t>
            </a:r>
            <a:r>
              <a:rPr lang="en-US" sz="2000" dirty="0"/>
              <a:t>x 60 </a:t>
            </a:r>
            <a:r>
              <a:rPr lang="ru-RU" sz="2000" dirty="0"/>
              <a:t>см </a:t>
            </a:r>
            <a:r>
              <a:rPr lang="ru-RU" sz="2000" dirty="0" err="1"/>
              <a:t>із</a:t>
            </a:r>
            <a:r>
              <a:rPr lang="ru-RU" sz="2000" dirty="0"/>
              <a:t> плоскою </a:t>
            </a:r>
            <a:r>
              <a:rPr lang="ru-RU" sz="2000" dirty="0" err="1"/>
              <a:t>еластичною</a:t>
            </a:r>
            <a:r>
              <a:rPr lang="ru-RU" sz="2000" dirty="0"/>
              <a:t> </a:t>
            </a:r>
            <a:r>
              <a:rPr lang="ru-RU" sz="2000" dirty="0" err="1"/>
              <a:t>поверхнею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забезпечує</a:t>
            </a:r>
            <a:r>
              <a:rPr lang="ru-RU" sz="2000" dirty="0"/>
              <a:t> </a:t>
            </a:r>
            <a:r>
              <a:rPr lang="ru-RU" sz="2000" dirty="0" err="1"/>
              <a:t>оптимальну</a:t>
            </a:r>
            <a:r>
              <a:rPr lang="ru-RU" sz="2000" dirty="0"/>
              <a:t> </a:t>
            </a:r>
            <a:r>
              <a:rPr lang="ru-RU" sz="2000" dirty="0" err="1"/>
              <a:t>опірність</a:t>
            </a:r>
            <a:r>
              <a:rPr lang="ru-RU" sz="2000" dirty="0"/>
              <a:t> при </a:t>
            </a:r>
            <a:r>
              <a:rPr lang="ru-RU" sz="2000" dirty="0" err="1"/>
              <a:t>ковзанні</a:t>
            </a:r>
            <a:r>
              <a:rPr lang="ru-RU" sz="2000" dirty="0"/>
              <a:t>. </a:t>
            </a:r>
            <a:r>
              <a:rPr lang="ru-RU" sz="2000" dirty="0" err="1"/>
              <a:t>Основне</a:t>
            </a:r>
            <a:r>
              <a:rPr lang="ru-RU" sz="2000" dirty="0"/>
              <a:t> </a:t>
            </a:r>
            <a:r>
              <a:rPr lang="ru-RU" sz="2000" dirty="0" err="1"/>
              <a:t>зусилля</a:t>
            </a:r>
            <a:r>
              <a:rPr lang="ru-RU" sz="2000" dirty="0"/>
              <a:t>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виконують</a:t>
            </a:r>
            <a:r>
              <a:rPr lang="ru-RU" sz="2000" dirty="0"/>
              <a:t> </a:t>
            </a:r>
            <a:r>
              <a:rPr lang="ru-RU" sz="2000" dirty="0" err="1"/>
              <a:t>м’язи</a:t>
            </a:r>
            <a:r>
              <a:rPr lang="ru-RU" sz="2000" dirty="0"/>
              <a:t>,</a:t>
            </a:r>
            <a:br>
              <a:rPr lang="ru-RU" sz="2000" dirty="0"/>
            </a:br>
            <a:r>
              <a:rPr lang="ru-RU" sz="2000" dirty="0" err="1"/>
              <a:t>приводять</a:t>
            </a:r>
            <a:r>
              <a:rPr lang="ru-RU" sz="2000" dirty="0"/>
              <a:t> стегно, </a:t>
            </a:r>
            <a:r>
              <a:rPr lang="ru-RU" sz="2000" dirty="0" err="1"/>
              <a:t>імітуючи</a:t>
            </a:r>
            <a:r>
              <a:rPr lang="ru-RU" sz="2000" dirty="0"/>
              <a:t> </a:t>
            </a:r>
            <a:r>
              <a:rPr lang="ru-RU" sz="2000" dirty="0" err="1"/>
              <a:t>спортивний</a:t>
            </a:r>
            <a:r>
              <a:rPr lang="ru-RU" sz="2000" dirty="0"/>
              <a:t> </a:t>
            </a:r>
            <a:r>
              <a:rPr lang="ru-RU" sz="2000" dirty="0" err="1"/>
              <a:t>біг</a:t>
            </a:r>
            <a:r>
              <a:rPr lang="ru-RU" sz="2000" dirty="0"/>
              <a:t> на </a:t>
            </a:r>
            <a:r>
              <a:rPr lang="ru-RU" sz="2000" dirty="0" err="1"/>
              <a:t>ковзанах</a:t>
            </a:r>
            <a:r>
              <a:rPr lang="ru-RU" sz="2000" dirty="0"/>
              <a:t>.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первинно</a:t>
            </a:r>
            <a:r>
              <a:rPr lang="ru-RU" sz="2000" dirty="0"/>
              <a:t> </a:t>
            </a:r>
            <a:r>
              <a:rPr lang="ru-RU" sz="2000" dirty="0" err="1"/>
              <a:t>ідея</a:t>
            </a:r>
            <a:r>
              <a:rPr lang="ru-RU" sz="2000" dirty="0"/>
              <a:t> слайд-</a:t>
            </a:r>
            <a:br>
              <a:rPr lang="ru-RU" sz="2000" dirty="0"/>
            </a:br>
            <a:r>
              <a:rPr lang="ru-RU" sz="2000" dirty="0" err="1"/>
              <a:t>програми</a:t>
            </a:r>
            <a:r>
              <a:rPr lang="ru-RU" sz="2000" dirty="0"/>
              <a:t> </a:t>
            </a:r>
            <a:r>
              <a:rPr lang="ru-RU" sz="2000" dirty="0" err="1"/>
              <a:t>полягала</a:t>
            </a:r>
            <a:r>
              <a:rPr lang="ru-RU" sz="2000" dirty="0"/>
              <a:t> в </a:t>
            </a:r>
            <a:r>
              <a:rPr lang="ru-RU" sz="2000" dirty="0" err="1"/>
              <a:t>оптимізації</a:t>
            </a:r>
            <a:r>
              <a:rPr lang="ru-RU" sz="2000" dirty="0"/>
              <a:t> </a:t>
            </a:r>
            <a:r>
              <a:rPr lang="ru-RU" sz="2000" dirty="0" err="1"/>
              <a:t>підготовки</a:t>
            </a:r>
            <a:r>
              <a:rPr lang="ru-RU" sz="2000" dirty="0"/>
              <a:t> </a:t>
            </a:r>
            <a:r>
              <a:rPr lang="ru-RU" sz="2000" dirty="0" err="1"/>
              <a:t>кваліфікованих</a:t>
            </a:r>
            <a:r>
              <a:rPr lang="ru-RU" sz="2000" dirty="0"/>
              <a:t> </a:t>
            </a:r>
            <a:r>
              <a:rPr lang="ru-RU" sz="2000" dirty="0" err="1"/>
              <a:t>спортсменів</a:t>
            </a:r>
            <a:r>
              <a:rPr lang="ru-RU" sz="2000" dirty="0"/>
              <a:t>, то і </a:t>
            </a:r>
            <a:r>
              <a:rPr lang="ru-RU" sz="2000" dirty="0" err="1"/>
              <a:t>варіанти</a:t>
            </a:r>
            <a:r>
              <a:rPr lang="ru-RU" sz="2000" dirty="0"/>
              <a:t> занять</a:t>
            </a:r>
            <a:br>
              <a:rPr lang="ru-RU" sz="2000" dirty="0"/>
            </a:br>
            <a:r>
              <a:rPr lang="ru-RU" sz="2000" dirty="0"/>
              <a:t>слайд </a:t>
            </a:r>
            <a:r>
              <a:rPr lang="ru-RU" sz="2000" dirty="0" err="1"/>
              <a:t>аеробікою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виражену</a:t>
            </a:r>
            <a:r>
              <a:rPr lang="ru-RU" sz="2000" dirty="0"/>
              <a:t> </a:t>
            </a:r>
            <a:r>
              <a:rPr lang="ru-RU" sz="2000" dirty="0" err="1"/>
              <a:t>вибіркову</a:t>
            </a:r>
            <a:r>
              <a:rPr lang="ru-RU" sz="2000" dirty="0"/>
              <a:t> </a:t>
            </a:r>
            <a:r>
              <a:rPr lang="ru-RU" sz="2000" dirty="0" err="1"/>
              <a:t>спрямованість</a:t>
            </a:r>
            <a:r>
              <a:rPr lang="ru-RU" sz="2000" dirty="0"/>
              <a:t>:</a:t>
            </a:r>
            <a:br>
              <a:rPr lang="ru-RU" sz="2000" dirty="0"/>
            </a:br>
            <a:r>
              <a:rPr lang="ru-RU" sz="2000" dirty="0"/>
              <a:t>• </a:t>
            </a:r>
            <a:r>
              <a:rPr lang="ru-RU" sz="2000" dirty="0" err="1"/>
              <a:t>базове</a:t>
            </a:r>
            <a:r>
              <a:rPr lang="ru-RU" sz="2000" dirty="0"/>
              <a:t> </a:t>
            </a:r>
            <a:r>
              <a:rPr lang="ru-RU" sz="2000" dirty="0" err="1"/>
              <a:t>заняття</a:t>
            </a:r>
            <a:r>
              <a:rPr lang="ru-RU" sz="2000" dirty="0"/>
              <a:t> проводиться з </a:t>
            </a:r>
            <a:r>
              <a:rPr lang="ru-RU" sz="2000" dirty="0" err="1"/>
              <a:t>мстою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груп</a:t>
            </a:r>
            <a:r>
              <a:rPr lang="ru-RU" sz="2000" dirty="0"/>
              <a:t> </a:t>
            </a:r>
            <a:r>
              <a:rPr lang="ru-RU" sz="2000" dirty="0" err="1"/>
              <a:t>м’язів</a:t>
            </a:r>
            <a:r>
              <a:rPr lang="ru-RU" sz="2000" dirty="0"/>
              <a:t> шляхом</a:t>
            </a:r>
            <a:br>
              <a:rPr lang="ru-RU" sz="2000" dirty="0"/>
            </a:br>
            <a:r>
              <a:rPr lang="ru-RU" sz="2000" dirty="0" err="1"/>
              <a:t>застосування</a:t>
            </a:r>
            <a:r>
              <a:rPr lang="ru-RU" sz="2000" dirty="0"/>
              <a:t> </a:t>
            </a:r>
            <a:r>
              <a:rPr lang="ru-RU" sz="2000" dirty="0" err="1"/>
              <a:t>загальних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 </a:t>
            </a:r>
            <a:r>
              <a:rPr lang="ru-RU" sz="2000" dirty="0" err="1"/>
              <a:t>тренування</a:t>
            </a:r>
            <a:r>
              <a:rPr lang="ru-RU" sz="2000" dirty="0"/>
              <a:t> </a:t>
            </a:r>
            <a:r>
              <a:rPr lang="ru-RU" sz="2000" dirty="0" err="1"/>
              <a:t>невисокої</a:t>
            </a:r>
            <a:r>
              <a:rPr lang="ru-RU" sz="2000" dirty="0"/>
              <a:t> </a:t>
            </a:r>
            <a:r>
              <a:rPr lang="ru-RU" sz="2000" dirty="0" err="1"/>
              <a:t>інтенсивності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/>
              <a:t>• </a:t>
            </a:r>
            <a:r>
              <a:rPr lang="ru-RU" sz="2000" dirty="0" err="1"/>
              <a:t>комбіноване</a:t>
            </a:r>
            <a:r>
              <a:rPr lang="ru-RU" sz="2000" dirty="0"/>
              <a:t> </a:t>
            </a:r>
            <a:r>
              <a:rPr lang="ru-RU" sz="2000" dirty="0" err="1"/>
              <a:t>заняття</a:t>
            </a:r>
            <a:r>
              <a:rPr lang="ru-RU" sz="2000" dirty="0"/>
              <a:t> </a:t>
            </a:r>
            <a:r>
              <a:rPr lang="ru-RU" sz="2000" dirty="0" err="1"/>
              <a:t>спрямоване</a:t>
            </a:r>
            <a:r>
              <a:rPr lang="ru-RU" sz="2000" dirty="0"/>
              <a:t> на </a:t>
            </a:r>
            <a:r>
              <a:rPr lang="ru-RU" sz="2000" dirty="0" err="1"/>
              <a:t>підвищення</a:t>
            </a:r>
            <a:r>
              <a:rPr lang="ru-RU" sz="2000" dirty="0"/>
              <a:t> </a:t>
            </a:r>
            <a:r>
              <a:rPr lang="ru-RU" sz="2000" dirty="0" err="1"/>
              <a:t>загальної</a:t>
            </a:r>
            <a:r>
              <a:rPr lang="ru-RU" sz="2000" dirty="0"/>
              <a:t> й </a:t>
            </a:r>
            <a:r>
              <a:rPr lang="ru-RU" sz="2000" dirty="0" err="1"/>
              <a:t>силової</a:t>
            </a:r>
            <a:r>
              <a:rPr lang="ru-RU" sz="2000" dirty="0"/>
              <a:t> </a:t>
            </a:r>
            <a:r>
              <a:rPr lang="ru-RU" sz="2000" dirty="0" err="1"/>
              <a:t>витривалості</a:t>
            </a:r>
            <a:r>
              <a:rPr lang="ru-RU" sz="2000" dirty="0"/>
              <a:t>,</a:t>
            </a:r>
            <a:br>
              <a:rPr lang="ru-RU" sz="2000" dirty="0"/>
            </a:br>
            <a:r>
              <a:rPr lang="ru-RU" sz="2000" dirty="0" err="1"/>
              <a:t>швидкості</a:t>
            </a:r>
            <a:r>
              <a:rPr lang="ru-RU" sz="2000" dirty="0"/>
              <a:t>, </a:t>
            </a:r>
            <a:r>
              <a:rPr lang="ru-RU" sz="2000" dirty="0" err="1"/>
              <a:t>координації</a:t>
            </a:r>
            <a:r>
              <a:rPr lang="ru-RU" sz="2000" dirty="0"/>
              <a:t> </a:t>
            </a:r>
            <a:r>
              <a:rPr lang="ru-RU" sz="2000" dirty="0" err="1"/>
              <a:t>латеральних</a:t>
            </a:r>
            <a:r>
              <a:rPr lang="ru-RU" sz="2000" dirty="0"/>
              <a:t> </a:t>
            </a:r>
            <a:r>
              <a:rPr lang="ru-RU" sz="2000" dirty="0" err="1"/>
              <a:t>рухів</a:t>
            </a:r>
            <a:r>
              <a:rPr lang="ru-RU" sz="2000" dirty="0"/>
              <a:t> на </a:t>
            </a:r>
            <a:r>
              <a:rPr lang="ru-RU" sz="2000" dirty="0" err="1"/>
              <a:t>основі</a:t>
            </a:r>
            <a:r>
              <a:rPr lang="ru-RU" sz="2000" dirty="0"/>
              <a:t> слайда, степу і </a:t>
            </a:r>
            <a:r>
              <a:rPr lang="ru-RU" sz="2000" dirty="0" err="1"/>
              <a:t>вправ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обтяженнями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/>
              <a:t>• </a:t>
            </a:r>
            <a:r>
              <a:rPr lang="ru-RU" sz="2000" dirty="0" err="1"/>
              <a:t>заняття</a:t>
            </a:r>
            <a:r>
              <a:rPr lang="ru-RU" sz="2000" dirty="0"/>
              <a:t> з </a:t>
            </a:r>
            <a:r>
              <a:rPr lang="ru-RU" sz="2000" dirty="0" err="1"/>
              <a:t>використанням</a:t>
            </a:r>
            <a:r>
              <a:rPr lang="ru-RU" sz="2000" dirty="0"/>
              <a:t> </a:t>
            </a:r>
            <a:r>
              <a:rPr lang="ru-RU" sz="2000" dirty="0" err="1"/>
              <a:t>тренувальних</a:t>
            </a:r>
            <a:r>
              <a:rPr lang="ru-RU" sz="2000" dirty="0"/>
              <a:t> </a:t>
            </a:r>
            <a:r>
              <a:rPr lang="ru-RU" sz="2000" dirty="0" err="1"/>
              <a:t>навантажень</a:t>
            </a:r>
            <a:r>
              <a:rPr lang="ru-RU" sz="2000" dirty="0"/>
              <a:t> на </a:t>
            </a:r>
            <a:r>
              <a:rPr lang="ru-RU" sz="2000" dirty="0" err="1"/>
              <a:t>професійному</a:t>
            </a:r>
            <a:r>
              <a:rPr lang="ru-RU" sz="2000" dirty="0"/>
              <a:t>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сприяють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удосконаленню</a:t>
            </a:r>
            <a:r>
              <a:rPr lang="ru-RU" sz="2000" dirty="0"/>
              <a:t>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фізичних</a:t>
            </a:r>
            <a:r>
              <a:rPr lang="ru-RU" sz="2000" dirty="0"/>
              <a:t> </a:t>
            </a:r>
            <a:r>
              <a:rPr lang="ru-RU" sz="2000" dirty="0" err="1"/>
              <a:t>якостей</a:t>
            </a:r>
            <a:r>
              <a:rPr lang="ru-RU" sz="2000" dirty="0"/>
              <a:t> та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з </a:t>
            </a:r>
            <a:r>
              <a:rPr lang="ru-RU" sz="2000" dirty="0" err="1"/>
              <a:t>урахуванням</a:t>
            </a:r>
            <a:r>
              <a:rPr lang="ru-RU" sz="2000" dirty="0"/>
              <a:t> </a:t>
            </a:r>
            <a:r>
              <a:rPr lang="ru-RU" sz="2000" dirty="0" err="1"/>
              <a:t>специфічних</a:t>
            </a:r>
            <a:r>
              <a:rPr lang="ru-RU" sz="2000" dirty="0"/>
              <a:t> </a:t>
            </a:r>
            <a:r>
              <a:rPr lang="ru-RU" sz="2000" dirty="0" err="1"/>
              <a:t>вимог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конкретної</a:t>
            </a:r>
            <a:r>
              <a:rPr lang="ru-RU" sz="2000" dirty="0"/>
              <a:t> </a:t>
            </a:r>
            <a:r>
              <a:rPr lang="ru-RU" sz="2000" dirty="0" err="1"/>
              <a:t>спортивної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2892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54117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00B0F0"/>
                </a:solidFill>
              </a:rPr>
              <a:t>Види рухової активності у воді</a:t>
            </a:r>
            <a:br>
              <a:rPr lang="uk-UA" sz="3200" b="1" dirty="0" smtClean="0">
                <a:solidFill>
                  <a:srgbClr val="00B0F0"/>
                </a:solidFill>
              </a:rPr>
            </a:br>
            <a:r>
              <a:rPr lang="uk-UA" sz="3200" b="1" dirty="0" smtClean="0">
                <a:solidFill>
                  <a:srgbClr val="00B0F0"/>
                </a:solidFill>
              </a:rPr>
              <a:t/>
            </a:r>
            <a:br>
              <a:rPr lang="uk-UA" sz="3200" b="1" dirty="0" smtClean="0">
                <a:solidFill>
                  <a:srgbClr val="00B0F0"/>
                </a:solidFill>
              </a:rPr>
            </a:br>
            <a:r>
              <a:rPr lang="uk-UA" sz="4000" b="1" dirty="0" err="1" smtClean="0">
                <a:solidFill>
                  <a:srgbClr val="92D050"/>
                </a:solidFill>
              </a:rPr>
              <a:t>аквааеробіка</a:t>
            </a:r>
            <a:endParaRPr lang="ru-RU" sz="40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720" y="2504940"/>
            <a:ext cx="4362702" cy="29031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369" y="2504940"/>
            <a:ext cx="4362702" cy="290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246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003" y="283336"/>
            <a:ext cx="11449318" cy="6168980"/>
          </a:xfrm>
        </p:spPr>
        <p:txBody>
          <a:bodyPr>
            <a:normAutofit/>
          </a:bodyPr>
          <a:lstStyle/>
          <a:p>
            <a:r>
              <a:rPr lang="uk-UA" b="1" dirty="0" smtClean="0"/>
              <a:t>Рекреативні види рухової активності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sz="2800" dirty="0" err="1" smtClean="0">
                <a:solidFill>
                  <a:srgbClr val="FF0000"/>
                </a:solidFill>
              </a:rPr>
              <a:t>Фізична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рекреація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організований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активний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відпочинок</a:t>
            </a:r>
            <a:r>
              <a:rPr lang="ru-RU" sz="2800" dirty="0" smtClean="0"/>
              <a:t> з </a:t>
            </a:r>
            <a:r>
              <a:rPr lang="ru-RU" sz="2800" dirty="0" err="1" smtClean="0"/>
              <a:t>використанням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фізичних</a:t>
            </a:r>
            <a:r>
              <a:rPr lang="ru-RU" sz="2800" dirty="0" smtClean="0"/>
              <a:t> </a:t>
            </a:r>
            <a:r>
              <a:rPr lang="ru-RU" sz="2800" dirty="0" err="1"/>
              <a:t>вправ</a:t>
            </a:r>
            <a:r>
              <a:rPr lang="ru-RU" sz="2800" dirty="0"/>
              <a:t> та </a:t>
            </a:r>
            <a:r>
              <a:rPr lang="ru-RU" sz="2800" dirty="0" err="1"/>
              <a:t>інших</a:t>
            </a:r>
            <a:r>
              <a:rPr lang="ru-RU" sz="2800" dirty="0"/>
              <a:t> </a:t>
            </a:r>
            <a:r>
              <a:rPr lang="ru-RU" sz="2800" dirty="0" err="1"/>
              <a:t>рухових</a:t>
            </a:r>
            <a:r>
              <a:rPr lang="ru-RU" sz="2800" dirty="0"/>
              <a:t> </a:t>
            </a:r>
            <a:r>
              <a:rPr lang="ru-RU" sz="2800" dirty="0" err="1"/>
              <a:t>дій</a:t>
            </a:r>
            <a:r>
              <a:rPr lang="ru-RU" sz="2800" dirty="0"/>
              <a:t>, а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природних</a:t>
            </a:r>
            <a:r>
              <a:rPr lang="ru-RU" sz="2800" dirty="0"/>
              <a:t> сил,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досягається</a:t>
            </a:r>
            <a:r>
              <a:rPr lang="ru-RU" sz="2800" dirty="0"/>
              <a:t> </a:t>
            </a:r>
            <a:r>
              <a:rPr lang="ru-RU" sz="2800" dirty="0" smtClean="0"/>
              <a:t>через </a:t>
            </a:r>
            <a:r>
              <a:rPr lang="ru-RU" sz="2800" dirty="0" err="1"/>
              <a:t>використання</a:t>
            </a:r>
            <a:r>
              <a:rPr lang="ru-RU" sz="2800" dirty="0"/>
              <a:t>  </a:t>
            </a:r>
            <a:r>
              <a:rPr lang="ru-RU" sz="2800" dirty="0" err="1"/>
              <a:t>методів</a:t>
            </a:r>
            <a:r>
              <a:rPr lang="ru-RU" sz="2800" dirty="0"/>
              <a:t>, </a:t>
            </a:r>
            <a:r>
              <a:rPr lang="ru-RU" sz="2800" dirty="0" err="1"/>
              <a:t>засобів</a:t>
            </a:r>
            <a:r>
              <a:rPr lang="ru-RU" sz="2800" dirty="0"/>
              <a:t> і форм </a:t>
            </a:r>
            <a:r>
              <a:rPr lang="ru-RU" sz="2800" dirty="0" err="1"/>
              <a:t>фізичної</a:t>
            </a:r>
            <a:r>
              <a:rPr lang="ru-RU" sz="2800" dirty="0"/>
              <a:t> </a:t>
            </a:r>
            <a:r>
              <a:rPr lang="ru-RU" sz="2800" dirty="0" err="1"/>
              <a:t>культури</a:t>
            </a:r>
            <a:r>
              <a:rPr lang="ru-RU" sz="2800" dirty="0"/>
              <a:t>. </a:t>
            </a:r>
            <a:br>
              <a:rPr lang="ru-RU" sz="2800" dirty="0"/>
            </a:br>
            <a:r>
              <a:rPr lang="ru-RU" sz="2800" b="1" dirty="0" err="1"/>
              <a:t>Зміст</a:t>
            </a:r>
            <a:r>
              <a:rPr lang="ru-RU" sz="2800" b="1" dirty="0"/>
              <a:t> </a:t>
            </a:r>
            <a:r>
              <a:rPr lang="ru-RU" sz="2800" b="1" dirty="0" err="1"/>
              <a:t>фізичної</a:t>
            </a:r>
            <a:r>
              <a:rPr lang="ru-RU" sz="2800" b="1" dirty="0"/>
              <a:t> </a:t>
            </a:r>
            <a:r>
              <a:rPr lang="ru-RU" sz="2800" b="1" dirty="0" err="1"/>
              <a:t>рекреації</a:t>
            </a:r>
            <a:r>
              <a:rPr lang="ru-RU" sz="2800" b="1" dirty="0"/>
              <a:t> </a:t>
            </a:r>
            <a:r>
              <a:rPr lang="ru-RU" sz="2800" b="1" dirty="0" err="1"/>
              <a:t>становлять</a:t>
            </a:r>
            <a:r>
              <a:rPr lang="ru-RU" sz="2800" b="1" dirty="0"/>
              <a:t> </a:t>
            </a:r>
            <a:r>
              <a:rPr lang="ru-RU" sz="2800" b="1" dirty="0" err="1"/>
              <a:t>такі</a:t>
            </a:r>
            <a:r>
              <a:rPr lang="ru-RU" sz="2800" b="1" dirty="0"/>
              <a:t> </a:t>
            </a:r>
            <a:r>
              <a:rPr lang="ru-RU" sz="2800" b="1" dirty="0" err="1"/>
              <a:t>основні</a:t>
            </a:r>
            <a:r>
              <a:rPr lang="ru-RU" sz="2800" b="1" dirty="0"/>
              <a:t> </a:t>
            </a:r>
            <a:r>
              <a:rPr lang="ru-RU" sz="2800" b="1" dirty="0" err="1"/>
              <a:t>ознаки</a:t>
            </a:r>
            <a:r>
              <a:rPr lang="ru-RU" sz="2800" b="1" dirty="0"/>
              <a:t>. </a:t>
            </a:r>
            <a:r>
              <a:rPr lang="ru-RU" sz="2800" dirty="0"/>
              <a:t>Вона: 1) </a:t>
            </a:r>
            <a:r>
              <a:rPr lang="ru-RU" sz="2800" dirty="0" err="1"/>
              <a:t>ґрунтується</a:t>
            </a:r>
            <a:r>
              <a:rPr lang="ru-RU" sz="2800" dirty="0"/>
              <a:t> на оздоровчо-</a:t>
            </a:r>
            <a:r>
              <a:rPr lang="ru-RU" sz="2800" dirty="0" err="1"/>
              <a:t>рекреаційній</a:t>
            </a:r>
            <a:r>
              <a:rPr lang="ru-RU" sz="2800" dirty="0"/>
              <a:t> </a:t>
            </a:r>
            <a:r>
              <a:rPr lang="ru-RU" sz="2800" dirty="0" err="1"/>
              <a:t>руховій</a:t>
            </a:r>
            <a:r>
              <a:rPr lang="ru-RU" sz="2800" dirty="0"/>
              <a:t> </a:t>
            </a:r>
            <a:r>
              <a:rPr lang="ru-RU" sz="2800" dirty="0" err="1"/>
              <a:t>активності</a:t>
            </a:r>
            <a:r>
              <a:rPr lang="ru-RU" sz="2800" dirty="0"/>
              <a:t>; 2) </a:t>
            </a:r>
            <a:r>
              <a:rPr lang="ru-RU" sz="2800" dirty="0" err="1"/>
              <a:t>використовує</a:t>
            </a:r>
            <a:r>
              <a:rPr lang="ru-RU" sz="2800" dirty="0"/>
              <a:t> в </a:t>
            </a:r>
            <a:r>
              <a:rPr lang="ru-RU" sz="2800" dirty="0" err="1"/>
              <a:t>якості</a:t>
            </a:r>
            <a:r>
              <a:rPr lang="ru-RU" sz="2800" dirty="0"/>
              <a:t> </a:t>
            </a:r>
            <a:r>
              <a:rPr lang="ru-RU" sz="2800" dirty="0" err="1"/>
              <a:t>головних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 </a:t>
            </a:r>
            <a:r>
              <a:rPr lang="ru-RU" sz="2800" dirty="0" err="1"/>
              <a:t>засоби</a:t>
            </a:r>
            <a:r>
              <a:rPr lang="ru-RU" sz="2800" dirty="0"/>
              <a:t> </a:t>
            </a:r>
            <a:r>
              <a:rPr lang="ru-RU" sz="2800" dirty="0" err="1"/>
              <a:t>фізичної</a:t>
            </a:r>
            <a:r>
              <a:rPr lang="ru-RU" sz="2800" dirty="0"/>
              <a:t> </a:t>
            </a:r>
            <a:r>
              <a:rPr lang="ru-RU" sz="2800" dirty="0" err="1"/>
              <a:t>культури</a:t>
            </a:r>
            <a:r>
              <a:rPr lang="ru-RU" sz="2800" dirty="0"/>
              <a:t>, </a:t>
            </a:r>
            <a:r>
              <a:rPr lang="ru-RU" sz="2800" dirty="0" err="1"/>
              <a:t>передусім</a:t>
            </a:r>
            <a:r>
              <a:rPr lang="ru-RU" sz="2800" dirty="0"/>
              <a:t> </a:t>
            </a:r>
            <a:r>
              <a:rPr lang="ru-RU" sz="2800" dirty="0" err="1"/>
              <a:t>фізичні</a:t>
            </a:r>
            <a:r>
              <a:rPr lang="ru-RU" sz="2800" dirty="0"/>
              <a:t> </a:t>
            </a:r>
            <a:r>
              <a:rPr lang="ru-RU" sz="2800" dirty="0" err="1"/>
              <a:t>вправи</a:t>
            </a:r>
            <a:r>
              <a:rPr lang="ru-RU" sz="2800" dirty="0"/>
              <a:t>; 3) </a:t>
            </a:r>
            <a:r>
              <a:rPr lang="ru-RU" sz="2800" dirty="0" err="1"/>
              <a:t>здійснюється</a:t>
            </a:r>
            <a:r>
              <a:rPr lang="ru-RU" sz="2800" dirty="0"/>
              <a:t> у </a:t>
            </a:r>
            <a:r>
              <a:rPr lang="ru-RU" sz="2800" dirty="0" err="1"/>
              <a:t>спеціально</a:t>
            </a:r>
            <a:r>
              <a:rPr lang="ru-RU" sz="2800" dirty="0"/>
              <a:t> </a:t>
            </a:r>
            <a:r>
              <a:rPr lang="ru-RU" sz="2800" dirty="0" err="1"/>
              <a:t>визначений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вільний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професійної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час, </a:t>
            </a:r>
            <a:r>
              <a:rPr lang="ru-RU" sz="2800" dirty="0" err="1"/>
              <a:t>переважно</a:t>
            </a:r>
            <a:r>
              <a:rPr lang="ru-RU" sz="2800" dirty="0"/>
              <a:t> в </a:t>
            </a:r>
            <a:r>
              <a:rPr lang="ru-RU" sz="2800" dirty="0" err="1"/>
              <a:t>природних</a:t>
            </a:r>
            <a:r>
              <a:rPr lang="ru-RU" sz="2800" dirty="0"/>
              <a:t> </a:t>
            </a:r>
            <a:r>
              <a:rPr lang="ru-RU" sz="2800" dirty="0" err="1"/>
              <a:t>умовах</a:t>
            </a:r>
            <a:r>
              <a:rPr lang="ru-RU" sz="2800" dirty="0"/>
              <a:t>, на </a:t>
            </a:r>
            <a:r>
              <a:rPr lang="ru-RU" sz="2800" dirty="0" err="1"/>
              <a:t>добровільних</a:t>
            </a:r>
            <a:r>
              <a:rPr lang="ru-RU" sz="2800" dirty="0"/>
              <a:t> і </a:t>
            </a:r>
            <a:r>
              <a:rPr lang="ru-RU" sz="2800" dirty="0" err="1"/>
              <a:t>самодіяльних</a:t>
            </a:r>
            <a:r>
              <a:rPr lang="ru-RU" sz="2800" dirty="0"/>
              <a:t> засадах; 4) </a:t>
            </a:r>
            <a:r>
              <a:rPr lang="ru-RU" sz="2800" dirty="0" err="1"/>
              <a:t>складається</a:t>
            </a:r>
            <a:r>
              <a:rPr lang="ru-RU" sz="2800" dirty="0"/>
              <a:t> не </a:t>
            </a:r>
            <a:r>
              <a:rPr lang="ru-RU" sz="2800" dirty="0" err="1"/>
              <a:t>тільки</a:t>
            </a:r>
            <a:r>
              <a:rPr lang="ru-RU" sz="2800" dirty="0"/>
              <a:t> з </a:t>
            </a:r>
            <a:r>
              <a:rPr lang="ru-RU" sz="2800" dirty="0" err="1"/>
              <a:t>фізичних</a:t>
            </a:r>
            <a:r>
              <a:rPr lang="ru-RU" sz="2800" dirty="0"/>
              <a:t>, але й з </a:t>
            </a:r>
            <a:r>
              <a:rPr lang="ru-RU" sz="2800" dirty="0" err="1"/>
              <a:t>емоційних</a:t>
            </a:r>
            <a:r>
              <a:rPr lang="ru-RU" sz="2800" dirty="0"/>
              <a:t> та </a:t>
            </a:r>
            <a:r>
              <a:rPr lang="ru-RU" sz="2800" dirty="0" err="1"/>
              <a:t>інтелектуальних</a:t>
            </a:r>
            <a:r>
              <a:rPr lang="ru-RU" sz="2800" dirty="0"/>
              <a:t> </a:t>
            </a:r>
            <a:r>
              <a:rPr lang="ru-RU" sz="2800" dirty="0" err="1"/>
              <a:t>компонентів</a:t>
            </a:r>
            <a:r>
              <a:rPr lang="ru-RU" sz="2800" dirty="0"/>
              <a:t>; 5)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переважно</a:t>
            </a:r>
            <a:r>
              <a:rPr lang="ru-RU" sz="2800" dirty="0"/>
              <a:t> </a:t>
            </a:r>
            <a:r>
              <a:rPr lang="ru-RU" sz="2800" dirty="0" err="1"/>
              <a:t>розважальний</a:t>
            </a:r>
            <a:r>
              <a:rPr lang="ru-RU" sz="2800" dirty="0"/>
              <a:t> характер; 6) </a:t>
            </a:r>
            <a:r>
              <a:rPr lang="ru-RU" sz="2800" dirty="0" err="1"/>
              <a:t>здійснює</a:t>
            </a:r>
            <a:r>
              <a:rPr lang="ru-RU" sz="2800" dirty="0"/>
              <a:t> </a:t>
            </a:r>
            <a:r>
              <a:rPr lang="ru-RU" sz="2800" dirty="0" err="1"/>
              <a:t>оптимізуючий</a:t>
            </a:r>
            <a:r>
              <a:rPr lang="ru-RU" sz="2800" dirty="0"/>
              <a:t> </a:t>
            </a:r>
            <a:r>
              <a:rPr lang="ru-RU" sz="2800" dirty="0" err="1"/>
              <a:t>вплив</a:t>
            </a:r>
            <a:r>
              <a:rPr lang="ru-RU" sz="2800" dirty="0"/>
              <a:t> на </a:t>
            </a:r>
            <a:r>
              <a:rPr lang="ru-RU" sz="2800" dirty="0" err="1"/>
              <a:t>організм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; 7) </a:t>
            </a:r>
            <a:r>
              <a:rPr lang="ru-RU" sz="2800" dirty="0" err="1"/>
              <a:t>включає</a:t>
            </a:r>
            <a:r>
              <a:rPr lang="ru-RU" sz="2800" dirty="0"/>
              <a:t> в себе культурно-</a:t>
            </a:r>
            <a:r>
              <a:rPr lang="ru-RU" sz="2800" dirty="0" err="1"/>
              <a:t>ціннісні</a:t>
            </a:r>
            <a:r>
              <a:rPr lang="ru-RU" sz="2800" dirty="0"/>
              <a:t> </a:t>
            </a:r>
            <a:r>
              <a:rPr lang="ru-RU" sz="2800" dirty="0" err="1"/>
              <a:t>аспекти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5764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8605" y="347730"/>
            <a:ext cx="9875520" cy="5228822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NewRomanPSMT"/>
              </a:rPr>
              <a:t>Крім</a:t>
            </a:r>
            <a:r>
              <a:rPr lang="ru-RU" sz="2800" dirty="0">
                <a:latin typeface="TimesNewRomanPSMT"/>
              </a:rPr>
              <a:t> того, </a:t>
            </a:r>
            <a:r>
              <a:rPr lang="ru-RU" sz="2800" dirty="0" err="1">
                <a:latin typeface="TimesNewRomanPSMT"/>
              </a:rPr>
              <a:t>виділяють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інтеграційні</a:t>
            </a:r>
            <a:r>
              <a:rPr lang="ru-RU" sz="2800" dirty="0">
                <a:latin typeface="TimesNewRomanPSMT"/>
              </a:rPr>
              <a:t>, </a:t>
            </a:r>
            <a:r>
              <a:rPr lang="ru-RU" sz="2800" dirty="0" err="1">
                <a:latin typeface="TimesNewRomanPSMT"/>
              </a:rPr>
              <a:t>узагальнені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фітнес-програми</a:t>
            </a:r>
            <a:r>
              <a:rPr lang="ru-RU" sz="2800" dirty="0">
                <a:latin typeface="TimesNewRomanPSMT"/>
              </a:rPr>
              <a:t>,</a:t>
            </a:r>
            <a:br>
              <a:rPr lang="ru-RU" sz="2800" dirty="0">
                <a:latin typeface="TimesNewRomanPSMT"/>
              </a:rPr>
            </a:br>
            <a:r>
              <a:rPr lang="ru-RU" sz="2800" dirty="0" err="1">
                <a:latin typeface="TimesNewRomanPSMT"/>
              </a:rPr>
              <a:t>орієнтовані</a:t>
            </a:r>
            <a:r>
              <a:rPr lang="ru-RU" sz="2800" dirty="0">
                <a:latin typeface="TimesNewRomanPSMT"/>
              </a:rPr>
              <a:t> на </a:t>
            </a:r>
            <a:r>
              <a:rPr lang="ru-RU" sz="2800" dirty="0" err="1">
                <a:latin typeface="TimesNewRomanPSMT"/>
              </a:rPr>
              <a:t>спеціальні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групи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населення</a:t>
            </a:r>
            <a:r>
              <a:rPr lang="ru-RU" sz="2800" dirty="0">
                <a:latin typeface="TimesNewRomanPSMT"/>
              </a:rPr>
              <a:t>:</a:t>
            </a:r>
            <a:br>
              <a:rPr lang="ru-RU" sz="2800" dirty="0">
                <a:latin typeface="TimesNewRomanPSMT"/>
              </a:rPr>
            </a:br>
            <a:r>
              <a:rPr lang="ru-RU" sz="2800" dirty="0">
                <a:latin typeface="SymbolMT"/>
              </a:rPr>
              <a:t> </a:t>
            </a:r>
            <a:r>
              <a:rPr lang="ru-RU" sz="2800" dirty="0">
                <a:latin typeface="TimesNewRomanPSMT"/>
              </a:rPr>
              <a:t>для </a:t>
            </a:r>
            <a:r>
              <a:rPr lang="ru-RU" sz="2800" dirty="0" err="1">
                <a:latin typeface="TimesNewRomanPSMT"/>
              </a:rPr>
              <a:t>дітей</a:t>
            </a:r>
            <a:r>
              <a:rPr lang="ru-RU" sz="2800" dirty="0">
                <a:latin typeface="TimesNewRomanPSMT"/>
              </a:rPr>
              <a:t>;</a:t>
            </a:r>
            <a:br>
              <a:rPr lang="ru-RU" sz="2800" dirty="0">
                <a:latin typeface="TimesNewRomanPSMT"/>
              </a:rPr>
            </a:br>
            <a:r>
              <a:rPr lang="ru-RU" sz="2800" dirty="0">
                <a:latin typeface="SymbolMT"/>
              </a:rPr>
              <a:t> </a:t>
            </a:r>
            <a:r>
              <a:rPr lang="ru-RU" sz="2800" dirty="0" err="1">
                <a:latin typeface="TimesNewRomanPSMT"/>
              </a:rPr>
              <a:t>літніх</a:t>
            </a:r>
            <a:r>
              <a:rPr lang="ru-RU" sz="2800" dirty="0">
                <a:latin typeface="TimesNewRomanPSMT"/>
              </a:rPr>
              <a:t> людей;</a:t>
            </a:r>
            <a:br>
              <a:rPr lang="ru-RU" sz="2800" dirty="0">
                <a:latin typeface="TimesNewRomanPSMT"/>
              </a:rPr>
            </a:br>
            <a:r>
              <a:rPr lang="ru-RU" sz="2800" dirty="0">
                <a:latin typeface="SymbolMT"/>
              </a:rPr>
              <a:t> </a:t>
            </a:r>
            <a:r>
              <a:rPr lang="ru-RU" sz="2800" dirty="0" err="1">
                <a:latin typeface="TimesNewRomanPSMT"/>
              </a:rPr>
              <a:t>жінок</a:t>
            </a:r>
            <a:r>
              <a:rPr lang="ru-RU" sz="2800" dirty="0">
                <a:latin typeface="TimesNewRomanPSMT"/>
              </a:rPr>
              <a:t> в до- і </a:t>
            </a:r>
            <a:r>
              <a:rPr lang="ru-RU" sz="2800" dirty="0" err="1">
                <a:latin typeface="TimesNewRomanPSMT"/>
              </a:rPr>
              <a:t>післяродовому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періоді</a:t>
            </a:r>
            <a:r>
              <a:rPr lang="ru-RU" sz="2800" dirty="0" smtClean="0">
                <a:latin typeface="TimesNewRomanPSMT"/>
              </a:rPr>
              <a:t>;</a:t>
            </a:r>
            <a:br>
              <a:rPr lang="ru-RU" sz="2800" dirty="0" smtClean="0">
                <a:latin typeface="TimesNewRomanPSMT"/>
              </a:rPr>
            </a:br>
            <a:r>
              <a:rPr lang="ru-RU" sz="2800" dirty="0">
                <a:latin typeface="SymbolMT"/>
              </a:rPr>
              <a:t> </a:t>
            </a:r>
            <a:r>
              <a:rPr lang="ru-RU" sz="2800" dirty="0">
                <a:latin typeface="TimesNewRomanPSMT"/>
              </a:rPr>
              <a:t>людей з </a:t>
            </a:r>
            <a:r>
              <a:rPr lang="ru-RU" sz="2800" dirty="0" err="1">
                <a:latin typeface="TimesNewRomanPSMT"/>
              </a:rPr>
              <a:t>високим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ризиком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захворювань</a:t>
            </a:r>
            <a:r>
              <a:rPr lang="ru-RU" sz="2800" dirty="0">
                <a:latin typeface="TimesNewRomanPSMT"/>
              </a:rPr>
              <a:t>;</a:t>
            </a:r>
            <a:br>
              <a:rPr lang="ru-RU" sz="2800" dirty="0">
                <a:latin typeface="TimesNewRomanPSMT"/>
              </a:rPr>
            </a:br>
            <a:r>
              <a:rPr lang="ru-RU" sz="2800" dirty="0">
                <a:latin typeface="SymbolMT"/>
              </a:rPr>
              <a:t> </a:t>
            </a:r>
            <a:r>
              <a:rPr lang="ru-RU" sz="2800" dirty="0">
                <a:latin typeface="TimesNewRomanPSMT"/>
              </a:rPr>
              <a:t>для людей з </a:t>
            </a:r>
            <a:r>
              <a:rPr lang="ru-RU" sz="2800" dirty="0" err="1">
                <a:latin typeface="TimesNewRomanPSMT"/>
              </a:rPr>
              <a:t>особливими</a:t>
            </a:r>
            <a:r>
              <a:rPr lang="ru-RU" sz="2800" dirty="0">
                <a:latin typeface="TimesNewRomanPSMT"/>
              </a:rPr>
              <a:t> потребами;</a:t>
            </a:r>
            <a:br>
              <a:rPr lang="ru-RU" sz="2800" dirty="0">
                <a:latin typeface="TimesNewRomanPSMT"/>
              </a:rPr>
            </a:br>
            <a:r>
              <a:rPr lang="ru-RU" sz="2800" dirty="0">
                <a:latin typeface="SymbolMT"/>
              </a:rPr>
              <a:t> </a:t>
            </a:r>
            <a:r>
              <a:rPr lang="ru-RU" sz="2800" dirty="0" err="1">
                <a:latin typeface="TimesNewRomanPSMT"/>
              </a:rPr>
              <a:t>програми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корекції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маси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тіла</a:t>
            </a:r>
            <a:r>
              <a:rPr lang="ru-RU" sz="2800" dirty="0">
                <a:latin typeface="TimesNewRomanPSMT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1391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639" y="360608"/>
            <a:ext cx="11346288" cy="6104586"/>
          </a:xfrm>
        </p:spPr>
        <p:txBody>
          <a:bodyPr>
            <a:noAutofit/>
          </a:bodyPr>
          <a:lstStyle/>
          <a:p>
            <a:r>
              <a:rPr lang="ru-RU" sz="3200" dirty="0" err="1"/>
              <a:t>Останніми</a:t>
            </a:r>
            <a:r>
              <a:rPr lang="ru-RU" sz="3200" dirty="0"/>
              <a:t> роками </a:t>
            </a:r>
            <a:r>
              <a:rPr lang="ru-RU" sz="3200" dirty="0" err="1"/>
              <a:t>інтенсивно</a:t>
            </a:r>
            <a:r>
              <a:rPr lang="ru-RU" sz="3200" dirty="0"/>
              <a:t> </a:t>
            </a:r>
            <a:r>
              <a:rPr lang="ru-RU" sz="3200" dirty="0" err="1"/>
              <a:t>розвиваються</a:t>
            </a:r>
            <a:r>
              <a:rPr lang="ru-RU" sz="3200" dirty="0"/>
              <a:t> </a:t>
            </a:r>
            <a:r>
              <a:rPr lang="ru-RU" sz="3200" dirty="0" err="1"/>
              <a:t>комп’ютерні</a:t>
            </a:r>
            <a:r>
              <a:rPr lang="ru-RU" sz="3200" dirty="0"/>
              <a:t> </a:t>
            </a:r>
            <a:r>
              <a:rPr lang="ru-RU" sz="3200" dirty="0" err="1" smtClean="0"/>
              <a:t>фітнес-програми</a:t>
            </a:r>
            <a:r>
              <a:rPr lang="ru-RU" sz="3200" dirty="0"/>
              <a:t>. </a:t>
            </a:r>
            <a:r>
              <a:rPr lang="ru-RU" sz="3200" dirty="0" err="1"/>
              <a:t>Таке</a:t>
            </a:r>
            <a:r>
              <a:rPr lang="ru-RU" sz="3200" dirty="0"/>
              <a:t> </a:t>
            </a:r>
            <a:r>
              <a:rPr lang="ru-RU" sz="3200" dirty="0" err="1"/>
              <a:t>різноманіття</a:t>
            </a:r>
            <a:r>
              <a:rPr lang="ru-RU" sz="3200" dirty="0"/>
              <a:t> </a:t>
            </a:r>
            <a:r>
              <a:rPr lang="ru-RU" sz="3200" dirty="0" err="1" smtClean="0"/>
              <a:t>фітнес-програм</a:t>
            </a:r>
            <a:r>
              <a:rPr lang="ru-RU" sz="3200" dirty="0" smtClean="0"/>
              <a:t> </a:t>
            </a:r>
            <a:r>
              <a:rPr lang="ru-RU" sz="3200" dirty="0" err="1" smtClean="0"/>
              <a:t>визначається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прагненням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задовольнити</a:t>
            </a:r>
            <a:r>
              <a:rPr lang="ru-RU" sz="3200" dirty="0" smtClean="0"/>
              <a:t> </a:t>
            </a:r>
            <a:r>
              <a:rPr lang="ru-RU" sz="3200" dirty="0" err="1"/>
              <a:t>різні</a:t>
            </a:r>
            <a:r>
              <a:rPr lang="ru-RU" sz="3200" dirty="0"/>
              <a:t> </a:t>
            </a:r>
            <a:r>
              <a:rPr lang="ru-RU" sz="3200" dirty="0" err="1"/>
              <a:t>фізкультурно-спортивні</a:t>
            </a:r>
            <a:r>
              <a:rPr lang="ru-RU" sz="3200" dirty="0"/>
              <a:t> та </a:t>
            </a:r>
            <a:r>
              <a:rPr lang="ru-RU" sz="3200" dirty="0" err="1"/>
              <a:t>оздоровчі</a:t>
            </a:r>
            <a:r>
              <a:rPr lang="ru-RU" sz="3200" dirty="0"/>
              <a:t> </a:t>
            </a:r>
            <a:r>
              <a:rPr lang="ru-RU" sz="3200" dirty="0" err="1"/>
              <a:t>інтереси</a:t>
            </a:r>
            <a:r>
              <a:rPr lang="ru-RU" sz="3200" dirty="0"/>
              <a:t> </a:t>
            </a:r>
            <a:r>
              <a:rPr lang="ru-RU" sz="3200" dirty="0" smtClean="0"/>
              <a:t>широких </a:t>
            </a:r>
            <a:r>
              <a:rPr lang="ru-RU" sz="3200" dirty="0" err="1" smtClean="0"/>
              <a:t>верств</a:t>
            </a:r>
            <a:r>
              <a:rPr lang="ru-RU" sz="3200" dirty="0" smtClean="0"/>
              <a:t> </a:t>
            </a:r>
            <a:r>
              <a:rPr lang="ru-RU" sz="3200" dirty="0" err="1"/>
              <a:t>населення</a:t>
            </a:r>
            <a:r>
              <a:rPr lang="ru-RU" sz="3200" dirty="0"/>
              <a:t>. </a:t>
            </a:r>
            <a:r>
              <a:rPr lang="ru-RU" sz="3200" dirty="0" err="1"/>
              <a:t>Враховуючи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в </a:t>
            </a:r>
            <a:r>
              <a:rPr lang="ru-RU" sz="3200" dirty="0" err="1"/>
              <a:t>зміст</a:t>
            </a:r>
            <a:r>
              <a:rPr lang="ru-RU" sz="3200" dirty="0"/>
              <a:t> </a:t>
            </a:r>
            <a:r>
              <a:rPr lang="ru-RU" sz="3200" dirty="0" err="1"/>
              <a:t>поняття</a:t>
            </a:r>
            <a:r>
              <a:rPr lang="ru-RU" sz="3200" dirty="0"/>
              <a:t> </a:t>
            </a:r>
            <a:r>
              <a:rPr lang="ru-RU" sz="3200" dirty="0" err="1"/>
              <a:t>фітнес</a:t>
            </a:r>
            <a:r>
              <a:rPr lang="ru-RU" sz="3200" dirty="0"/>
              <a:t> входят </a:t>
            </a:r>
            <a:r>
              <a:rPr lang="ru-RU" sz="3200" dirty="0" err="1" smtClean="0"/>
              <a:t>багато</a:t>
            </a:r>
            <a:r>
              <a:rPr lang="ru-RU" sz="3200" dirty="0" smtClean="0"/>
              <a:t> </a:t>
            </a:r>
            <a:r>
              <a:rPr lang="ru-RU" sz="3200" dirty="0" err="1" smtClean="0"/>
              <a:t>компонентів</a:t>
            </a:r>
            <a:r>
              <a:rPr lang="ru-RU" sz="3200" dirty="0" smtClean="0"/>
              <a:t> </a:t>
            </a:r>
            <a:r>
              <a:rPr lang="ru-RU" sz="3200" dirty="0"/>
              <a:t>(</a:t>
            </a:r>
            <a:r>
              <a:rPr lang="ru-RU" sz="3200" dirty="0" err="1"/>
              <a:t>планування</a:t>
            </a:r>
            <a:r>
              <a:rPr lang="ru-RU" sz="3200" dirty="0"/>
              <a:t> </a:t>
            </a:r>
            <a:r>
              <a:rPr lang="ru-RU" sz="3200" dirty="0" err="1"/>
              <a:t>життєвої</a:t>
            </a:r>
            <a:r>
              <a:rPr lang="ru-RU" sz="3200" dirty="0"/>
              <a:t> </a:t>
            </a:r>
            <a:r>
              <a:rPr lang="ru-RU" sz="3200" dirty="0" err="1"/>
              <a:t>кар’єри</a:t>
            </a:r>
            <a:r>
              <a:rPr lang="ru-RU" sz="3200" dirty="0"/>
              <a:t>, </a:t>
            </a:r>
            <a:r>
              <a:rPr lang="ru-RU" sz="3200" dirty="0" err="1"/>
              <a:t>гігієна</a:t>
            </a:r>
            <a:r>
              <a:rPr lang="ru-RU" sz="3200" dirty="0"/>
              <a:t> </a:t>
            </a:r>
            <a:r>
              <a:rPr lang="ru-RU" sz="3200" dirty="0" err="1"/>
              <a:t>тіла</a:t>
            </a:r>
            <a:r>
              <a:rPr lang="ru-RU" sz="3200" dirty="0"/>
              <a:t>, </a:t>
            </a:r>
            <a:r>
              <a:rPr lang="ru-RU" sz="3200" dirty="0" err="1"/>
              <a:t>фізична</a:t>
            </a:r>
            <a:r>
              <a:rPr lang="ru-RU" sz="3200" dirty="0"/>
              <a:t> </a:t>
            </a:r>
            <a:r>
              <a:rPr lang="ru-RU" sz="3200" dirty="0" err="1" smtClean="0"/>
              <a:t>підготовленість</a:t>
            </a:r>
            <a:r>
              <a:rPr lang="ru-RU" sz="3200" dirty="0" smtClean="0"/>
              <a:t>, </a:t>
            </a:r>
            <a:r>
              <a:rPr lang="ru-RU" sz="3200" dirty="0" err="1" smtClean="0"/>
              <a:t>раціональне</a:t>
            </a:r>
            <a:r>
              <a:rPr lang="ru-RU" sz="3200" dirty="0" smtClean="0"/>
              <a:t> </a:t>
            </a:r>
            <a:r>
              <a:rPr lang="ru-RU" sz="3200" dirty="0" err="1"/>
              <a:t>харчування</a:t>
            </a:r>
            <a:r>
              <a:rPr lang="ru-RU" sz="3200" dirty="0"/>
              <a:t>, </a:t>
            </a:r>
            <a:r>
              <a:rPr lang="ru-RU" sz="3200" dirty="0" err="1"/>
              <a:t>профілактика</a:t>
            </a:r>
            <a:r>
              <a:rPr lang="ru-RU" sz="3200" dirty="0"/>
              <a:t> </a:t>
            </a:r>
            <a:r>
              <a:rPr lang="ru-RU" sz="3200" dirty="0" err="1"/>
              <a:t>захворювань</a:t>
            </a:r>
            <a:r>
              <a:rPr lang="ru-RU" sz="3200" dirty="0"/>
              <a:t>, </a:t>
            </a:r>
            <a:r>
              <a:rPr lang="ru-RU" sz="3200" dirty="0" err="1"/>
              <a:t>соціальна</a:t>
            </a:r>
            <a:r>
              <a:rPr lang="ru-RU" sz="3200" dirty="0"/>
              <a:t> </a:t>
            </a:r>
            <a:r>
              <a:rPr lang="ru-RU" sz="3200" dirty="0" err="1" smtClean="0"/>
              <a:t>активність</a:t>
            </a:r>
            <a:r>
              <a:rPr lang="ru-RU" sz="3200" dirty="0" smtClean="0"/>
              <a:t>, </a:t>
            </a:r>
            <a:r>
              <a:rPr lang="ru-RU" sz="3200" dirty="0" err="1" smtClean="0"/>
              <a:t>психоемоційна</a:t>
            </a:r>
            <a:r>
              <a:rPr lang="ru-RU" sz="3200" dirty="0" smtClean="0"/>
              <a:t> </a:t>
            </a:r>
            <a:r>
              <a:rPr lang="ru-RU" sz="3200" dirty="0" err="1"/>
              <a:t>регуляція</a:t>
            </a:r>
            <a:r>
              <a:rPr lang="ru-RU" sz="3200" dirty="0"/>
              <a:t>, в тому </a:t>
            </a:r>
            <a:r>
              <a:rPr lang="ru-RU" sz="3200" dirty="0" err="1"/>
              <a:t>числі</a:t>
            </a:r>
            <a:r>
              <a:rPr lang="ru-RU" sz="3200" dirty="0"/>
              <a:t> </a:t>
            </a:r>
            <a:r>
              <a:rPr lang="ru-RU" sz="3200" dirty="0" err="1"/>
              <a:t>боротьба</a:t>
            </a:r>
            <a:r>
              <a:rPr lang="ru-RU" sz="3200" dirty="0"/>
              <a:t> </a:t>
            </a:r>
            <a:r>
              <a:rPr lang="ru-RU" sz="3200" dirty="0" err="1"/>
              <a:t>зі</a:t>
            </a:r>
            <a:r>
              <a:rPr lang="ru-RU" sz="3200" dirty="0"/>
              <a:t> </a:t>
            </a:r>
            <a:r>
              <a:rPr lang="ru-RU" sz="3200" dirty="0" err="1"/>
              <a:t>стресами</a:t>
            </a:r>
            <a:r>
              <a:rPr lang="ru-RU" sz="3200" dirty="0"/>
              <a:t> та </a:t>
            </a:r>
            <a:r>
              <a:rPr lang="ru-RU" sz="3200" dirty="0" err="1"/>
              <a:t>інші</a:t>
            </a:r>
            <a:r>
              <a:rPr lang="ru-RU" sz="3200" dirty="0"/>
              <a:t> </a:t>
            </a:r>
            <a:r>
              <a:rPr lang="ru-RU" sz="3200" dirty="0" err="1" smtClean="0"/>
              <a:t>чинники</a:t>
            </a:r>
            <a:r>
              <a:rPr lang="ru-RU" sz="3200" dirty="0" smtClean="0"/>
              <a:t> здорового </a:t>
            </a:r>
            <a:r>
              <a:rPr lang="ru-RU" sz="3200" dirty="0"/>
              <a:t>способу </a:t>
            </a:r>
            <a:r>
              <a:rPr lang="ru-RU" sz="3200" dirty="0" err="1"/>
              <a:t>життя</a:t>
            </a:r>
            <a:r>
              <a:rPr lang="ru-RU" sz="3200" dirty="0"/>
              <a:t>), </a:t>
            </a:r>
            <a:r>
              <a:rPr lang="ru-RU" sz="3200" dirty="0" err="1" smtClean="0"/>
              <a:t>кількість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створюваних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фітнес-програм</a:t>
            </a:r>
            <a:r>
              <a:rPr lang="ru-RU" sz="3200" dirty="0" smtClean="0"/>
              <a:t> практично не </a:t>
            </a:r>
            <a:r>
              <a:rPr lang="ru-RU" sz="3200" dirty="0" err="1" smtClean="0"/>
              <a:t>обмежена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8333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7730" y="334851"/>
            <a:ext cx="11487955" cy="6194738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uk-UA" dirty="0" smtClean="0">
                <a:latin typeface="Arial Black" panose="020B0A04020102020204" pitchFamily="34" charset="0"/>
              </a:rPr>
              <a:t>Дякую за увагу!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3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912" y="610393"/>
            <a:ext cx="11024315" cy="578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Лекц</a:t>
            </a: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і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ї</a:t>
            </a:r>
            <a:r>
              <a:rPr lang="pl-PL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Лекція 1.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фітнес програм.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Лекція 2.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Загальні основи побудови фітнес програм. Принципи фітнес –тренування.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Планування 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фітнес-програм.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Лекція</a:t>
            </a:r>
            <a:r>
              <a:rPr lang="pl-PL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3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Структура та зміст фітнес-заняття. Загальна структура фітнес-програм.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Лекція</a:t>
            </a:r>
            <a:r>
              <a:rPr lang="pl-PL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4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Розробка тренувальних програм силової спрямованості.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Лекція 5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pl-P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«Розумне тіло», 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Body and Mind</a:t>
            </a:r>
            <a:r>
              <a:rPr lang="pl-PL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Лекція 6. </a:t>
            </a:r>
            <a:r>
              <a:rPr lang="uk-U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Аквафітнес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Дитячий фітнес.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Лекція 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7.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Оздоровчий фітнес.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Лекція 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8.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Заняття фізичними вправами з особами похилого віку.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Лекція 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Програма занять фізичними вправами жінок у період вагітності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Лекція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10.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 тренувальних програм, спрямованих на збільшення аеробної витривалості.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66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24796"/>
              </p:ext>
            </p:extLst>
          </p:nvPr>
        </p:nvGraphicFramePr>
        <p:xfrm>
          <a:off x="1143000" y="334849"/>
          <a:ext cx="9872663" cy="61818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4716"/>
                <a:gridCol w="8577370"/>
                <a:gridCol w="730577"/>
              </a:tblGrid>
              <a:tr h="83180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з/п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pl-PL" sz="4000" dirty="0">
                          <a:effectLst/>
                        </a:rPr>
                        <a:t>Тем</a:t>
                      </a:r>
                      <a:r>
                        <a:rPr lang="uk-UA" sz="4000" dirty="0">
                          <a:effectLst/>
                        </a:rPr>
                        <a:t>и </a:t>
                      </a:r>
                      <a:r>
                        <a:rPr lang="pl-PL" sz="4000" dirty="0">
                          <a:effectLst/>
                        </a:rPr>
                        <a:t>семінару</a:t>
                      </a:r>
                      <a:endParaRPr lang="ru-RU" sz="40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К</a:t>
                      </a:r>
                      <a:r>
                        <a:rPr lang="uk-UA" sz="1600">
                          <a:effectLst/>
                        </a:rPr>
                        <a:t>-ст</a:t>
                      </a:r>
                      <a:r>
                        <a:rPr lang="pl-PL" sz="1600">
                          <a:effectLst/>
                        </a:rPr>
                        <a:t>ь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годин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257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Особливості фітнес програм.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4312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Загальні основи побудови фітнес програм. Принципи фітнес –тренування.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886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3.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>
                          <a:effectLst/>
                        </a:rPr>
                        <a:t>Планування фітнес-програм. Структура та зміст фітнес-заняття.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886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4.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>
                          <a:effectLst/>
                        </a:rPr>
                        <a:t>Загальна структура фітнес-програм.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886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>
                          <a:effectLst/>
                        </a:rPr>
                        <a:t>Розробка тренувальних програм силової спрямованості.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5605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6.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Розробка тренувальних програм, спрямованих на збільшення аеробної витривалості.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5605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7</a:t>
                      </a:r>
                      <a:r>
                        <a:rPr lang="pl-PL" sz="1600">
                          <a:effectLst/>
                        </a:rPr>
                        <a:t>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Розробка програм занять </a:t>
                      </a:r>
                      <a:r>
                        <a:rPr lang="uk-UA" sz="1600" dirty="0" err="1">
                          <a:effectLst/>
                        </a:rPr>
                        <a:t>пліометричними</a:t>
                      </a:r>
                      <a:r>
                        <a:rPr lang="uk-UA" sz="1600" dirty="0">
                          <a:effectLst/>
                        </a:rPr>
                        <a:t> вправами.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5605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8.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Поєднання </a:t>
                      </a:r>
                      <a:r>
                        <a:rPr lang="uk-UA" sz="1600" dirty="0" err="1">
                          <a:effectLst/>
                        </a:rPr>
                        <a:t>пліометричного</a:t>
                      </a:r>
                      <a:r>
                        <a:rPr lang="uk-UA" sz="1600" dirty="0">
                          <a:effectLst/>
                        </a:rPr>
                        <a:t> та швидкісного тренування.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812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9.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Програмування занять для осіб із надмірною масою тіла або ожиріння.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812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10.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Фітнес з елементами бойових видів спорту. Аеробіка.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812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Силова гімнастика. Циклічний фітнес. Комплексні види фітнес тренування.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812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Фітбол</a:t>
                      </a:r>
                      <a:r>
                        <a:rPr lang="uk-UA" sz="1600" dirty="0">
                          <a:effectLst/>
                        </a:rPr>
                        <a:t>-тренування. </a:t>
                      </a:r>
                      <a:r>
                        <a:rPr lang="en-US" sz="1600" dirty="0">
                          <a:effectLst/>
                        </a:rPr>
                        <a:t>BOSU</a:t>
                      </a:r>
                      <a:r>
                        <a:rPr lang="uk-UA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886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«Розумне тіло», «</a:t>
                      </a:r>
                      <a:r>
                        <a:rPr lang="en-US" sz="1600" dirty="0">
                          <a:effectLst/>
                        </a:rPr>
                        <a:t>Body and Mind</a:t>
                      </a:r>
                      <a:r>
                        <a:rPr lang="uk-UA" sz="1600" dirty="0">
                          <a:effectLst/>
                        </a:rPr>
                        <a:t>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812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Аквафітнес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812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Дитячий фітнес.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257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                                                      Усього годин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30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694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3944" y="609600"/>
            <a:ext cx="10818252" cy="561089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Лекція № </a:t>
            </a:r>
            <a:r>
              <a:rPr lang="uk-UA" sz="6000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</a:t>
            </a:r>
            <a:r>
              <a:rPr lang="uk-UA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br>
              <a:rPr lang="uk-UA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«Особливості фітнес </a:t>
            </a:r>
            <a:r>
              <a:rPr lang="uk-UA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програм»</a:t>
            </a:r>
            <a:endParaRPr lang="ru-RU" b="1" i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3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9854" y="828540"/>
            <a:ext cx="10580638" cy="516013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                                 </a:t>
            </a:r>
            <a:r>
              <a:rPr lang="uk-UA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План лекції:</a:t>
            </a:r>
            <a:br>
              <a:rPr lang="uk-UA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1. Історія виникнення фітнесу. </a:t>
            </a:r>
            <a:b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2. Загальна характеристика     фітнес-програм.</a:t>
            </a:r>
            <a:b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3. Створення нових фітнес-програм.</a:t>
            </a:r>
            <a:br>
              <a:rPr lang="uk-UA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endParaRPr lang="ru-RU" sz="36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739" y="695460"/>
            <a:ext cx="3844880" cy="235180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644" y="695460"/>
            <a:ext cx="4063366" cy="23518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739" y="3806607"/>
            <a:ext cx="3844881" cy="23108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585" y="3806607"/>
            <a:ext cx="3625484" cy="231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18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365" y="1468192"/>
            <a:ext cx="11526591" cy="4275786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</a:pPr>
            <a:r>
              <a:rPr lang="uk-UA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Фі́тнес</a:t>
            </a:r>
            <a:r>
              <a:rPr lang="uk-UA" sz="2000" b="1" dirty="0">
                <a:latin typeface="Arial Black" panose="020B0A04020102020204" pitchFamily="34" charset="0"/>
              </a:rPr>
              <a:t> (</a:t>
            </a:r>
            <a:r>
              <a:rPr lang="uk-UA" sz="2000" b="1" dirty="0" err="1">
                <a:latin typeface="Arial Black" panose="020B0A04020102020204" pitchFamily="34" charset="0"/>
              </a:rPr>
              <a:t>англ</a:t>
            </a:r>
            <a:r>
              <a:rPr lang="uk-UA" sz="2000" b="1" dirty="0">
                <a:latin typeface="Arial Black" panose="020B0A04020102020204" pitchFamily="34" charset="0"/>
              </a:rPr>
              <a:t>. </a:t>
            </a:r>
            <a:r>
              <a:rPr lang="en-US" sz="2000" b="1" dirty="0">
                <a:latin typeface="Arial Black" panose="020B0A04020102020204" pitchFamily="34" charset="0"/>
              </a:rPr>
              <a:t>fitness, </a:t>
            </a:r>
            <a:r>
              <a:rPr lang="uk-UA" sz="2000" b="1" dirty="0">
                <a:latin typeface="Arial Black" panose="020B0A04020102020204" pitchFamily="34" charset="0"/>
              </a:rPr>
              <a:t>від англійського дієслова «</a:t>
            </a:r>
            <a:r>
              <a:rPr lang="en-US" sz="2000" b="1" dirty="0">
                <a:latin typeface="Arial Black" panose="020B0A04020102020204" pitchFamily="34" charset="0"/>
              </a:rPr>
              <a:t>to fit» — </a:t>
            </a:r>
            <a:r>
              <a:rPr lang="uk-UA" sz="2000" b="1" dirty="0">
                <a:latin typeface="Arial Black" panose="020B0A04020102020204" pitchFamily="34" charset="0"/>
              </a:rPr>
              <a:t>пристосованість, здатність до витривалості, бути в гарній формі) — це напрямок масової, спортивної й оздоровчої фізичної культури, який спрямований на покращення загального стану організму людини, його тренованість та здатність опиратись негативним впливам зовнішнього середовища шляхом виконання простих та комплексних вправ в музичному супроводі чи у визначеному такті, допомагає в корекції форм та ваги тіла та дозволяє закріпити досягнуті результати. </a:t>
            </a:r>
            <a:br>
              <a:rPr lang="uk-UA" sz="2000" b="1" dirty="0">
                <a:latin typeface="Arial Black" panose="020B0A04020102020204" pitchFamily="34" charset="0"/>
              </a:rPr>
            </a:br>
            <a:r>
              <a:rPr lang="uk-UA" sz="2000" b="1" dirty="0" smtClean="0">
                <a:latin typeface="Arial Black" panose="020B0A04020102020204" pitchFamily="34" charset="0"/>
              </a:rPr>
              <a:t>     Зараз Україна в умовах воєнного часу як ніколи потребує щоб населення мало гарний фізичний стан, були загартовані та мали гарний стан самопочуття. Тому це є актуальною темою</a:t>
            </a:r>
            <a:r>
              <a:rPr lang="uk-UA" sz="2000" b="1" dirty="0">
                <a:latin typeface="Arial Black" panose="020B0A04020102020204" pitchFamily="34" charset="0"/>
              </a:rPr>
              <a:t> </a:t>
            </a:r>
            <a:r>
              <a:rPr lang="uk-UA" sz="2000" b="1" dirty="0" smtClean="0">
                <a:latin typeface="Arial Black" panose="020B0A04020102020204" pitchFamily="34" charset="0"/>
              </a:rPr>
              <a:t>пошуку ефективних шляхів підвищення рухової активності та поліпшення фізичної підготовленості за рахунок впровадження сучасних фізкультурно-оздоровчих технологій</a:t>
            </a:r>
            <a:r>
              <a:rPr lang="en-US" sz="2000" b="1" dirty="0" smtClean="0">
                <a:latin typeface="Arial Black" panose="020B0A04020102020204" pitchFamily="34" charset="0"/>
              </a:rPr>
              <a:t> </a:t>
            </a:r>
            <a:r>
              <a:rPr lang="uk-UA" sz="2000" b="1" dirty="0" smtClean="0">
                <a:latin typeface="Arial Black" panose="020B0A04020102020204" pitchFamily="34" charset="0"/>
              </a:rPr>
              <a:t>та програм. </a:t>
            </a:r>
            <a:br>
              <a:rPr lang="uk-UA" sz="2000" b="1" dirty="0" smtClean="0">
                <a:latin typeface="Arial Black" panose="020B0A04020102020204" pitchFamily="34" charset="0"/>
              </a:rPr>
            </a:br>
            <a:r>
              <a:rPr lang="uk-UA" sz="2000" b="1" dirty="0" smtClean="0">
                <a:latin typeface="Arial Black" panose="020B0A04020102020204" pitchFamily="34" charset="0"/>
              </a:rPr>
              <a:t>    </a:t>
            </a:r>
            <a:endParaRPr lang="uk-UA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055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609" y="899374"/>
            <a:ext cx="11449318" cy="595862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</a:rPr>
              <a:t>1. Історія виникнення фітнесу.</a:t>
            </a:r>
            <a:br>
              <a:rPr lang="uk-UA" b="1" dirty="0" smtClean="0">
                <a:solidFill>
                  <a:srgbClr val="00B0F0"/>
                </a:solidFill>
              </a:rPr>
            </a:br>
            <a:r>
              <a:rPr lang="uk-UA" b="1" dirty="0" smtClean="0">
                <a:solidFill>
                  <a:srgbClr val="00B0F0"/>
                </a:solidFill>
              </a:rPr>
              <a:t> </a:t>
            </a:r>
            <a:r>
              <a:rPr lang="ru-RU" sz="2200" b="1" dirty="0" err="1"/>
              <a:t>Фітнес</a:t>
            </a:r>
            <a:r>
              <a:rPr lang="ru-RU" sz="2200" b="1" dirty="0"/>
              <a:t>, як спортивно-</a:t>
            </a:r>
            <a:r>
              <a:rPr lang="ru-RU" sz="2200" b="1" dirty="0" err="1"/>
              <a:t>суспільна</a:t>
            </a:r>
            <a:r>
              <a:rPr lang="ru-RU" sz="2200" b="1" dirty="0"/>
              <a:t> наука, </a:t>
            </a:r>
            <a:r>
              <a:rPr lang="ru-RU" sz="2200" b="1" dirty="0" err="1"/>
              <a:t>виник</a:t>
            </a:r>
            <a:r>
              <a:rPr lang="ru-RU" sz="2200" b="1" dirty="0"/>
              <a:t> в </a:t>
            </a:r>
            <a:r>
              <a:rPr lang="ru-RU" sz="2200" b="1" dirty="0" err="1"/>
              <a:t>стародавні</a:t>
            </a:r>
            <a:r>
              <a:rPr lang="ru-RU" sz="2200" b="1" dirty="0"/>
              <a:t> </a:t>
            </a:r>
            <a:r>
              <a:rPr lang="ru-RU" sz="2200" b="1" dirty="0" err="1"/>
              <a:t>часи</a:t>
            </a:r>
            <a:r>
              <a:rPr lang="ru-RU" sz="2200" b="1" dirty="0"/>
              <a:t>, і </a:t>
            </a:r>
            <a:r>
              <a:rPr lang="ru-RU" sz="2200" b="1" dirty="0" err="1"/>
              <a:t>мав</a:t>
            </a:r>
            <a:r>
              <a:rPr lang="ru-RU" sz="2200" b="1" dirty="0"/>
              <a:t> </a:t>
            </a:r>
            <a:r>
              <a:rPr lang="ru-RU" sz="2200" b="1" dirty="0" err="1"/>
              <a:t>назву</a:t>
            </a:r>
            <a:r>
              <a:rPr lang="ru-RU" sz="2200" b="1" dirty="0"/>
              <a:t> «</a:t>
            </a:r>
            <a:r>
              <a:rPr lang="ru-RU" sz="2200" b="1" dirty="0" err="1"/>
              <a:t>фізична</a:t>
            </a:r>
            <a:r>
              <a:rPr lang="ru-RU" sz="2200" b="1" dirty="0"/>
              <a:t> культура», </a:t>
            </a:r>
            <a:r>
              <a:rPr lang="ru-RU" sz="2200" b="1" dirty="0" err="1"/>
              <a:t>який</a:t>
            </a:r>
            <a:r>
              <a:rPr lang="ru-RU" sz="2200" b="1" dirty="0"/>
              <a:t> абсолютно </a:t>
            </a:r>
            <a:r>
              <a:rPr lang="ru-RU" sz="2200" b="1" dirty="0" err="1"/>
              <a:t>жодним</a:t>
            </a:r>
            <a:r>
              <a:rPr lang="ru-RU" sz="2200" b="1" dirty="0"/>
              <a:t> чином не </a:t>
            </a:r>
            <a:r>
              <a:rPr lang="ru-RU" sz="2200" b="1" dirty="0" err="1"/>
              <a:t>торкався</a:t>
            </a:r>
            <a:r>
              <a:rPr lang="ru-RU" sz="2200" b="1" dirty="0"/>
              <a:t> </a:t>
            </a:r>
            <a:r>
              <a:rPr lang="ru-RU" sz="2200" b="1" dirty="0" err="1"/>
              <a:t>змагального</a:t>
            </a:r>
            <a:r>
              <a:rPr lang="ru-RU" sz="2200" b="1" dirty="0"/>
              <a:t> </a:t>
            </a:r>
            <a:r>
              <a:rPr lang="ru-RU" sz="2200" b="1" dirty="0" err="1"/>
              <a:t>поняття</a:t>
            </a:r>
            <a:r>
              <a:rPr lang="ru-RU" sz="2200" b="1" dirty="0"/>
              <a:t> </a:t>
            </a:r>
            <a:r>
              <a:rPr lang="ru-RU" sz="2200" b="1" dirty="0">
                <a:hlinkClick r:id="rId2" tooltip="Спорт"/>
              </a:rPr>
              <a:t>«спорт»</a:t>
            </a:r>
            <a:r>
              <a:rPr lang="ru-RU" sz="2200" b="1" dirty="0"/>
              <a:t> і </a:t>
            </a:r>
            <a:r>
              <a:rPr lang="ru-RU" sz="2200" b="1" dirty="0" err="1"/>
              <a:t>відповідав</a:t>
            </a:r>
            <a:r>
              <a:rPr lang="ru-RU" sz="2200" b="1" dirty="0"/>
              <a:t> </a:t>
            </a:r>
            <a:r>
              <a:rPr lang="ru-RU" sz="2200" b="1" dirty="0" err="1"/>
              <a:t>виключно</a:t>
            </a:r>
            <a:r>
              <a:rPr lang="ru-RU" sz="2200" b="1" dirty="0"/>
              <a:t> за </a:t>
            </a:r>
            <a:r>
              <a:rPr lang="ru-RU" sz="2200" b="1" dirty="0" err="1"/>
              <a:t>комплексний</a:t>
            </a:r>
            <a:r>
              <a:rPr lang="ru-RU" sz="2200" b="1" dirty="0"/>
              <a:t> </a:t>
            </a:r>
            <a:r>
              <a:rPr lang="ru-RU" sz="2200" b="1" dirty="0" err="1"/>
              <a:t>розвиток</a:t>
            </a:r>
            <a:r>
              <a:rPr lang="ru-RU" sz="2200" b="1" dirty="0"/>
              <a:t> </a:t>
            </a:r>
            <a:r>
              <a:rPr lang="ru-RU" sz="2200" b="1" dirty="0" err="1">
                <a:hlinkClick r:id="rId3" tooltip="Здоров'я"/>
              </a:rPr>
              <a:t>здоров'я</a:t>
            </a:r>
            <a:r>
              <a:rPr lang="ru-RU" sz="2200" b="1" dirty="0"/>
              <a:t>, </a:t>
            </a:r>
            <a:r>
              <a:rPr lang="ru-RU" sz="2200" b="1" dirty="0" err="1"/>
              <a:t>духовності</a:t>
            </a:r>
            <a:r>
              <a:rPr lang="ru-RU" sz="2200" b="1" dirty="0"/>
              <a:t>, </a:t>
            </a:r>
            <a:r>
              <a:rPr lang="ru-RU" sz="2200" b="1" dirty="0" err="1"/>
              <a:t>працездатності</a:t>
            </a:r>
            <a:r>
              <a:rPr lang="ru-RU" sz="2200" b="1" dirty="0"/>
              <a:t>, </a:t>
            </a:r>
            <a:r>
              <a:rPr lang="ru-RU" sz="2200" b="1" dirty="0" err="1"/>
              <a:t>ментальності</a:t>
            </a:r>
            <a:r>
              <a:rPr lang="ru-RU" sz="2200" b="1" dirty="0"/>
              <a:t> та </a:t>
            </a:r>
            <a:r>
              <a:rPr lang="ru-RU" sz="2200" b="1" dirty="0" err="1"/>
              <a:t>соціальності</a:t>
            </a:r>
            <a:r>
              <a:rPr lang="ru-RU" sz="2200" b="1" dirty="0"/>
              <a:t> </a:t>
            </a:r>
            <a:r>
              <a:rPr lang="ru-RU" sz="2200" b="1" dirty="0" err="1"/>
              <a:t>тієї</a:t>
            </a:r>
            <a:r>
              <a:rPr lang="ru-RU" sz="2200" b="1" dirty="0"/>
              <a:t> </a:t>
            </a:r>
            <a:r>
              <a:rPr lang="ru-RU" sz="2200" b="1" dirty="0" err="1"/>
              <a:t>чи</a:t>
            </a:r>
            <a:r>
              <a:rPr lang="ru-RU" sz="2200" b="1" dirty="0"/>
              <a:t> </a:t>
            </a:r>
            <a:r>
              <a:rPr lang="ru-RU" sz="2200" b="1" dirty="0" err="1"/>
              <a:t>іншої</a:t>
            </a:r>
            <a:r>
              <a:rPr lang="ru-RU" sz="2200" b="1" dirty="0"/>
              <a:t> </a:t>
            </a:r>
            <a:r>
              <a:rPr lang="ru-RU" sz="2200" b="1" dirty="0" err="1"/>
              <a:t>людини</a:t>
            </a:r>
            <a:r>
              <a:rPr lang="ru-RU" sz="2200" b="1" dirty="0"/>
              <a:t>. </a:t>
            </a:r>
            <a:br>
              <a:rPr lang="ru-RU" sz="2200" b="1" dirty="0"/>
            </a:br>
            <a:r>
              <a:rPr lang="ru-RU" sz="2200" b="1" dirty="0" err="1"/>
              <a:t>Паралельно</a:t>
            </a:r>
            <a:r>
              <a:rPr lang="ru-RU" sz="2200" b="1" dirty="0"/>
              <a:t>, але </a:t>
            </a:r>
            <a:r>
              <a:rPr lang="ru-RU" sz="2200" b="1" dirty="0" err="1"/>
              <a:t>окремо</a:t>
            </a:r>
            <a:r>
              <a:rPr lang="ru-RU" sz="2200" b="1" dirty="0"/>
              <a:t> один </a:t>
            </a:r>
            <a:r>
              <a:rPr lang="ru-RU" sz="2200" b="1" dirty="0" err="1"/>
              <a:t>від</a:t>
            </a:r>
            <a:r>
              <a:rPr lang="ru-RU" sz="2200" b="1" dirty="0"/>
              <a:t> одного, </a:t>
            </a:r>
            <a:r>
              <a:rPr lang="ru-RU" sz="2200" b="1" dirty="0" err="1"/>
              <a:t>розвивалися</a:t>
            </a:r>
            <a:r>
              <a:rPr lang="ru-RU" sz="2200" b="1" dirty="0"/>
              <a:t> два </a:t>
            </a:r>
            <a:r>
              <a:rPr lang="ru-RU" sz="2200" b="1" dirty="0" err="1"/>
              <a:t>типи</a:t>
            </a:r>
            <a:r>
              <a:rPr lang="ru-RU" sz="2200" b="1" dirty="0"/>
              <a:t> </a:t>
            </a:r>
            <a:r>
              <a:rPr lang="ru-RU" sz="2200" b="1" dirty="0" err="1"/>
              <a:t>фітнесу</a:t>
            </a:r>
            <a:r>
              <a:rPr lang="ru-RU" sz="2200" b="1" dirty="0"/>
              <a:t> — </a:t>
            </a:r>
            <a:r>
              <a:rPr lang="ru-RU" sz="2200" b="1" dirty="0" err="1"/>
              <a:t>європейський</a:t>
            </a:r>
            <a:r>
              <a:rPr lang="ru-RU" sz="2200" b="1" dirty="0"/>
              <a:t> (</a:t>
            </a:r>
            <a:r>
              <a:rPr lang="ru-RU" sz="2200" b="1" dirty="0" err="1"/>
              <a:t>після</a:t>
            </a:r>
            <a:r>
              <a:rPr lang="ru-RU" sz="2200" b="1" dirty="0"/>
              <a:t> </a:t>
            </a:r>
            <a:r>
              <a:rPr lang="ru-RU" sz="2200" b="1" dirty="0">
                <a:hlinkClick r:id="rId4" tooltip="1492"/>
              </a:rPr>
              <a:t>1492</a:t>
            </a:r>
            <a:r>
              <a:rPr lang="ru-RU" sz="2200" b="1" dirty="0"/>
              <a:t> року — </a:t>
            </a:r>
            <a:r>
              <a:rPr lang="ru-RU" sz="2200" b="1" dirty="0" err="1"/>
              <a:t>євро-американський</a:t>
            </a:r>
            <a:r>
              <a:rPr lang="ru-RU" sz="2200" b="1" dirty="0"/>
              <a:t>) та </a:t>
            </a:r>
            <a:r>
              <a:rPr lang="ru-RU" sz="2200" b="1" dirty="0" err="1"/>
              <a:t>східний</a:t>
            </a:r>
            <a:r>
              <a:rPr lang="ru-RU" sz="2200" b="1" dirty="0"/>
              <a:t>. </a:t>
            </a:r>
            <a:br>
              <a:rPr lang="ru-RU" sz="2200" b="1" dirty="0"/>
            </a:br>
            <a:r>
              <a:rPr lang="ru-RU" sz="2200" b="1" dirty="0"/>
              <a:t>В </a:t>
            </a:r>
            <a:r>
              <a:rPr lang="ru-RU" sz="2200" b="1" dirty="0" err="1"/>
              <a:t>основі</a:t>
            </a:r>
            <a:r>
              <a:rPr lang="ru-RU" sz="2200" b="1" dirty="0"/>
              <a:t> </a:t>
            </a:r>
            <a:r>
              <a:rPr lang="ru-RU" sz="2200" b="1" dirty="0" err="1"/>
              <a:t>різниці</a:t>
            </a:r>
            <a:r>
              <a:rPr lang="ru-RU" sz="2200" b="1" dirty="0"/>
              <a:t> систем </a:t>
            </a:r>
            <a:r>
              <a:rPr lang="ru-RU" sz="2200" b="1" dirty="0" err="1"/>
              <a:t>фізичної</a:t>
            </a:r>
            <a:r>
              <a:rPr lang="ru-RU" sz="2200" b="1" dirty="0"/>
              <a:t> </a:t>
            </a:r>
            <a:r>
              <a:rPr lang="ru-RU" sz="2200" b="1" dirty="0" err="1"/>
              <a:t>культури</a:t>
            </a:r>
            <a:r>
              <a:rPr lang="ru-RU" sz="2200" b="1" dirty="0"/>
              <a:t> Сходу та Заходу лежать </a:t>
            </a:r>
            <a:r>
              <a:rPr lang="ru-RU" sz="2200" b="1" dirty="0" err="1"/>
              <a:t>відмінність</a:t>
            </a:r>
            <a:r>
              <a:rPr lang="ru-RU" sz="2200" b="1" dirty="0"/>
              <a:t> </a:t>
            </a:r>
            <a:r>
              <a:rPr lang="ru-RU" sz="2200" b="1" dirty="0" err="1">
                <a:hlinkClick r:id="rId5" tooltip="Менталітет"/>
              </a:rPr>
              <a:t>менталітетів</a:t>
            </a:r>
            <a:r>
              <a:rPr lang="ru-RU" sz="2200" b="1" dirty="0"/>
              <a:t>, </a:t>
            </a:r>
            <a:r>
              <a:rPr lang="ru-RU" sz="2200" b="1" dirty="0" err="1"/>
              <a:t>філософій</a:t>
            </a:r>
            <a:r>
              <a:rPr lang="ru-RU" sz="2200" b="1" dirty="0"/>
              <a:t>, </a:t>
            </a:r>
            <a:r>
              <a:rPr lang="ru-RU" sz="2200" b="1" dirty="0" err="1"/>
              <a:t>національних</a:t>
            </a:r>
            <a:r>
              <a:rPr lang="ru-RU" sz="2200" b="1" dirty="0"/>
              <a:t> </a:t>
            </a:r>
            <a:r>
              <a:rPr lang="ru-RU" sz="2200" b="1" dirty="0" err="1"/>
              <a:t>особливостей</a:t>
            </a:r>
            <a:r>
              <a:rPr lang="ru-RU" sz="2200" b="1" dirty="0"/>
              <a:t>, </a:t>
            </a:r>
            <a:r>
              <a:rPr lang="ru-RU" sz="2200" b="1" dirty="0" err="1"/>
              <a:t>які</a:t>
            </a:r>
            <a:r>
              <a:rPr lang="ru-RU" sz="2200" b="1" dirty="0"/>
              <a:t> </a:t>
            </a:r>
            <a:r>
              <a:rPr lang="ru-RU" sz="2200" b="1" dirty="0" err="1"/>
              <a:t>виразилися</a:t>
            </a:r>
            <a:r>
              <a:rPr lang="ru-RU" sz="2200" b="1" dirty="0"/>
              <a:t> й в </a:t>
            </a:r>
            <a:r>
              <a:rPr lang="ru-RU" sz="2200" b="1" dirty="0" err="1"/>
              <a:t>області</a:t>
            </a:r>
            <a:r>
              <a:rPr lang="ru-RU" sz="2200" b="1" dirty="0"/>
              <a:t> </a:t>
            </a:r>
            <a:r>
              <a:rPr lang="ru-RU" sz="2200" b="1" dirty="0" err="1"/>
              <a:t>фізичних</a:t>
            </a:r>
            <a:r>
              <a:rPr lang="ru-RU" sz="2200" b="1" dirty="0"/>
              <a:t> </a:t>
            </a:r>
            <a:r>
              <a:rPr lang="ru-RU" sz="2200" b="1" dirty="0" err="1"/>
              <a:t>вправ</a:t>
            </a:r>
            <a:r>
              <a:rPr lang="ru-RU" sz="2200" b="1" dirty="0"/>
              <a:t> та </a:t>
            </a:r>
            <a:r>
              <a:rPr lang="ru-RU" sz="2200" b="1" dirty="0" err="1"/>
              <a:t>технік</a:t>
            </a:r>
            <a:r>
              <a:rPr lang="ru-RU" sz="2200" b="1" dirty="0"/>
              <a:t>, </a:t>
            </a:r>
            <a:r>
              <a:rPr lang="ru-RU" sz="2200" b="1" dirty="0" err="1"/>
              <a:t>різні</a:t>
            </a:r>
            <a:r>
              <a:rPr lang="ru-RU" sz="2200" b="1" dirty="0"/>
              <a:t> </a:t>
            </a:r>
            <a:r>
              <a:rPr lang="ru-RU" sz="2200" b="1" dirty="0" err="1"/>
              <a:t>механізми</a:t>
            </a:r>
            <a:r>
              <a:rPr lang="ru-RU" sz="2200" b="1" dirty="0"/>
              <a:t> </a:t>
            </a:r>
            <a:r>
              <a:rPr lang="ru-RU" sz="2200" b="1" dirty="0" err="1"/>
              <a:t>керування</a:t>
            </a:r>
            <a:r>
              <a:rPr lang="ru-RU" sz="2200" b="1" dirty="0"/>
              <a:t> </a:t>
            </a:r>
            <a:r>
              <a:rPr lang="ru-RU" sz="2200" b="1" dirty="0" err="1"/>
              <a:t>рухами</a:t>
            </a:r>
            <a:r>
              <a:rPr lang="ru-RU" sz="2200" b="1" dirty="0"/>
              <a:t>. </a:t>
            </a:r>
            <a:br>
              <a:rPr lang="ru-RU" sz="2200" b="1" dirty="0"/>
            </a:br>
            <a:r>
              <a:rPr lang="ru-RU" sz="2200" b="1" dirty="0" err="1"/>
              <a:t>Джерелами</a:t>
            </a:r>
            <a:r>
              <a:rPr lang="ru-RU" sz="2200" b="1" dirty="0"/>
              <a:t> </a:t>
            </a:r>
            <a:r>
              <a:rPr lang="ru-RU" sz="2200" b="1" dirty="0" err="1"/>
              <a:t>західного</a:t>
            </a:r>
            <a:r>
              <a:rPr lang="ru-RU" sz="2200" b="1" dirty="0"/>
              <a:t> </a:t>
            </a:r>
            <a:r>
              <a:rPr lang="ru-RU" sz="2200" b="1" dirty="0" err="1"/>
              <a:t>мистецтва</a:t>
            </a:r>
            <a:r>
              <a:rPr lang="ru-RU" sz="2200" b="1" dirty="0"/>
              <a:t> </a:t>
            </a:r>
            <a:r>
              <a:rPr lang="ru-RU" sz="2200" b="1" dirty="0" err="1"/>
              <a:t>руху</a:t>
            </a:r>
            <a:r>
              <a:rPr lang="ru-RU" sz="2200" b="1" dirty="0"/>
              <a:t> </a:t>
            </a:r>
            <a:r>
              <a:rPr lang="ru-RU" sz="2200" b="1" dirty="0" err="1"/>
              <a:t>були</a:t>
            </a:r>
            <a:r>
              <a:rPr lang="ru-RU" sz="2200" b="1" dirty="0"/>
              <a:t> </a:t>
            </a:r>
            <a:r>
              <a:rPr lang="ru-RU" sz="2200" b="1" dirty="0" err="1">
                <a:hlinkClick r:id="rId6" tooltip="Танці"/>
              </a:rPr>
              <a:t>танці</a:t>
            </a:r>
            <a:r>
              <a:rPr lang="ru-RU" sz="2200" b="1" dirty="0"/>
              <a:t>, </a:t>
            </a:r>
            <a:r>
              <a:rPr lang="ru-RU" sz="2200" b="1" dirty="0" err="1"/>
              <a:t>які</a:t>
            </a:r>
            <a:r>
              <a:rPr lang="ru-RU" sz="2200" b="1" dirty="0"/>
              <a:t> </a:t>
            </a:r>
            <a:r>
              <a:rPr lang="ru-RU" sz="2200" b="1" dirty="0" err="1"/>
              <a:t>прийшли</a:t>
            </a:r>
            <a:r>
              <a:rPr lang="ru-RU" sz="2200" b="1" dirty="0"/>
              <a:t> з </a:t>
            </a:r>
            <a:r>
              <a:rPr lang="ru-RU" sz="2200" b="1" dirty="0" err="1"/>
              <a:t>ритуалів</a:t>
            </a:r>
            <a:r>
              <a:rPr lang="ru-RU" sz="2200" b="1" dirty="0"/>
              <a:t>, з </a:t>
            </a:r>
            <a:r>
              <a:rPr lang="ru-RU" sz="2200" b="1" dirty="0" err="1"/>
              <a:t>психофізичного</a:t>
            </a:r>
            <a:r>
              <a:rPr lang="ru-RU" sz="2200" b="1" dirty="0"/>
              <a:t> </a:t>
            </a:r>
            <a:r>
              <a:rPr lang="ru-RU" sz="2200" b="1" dirty="0" err="1"/>
              <a:t>досвіду</a:t>
            </a:r>
            <a:r>
              <a:rPr lang="ru-RU" sz="2200" b="1" dirty="0"/>
              <a:t> </a:t>
            </a:r>
            <a:r>
              <a:rPr lang="ru-RU" sz="2200" b="1" dirty="0" err="1"/>
              <a:t>архаїчної</a:t>
            </a:r>
            <a:r>
              <a:rPr lang="ru-RU" sz="2200" b="1" dirty="0"/>
              <a:t> </a:t>
            </a:r>
            <a:r>
              <a:rPr lang="ru-RU" sz="2200" b="1" dirty="0" err="1"/>
              <a:t>людини</a:t>
            </a:r>
            <a:r>
              <a:rPr lang="ru-RU" sz="2200" b="1" dirty="0"/>
              <a:t> </a:t>
            </a:r>
            <a:r>
              <a:rPr lang="ru-RU" sz="2200" b="1" dirty="0" err="1"/>
              <a:t>пізнавати</a:t>
            </a:r>
            <a:r>
              <a:rPr lang="ru-RU" sz="2200" b="1" dirty="0"/>
              <a:t> свою </a:t>
            </a:r>
            <a:r>
              <a:rPr lang="ru-RU" sz="2200" b="1" dirty="0" err="1"/>
              <a:t>сутність</a:t>
            </a:r>
            <a:r>
              <a:rPr lang="ru-RU" sz="2200" b="1" dirty="0"/>
              <a:t> та </a:t>
            </a:r>
            <a:r>
              <a:rPr lang="ru-RU" sz="2200" b="1" dirty="0" err="1"/>
              <a:t>лікувати</a:t>
            </a:r>
            <a:r>
              <a:rPr lang="ru-RU" sz="2200" b="1" dirty="0"/>
              <a:t> себе й </a:t>
            </a:r>
            <a:r>
              <a:rPr lang="ru-RU" sz="2200" b="1" dirty="0" err="1"/>
              <a:t>своїх</a:t>
            </a:r>
            <a:r>
              <a:rPr lang="ru-RU" sz="2200" b="1" dirty="0"/>
              <a:t> </a:t>
            </a:r>
            <a:r>
              <a:rPr lang="ru-RU" sz="2200" b="1" dirty="0" err="1"/>
              <a:t>одноплемінників</a:t>
            </a:r>
            <a:r>
              <a:rPr lang="ru-RU" sz="2200" b="1" dirty="0"/>
              <a:t>. </a:t>
            </a:r>
            <a:r>
              <a:rPr lang="ru-RU" sz="2200" b="1" dirty="0" err="1"/>
              <a:t>Також</a:t>
            </a:r>
            <a:r>
              <a:rPr lang="ru-RU" sz="2200" b="1" dirty="0"/>
              <a:t>, </a:t>
            </a:r>
            <a:r>
              <a:rPr lang="ru-RU" sz="2200" b="1" dirty="0" err="1"/>
              <a:t>задіяно</a:t>
            </a:r>
            <a:r>
              <a:rPr lang="ru-RU" sz="2200" b="1" dirty="0"/>
              <a:t> тут </a:t>
            </a:r>
            <a:r>
              <a:rPr lang="ru-RU" sz="2200" b="1" dirty="0" err="1"/>
              <a:t>раціональний</a:t>
            </a:r>
            <a:r>
              <a:rPr lang="ru-RU" sz="2200" b="1" dirty="0"/>
              <a:t> </a:t>
            </a:r>
            <a:r>
              <a:rPr lang="ru-RU" sz="2200" b="1" dirty="0" err="1"/>
              <a:t>функціональних</a:t>
            </a:r>
            <a:r>
              <a:rPr lang="ru-RU" sz="2200" b="1" dirty="0"/>
              <a:t> </a:t>
            </a:r>
            <a:r>
              <a:rPr lang="ru-RU" sz="2200" b="1" dirty="0" err="1"/>
              <a:t>підхід</a:t>
            </a:r>
            <a:r>
              <a:rPr lang="ru-RU" sz="2200" b="1" dirty="0"/>
              <a:t> (</a:t>
            </a:r>
            <a:r>
              <a:rPr lang="ru-RU" sz="2200" b="1" dirty="0" err="1"/>
              <a:t>фізичні</a:t>
            </a:r>
            <a:r>
              <a:rPr lang="ru-RU" sz="2200" b="1" dirty="0"/>
              <a:t> </a:t>
            </a:r>
            <a:r>
              <a:rPr lang="ru-RU" sz="2200" b="1" dirty="0" err="1"/>
              <a:t>вправи</a:t>
            </a:r>
            <a:r>
              <a:rPr lang="ru-RU" sz="2200" b="1" dirty="0"/>
              <a:t> </a:t>
            </a:r>
            <a:r>
              <a:rPr lang="ru-RU" sz="2200" b="1" dirty="0" err="1"/>
              <a:t>спрямовані</a:t>
            </a:r>
            <a:r>
              <a:rPr lang="ru-RU" sz="2200" b="1" dirty="0"/>
              <a:t> на </a:t>
            </a:r>
            <a:r>
              <a:rPr lang="ru-RU" sz="2200" b="1" dirty="0" err="1"/>
              <a:t>покращення</a:t>
            </a:r>
            <a:r>
              <a:rPr lang="ru-RU" sz="2200" b="1" dirty="0"/>
              <a:t> </a:t>
            </a:r>
            <a:r>
              <a:rPr lang="ru-RU" sz="2200" b="1" dirty="0" err="1"/>
              <a:t>фігури</a:t>
            </a:r>
            <a:r>
              <a:rPr lang="ru-RU" sz="2200" b="1" dirty="0"/>
              <a:t> та </a:t>
            </a:r>
            <a:r>
              <a:rPr lang="ru-RU" sz="2200" b="1" dirty="0" err="1"/>
              <a:t>функціонування</a:t>
            </a:r>
            <a:r>
              <a:rPr lang="ru-RU" sz="2200" b="1" dirty="0"/>
              <a:t> </a:t>
            </a:r>
            <a:r>
              <a:rPr lang="ru-RU" sz="2200" b="1" dirty="0" err="1">
                <a:hlinkClick r:id="rId7" tooltip="Серцево-судинна система"/>
              </a:rPr>
              <a:t>серцево-судинної</a:t>
            </a:r>
            <a:r>
              <a:rPr lang="ru-RU" sz="2200" b="1" dirty="0">
                <a:hlinkClick r:id="rId7" tooltip="Серцево-судинна система"/>
              </a:rPr>
              <a:t> </a:t>
            </a:r>
            <a:r>
              <a:rPr lang="ru-RU" sz="2200" b="1" dirty="0" err="1">
                <a:hlinkClick r:id="rId7" tooltip="Серцево-судинна система"/>
              </a:rPr>
              <a:t>системи</a:t>
            </a:r>
            <a:r>
              <a:rPr lang="ru-RU" sz="2200" b="1" dirty="0"/>
              <a:t>). </a:t>
            </a:r>
            <a:br>
              <a:rPr lang="ru-RU" sz="2200" b="1" dirty="0"/>
            </a:br>
            <a:r>
              <a:rPr lang="ru-RU" sz="2200" b="1" dirty="0"/>
              <a:t>В </a:t>
            </a:r>
            <a:r>
              <a:rPr lang="ru-RU" sz="2200" b="1" dirty="0" err="1"/>
              <a:t>європейській</a:t>
            </a:r>
            <a:r>
              <a:rPr lang="ru-RU" sz="2200" b="1" dirty="0"/>
              <a:t> </a:t>
            </a:r>
            <a:r>
              <a:rPr lang="ru-RU" sz="2200" b="1" dirty="0" err="1"/>
              <a:t>системі</a:t>
            </a:r>
            <a:r>
              <a:rPr lang="ru-RU" sz="2200" b="1" dirty="0"/>
              <a:t> </a:t>
            </a:r>
            <a:r>
              <a:rPr lang="ru-RU" sz="2200" b="1" dirty="0" err="1"/>
              <a:t>фітнесу</a:t>
            </a:r>
            <a:r>
              <a:rPr lang="ru-RU" sz="2200" b="1" dirty="0"/>
              <a:t> </a:t>
            </a:r>
            <a:r>
              <a:rPr lang="ru-RU" sz="2200" b="1" dirty="0" err="1"/>
              <a:t>принциповою</a:t>
            </a:r>
            <a:r>
              <a:rPr lang="ru-RU" sz="2200" b="1" dirty="0"/>
              <a:t> </a:t>
            </a:r>
            <a:r>
              <a:rPr lang="ru-RU" sz="2200" b="1" dirty="0" err="1"/>
              <a:t>була</a:t>
            </a:r>
            <a:r>
              <a:rPr lang="ru-RU" sz="2200" b="1" dirty="0"/>
              <a:t> та </a:t>
            </a:r>
            <a:r>
              <a:rPr lang="ru-RU" sz="2200" b="1" dirty="0" err="1"/>
              <a:t>залишається</a:t>
            </a:r>
            <a:r>
              <a:rPr lang="ru-RU" sz="2200" b="1" dirty="0"/>
              <a:t> </a:t>
            </a:r>
            <a:r>
              <a:rPr lang="ru-RU" sz="2200" b="1" dirty="0" err="1"/>
              <a:t>естетика</a:t>
            </a:r>
            <a:r>
              <a:rPr lang="ru-RU" sz="2200" b="1" dirty="0"/>
              <a:t> </a:t>
            </a:r>
            <a:r>
              <a:rPr lang="ru-RU" sz="2200" b="1" dirty="0" err="1"/>
              <a:t>тіла</a:t>
            </a:r>
            <a:r>
              <a:rPr lang="ru-RU" sz="2200" b="1" dirty="0"/>
              <a:t>, </a:t>
            </a:r>
            <a:r>
              <a:rPr lang="ru-RU" sz="2200" b="1" dirty="0" err="1"/>
              <a:t>якій</a:t>
            </a:r>
            <a:r>
              <a:rPr lang="ru-RU" sz="2200" b="1" dirty="0"/>
              <a:t> </a:t>
            </a:r>
            <a:r>
              <a:rPr lang="ru-RU" sz="2200" b="1" dirty="0" err="1"/>
              <a:t>багато</a:t>
            </a:r>
            <a:r>
              <a:rPr lang="ru-RU" sz="2200" b="1" dirty="0"/>
              <a:t> </a:t>
            </a:r>
            <a:r>
              <a:rPr lang="ru-RU" sz="2200" b="1" dirty="0" err="1"/>
              <a:t>уваги</a:t>
            </a:r>
            <a:r>
              <a:rPr lang="ru-RU" sz="2200" b="1" dirty="0"/>
              <a:t> </a:t>
            </a:r>
            <a:r>
              <a:rPr lang="ru-RU" sz="2200" b="1" dirty="0" err="1"/>
              <a:t>приділяли</a:t>
            </a:r>
            <a:r>
              <a:rPr lang="ru-RU" sz="2200" b="1" dirty="0"/>
              <a:t> та </a:t>
            </a:r>
            <a:r>
              <a:rPr lang="ru-RU" sz="2200" b="1" dirty="0" err="1"/>
              <a:t>проробляли</a:t>
            </a:r>
            <a:r>
              <a:rPr lang="ru-RU" sz="2200" b="1" dirty="0"/>
              <a:t> в </a:t>
            </a:r>
            <a:r>
              <a:rPr lang="ru-RU" sz="2200" b="1" dirty="0" err="1">
                <a:hlinkClick r:id="rId8" tooltip="Стародавня Греція"/>
              </a:rPr>
              <a:t>Стародавній</a:t>
            </a:r>
            <a:r>
              <a:rPr lang="ru-RU" sz="2200" b="1" dirty="0">
                <a:hlinkClick r:id="rId8" tooltip="Стародавня Греція"/>
              </a:rPr>
              <a:t> </a:t>
            </a:r>
            <a:r>
              <a:rPr lang="ru-RU" sz="2200" b="1" dirty="0" err="1">
                <a:hlinkClick r:id="rId8" tooltip="Стародавня Греція"/>
              </a:rPr>
              <a:t>Греції</a:t>
            </a:r>
            <a:r>
              <a:rPr lang="ru-RU" sz="2200" b="1" dirty="0"/>
              <a:t> та </a:t>
            </a:r>
            <a:r>
              <a:rPr lang="ru-RU" sz="2200" b="1" dirty="0" err="1">
                <a:hlinkClick r:id="rId9" tooltip="Стародавній Рим"/>
              </a:rPr>
              <a:t>Стародавньому</a:t>
            </a:r>
            <a:r>
              <a:rPr lang="ru-RU" sz="2200" b="1" dirty="0">
                <a:hlinkClick r:id="rId9" tooltip="Стародавній Рим"/>
              </a:rPr>
              <a:t> </a:t>
            </a:r>
            <a:r>
              <a:rPr lang="ru-RU" sz="2200" b="1" dirty="0" err="1">
                <a:hlinkClick r:id="rId9" tooltip="Стародавній Рим"/>
              </a:rPr>
              <a:t>Римі</a:t>
            </a:r>
            <a:r>
              <a:rPr lang="ru-RU" sz="2200" b="1" dirty="0"/>
              <a:t>, </a:t>
            </a:r>
            <a:r>
              <a:rPr lang="ru-RU" sz="2200" b="1" dirty="0" err="1"/>
              <a:t>що</a:t>
            </a:r>
            <a:r>
              <a:rPr lang="ru-RU" sz="2200" b="1" dirty="0"/>
              <a:t> </a:t>
            </a:r>
            <a:r>
              <a:rPr lang="ru-RU" sz="2200" b="1" dirty="0" err="1"/>
              <a:t>яскраво</a:t>
            </a:r>
            <a:r>
              <a:rPr lang="ru-RU" sz="2200" b="1" dirty="0"/>
              <a:t> </a:t>
            </a:r>
            <a:r>
              <a:rPr lang="ru-RU" sz="2200" b="1" dirty="0" err="1"/>
              <a:t>прослідковується</a:t>
            </a:r>
            <a:r>
              <a:rPr lang="ru-RU" sz="2200" b="1" dirty="0"/>
              <a:t> на </a:t>
            </a:r>
            <a:r>
              <a:rPr lang="ru-RU" sz="2200" b="1" dirty="0" err="1"/>
              <a:t>стародавніх</a:t>
            </a:r>
            <a:r>
              <a:rPr lang="ru-RU" sz="2200" b="1" dirty="0"/>
              <a:t> </a:t>
            </a:r>
            <a:r>
              <a:rPr lang="ru-RU" sz="2200" b="1" dirty="0">
                <a:hlinkClick r:id="rId10" tooltip="Скульптура"/>
              </a:rPr>
              <a:t>скульптурах</a:t>
            </a:r>
            <a:r>
              <a:rPr lang="ru-RU" sz="2200" b="1" dirty="0"/>
              <a:t>. </a:t>
            </a:r>
            <a:br>
              <a:rPr lang="ru-RU" sz="2200" b="1" dirty="0"/>
            </a:br>
            <a:r>
              <a:rPr lang="ru-RU" sz="2200" b="1" dirty="0"/>
              <a:t>На </a:t>
            </a:r>
            <a:r>
              <a:rPr lang="ru-RU" sz="2200" b="1" dirty="0" err="1"/>
              <a:t>Сході</a:t>
            </a:r>
            <a:r>
              <a:rPr lang="ru-RU" sz="2200" b="1" dirty="0"/>
              <a:t> </a:t>
            </a:r>
            <a:r>
              <a:rPr lang="ru-RU" sz="2200" b="1" dirty="0" err="1"/>
              <a:t>фітнес</a:t>
            </a:r>
            <a:r>
              <a:rPr lang="ru-RU" sz="2200" b="1" dirty="0"/>
              <a:t> </a:t>
            </a:r>
            <a:r>
              <a:rPr lang="ru-RU" sz="2200" b="1" dirty="0" err="1"/>
              <a:t>розвивався</a:t>
            </a:r>
            <a:r>
              <a:rPr lang="ru-RU" sz="2200" b="1" dirty="0"/>
              <a:t> </a:t>
            </a:r>
            <a:r>
              <a:rPr lang="ru-RU" sz="2200" b="1" dirty="0" err="1"/>
              <a:t>більше</a:t>
            </a:r>
            <a:r>
              <a:rPr lang="ru-RU" sz="2200" b="1" dirty="0"/>
              <a:t> як </a:t>
            </a:r>
            <a:r>
              <a:rPr lang="ru-RU" sz="2200" b="1" dirty="0" err="1"/>
              <a:t>мистецтво</a:t>
            </a:r>
            <a:r>
              <a:rPr lang="ru-RU" sz="2200" b="1" dirty="0"/>
              <a:t> </a:t>
            </a:r>
            <a:r>
              <a:rPr lang="ru-RU" sz="2200" b="1" dirty="0" err="1"/>
              <a:t>руху</a:t>
            </a:r>
            <a:r>
              <a:rPr lang="ru-RU" sz="2200" b="1" dirty="0"/>
              <a:t> (популярна зараз </a:t>
            </a:r>
            <a:r>
              <a:rPr lang="ru-RU" sz="2200" b="1" dirty="0" err="1">
                <a:hlinkClick r:id="rId11" tooltip="Китай"/>
              </a:rPr>
              <a:t>китайська</a:t>
            </a:r>
            <a:r>
              <a:rPr lang="ru-RU" sz="2200" b="1" dirty="0"/>
              <a:t> система </a:t>
            </a:r>
            <a:r>
              <a:rPr lang="ru-RU" sz="2200" b="1" dirty="0" err="1"/>
              <a:t>оздоровчих</a:t>
            </a:r>
            <a:r>
              <a:rPr lang="ru-RU" sz="2200" b="1" dirty="0"/>
              <a:t> </a:t>
            </a:r>
            <a:r>
              <a:rPr lang="ru-RU" sz="2200" b="1" dirty="0" err="1"/>
              <a:t>тренувань</a:t>
            </a:r>
            <a:r>
              <a:rPr lang="ru-RU" sz="2200" b="1" dirty="0"/>
              <a:t> </a:t>
            </a:r>
            <a:r>
              <a:rPr lang="ru-RU" sz="2200" b="1" dirty="0">
                <a:hlinkClick r:id="rId12" tooltip="Ушу"/>
              </a:rPr>
              <a:t>«Ушу»</a:t>
            </a:r>
            <a:r>
              <a:rPr lang="ru-RU" sz="2200" b="1" dirty="0"/>
              <a:t> з </a:t>
            </a:r>
            <a:r>
              <a:rPr lang="ru-RU" sz="2200" b="1" dirty="0" err="1"/>
              <a:t>його</a:t>
            </a:r>
            <a:r>
              <a:rPr lang="ru-RU" sz="2200" b="1" dirty="0"/>
              <a:t> </a:t>
            </a:r>
            <a:r>
              <a:rPr lang="ru-RU" sz="2200" b="1" dirty="0" err="1"/>
              <a:t>різновидами</a:t>
            </a:r>
            <a:r>
              <a:rPr lang="ru-RU" sz="2200" b="1" dirty="0"/>
              <a:t>, так само, як і система </a:t>
            </a:r>
            <a:r>
              <a:rPr lang="ru-RU" sz="2200" b="1" dirty="0" err="1"/>
              <a:t>іншої</a:t>
            </a:r>
            <a:r>
              <a:rPr lang="ru-RU" sz="2200" b="1" dirty="0"/>
              <a:t> </a:t>
            </a:r>
            <a:r>
              <a:rPr lang="ru-RU" sz="2200" b="1" dirty="0" err="1"/>
              <a:t>східної</a:t>
            </a:r>
            <a:r>
              <a:rPr lang="ru-RU" sz="2200" b="1" dirty="0"/>
              <a:t> </a:t>
            </a:r>
            <a:r>
              <a:rPr lang="ru-RU" sz="2200" b="1" dirty="0" err="1"/>
              <a:t>фізичної</a:t>
            </a:r>
            <a:r>
              <a:rPr lang="ru-RU" sz="2200" b="1" dirty="0"/>
              <a:t> </a:t>
            </a:r>
            <a:r>
              <a:rPr lang="ru-RU" sz="2200" b="1" dirty="0" err="1"/>
              <a:t>культури</a:t>
            </a:r>
            <a:r>
              <a:rPr lang="ru-RU" sz="2200" b="1" dirty="0"/>
              <a:t> — </a:t>
            </a:r>
            <a:r>
              <a:rPr lang="ru-RU" sz="2200" b="1" dirty="0">
                <a:hlinkClick r:id="rId13" tooltip="Йога"/>
              </a:rPr>
              <a:t>йога</a:t>
            </a:r>
            <a:r>
              <a:rPr lang="ru-RU" sz="2200" b="1" dirty="0"/>
              <a:t>) — </a:t>
            </a:r>
            <a:r>
              <a:rPr lang="ru-RU" sz="2200" b="1" dirty="0" err="1"/>
              <a:t>це</a:t>
            </a:r>
            <a:r>
              <a:rPr lang="ru-RU" sz="2200" b="1" dirty="0"/>
              <a:t> </a:t>
            </a:r>
            <a:r>
              <a:rPr lang="ru-RU" sz="2200" b="1" dirty="0" err="1"/>
              <a:t>філософія</a:t>
            </a:r>
            <a:r>
              <a:rPr lang="ru-RU" sz="2200" b="1" dirty="0"/>
              <a:t>, </a:t>
            </a:r>
            <a:r>
              <a:rPr lang="ru-RU" sz="2200" b="1" dirty="0" err="1"/>
              <a:t>ціла</a:t>
            </a:r>
            <a:r>
              <a:rPr lang="ru-RU" sz="2200" b="1" dirty="0"/>
              <a:t> система </a:t>
            </a:r>
            <a:r>
              <a:rPr lang="ru-RU" sz="2200" b="1" dirty="0" err="1"/>
              <a:t>стародавніх</a:t>
            </a:r>
            <a:r>
              <a:rPr lang="ru-RU" sz="2200" b="1" dirty="0"/>
              <a:t> </a:t>
            </a:r>
            <a:r>
              <a:rPr lang="ru-RU" sz="2200" b="1" dirty="0" err="1"/>
              <a:t>заповідей</a:t>
            </a:r>
            <a:r>
              <a:rPr lang="ru-RU" sz="2200" b="1" dirty="0"/>
              <a:t>, наука про </a:t>
            </a:r>
            <a:r>
              <a:rPr lang="ru-RU" sz="2200" b="1" dirty="0" err="1"/>
              <a:t>життя</a:t>
            </a:r>
            <a:r>
              <a:rPr lang="ru-RU" sz="2200" b="1" dirty="0"/>
              <a:t> в </a:t>
            </a:r>
            <a:r>
              <a:rPr lang="ru-RU" sz="2200" b="1" dirty="0" err="1"/>
              <a:t>єдності</a:t>
            </a:r>
            <a:r>
              <a:rPr lang="ru-RU" sz="2200" b="1" dirty="0"/>
              <a:t> з природою, </a:t>
            </a:r>
            <a:r>
              <a:rPr lang="ru-RU" sz="2200" b="1" dirty="0" err="1"/>
              <a:t>які</a:t>
            </a:r>
            <a:r>
              <a:rPr lang="ru-RU" sz="2200" b="1" dirty="0"/>
              <a:t> в </a:t>
            </a:r>
            <a:r>
              <a:rPr lang="ru-RU" sz="2200" b="1" dirty="0" err="1"/>
              <a:t>тій</a:t>
            </a:r>
            <a:r>
              <a:rPr lang="ru-RU" sz="2200" b="1" dirty="0"/>
              <a:t> </a:t>
            </a:r>
            <a:r>
              <a:rPr lang="ru-RU" sz="2200" b="1" dirty="0" err="1"/>
              <a:t>чи</a:t>
            </a:r>
            <a:r>
              <a:rPr lang="ru-RU" sz="2200" b="1" dirty="0"/>
              <a:t> </a:t>
            </a:r>
            <a:r>
              <a:rPr lang="ru-RU" sz="2200" b="1" dirty="0" err="1"/>
              <a:t>іншій</a:t>
            </a:r>
            <a:r>
              <a:rPr lang="ru-RU" sz="2200" b="1" dirty="0"/>
              <a:t> </a:t>
            </a:r>
            <a:r>
              <a:rPr lang="ru-RU" sz="2200" b="1" dirty="0" err="1"/>
              <a:t>мірі</a:t>
            </a:r>
            <a:r>
              <a:rPr lang="ru-RU" sz="2200" b="1" dirty="0"/>
              <a:t> </a:t>
            </a:r>
            <a:r>
              <a:rPr lang="ru-RU" sz="2200" b="1" dirty="0" err="1"/>
              <a:t>пов'язані</a:t>
            </a:r>
            <a:r>
              <a:rPr lang="ru-RU" sz="2200" b="1" dirty="0"/>
              <a:t> з </a:t>
            </a:r>
            <a:r>
              <a:rPr lang="ru-RU" sz="2200" b="1" dirty="0" err="1">
                <a:hlinkClick r:id="rId14" tooltip="Медитація"/>
              </a:rPr>
              <a:t>медитацією</a:t>
            </a:r>
            <a:r>
              <a:rPr lang="ru-RU" sz="2200" b="1" dirty="0"/>
              <a:t>. </a:t>
            </a:r>
            <a:r>
              <a:rPr lang="ru-RU" b="1" dirty="0"/>
              <a:t/>
            </a:r>
            <a:br>
              <a:rPr lang="ru-RU" b="1" dirty="0"/>
            </a:br>
            <a:r>
              <a:rPr lang="uk-UA" b="1" dirty="0" smtClean="0">
                <a:solidFill>
                  <a:srgbClr val="00B0F0"/>
                </a:solidFill>
              </a:rPr>
              <a:t/>
            </a:r>
            <a:br>
              <a:rPr lang="uk-UA" b="1" dirty="0" smtClean="0">
                <a:solidFill>
                  <a:srgbClr val="00B0F0"/>
                </a:solidFill>
              </a:rPr>
            </a:br>
            <a:endParaRPr lang="uk-UA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6621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1_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2_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4.xml><?xml version="1.0" encoding="utf-8"?>
<a:theme xmlns:a="http://schemas.openxmlformats.org/drawingml/2006/main" name="3_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597</Words>
  <Application>Microsoft Office PowerPoint</Application>
  <PresentationFormat>Широкоэкранный</PresentationFormat>
  <Paragraphs>106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26</vt:i4>
      </vt:variant>
    </vt:vector>
  </HeadingPairs>
  <TitlesOfParts>
    <vt:vector size="38" baseType="lpstr">
      <vt:lpstr>Arial</vt:lpstr>
      <vt:lpstr>Arial Black</vt:lpstr>
      <vt:lpstr>Calibri</vt:lpstr>
      <vt:lpstr>Cambria-BoldItalic</vt:lpstr>
      <vt:lpstr>Corbel</vt:lpstr>
      <vt:lpstr>SymbolMT</vt:lpstr>
      <vt:lpstr>Times New Roman</vt:lpstr>
      <vt:lpstr>TimesNewRomanPSMT</vt:lpstr>
      <vt:lpstr>Базис</vt:lpstr>
      <vt:lpstr>1_Базис</vt:lpstr>
      <vt:lpstr>2_Базис</vt:lpstr>
      <vt:lpstr>3_Базис</vt:lpstr>
      <vt:lpstr> КАФЕДРА ФІЗИЧНОГО ВИХОВАННЯ ТА СПОРТУ   </vt:lpstr>
      <vt:lpstr>Презентация PowerPoint</vt:lpstr>
      <vt:lpstr>Презентация PowerPoint</vt:lpstr>
      <vt:lpstr>Презентация PowerPoint</vt:lpstr>
      <vt:lpstr>Лекція № 1   «Особливості фітнес програм»</vt:lpstr>
      <vt:lpstr>                                 План лекції:  1. Історія виникнення фітнесу.   2. Загальна характеристика     фітнес-програм.  3. Створення нових фітнес-програм. </vt:lpstr>
      <vt:lpstr>Презентация PowerPoint</vt:lpstr>
      <vt:lpstr>Фі́тнес (англ. fitness, від англійського дієслова «to fit» — пристосованість, здатність до витривалості, бути в гарній формі) — це напрямок масової, спортивної й оздоровчої фізичної культури, який спрямований на покращення загального стану організму людини, його тренованість та здатність опиратись негативним впливам зовнішнього середовища шляхом виконання простих та комплексних вправ в музичному супроводі чи у визначеному такті, допомагає в корекції форм та ваги тіла та дозволяє закріпити досягнуті результати.       Зараз Україна в умовах воєнного часу як ніколи потребує щоб населення мало гарний фізичний стан, були загартовані та мали гарний стан самопочуття. Тому це є актуальною темою пошуку ефективних шляхів підвищення рухової активності та поліпшення фізичної підготовленості за рахунок впровадження сучасних фізкультурно-оздоровчих технологій та програм.      </vt:lpstr>
      <vt:lpstr>1. Історія виникнення фітнесу.  Фітнес, як спортивно-суспільна наука, виник в стародавні часи, і мав назву «фізична культура», який абсолютно жодним чином не торкався змагального поняття «спорт» і відповідав виключно за комплексний розвиток здоров'я, духовності, працездатності, ментальності та соціальності тієї чи іншої людини.  Паралельно, але окремо один від одного, розвивалися два типи фітнесу — європейський (після 1492 року — євро-американський) та східний.  В основі різниці систем фізичної культури Сходу та Заходу лежать відмінність менталітетів, філософій, національних особливостей, які виразилися й в області фізичних вправ та технік, різні механізми керування рухами.  Джерелами західного мистецтва руху були танці, які прийшли з ритуалів, з психофізичного досвіду архаїчної людини пізнавати свою сутність та лікувати себе й своїх одноплемінників. Також, задіяно тут раціональний функціональних підхід (фізичні вправи спрямовані на покращення фігури та функціонування серцево-судинної системи).  В європейській системі фітнесу принциповою була та залишається естетика тіла, якій багато уваги приділяли та проробляли в Стародавній Греції та Стародавньому Римі, що яскраво прослідковується на стародавніх скульптурах.  На Сході фітнес розвивався більше як мистецтво руху (популярна зараз китайська система оздоровчих тренувань «Ушу» з його різновидами, так само, як і система іншої східної фізичної культури — йога) — це філософія, ціла система стародавніх заповідей, наука про життя в єдності з природою, які в тій чи іншій мірі пов'язані з медитацією.   </vt:lpstr>
      <vt:lpstr>2. Загальна характеристика фітнес-програм. Сучасний період розвитку сфери оздоровчого фітнесу характеризується великою кількістю та різноманітністю форм рухової активності, модернізацією адаптованих оздоровчих програм з метою залучення до занять більшої кількості людей, завоювання визнання та створення реклами.</vt:lpstr>
      <vt:lpstr>Через низьку рухова активність: - людина поступово втрачає життєві сили; - можуть виникати хвороби хребта, порушення роботи серця; - людина швидко втомлюється, у неї з'являється прискорене серцебиття; Раніше такі хвороби були притаманні переважно літнім людям. Тепер досить часто на серцево-судинні хвороби хворіють у шкільному віці Щоб убезпечитися, потрібно активно рухатися! </vt:lpstr>
      <vt:lpstr>Добре спланована фітнес-програма повинна включати аеробне тренування для розвитку кардіореспіраторної витривалості та поліпшення складу тіла, силове тренування для розвитку сили та силової витривалості та стретчинг-вправи для розвитку гнучкості  Фітнес‐програма – це спеціально організована форма рухової активності переважно оздоровчої або спортивної спрямованості. Фітнес-програми, засновані на одному виді рухової активності, можуть бути розділені на програми, в основу яких покладені:  види рухової активності аеробної спрямованості;  оздоровчі види гімнастики;  види рухової активності силової спрямованості;  види рухової активності у воді (аквафітнес);  рекреативні види рухової активності;  засоби психоемоційної регуляції.</vt:lpstr>
      <vt:lpstr>Рухова активність ходьба, біг, плавання,  ходьба на лижах, їзда на велосипеді, стрибки на скакалці</vt:lpstr>
      <vt:lpstr>    Аеробі танці                  кардіотренажери</vt:lpstr>
      <vt:lpstr>Презентация PowerPoint</vt:lpstr>
      <vt:lpstr>Силова аеробіка</vt:lpstr>
      <vt:lpstr>Супер-стронг — силова аеробіка, заснована на використанні важких палиць — бодібар, а також різного інвентарю (амортизаторів, гантелей). Існують окремі вправи для розвитку м’язів ніг, черевного пресу й плечового поясу.</vt:lpstr>
      <vt:lpstr>Памп-аеробіка — створений у фітнес-центрах Австралії напрям танцювальної аеробіки з використанням спортивних снарядів (перекладин міні-штанги, гантелів). Інтервально-коловий варіант  тренінгу передбачає використання степ-платформи. Використовуються різні жими і присідання, нахили, що потребують включення у роботу різних групів м’язів</vt:lpstr>
      <vt:lpstr>Презентация PowerPoint</vt:lpstr>
      <vt:lpstr>Презентация PowerPoint</vt:lpstr>
      <vt:lpstr>Слайд-аеробіка представлена програмою різнобічної фізичної підготовки на основі латеральних (бокових) рухів ніг, запозичених із ковзанярського спорту. Вправи слайд- аеробіки підвищують силу і координацію м’язів і її верхніх кінцівок, розвивають витривалість, є ефективним засобом регуляції маси тіла. Заняття слайд-аеробікою проводяться на спеціальних матах 180 x 60 см із плоскою еластичною поверхнею, що забезпечує оптимальну опірність при ковзанні. Основне зусилля при цьому виконують м’язи, приводять стегно, імітуючи спортивний біг на ковзанах. Оскільки первинно ідея слайд- програми полягала в оптимізації підготовки кваліфікованих спортсменів, то і варіанти занять слайд аеробікою мають виражену вибіркову спрямованість: • базове заняття проводиться з мстою розвитку основних груп м’язів шляхом застосування загальних засобів тренування невисокої інтенсивності; • комбіноване заняття спрямоване на підвищення загальної й силової витривалості, швидкості, координації латеральних рухів на основі слайда, степу і вправ із обтяженнями; • заняття з використанням тренувальних навантажень на професійному рівні сприяють удосконаленню основних фізичних якостей та їх реалізації з урахуванням специфічних вимог конкретної спортивної діяльності.</vt:lpstr>
      <vt:lpstr>Види рухової активності у воді  аквааеробіка</vt:lpstr>
      <vt:lpstr>Рекреативні види рухової активності Фізична рекреація – це організований активний відпочинок з використанням фізичних вправ та інших рухових дій, а також природних сил, що досягається через використання  методів, засобів і форм фізичної культури.  Зміст фізичної рекреації становлять такі основні ознаки. Вона: 1) ґрунтується на оздоровчо-рекреаційній руховій активності; 2) використовує в якості головних засобів засоби фізичної культури, передусім фізичні вправи; 3) здійснюється у спеціально визначений або вільний від професійної діяльності час, переважно в природних умовах, на добровільних і самодіяльних засадах; 4) складається не тільки з фізичних, але й з емоційних та інтелектуальних компонентів; 5) має переважно розважальний характер; 6) здійснює оптимізуючий вплив на організм людини; 7) включає в себе культурно-ціннісні аспекти. </vt:lpstr>
      <vt:lpstr>Крім того, виділяють інтеграційні, узагальнені фітнес-програми, орієнтовані на спеціальні групи населення:  для дітей;  літніх людей;  жінок в до- і післяродовому періоді;  людей з високим ризиком захворювань;  для людей з особливими потребами;  програми корекції маси тіла.</vt:lpstr>
      <vt:lpstr>Останніми роками інтенсивно розвиваються комп’ютерні фітнес-програми. Таке різноманіття фітнес-програм визначається прагненням задовольнити різні фізкультурно-спортивні та оздоровчі інтереси широких верств населення. Враховуючи, що в зміст поняття фітнес входят багато компонентів (планування життєвої кар’єри, гігієна тіла, фізична підготовленість, раціональне харчування, профілактика захворювань, соціальна активність, психоемоційна регуляція, в тому числі боротьба зі стресами та інші чинники здорового способу життя), кількість створюваних фітнес-програм практично не обмежена.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ФІЗИЧНОГО ВИХОВАННЯ ТА СПОРТУ</dc:title>
  <dc:creator>Учетная запись Майкрософт</dc:creator>
  <cp:lastModifiedBy>Учетная запись Майкрософт</cp:lastModifiedBy>
  <cp:revision>40</cp:revision>
  <dcterms:created xsi:type="dcterms:W3CDTF">2023-02-18T14:13:07Z</dcterms:created>
  <dcterms:modified xsi:type="dcterms:W3CDTF">2023-06-16T10:50:56Z</dcterms:modified>
</cp:coreProperties>
</file>