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7" r:id="rId11"/>
    <p:sldId id="268" r:id="rId12"/>
    <p:sldId id="272" r:id="rId13"/>
    <p:sldId id="269" r:id="rId14"/>
    <p:sldId id="270" r:id="rId15"/>
    <p:sldId id="271" r:id="rId16"/>
    <p:sldId id="273" r:id="rId17"/>
    <p:sldId id="274" r:id="rId18"/>
    <p:sldId id="275" r:id="rId19"/>
    <p:sldId id="276" r:id="rId20"/>
    <p:sldId id="277" r:id="rId21"/>
    <p:sldId id="283" r:id="rId22"/>
    <p:sldId id="278" r:id="rId23"/>
    <p:sldId id="279" r:id="rId24"/>
    <p:sldId id="280" r:id="rId25"/>
    <p:sldId id="281" r:id="rId26"/>
    <p:sldId id="282" r:id="rId27"/>
    <p:sldId id="284"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428937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361034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345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53548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0503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1618651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3897904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2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89467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7B1D3F1-F0E0-4A03-800F-4EF5BB27D625}" type="datetimeFigureOut">
              <a:rPr lang="uk-UA" smtClean="0"/>
              <a:t>09.11.2022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121221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7B1D3F1-F0E0-4A03-800F-4EF5BB27D625}" type="datetimeFigureOut">
              <a:rPr lang="uk-UA" smtClean="0"/>
              <a:t>09.11.2022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171008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7B1D3F1-F0E0-4A03-800F-4EF5BB27D625}" type="datetimeFigureOut">
              <a:rPr lang="uk-UA" smtClean="0"/>
              <a:t>09.11.2022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221861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7B1D3F1-F0E0-4A03-800F-4EF5BB27D625}" type="datetimeFigureOut">
              <a:rPr lang="uk-UA" smtClean="0"/>
              <a:t>09.11.2022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198622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1D3F1-F0E0-4A03-800F-4EF5BB27D625}" type="datetimeFigureOut">
              <a:rPr lang="uk-UA" smtClean="0"/>
              <a:t>09.11.2022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4271399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7B1D3F1-F0E0-4A03-800F-4EF5BB27D625}" type="datetimeFigureOut">
              <a:rPr lang="uk-UA" smtClean="0"/>
              <a:t>09.11.2022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391391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7B1D3F1-F0E0-4A03-800F-4EF5BB27D625}" type="datetimeFigureOut">
              <a:rPr lang="uk-UA" smtClean="0"/>
              <a:t>09.11.2022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403F8-1818-430D-AA54-DC5A3B236166}" type="slidenum">
              <a:rPr lang="uk-UA" smtClean="0"/>
              <a:t>‹#›</a:t>
            </a:fld>
            <a:endParaRPr lang="uk-UA"/>
          </a:p>
        </p:txBody>
      </p:sp>
    </p:spTree>
    <p:extLst>
      <p:ext uri="{BB962C8B-B14F-4D97-AF65-F5344CB8AC3E}">
        <p14:creationId xmlns:p14="http://schemas.microsoft.com/office/powerpoint/2010/main" val="400728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B1D3F1-F0E0-4A03-800F-4EF5BB27D625}" type="datetimeFigureOut">
              <a:rPr lang="uk-UA" smtClean="0"/>
              <a:t>09.11.2022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35403F8-1818-430D-AA54-DC5A3B236166}" type="slidenum">
              <a:rPr lang="uk-UA" smtClean="0"/>
              <a:t>‹#›</a:t>
            </a:fld>
            <a:endParaRPr lang="uk-UA"/>
          </a:p>
        </p:txBody>
      </p:sp>
    </p:spTree>
    <p:extLst>
      <p:ext uri="{BB962C8B-B14F-4D97-AF65-F5344CB8AC3E}">
        <p14:creationId xmlns:p14="http://schemas.microsoft.com/office/powerpoint/2010/main" val="1487898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Інтелектуальна власність</a:t>
            </a:r>
          </a:p>
        </p:txBody>
      </p:sp>
      <p:sp>
        <p:nvSpPr>
          <p:cNvPr id="3" name="Подзаголовок 2"/>
          <p:cNvSpPr>
            <a:spLocks noGrp="1"/>
          </p:cNvSpPr>
          <p:nvPr>
            <p:ph type="subTitle" idx="1"/>
          </p:nvPr>
        </p:nvSpPr>
        <p:spPr/>
        <p:txBody>
          <a:bodyPr>
            <a:normAutofit/>
          </a:bodyPr>
          <a:lstStyle/>
          <a:p>
            <a:r>
              <a:rPr lang="uk-UA" sz="2800" dirty="0">
                <a:solidFill>
                  <a:schemeClr val="tx1"/>
                </a:solidFill>
              </a:rPr>
              <a:t>Тема №11. Міжнародно-правовий захист інтелектуальної власності</a:t>
            </a:r>
          </a:p>
        </p:txBody>
      </p:sp>
    </p:spTree>
    <p:extLst>
      <p:ext uri="{BB962C8B-B14F-4D97-AF65-F5344CB8AC3E}">
        <p14:creationId xmlns:p14="http://schemas.microsoft.com/office/powerpoint/2010/main" val="3668438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93077"/>
            <a:ext cx="8596668" cy="4948286"/>
          </a:xfrm>
        </p:spPr>
        <p:txBody>
          <a:bodyPr>
            <a:noAutofit/>
          </a:bodyPr>
          <a:lstStyle/>
          <a:p>
            <a:r>
              <a:rPr lang="uk-UA" sz="2400" dirty="0"/>
              <a:t>Угода ТРІПС зобов’язує членів СОТ дотримуватися сутнісних положень:</a:t>
            </a:r>
          </a:p>
          <a:p>
            <a:pPr lvl="1"/>
            <a:r>
              <a:rPr lang="uk-UA" sz="2400" dirty="0"/>
              <a:t> Паризької конвенції про охорону промислової власності,</a:t>
            </a:r>
          </a:p>
          <a:p>
            <a:pPr lvl="1"/>
            <a:r>
              <a:rPr lang="uk-UA" sz="2400" dirty="0"/>
              <a:t> Бернської конвенції про охорону літературних і художніх творів,</a:t>
            </a:r>
          </a:p>
          <a:p>
            <a:pPr lvl="1"/>
            <a:r>
              <a:rPr lang="uk-UA" sz="2400" dirty="0"/>
              <a:t> Міжнародної конвенції про охорону інтересів виконавців, виробників фонограм і організацій мовлення, </a:t>
            </a:r>
          </a:p>
          <a:p>
            <a:pPr lvl="1"/>
            <a:r>
              <a:rPr lang="uk-UA" sz="2400" dirty="0"/>
              <a:t>Договору про інтелектуальну власність на інтегральні схеми, незалежно від того, є чи не є вони учасниками цих договорів.</a:t>
            </a:r>
          </a:p>
        </p:txBody>
      </p:sp>
    </p:spTree>
    <p:extLst>
      <p:ext uri="{BB962C8B-B14F-4D97-AF65-F5344CB8AC3E}">
        <p14:creationId xmlns:p14="http://schemas.microsoft.com/office/powerpoint/2010/main" val="1355780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92469"/>
            <a:ext cx="8596668" cy="4548894"/>
          </a:xfrm>
        </p:spPr>
        <p:txBody>
          <a:bodyPr>
            <a:noAutofit/>
          </a:bodyPr>
          <a:lstStyle/>
          <a:p>
            <a:r>
              <a:rPr lang="uk-UA" sz="2400" dirty="0"/>
              <a:t>Додатково до цих положень Угода ТРІПС встановлює інші обов’язкові для застосування мінімальні матеріально-правові стандарти щодо об’єктів:</a:t>
            </a:r>
          </a:p>
          <a:p>
            <a:r>
              <a:rPr lang="uk-UA" sz="2400" dirty="0"/>
              <a:t> авторського права та суміжних прав,</a:t>
            </a:r>
          </a:p>
          <a:p>
            <a:r>
              <a:rPr lang="uk-UA" sz="2400" dirty="0"/>
              <a:t> торговельних марок,</a:t>
            </a:r>
          </a:p>
          <a:p>
            <a:r>
              <a:rPr lang="uk-UA" sz="2400" dirty="0"/>
              <a:t> географічних зазначень, промислових зразків,</a:t>
            </a:r>
          </a:p>
          <a:p>
            <a:r>
              <a:rPr lang="uk-UA" sz="2400" dirty="0"/>
              <a:t> винаходів, </a:t>
            </a:r>
          </a:p>
          <a:p>
            <a:r>
              <a:rPr lang="uk-UA" sz="2400" dirty="0"/>
              <a:t>компонувань інтегральних схем,</a:t>
            </a:r>
          </a:p>
          <a:p>
            <a:r>
              <a:rPr lang="uk-UA" sz="2400" dirty="0"/>
              <a:t>комерційних таємниць. </a:t>
            </a:r>
          </a:p>
        </p:txBody>
      </p:sp>
    </p:spTree>
    <p:extLst>
      <p:ext uri="{BB962C8B-B14F-4D97-AF65-F5344CB8AC3E}">
        <p14:creationId xmlns:p14="http://schemas.microsoft.com/office/powerpoint/2010/main" val="2784580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400" dirty="0"/>
              <a:t>Такими стандартами, зокрема, </a:t>
            </a:r>
            <a:r>
              <a:rPr lang="uk-UA" sz="2400" b="1" i="1" dirty="0"/>
              <a:t>є :</a:t>
            </a:r>
          </a:p>
          <a:p>
            <a:r>
              <a:rPr lang="uk-UA" sz="2400" b="1" i="1" dirty="0"/>
              <a:t>вимоги до об’єктів, які підлягають правовій охороні; </a:t>
            </a:r>
          </a:p>
          <a:p>
            <a:r>
              <a:rPr lang="uk-UA" sz="2400" b="1" i="1" dirty="0"/>
              <a:t>строки правової охорони зазначених об’єктів; </a:t>
            </a:r>
          </a:p>
          <a:p>
            <a:r>
              <a:rPr lang="uk-UA" sz="2400" b="1" i="1" dirty="0"/>
              <a:t>права, що мають надаватися авторам, їх правонаступникам та іншим володільцям прав на ці об’єкти,</a:t>
            </a:r>
          </a:p>
          <a:p>
            <a:r>
              <a:rPr lang="uk-UA" sz="2400" b="1" i="1" dirty="0"/>
              <a:t> а також винятки з прав, що надаються.</a:t>
            </a:r>
          </a:p>
          <a:p>
            <a:endParaRPr lang="uk-UA" sz="2400" dirty="0"/>
          </a:p>
        </p:txBody>
      </p:sp>
    </p:spTree>
    <p:extLst>
      <p:ext uri="{BB962C8B-B14F-4D97-AF65-F5344CB8AC3E}">
        <p14:creationId xmlns:p14="http://schemas.microsoft.com/office/powerpoint/2010/main" val="1398210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a:t>Процедурні стандарти Угоди ТРІПС встановлюють такі загальні вимоги щодо забезпечення дотримання прав інтелектуальної власності:</a:t>
            </a:r>
          </a:p>
        </p:txBody>
      </p:sp>
      <p:sp>
        <p:nvSpPr>
          <p:cNvPr id="3" name="Объект 2"/>
          <p:cNvSpPr>
            <a:spLocks noGrp="1"/>
          </p:cNvSpPr>
          <p:nvPr>
            <p:ph idx="1"/>
          </p:nvPr>
        </p:nvSpPr>
        <p:spPr/>
        <p:txBody>
          <a:bodyPr>
            <a:normAutofit/>
          </a:bodyPr>
          <a:lstStyle/>
          <a:p>
            <a:r>
              <a:rPr lang="uk-UA" sz="2400" dirty="0"/>
              <a:t>норми національного законодавства мають передбачати ефективні заходи проти будь-яких порушень права інтелектуальної власності, включаючи термінові заходи, спрямовані на запобігання порушенням, і заходи, що попереджають подальші порушення (ці процедури повинні застосовуватися таким чином, щоб уникнути створення бар’єрів для законної торгівлі та забезпечити гарантії проти їх зловживань);</a:t>
            </a:r>
          </a:p>
        </p:txBody>
      </p:sp>
    </p:spTree>
    <p:extLst>
      <p:ext uri="{BB962C8B-B14F-4D97-AF65-F5344CB8AC3E}">
        <p14:creationId xmlns:p14="http://schemas.microsoft.com/office/powerpoint/2010/main" val="4101017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61545"/>
            <a:ext cx="8596668" cy="4979817"/>
          </a:xfrm>
        </p:spPr>
        <p:txBody>
          <a:bodyPr>
            <a:normAutofit/>
          </a:bodyPr>
          <a:lstStyle/>
          <a:p>
            <a:r>
              <a:rPr lang="uk-UA" sz="2400" dirty="0"/>
              <a:t>процедури захисту прав інтелектуальної власності мають бути справедливими та рівними для всіх (вони не повинні бути безпідставно ускладнені, вартість їх здійснення не повинна бути високою, вони не повинні супроводжуватися значними матеріальними затратами, містити безпідставні часові обмеження чи невиправдані затримки); </a:t>
            </a:r>
          </a:p>
          <a:p>
            <a:r>
              <a:rPr lang="uk-UA" sz="2400" dirty="0"/>
              <a:t> рішення по суті справи бажано викладати в письмовій формі та обґрунтовано (вони повинні бути доступними принаймні для сторін судочинства без невиправданих затримок та базуватися лише на свідченнях, щодо яких сторонам було надано можливість бути почутими);</a:t>
            </a:r>
          </a:p>
        </p:txBody>
      </p:sp>
    </p:spTree>
    <p:extLst>
      <p:ext uri="{BB962C8B-B14F-4D97-AF65-F5344CB8AC3E}">
        <p14:creationId xmlns:p14="http://schemas.microsoft.com/office/powerpoint/2010/main" val="4292213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069021"/>
            <a:ext cx="8596668" cy="2972341"/>
          </a:xfrm>
        </p:spPr>
        <p:txBody>
          <a:bodyPr>
            <a:normAutofit/>
          </a:bodyPr>
          <a:lstStyle/>
          <a:p>
            <a:r>
              <a:rPr lang="uk-UA" sz="2400" dirty="0"/>
              <a:t>сторони судочинства повинні мати можливість перегляду судом остаточних адміністративних рішень та принаймні юридичних аспектів першого судового рішення по суті справи, однак в кримінальних справах не повинно бути можливості перегляду виправдання.</a:t>
            </a:r>
          </a:p>
        </p:txBody>
      </p:sp>
    </p:spTree>
    <p:extLst>
      <p:ext uri="{BB962C8B-B14F-4D97-AF65-F5344CB8AC3E}">
        <p14:creationId xmlns:p14="http://schemas.microsoft.com/office/powerpoint/2010/main" val="788734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97572"/>
            <a:ext cx="8596668" cy="4550980"/>
          </a:xfrm>
        </p:spPr>
        <p:txBody>
          <a:bodyPr>
            <a:normAutofit/>
          </a:bodyPr>
          <a:lstStyle/>
          <a:p>
            <a:r>
              <a:rPr lang="uk-UA" sz="2400" dirty="0"/>
              <a:t>Угодою ТРІПС встановлені також спеціальні мінімальні стандарти процедур цивільного 52 ISSN 1815-2066. </a:t>
            </a:r>
            <a:r>
              <a:rPr lang="uk-UA" sz="2400" dirty="0" err="1"/>
              <a:t>Science</a:t>
            </a:r>
            <a:r>
              <a:rPr lang="uk-UA" sz="2400" dirty="0"/>
              <a:t> </a:t>
            </a:r>
            <a:r>
              <a:rPr lang="uk-UA" sz="2400" dirty="0" err="1"/>
              <a:t>and</a:t>
            </a:r>
            <a:r>
              <a:rPr lang="uk-UA" sz="2400" dirty="0"/>
              <a:t> </a:t>
            </a:r>
            <a:r>
              <a:rPr lang="uk-UA" sz="2400" dirty="0" err="1"/>
              <a:t>Innovation</a:t>
            </a:r>
            <a:r>
              <a:rPr lang="uk-UA" sz="2400" dirty="0"/>
              <a:t>. T. 7, № 3, 2011 Правова охорона інтелектуальної власності судочинства та адміністративних процедур, а також засобів забезпечення дотримання прав інтелектуальної власності.</a:t>
            </a:r>
          </a:p>
          <a:p>
            <a:pPr marL="0" indent="0">
              <a:buNone/>
            </a:pPr>
            <a:r>
              <a:rPr lang="uk-UA" sz="2400" dirty="0"/>
              <a:t>    Зокрема, вимагається:</a:t>
            </a:r>
          </a:p>
          <a:p>
            <a:r>
              <a:rPr lang="uk-UA" sz="2400" dirty="0"/>
              <a:t>забезпечити чесність та справедливість процедур; </a:t>
            </a:r>
          </a:p>
          <a:p>
            <a:r>
              <a:rPr lang="uk-UA" sz="2400" dirty="0"/>
              <a:t>надати судам право:</a:t>
            </a:r>
          </a:p>
          <a:p>
            <a:pPr marL="0" indent="0">
              <a:buNone/>
            </a:pPr>
            <a:endParaRPr lang="uk-UA" sz="2400" dirty="0"/>
          </a:p>
        </p:txBody>
      </p:sp>
    </p:spTree>
    <p:extLst>
      <p:ext uri="{BB962C8B-B14F-4D97-AF65-F5344CB8AC3E}">
        <p14:creationId xmlns:p14="http://schemas.microsoft.com/office/powerpoint/2010/main" val="863206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19807"/>
            <a:ext cx="8596668" cy="5221555"/>
          </a:xfrm>
        </p:spPr>
        <p:txBody>
          <a:bodyPr>
            <a:normAutofit/>
          </a:bodyPr>
          <a:lstStyle/>
          <a:p>
            <a:r>
              <a:rPr lang="uk-UA" sz="2000" dirty="0"/>
              <a:t>а) вимагати від сторін надання належних їм доказів;</a:t>
            </a:r>
          </a:p>
          <a:p>
            <a:r>
              <a:rPr lang="uk-UA" sz="2000" dirty="0"/>
              <a:t>б) приймати рішення за відсутності необхідної інформації, яку сторона не надала з поважних причин або для отримання якої встановила значні перешкоди; </a:t>
            </a:r>
          </a:p>
          <a:p>
            <a:r>
              <a:rPr lang="uk-UA" sz="2000" dirty="0"/>
              <a:t>в) вимагати від винної особи припинити порушення прав інтелектуальної власності та (серед іншого) запобігати імпорту товарів з порушенням прав інтелектуальної власності;</a:t>
            </a:r>
          </a:p>
          <a:p>
            <a:r>
              <a:rPr lang="uk-UA" sz="2000" dirty="0"/>
              <a:t>г) вимагати від винної особи відшкодування володільцю прав завданих збитків, у тому числі судових витрат;</a:t>
            </a:r>
          </a:p>
          <a:p>
            <a:r>
              <a:rPr lang="uk-UA" sz="2000" dirty="0"/>
              <a:t> ґ) вимагати виведення з комерційних каналів без будь-якої компенсації товарів, які є предметом порушення, та знищення їх, якщо це не завдасть шкоди володільцю прав, а також матеріалів та обладнання, які були значною мірою використані для виробництва таких товарів.</a:t>
            </a:r>
          </a:p>
        </p:txBody>
      </p:sp>
    </p:spTree>
    <p:extLst>
      <p:ext uri="{BB962C8B-B14F-4D97-AF65-F5344CB8AC3E}">
        <p14:creationId xmlns:p14="http://schemas.microsoft.com/office/powerpoint/2010/main" val="1713938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400" dirty="0"/>
              <a:t>Особливої уваги в Угоді ТРІПС </a:t>
            </a:r>
            <a:r>
              <a:rPr lang="uk-UA" sz="2400" b="1" i="1" dirty="0"/>
              <a:t>надається процедурним стандартам,</a:t>
            </a:r>
            <a:r>
              <a:rPr lang="uk-UA" sz="2400" dirty="0"/>
              <a:t> що покликані забезпечити негайне та ефективне запобігання порушенням прав інтелектуальної власності, у тому числі імпорту товарів, які є предметом таких порушень, а також збереження відповідних доказів щодо інкримінованого порушення.</a:t>
            </a:r>
          </a:p>
          <a:p>
            <a:r>
              <a:rPr lang="uk-UA" sz="2400" dirty="0"/>
              <a:t>Ще однією важливою ознакою Угоди ТРІПС є </a:t>
            </a:r>
            <a:r>
              <a:rPr lang="uk-UA" sz="2400" b="1" i="1" dirty="0"/>
              <a:t>наявність у ній детального комплексу стандартів щодо забезпечення дотримання прав інтелектуальної власності на митному кордоні.</a:t>
            </a:r>
          </a:p>
          <a:p>
            <a:endParaRPr lang="uk-UA" sz="2400" dirty="0"/>
          </a:p>
        </p:txBody>
      </p:sp>
    </p:spTree>
    <p:extLst>
      <p:ext uri="{BB962C8B-B14F-4D97-AF65-F5344CB8AC3E}">
        <p14:creationId xmlns:p14="http://schemas.microsoft.com/office/powerpoint/2010/main" val="2623525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55835"/>
            <a:ext cx="8596668" cy="4685528"/>
          </a:xfrm>
        </p:spPr>
        <p:txBody>
          <a:bodyPr>
            <a:normAutofit/>
          </a:bodyPr>
          <a:lstStyle/>
          <a:p>
            <a:r>
              <a:rPr lang="uk-UA" sz="2400" dirty="0"/>
              <a:t>Низка встановлених Угодою ТРІПС міжнародних стандартів захисту прав інтелектуальної власності </a:t>
            </a:r>
            <a:r>
              <a:rPr lang="uk-UA" sz="2400" b="1" i="1" dirty="0"/>
              <a:t>не є нормами прямої дії. </a:t>
            </a:r>
          </a:p>
          <a:p>
            <a:r>
              <a:rPr lang="uk-UA" sz="2400" dirty="0"/>
              <a:t>Тому вони можуть бути реалізовані лише </a:t>
            </a:r>
            <a:r>
              <a:rPr lang="uk-UA" sz="2400" b="1" i="1" dirty="0"/>
              <a:t>в межах національної законодавчої системи та практики через імплементацію в норми національних актів. </a:t>
            </a:r>
          </a:p>
          <a:p>
            <a:r>
              <a:rPr lang="uk-UA" sz="2400" i="1" dirty="0"/>
              <a:t>У першу чергу </a:t>
            </a:r>
            <a:r>
              <a:rPr lang="uk-UA" sz="2400" dirty="0"/>
              <a:t>це стосується процедурних стандартів забезпечення дотримання прав інтелектуальної власності, оскільки впровадження їх залежить від системи судоустрою країни. </a:t>
            </a:r>
          </a:p>
        </p:txBody>
      </p:sp>
    </p:spTree>
    <p:extLst>
      <p:ext uri="{BB962C8B-B14F-4D97-AF65-F5344CB8AC3E}">
        <p14:creationId xmlns:p14="http://schemas.microsoft.com/office/powerpoint/2010/main" val="170717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800" b="1" i="1" dirty="0"/>
              <a:t>Відповідно до міжнародних стандартів </a:t>
            </a:r>
            <a:r>
              <a:rPr lang="uk-UA" sz="2800" dirty="0"/>
              <a:t>поняття </a:t>
            </a:r>
            <a:r>
              <a:rPr lang="uk-UA" sz="2800" b="1" dirty="0"/>
              <a:t>«захист прав інтелектуальної власності» </a:t>
            </a:r>
            <a:r>
              <a:rPr lang="uk-UA" sz="2800" dirty="0"/>
              <a:t>означає діяльність повноважних органів державної влади щодо визнання прав, відновлення в правах і усунення перешкод, які заважають реалізації прав та інтересів суб’єктів права інтелектуальної власності. </a:t>
            </a:r>
          </a:p>
        </p:txBody>
      </p:sp>
    </p:spTree>
    <p:extLst>
      <p:ext uri="{BB962C8B-B14F-4D97-AF65-F5344CB8AC3E}">
        <p14:creationId xmlns:p14="http://schemas.microsoft.com/office/powerpoint/2010/main" val="606691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85847"/>
            <a:ext cx="8596668" cy="3655515"/>
          </a:xfrm>
        </p:spPr>
        <p:txBody>
          <a:bodyPr>
            <a:normAutofit/>
          </a:bodyPr>
          <a:lstStyle/>
          <a:p>
            <a:r>
              <a:rPr lang="uk-UA" sz="2400" dirty="0"/>
              <a:t>Наразі практично всі міжнародні стандарти захисту прав інтелектуальної власності, що встановлені Угодою ТРІПС та зазначеними вище договорами, адекватно перенесені в площину національних законодавчих та інших нормативно-правових актів України.</a:t>
            </a:r>
          </a:p>
          <a:p>
            <a:r>
              <a:rPr lang="uk-UA" sz="2400" dirty="0"/>
              <a:t>Opгaнiзaцiï, із якими cпiвпpaцює Укpaïнa в мeжax зaxиcтy iнтeлeктyaльнoï влacнocтi, piзнятьcя за cвoïм cтaтycoм.</a:t>
            </a:r>
          </a:p>
        </p:txBody>
      </p:sp>
    </p:spTree>
    <p:extLst>
      <p:ext uri="{BB962C8B-B14F-4D97-AF65-F5344CB8AC3E}">
        <p14:creationId xmlns:p14="http://schemas.microsoft.com/office/powerpoint/2010/main" val="4090324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51035"/>
            <a:ext cx="8596668" cy="4990328"/>
          </a:xfrm>
        </p:spPr>
        <p:txBody>
          <a:bodyPr>
            <a:normAutofit/>
          </a:bodyPr>
          <a:lstStyle/>
          <a:p>
            <a:r>
              <a:rPr lang="uk-UA" sz="2400" dirty="0"/>
              <a:t>До них належать як мiжнapoднoі ypядoвi Opгaнiзaцiï, так i мiжнapoднi ypядoвi тa гpoмaдcькi Opгaнiзaцiï. У cфepi iнтeлeктyaльнoï влacнocтi тa </a:t>
            </a:r>
            <a:r>
              <a:rPr lang="uk-UA" sz="2400" dirty="0" err="1"/>
              <a:t>ïï</a:t>
            </a:r>
            <a:r>
              <a:rPr lang="uk-UA" sz="2400" dirty="0"/>
              <a:t> зaxиcтy важливими є вiднocини із такими opгaнiзaцiями:</a:t>
            </a:r>
          </a:p>
          <a:p>
            <a:pPr lvl="0"/>
            <a:r>
              <a:rPr lang="uk-UA" sz="2400" dirty="0"/>
              <a:t>Мiжнapoдними opгaнiзaцiями «зaгaльнoï кoмпeтeнцiï»:</a:t>
            </a:r>
          </a:p>
          <a:p>
            <a:pPr lvl="0"/>
            <a:r>
              <a:rPr lang="uk-UA" sz="2400" dirty="0"/>
              <a:t>Miжнapoднa opгaнiзaцiя зі cтaндapтизaцiï,</a:t>
            </a:r>
          </a:p>
          <a:p>
            <a:pPr lvl="0"/>
            <a:r>
              <a:rPr lang="uk-UA" sz="2400" dirty="0"/>
              <a:t>ЮHECKO,</a:t>
            </a:r>
          </a:p>
          <a:p>
            <a:pPr lvl="0"/>
            <a:r>
              <a:rPr lang="uk-UA" sz="2400" dirty="0"/>
              <a:t>Miжнapoднa opгaнiзaцiя пpaцi;</a:t>
            </a:r>
          </a:p>
          <a:p>
            <a:pPr lvl="0"/>
            <a:r>
              <a:rPr lang="uk-UA" sz="2400" dirty="0"/>
              <a:t>мiжнapoдними  ypядoвими  opгaнiзaцiями  з  питaнь  зaxиcтy інтелектуальної власності.</a:t>
            </a:r>
          </a:p>
          <a:p>
            <a:endParaRPr lang="uk-UA" sz="2400" dirty="0"/>
          </a:p>
          <a:p>
            <a:endParaRPr lang="uk-UA" sz="2400" dirty="0"/>
          </a:p>
        </p:txBody>
      </p:sp>
    </p:spTree>
    <p:extLst>
      <p:ext uri="{BB962C8B-B14F-4D97-AF65-F5344CB8AC3E}">
        <p14:creationId xmlns:p14="http://schemas.microsoft.com/office/powerpoint/2010/main" val="3004438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0700" y="983430"/>
            <a:ext cx="8596668" cy="5060018"/>
          </a:xfrm>
        </p:spPr>
        <p:txBody>
          <a:bodyPr>
            <a:normAutofit fontScale="92500" lnSpcReduction="10000"/>
          </a:bodyPr>
          <a:lstStyle/>
          <a:p>
            <a:pPr lvl="0"/>
            <a:r>
              <a:rPr lang="uk-UA" dirty="0"/>
              <a:t>Бepнcький coюз з oxopoни лiтepaтypниx i xyдoжнix твopiв,</a:t>
            </a:r>
          </a:p>
          <a:p>
            <a:pPr lvl="0"/>
            <a:r>
              <a:rPr lang="uk-UA" dirty="0"/>
              <a:t>Гaaзький coюз із дeпoнyвaння пpoмиcлoвиx зpaскiв,</a:t>
            </a:r>
          </a:p>
          <a:p>
            <a:pPr lvl="0"/>
            <a:r>
              <a:rPr lang="uk-UA" dirty="0"/>
              <a:t>Coюз з oxopoни пpoмиcлoвoï влacнocтi,</a:t>
            </a:r>
          </a:p>
          <a:p>
            <a:pPr lvl="0"/>
            <a:r>
              <a:rPr lang="uk-UA" dirty="0"/>
              <a:t>Miжнapoдний coюз пaтeнтнoï кooпepaцiï,</a:t>
            </a:r>
          </a:p>
          <a:p>
            <a:pPr lvl="0"/>
            <a:r>
              <a:rPr lang="uk-UA" dirty="0"/>
              <a:t>Miжнapoдний coюз з oxopoни нoвиx copтiв pocлин,</a:t>
            </a:r>
          </a:p>
          <a:p>
            <a:pPr lvl="0"/>
            <a:r>
              <a:rPr lang="uk-UA" dirty="0"/>
              <a:t>Maдpидcький coюз мiжнapoднoï peєcтpaцiï знaкiв;</a:t>
            </a:r>
          </a:p>
          <a:p>
            <a:pPr lvl="0"/>
            <a:r>
              <a:rPr lang="uk-UA" dirty="0"/>
              <a:t>Мiжнapoдними нeypядoвими тa гpoмaдcькими opгaнiзaцiями з питaнь зaxиcтy iнтeлeктyaльнoï влacнocтi в oкpeмиx пpoфeciйниx cфepax:</a:t>
            </a:r>
          </a:p>
          <a:p>
            <a:pPr lvl="0"/>
            <a:r>
              <a:rPr lang="uk-UA" dirty="0"/>
              <a:t>Koaлiцiя зaxиcтy пpaв iнтeлeктyaльнoï влacнocтi (CIPR),</a:t>
            </a:r>
          </a:p>
          <a:p>
            <a:pPr lvl="0"/>
            <a:r>
              <a:rPr lang="uk-UA" dirty="0"/>
              <a:t>Miжнapoднa acoцiaцiя влacникiв тoвapниx знaкiв (INTA),</a:t>
            </a:r>
          </a:p>
          <a:p>
            <a:pPr lvl="0"/>
            <a:r>
              <a:rPr lang="uk-UA" dirty="0"/>
              <a:t>Miжнapoднa фeдepaцiя фoнoгpaфiчнoï пpoмиcлoвocтi (IFPI),</a:t>
            </a:r>
          </a:p>
          <a:p>
            <a:pPr lvl="0"/>
            <a:r>
              <a:rPr lang="uk-UA" dirty="0"/>
              <a:t>Miжнapoднa кoнфeдepaцiя тoвapиcтв aвтopiв i кoмпозитopiв,</a:t>
            </a:r>
          </a:p>
          <a:p>
            <a:pPr lvl="0"/>
            <a:r>
              <a:rPr lang="uk-UA" dirty="0"/>
              <a:t>Miжнapoднe 6юpo тoвapиcтв із зa6eзпeчeння oxopoни aвтopcькиx пpaв на зaпиc i мexaнiчнe вiдтвopeння твopiв тoщo.</a:t>
            </a:r>
          </a:p>
          <a:p>
            <a:endParaRPr lang="uk-UA" dirty="0"/>
          </a:p>
        </p:txBody>
      </p:sp>
    </p:spTree>
    <p:extLst>
      <p:ext uri="{BB962C8B-B14F-4D97-AF65-F5344CB8AC3E}">
        <p14:creationId xmlns:p14="http://schemas.microsoft.com/office/powerpoint/2010/main" val="835378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78069"/>
            <a:ext cx="8596668" cy="5463293"/>
          </a:xfrm>
        </p:spPr>
        <p:txBody>
          <a:bodyPr>
            <a:normAutofit fontScale="92500" lnSpcReduction="20000"/>
          </a:bodyPr>
          <a:lstStyle/>
          <a:p>
            <a:r>
              <a:rPr lang="uk-UA" sz="3000" b="1" i="1" dirty="0"/>
              <a:t>Сучасною проблемою промислової власності є недобросовісна конкуренція</a:t>
            </a:r>
            <a:r>
              <a:rPr lang="uk-UA" sz="3000" dirty="0"/>
              <a:t>.</a:t>
            </a:r>
          </a:p>
          <a:p>
            <a:endParaRPr lang="uk-UA" sz="2400" dirty="0"/>
          </a:p>
          <a:p>
            <a:r>
              <a:rPr lang="uk-UA" sz="2800" dirty="0"/>
              <a:t>Припинення недобросовісної конкуренції полягає у зупинені такої діяльності чи практики що здійснюються в ході торгової чи промислової діяльності, які суперечать чесній практиці, зокрема щодо:</a:t>
            </a:r>
          </a:p>
          <a:p>
            <a:pPr lvl="1"/>
            <a:r>
              <a:rPr lang="uk-UA" sz="2800" dirty="0"/>
              <a:t>дій, які здатні зумовити змішування з продукцією чи послугами  або промисловою чи торговою діяльністю підприємства,</a:t>
            </a:r>
          </a:p>
          <a:p>
            <a:pPr lvl="1"/>
            <a:r>
              <a:rPr lang="uk-UA" sz="2800" dirty="0"/>
              <a:t>неправдивих відомостей, здатних дискредитувати продукцію чи послуги або промислову чи торгову діяльність підприємства,</a:t>
            </a:r>
          </a:p>
        </p:txBody>
      </p:sp>
    </p:spTree>
    <p:extLst>
      <p:ext uri="{BB962C8B-B14F-4D97-AF65-F5344CB8AC3E}">
        <p14:creationId xmlns:p14="http://schemas.microsoft.com/office/powerpoint/2010/main" val="2243661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87669"/>
            <a:ext cx="8596668" cy="4853693"/>
          </a:xfrm>
        </p:spPr>
        <p:txBody>
          <a:bodyPr>
            <a:normAutofit/>
          </a:bodyPr>
          <a:lstStyle/>
          <a:p>
            <a:pPr lvl="1"/>
            <a:r>
              <a:rPr lang="uk-UA" sz="2400" dirty="0"/>
              <a:t>вказівок або тверджень, здатних ввести в оману щодо характеру, способу виготовлення, властивостей, придатності або кількості продукції чи послуг, дій, спрямованих на неправомірне присвоєння, розкриття або використання комерційної таємниці,</a:t>
            </a:r>
          </a:p>
          <a:p>
            <a:pPr lvl="1"/>
            <a:r>
              <a:rPr lang="uk-UA" sz="2400" dirty="0"/>
              <a:t>дій, здатних зумовити зниження розрізняльної здатності або завдати іншої шкоди репутації іншого зразка, або спрямованих на неправомірне використання нематеріальних активів чи репутації іншого підприємства. </a:t>
            </a:r>
          </a:p>
          <a:p>
            <a:pPr lvl="1"/>
            <a:endParaRPr lang="uk-UA" sz="2400" dirty="0"/>
          </a:p>
        </p:txBody>
      </p:sp>
    </p:spTree>
    <p:extLst>
      <p:ext uri="{BB962C8B-B14F-4D97-AF65-F5344CB8AC3E}">
        <p14:creationId xmlns:p14="http://schemas.microsoft.com/office/powerpoint/2010/main" val="490944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r>
              <a:rPr lang="uk-UA" sz="2800" b="1" i="1" dirty="0"/>
              <a:t>Щодо міжнародної охорони</a:t>
            </a:r>
            <a:r>
              <a:rPr lang="uk-UA" sz="2800" dirty="0"/>
              <a:t>, то законодавство будь-якої конкретної країни регулює відносини тільки цієї країни. Отже, патент, реєстрація знака чи промислового зразка мають чинність тільки у певній країні. </a:t>
            </a:r>
          </a:p>
          <a:p>
            <a:r>
              <a:rPr lang="uk-UA" sz="2800" dirty="0"/>
              <a:t>Якщо ж власник патенту, товарного знаку чи промислового зразка бажає одержати правову охорону в кількох країнах, він має її одержати в кожній із цих країн окремо.</a:t>
            </a:r>
          </a:p>
        </p:txBody>
      </p:sp>
    </p:spTree>
    <p:extLst>
      <p:ext uri="{BB962C8B-B14F-4D97-AF65-F5344CB8AC3E}">
        <p14:creationId xmlns:p14="http://schemas.microsoft.com/office/powerpoint/2010/main" val="2834223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03891"/>
            <a:ext cx="8596668" cy="5137472"/>
          </a:xfrm>
        </p:spPr>
        <p:txBody>
          <a:bodyPr>
            <a:normAutofit fontScale="92500" lnSpcReduction="10000"/>
          </a:bodyPr>
          <a:lstStyle/>
          <a:p>
            <a:r>
              <a:rPr lang="uk-UA" dirty="0"/>
              <a:t> </a:t>
            </a:r>
            <a:r>
              <a:rPr lang="uk-UA" sz="2400" dirty="0"/>
              <a:t>На сучасному етапі чітко визначились основні тенденції розвитку міжнародного регулювання прав інтелектуальної власності. </a:t>
            </a:r>
          </a:p>
          <a:p>
            <a:r>
              <a:rPr lang="uk-UA" sz="2400" b="1" i="1" dirty="0"/>
              <a:t>По-перше,</a:t>
            </a:r>
            <a:r>
              <a:rPr lang="uk-UA" sz="2400" dirty="0"/>
              <a:t> ці права визнаються майже повсюдно, хоча і в різному обсязі.</a:t>
            </a:r>
          </a:p>
          <a:p>
            <a:r>
              <a:rPr lang="uk-UA" sz="2400" b="1" i="1" dirty="0"/>
              <a:t>По-друге,</a:t>
            </a:r>
            <a:r>
              <a:rPr lang="uk-UA" sz="2400" dirty="0"/>
              <a:t> завдяки переговорам на вищому рівні і діям міжнародних організацій, спостерігається гармонізація і навіть уніфікація національних законодавств. </a:t>
            </a:r>
          </a:p>
          <a:p>
            <a:r>
              <a:rPr lang="uk-UA" sz="2400" b="1" i="1" dirty="0"/>
              <a:t>По-третє</a:t>
            </a:r>
            <a:r>
              <a:rPr lang="uk-UA" sz="2400" dirty="0"/>
              <a:t>, наголошується універсалізація охорони ІВ, застосування єдиного підходу при її наданні своїм громадянам та іноземцям, вирівнювання обсягу прав і можливостей їх захисту в суді для всіх зацікавлених осіб. </a:t>
            </a:r>
          </a:p>
          <a:p>
            <a:r>
              <a:rPr lang="uk-UA" sz="2400" dirty="0"/>
              <a:t>Як наслідок, охорона ІВ поступово втрачає традиційно територіальний характер.</a:t>
            </a:r>
          </a:p>
        </p:txBody>
      </p:sp>
    </p:spTree>
    <p:extLst>
      <p:ext uri="{BB962C8B-B14F-4D97-AF65-F5344CB8AC3E}">
        <p14:creationId xmlns:p14="http://schemas.microsoft.com/office/powerpoint/2010/main" val="2105990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endParaRPr lang="uk-UA" sz="3600" dirty="0"/>
          </a:p>
          <a:p>
            <a:endParaRPr lang="uk-UA" sz="3600" dirty="0"/>
          </a:p>
          <a:p>
            <a:endParaRPr lang="uk-UA" sz="3600"/>
          </a:p>
          <a:p>
            <a:pPr algn="ctr"/>
            <a:r>
              <a:rPr lang="uk-UA" sz="3600"/>
              <a:t>Дякую за увагу!</a:t>
            </a:r>
            <a:endParaRPr lang="uk-UA" sz="3600" dirty="0"/>
          </a:p>
        </p:txBody>
      </p:sp>
    </p:spTree>
    <p:extLst>
      <p:ext uri="{BB962C8B-B14F-4D97-AF65-F5344CB8AC3E}">
        <p14:creationId xmlns:p14="http://schemas.microsoft.com/office/powerpoint/2010/main" val="3200806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dirty="0"/>
              <a:t>З огляду на це вказаний термін залежно від контексту означає правову охорону (</a:t>
            </a:r>
            <a:r>
              <a:rPr lang="uk-UA" sz="3200" dirty="0" err="1"/>
              <a:t>англ</a:t>
            </a:r>
            <a:r>
              <a:rPr lang="uk-UA" sz="3200" dirty="0"/>
              <a:t>. – </a:t>
            </a:r>
            <a:r>
              <a:rPr lang="uk-UA" sz="3200" dirty="0" err="1"/>
              <a:t>protection</a:t>
            </a:r>
            <a:r>
              <a:rPr lang="uk-UA" sz="3200" dirty="0"/>
              <a:t>) об’єкта права інтелектуальної власності, відновлення в правах (захист прав) правоволодільця, примусове забезпечення (</a:t>
            </a:r>
            <a:r>
              <a:rPr lang="uk-UA" sz="3200" dirty="0" err="1"/>
              <a:t>англ</a:t>
            </a:r>
            <a:r>
              <a:rPr lang="uk-UA" sz="3200" dirty="0"/>
              <a:t>. – </a:t>
            </a:r>
            <a:r>
              <a:rPr lang="uk-UA" sz="3200" dirty="0" err="1"/>
              <a:t>enforcement</a:t>
            </a:r>
            <a:r>
              <a:rPr lang="uk-UA" sz="3200" dirty="0"/>
              <a:t>) дотримання прав.</a:t>
            </a:r>
          </a:p>
        </p:txBody>
      </p:sp>
    </p:spTree>
    <p:extLst>
      <p:ext uri="{BB962C8B-B14F-4D97-AF65-F5344CB8AC3E}">
        <p14:creationId xmlns:p14="http://schemas.microsoft.com/office/powerpoint/2010/main" val="143243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800" dirty="0"/>
              <a:t>Україна є учасницею більш як 50-и багатосторонніх та двосторонніх міжнародних договорів з питань інтелектуальної власності. </a:t>
            </a:r>
          </a:p>
          <a:p>
            <a:r>
              <a:rPr lang="uk-UA" sz="2800" dirty="0"/>
              <a:t>Тому доцільно визначити роль міжнародних стандартів у системі захисту прав інтелектуальної власності як невід’ємних складових національної правової системи в Україні. </a:t>
            </a:r>
          </a:p>
        </p:txBody>
      </p:sp>
    </p:spTree>
    <p:extLst>
      <p:ext uri="{BB962C8B-B14F-4D97-AF65-F5344CB8AC3E}">
        <p14:creationId xmlns:p14="http://schemas.microsoft.com/office/powerpoint/2010/main" val="213462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800" dirty="0"/>
              <a:t>Україна є учасницею 20-и з 22-х чинних міжнародних договорів з питань інтелектуальної власності, функції адміністрування яких виконує Всесвітня організація інтелектуальної власності ВОІВ (</a:t>
            </a:r>
            <a:r>
              <a:rPr lang="uk-UA" sz="2800" dirty="0" err="1"/>
              <a:t>англ</a:t>
            </a:r>
            <a:r>
              <a:rPr lang="uk-UA" sz="2800" dirty="0"/>
              <a:t>. </a:t>
            </a:r>
            <a:r>
              <a:rPr lang="uk-UA" sz="2800" dirty="0" err="1"/>
              <a:t>World</a:t>
            </a:r>
            <a:r>
              <a:rPr lang="uk-UA" sz="2800" dirty="0"/>
              <a:t> </a:t>
            </a:r>
            <a:r>
              <a:rPr lang="uk-UA" sz="2800" dirty="0" err="1"/>
              <a:t>Intellectual</a:t>
            </a:r>
            <a:r>
              <a:rPr lang="uk-UA" sz="2800" dirty="0"/>
              <a:t> </a:t>
            </a:r>
            <a:r>
              <a:rPr lang="uk-UA" sz="2800" dirty="0" err="1"/>
              <a:t>Pro</a:t>
            </a:r>
            <a:r>
              <a:rPr lang="uk-UA" sz="2800" dirty="0"/>
              <a:t> </a:t>
            </a:r>
            <a:r>
              <a:rPr lang="uk-UA" sz="2800" dirty="0" err="1"/>
              <a:t>perty</a:t>
            </a:r>
            <a:r>
              <a:rPr lang="uk-UA" sz="2800" dirty="0"/>
              <a:t> </a:t>
            </a:r>
            <a:r>
              <a:rPr lang="uk-UA" sz="2800" dirty="0" err="1"/>
              <a:t>Organization</a:t>
            </a:r>
            <a:r>
              <a:rPr lang="uk-UA" sz="2800" dirty="0"/>
              <a:t>). Перелік цих договорів представлено в таблиці.</a:t>
            </a:r>
          </a:p>
        </p:txBody>
      </p:sp>
    </p:spTree>
    <p:extLst>
      <p:ext uri="{BB962C8B-B14F-4D97-AF65-F5344CB8AC3E}">
        <p14:creationId xmlns:p14="http://schemas.microsoft.com/office/powerpoint/2010/main" val="2999186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271752"/>
          </a:xfrm>
        </p:spPr>
        <p:txBody>
          <a:bodyPr>
            <a:normAutofit/>
          </a:bodyPr>
          <a:lstStyle/>
          <a:p>
            <a:r>
              <a:rPr lang="uk-UA" sz="2400" dirty="0"/>
              <a:t>Міжнародні договори України з питань інтелектуальної власності, функції адміністрування яких виконує ВОІВ </a:t>
            </a:r>
            <a:br>
              <a:rPr lang="uk-UA" sz="2400" dirty="0"/>
            </a:br>
            <a:r>
              <a:rPr lang="uk-UA" sz="2400" dirty="0"/>
              <a:t>                                                                      Таблиця 1.</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091796285"/>
              </p:ext>
            </p:extLst>
          </p:nvPr>
        </p:nvGraphicFramePr>
        <p:xfrm>
          <a:off x="677689" y="1723698"/>
          <a:ext cx="8676517" cy="4361794"/>
        </p:xfrm>
        <a:graphic>
          <a:graphicData uri="http://schemas.openxmlformats.org/drawingml/2006/table">
            <a:tbl>
              <a:tblPr firstRow="1" bandRow="1">
                <a:tableStyleId>{5C22544A-7EE6-4342-B048-85BDC9FD1C3A}</a:tableStyleId>
              </a:tblPr>
              <a:tblGrid>
                <a:gridCol w="8676517">
                  <a:extLst>
                    <a:ext uri="{9D8B030D-6E8A-4147-A177-3AD203B41FA5}">
                      <a16:colId xmlns:a16="http://schemas.microsoft.com/office/drawing/2014/main" val="2755017646"/>
                    </a:ext>
                  </a:extLst>
                </a:gridCol>
              </a:tblGrid>
              <a:tr h="1007839">
                <a:tc>
                  <a:txBody>
                    <a:bodyPr/>
                    <a:lstStyle/>
                    <a:p>
                      <a:pPr algn="ctr"/>
                      <a:endParaRPr lang="uk-UA" sz="2000" noProof="0" dirty="0"/>
                    </a:p>
                    <a:p>
                      <a:pPr algn="ctr"/>
                      <a:r>
                        <a:rPr lang="uk-UA" sz="2000" noProof="0" dirty="0"/>
                        <a:t>Назва договору та дата набуття чинності в Україні</a:t>
                      </a:r>
                    </a:p>
                  </a:txBody>
                  <a:tcPr/>
                </a:tc>
                <a:extLst>
                  <a:ext uri="{0D108BD9-81ED-4DB2-BD59-A6C34878D82A}">
                    <a16:rowId xmlns:a16="http://schemas.microsoft.com/office/drawing/2014/main" val="4166227176"/>
                  </a:ext>
                </a:extLst>
              </a:tr>
              <a:tr h="3833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noProof="0" dirty="0"/>
                        <a:t>Конвенція про заснування ВОІВ 26.04.1970 </a:t>
                      </a:r>
                    </a:p>
                  </a:txBody>
                  <a:tcPr/>
                </a:tc>
                <a:extLst>
                  <a:ext uri="{0D108BD9-81ED-4DB2-BD59-A6C34878D82A}">
                    <a16:rowId xmlns:a16="http://schemas.microsoft.com/office/drawing/2014/main" val="4202608720"/>
                  </a:ext>
                </a:extLst>
              </a:tr>
              <a:tr h="2970646">
                <a:tc>
                  <a:txBody>
                    <a:bodyPr/>
                    <a:lstStyle/>
                    <a:p>
                      <a:r>
                        <a:rPr lang="uk-UA" noProof="0" dirty="0"/>
                        <a:t>Паризька конвенція про охорону промислової власності 25.12.1991 </a:t>
                      </a:r>
                    </a:p>
                    <a:p>
                      <a:r>
                        <a:rPr lang="uk-UA" noProof="0" dirty="0"/>
                        <a:t>Договір про патентну кооперацію 25.12.1991</a:t>
                      </a:r>
                    </a:p>
                    <a:p>
                      <a:r>
                        <a:rPr lang="uk-UA" noProof="0" dirty="0"/>
                        <a:t>Мадридська угода про міжнародну реєстрацію знаків 25.12.1991 </a:t>
                      </a:r>
                    </a:p>
                    <a:p>
                      <a:r>
                        <a:rPr lang="uk-UA" noProof="0" dirty="0"/>
                        <a:t>Бернська конвенція про охорону літературних і художніх творів 25.10.1995</a:t>
                      </a:r>
                    </a:p>
                    <a:p>
                      <a:r>
                        <a:rPr lang="uk-UA" noProof="0" dirty="0"/>
                        <a:t>Договір про закони щодо товарних знаків 01.08.1996 </a:t>
                      </a:r>
                    </a:p>
                    <a:p>
                      <a:r>
                        <a:rPr lang="uk-UA" noProof="0" dirty="0"/>
                        <a:t>Будапештський договір про міжнародне визнання депонування мікроорганізмів з метою патентної процедури 02.07.1997 </a:t>
                      </a:r>
                    </a:p>
                    <a:p>
                      <a:r>
                        <a:rPr lang="uk-UA" noProof="0" dirty="0" err="1"/>
                        <a:t>Найробський</a:t>
                      </a:r>
                      <a:r>
                        <a:rPr lang="uk-UA" noProof="0" dirty="0"/>
                        <a:t> договір про охорону олімпійського символу 20.12.1998 </a:t>
                      </a:r>
                    </a:p>
                    <a:p>
                      <a:r>
                        <a:rPr lang="uk-UA" noProof="0" dirty="0"/>
                        <a:t>Конвенція про охорону інтересів виробників фонограм від незаконного відтворення їхніх фонограм 18.02.2000 </a:t>
                      </a:r>
                    </a:p>
                  </a:txBody>
                  <a:tcPr/>
                </a:tc>
                <a:extLst>
                  <a:ext uri="{0D108BD9-81ED-4DB2-BD59-A6C34878D82A}">
                    <a16:rowId xmlns:a16="http://schemas.microsoft.com/office/drawing/2014/main" val="2361590320"/>
                  </a:ext>
                </a:extLst>
              </a:tr>
            </a:tbl>
          </a:graphicData>
        </a:graphic>
      </p:graphicFrame>
    </p:spTree>
    <p:extLst>
      <p:ext uri="{BB962C8B-B14F-4D97-AF65-F5344CB8AC3E}">
        <p14:creationId xmlns:p14="http://schemas.microsoft.com/office/powerpoint/2010/main" val="1541715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15007"/>
          </a:xfrm>
        </p:spPr>
        <p:txBody>
          <a:bodyPr>
            <a:normAutofit fontScale="90000"/>
          </a:bodyPr>
          <a:lstStyle/>
          <a:p>
            <a:r>
              <a:rPr lang="uk-UA" sz="2800" dirty="0"/>
              <a:t>                                                Продовження таблиці 1.</a:t>
            </a:r>
          </a:p>
        </p:txBody>
      </p:sp>
      <p:graphicFrame>
        <p:nvGraphicFramePr>
          <p:cNvPr id="4" name="Объект 3"/>
          <p:cNvGraphicFramePr>
            <a:graphicFrameLocks noGrp="1"/>
          </p:cNvGraphicFramePr>
          <p:nvPr>
            <p:ph idx="1"/>
            <p:extLst>
              <p:ext uri="{D42A27DB-BD31-4B8C-83A1-F6EECF244321}">
                <p14:modId xmlns:p14="http://schemas.microsoft.com/office/powerpoint/2010/main" val="699346612"/>
              </p:ext>
            </p:extLst>
          </p:nvPr>
        </p:nvGraphicFramePr>
        <p:xfrm>
          <a:off x="677863" y="1124608"/>
          <a:ext cx="8596139" cy="5488915"/>
        </p:xfrm>
        <a:graphic>
          <a:graphicData uri="http://schemas.openxmlformats.org/drawingml/2006/table">
            <a:tbl>
              <a:tblPr firstRow="1" bandRow="1">
                <a:tableStyleId>{5C22544A-7EE6-4342-B048-85BDC9FD1C3A}</a:tableStyleId>
              </a:tblPr>
              <a:tblGrid>
                <a:gridCol w="8596139">
                  <a:extLst>
                    <a:ext uri="{9D8B030D-6E8A-4147-A177-3AD203B41FA5}">
                      <a16:colId xmlns:a16="http://schemas.microsoft.com/office/drawing/2014/main" val="4278997303"/>
                    </a:ext>
                  </a:extLst>
                </a:gridCol>
              </a:tblGrid>
              <a:tr h="399650">
                <a:tc>
                  <a:txBody>
                    <a:bodyPr/>
                    <a:lstStyle/>
                    <a:p>
                      <a:pPr algn="ctr"/>
                      <a:r>
                        <a:rPr lang="uk-UA" noProof="0" dirty="0"/>
                        <a:t>Назва договору та дата набуття чинності в Україні</a:t>
                      </a:r>
                    </a:p>
                  </a:txBody>
                  <a:tcPr/>
                </a:tc>
                <a:extLst>
                  <a:ext uri="{0D108BD9-81ED-4DB2-BD59-A6C34878D82A}">
                    <a16:rowId xmlns:a16="http://schemas.microsoft.com/office/drawing/2014/main" val="1501525569"/>
                  </a:ext>
                </a:extLst>
              </a:tr>
              <a:tr h="3878954">
                <a:tc>
                  <a:txBody>
                    <a:bodyPr/>
                    <a:lstStyle/>
                    <a:p>
                      <a:r>
                        <a:rPr lang="uk-UA" noProof="0" dirty="0"/>
                        <a:t>Протокол до Мадридської угоди про міжнародну реєстрацію знаків 29.12.2000 </a:t>
                      </a:r>
                    </a:p>
                    <a:p>
                      <a:r>
                        <a:rPr lang="uk-UA" noProof="0" dirty="0"/>
                        <a:t>Ніццька угода про Міжнародну класифікацію товарів і послуг для реєстрації знаків 29.12.2000</a:t>
                      </a:r>
                    </a:p>
                    <a:p>
                      <a:r>
                        <a:rPr lang="uk-UA" noProof="0" dirty="0"/>
                        <a:t>Договір ВОІВ про авторське право 06.03.2002 Договір ВОІВ про виконання і фонограми 20.05.2002 </a:t>
                      </a:r>
                    </a:p>
                    <a:p>
                      <a:r>
                        <a:rPr lang="uk-UA" noProof="0" dirty="0"/>
                        <a:t>Міжнародна конвенція про охорону інтересів виконавців, виробників фонограм і організацій мовлення 12.06.2002</a:t>
                      </a:r>
                    </a:p>
                    <a:p>
                      <a:r>
                        <a:rPr lang="uk-UA" noProof="0" dirty="0"/>
                        <a:t> Женевський акт Гаазької угоди про міжнародну реєстрацію промислових зразків 23.12.2003</a:t>
                      </a:r>
                    </a:p>
                    <a:p>
                      <a:r>
                        <a:rPr lang="uk-UA" noProof="0" dirty="0"/>
                        <a:t> Договір про патентне право 28.04.2005 </a:t>
                      </a:r>
                    </a:p>
                    <a:p>
                      <a:r>
                        <a:rPr lang="uk-UA" noProof="0" dirty="0"/>
                        <a:t>Локарнська угода про заснування Міжнародної класифікації промислових зразків 07.07.2009</a:t>
                      </a:r>
                    </a:p>
                    <a:p>
                      <a:r>
                        <a:rPr lang="uk-UA" noProof="0" dirty="0"/>
                        <a:t> Віденська угода про заснування Міжнародної класифікації зображувальних елементів знаків 29.07.2009 </a:t>
                      </a:r>
                    </a:p>
                    <a:p>
                      <a:r>
                        <a:rPr lang="uk-UA" noProof="0" dirty="0"/>
                        <a:t>Страсбурзька угода про Міжнародну патентну класифікацію 07.04.2010 </a:t>
                      </a:r>
                    </a:p>
                    <a:p>
                      <a:r>
                        <a:rPr lang="uk-UA" noProof="0" dirty="0"/>
                        <a:t>Сінгапурський договір про право товарних знаків 24.05.2010</a:t>
                      </a:r>
                    </a:p>
                  </a:txBody>
                  <a:tcPr/>
                </a:tc>
                <a:extLst>
                  <a:ext uri="{0D108BD9-81ED-4DB2-BD59-A6C34878D82A}">
                    <a16:rowId xmlns:a16="http://schemas.microsoft.com/office/drawing/2014/main" val="3932361609"/>
                  </a:ext>
                </a:extLst>
              </a:tr>
              <a:tr h="608705">
                <a:tc>
                  <a:txBody>
                    <a:bodyPr/>
                    <a:lstStyle/>
                    <a:p>
                      <a:endParaRPr lang="uk-UA" noProof="0" dirty="0"/>
                    </a:p>
                  </a:txBody>
                  <a:tcPr/>
                </a:tc>
                <a:extLst>
                  <a:ext uri="{0D108BD9-81ED-4DB2-BD59-A6C34878D82A}">
                    <a16:rowId xmlns:a16="http://schemas.microsoft.com/office/drawing/2014/main" val="206987456"/>
                  </a:ext>
                </a:extLst>
              </a:tr>
            </a:tbl>
          </a:graphicData>
        </a:graphic>
      </p:graphicFrame>
    </p:spTree>
    <p:extLst>
      <p:ext uri="{BB962C8B-B14F-4D97-AF65-F5344CB8AC3E}">
        <p14:creationId xmlns:p14="http://schemas.microsoft.com/office/powerpoint/2010/main" val="171084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02979"/>
            <a:ext cx="8596668" cy="4538383"/>
          </a:xfrm>
        </p:spPr>
        <p:txBody>
          <a:bodyPr>
            <a:normAutofit/>
          </a:bodyPr>
          <a:lstStyle/>
          <a:p>
            <a:r>
              <a:rPr lang="uk-UA" sz="2800" dirty="0"/>
              <a:t>Україна є також учасницею Міжнародної конвенції щодо охорони нових сортів рослин, викладеної в редакції від 19.03.1991. </a:t>
            </a:r>
          </a:p>
          <a:p>
            <a:r>
              <a:rPr lang="uk-UA" sz="2800" dirty="0"/>
              <a:t>Особливу роль у галузі міжнародних стандартів захисту інтелектуальної власності відіграє Угода про торговельні аспекти прав інтелектуальної власності (далі – Угода ТРІПС), прийнята Світовою організацією торгівлі (далі – СОТ).</a:t>
            </a:r>
          </a:p>
          <a:p>
            <a:endParaRPr lang="uk-UA" sz="2800" dirty="0"/>
          </a:p>
        </p:txBody>
      </p:sp>
    </p:spTree>
    <p:extLst>
      <p:ext uri="{BB962C8B-B14F-4D97-AF65-F5344CB8AC3E}">
        <p14:creationId xmlns:p14="http://schemas.microsoft.com/office/powerpoint/2010/main" val="292848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67559"/>
          </a:xfrm>
        </p:spPr>
        <p:txBody>
          <a:bodyPr>
            <a:normAutofit fontScale="90000"/>
          </a:bodyPr>
          <a:lstStyle/>
          <a:p>
            <a:r>
              <a:rPr lang="ru-RU" dirty="0"/>
              <a:t>Угода ТРІПС</a:t>
            </a:r>
            <a:endParaRPr lang="uk-UA" dirty="0"/>
          </a:p>
        </p:txBody>
      </p:sp>
      <p:sp>
        <p:nvSpPr>
          <p:cNvPr id="3" name="Объект 2"/>
          <p:cNvSpPr>
            <a:spLocks noGrp="1"/>
          </p:cNvSpPr>
          <p:nvPr>
            <p:ph idx="1"/>
          </p:nvPr>
        </p:nvSpPr>
        <p:spPr>
          <a:xfrm>
            <a:off x="677334" y="1524001"/>
            <a:ext cx="8596668" cy="4517362"/>
          </a:xfrm>
        </p:spPr>
        <p:txBody>
          <a:bodyPr>
            <a:noAutofit/>
          </a:bodyPr>
          <a:lstStyle/>
          <a:p>
            <a:r>
              <a:rPr lang="uk-UA" sz="2400" dirty="0"/>
              <a:t>Угода ТРІПС набрала чинності на території України в день вступу її до СОТ, а саме 16 травня 2008 р.</a:t>
            </a:r>
          </a:p>
          <a:p>
            <a:r>
              <a:rPr lang="uk-UA" sz="2400" dirty="0"/>
              <a:t>Угода вигідно вирізняється з-поміж інших міжнародних договорів комплексністю врегульованих відносин, оскільки </a:t>
            </a:r>
            <a:r>
              <a:rPr lang="uk-UA" sz="2400" b="1" i="1" dirty="0"/>
              <a:t>встановлює стандарти захисту прав інтелектуальної власності для повного життєвого циклу існування об’єктів інтелектуальної власності</a:t>
            </a:r>
            <a:r>
              <a:rPr lang="uk-UA" sz="2400" dirty="0"/>
              <a:t>, починаючи від матеріальних норм визнання результатів розумової діяльності об’єктами інтелектуальної власності й закінчуючи процедурними нормами щодо відновлення порушених прав та заходів примусу для забезпечення дотримання закону. </a:t>
            </a:r>
          </a:p>
        </p:txBody>
      </p:sp>
    </p:spTree>
    <p:extLst>
      <p:ext uri="{BB962C8B-B14F-4D97-AF65-F5344CB8AC3E}">
        <p14:creationId xmlns:p14="http://schemas.microsoft.com/office/powerpoint/2010/main" val="1665783536"/>
      </p:ext>
    </p:extLst>
  </p:cSld>
  <p:clrMapOvr>
    <a:masterClrMapping/>
  </p:clrMapOvr>
</p:sld>
</file>

<file path=ppt/theme/theme1.xml><?xml version="1.0" encoding="utf-8"?>
<a:theme xmlns:a="http://schemas.openxmlformats.org/drawingml/2006/main" name="Аспект">
  <a:themeElements>
    <a:clrScheme name="Синий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258</TotalTime>
  <Words>1637</Words>
  <Application>Microsoft Office PowerPoint</Application>
  <PresentationFormat>Широкоэкранный</PresentationFormat>
  <Paragraphs>110</Paragraphs>
  <Slides>27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Arial</vt:lpstr>
      <vt:lpstr>Trebuchet MS</vt:lpstr>
      <vt:lpstr>Wingdings 3</vt:lpstr>
      <vt:lpstr>Аспект</vt:lpstr>
      <vt:lpstr>Інтелектуальна власність</vt:lpstr>
      <vt:lpstr>Презентация PowerPoint</vt:lpstr>
      <vt:lpstr>Презентация PowerPoint</vt:lpstr>
      <vt:lpstr>Презентация PowerPoint</vt:lpstr>
      <vt:lpstr>Презентация PowerPoint</vt:lpstr>
      <vt:lpstr>Міжнародні договори України з питань інтелектуальної власності, функції адміністрування яких виконує ВОІВ                                                                        Таблиця 1.</vt:lpstr>
      <vt:lpstr>                                                Продовження таблиці 1.</vt:lpstr>
      <vt:lpstr>Презентация PowerPoint</vt:lpstr>
      <vt:lpstr>Угода ТРІПС</vt:lpstr>
      <vt:lpstr>Презентация PowerPoint</vt:lpstr>
      <vt:lpstr>Презентация PowerPoint</vt:lpstr>
      <vt:lpstr>Презентация PowerPoint</vt:lpstr>
      <vt:lpstr>Процедурні стандарти Угоди ТРІПС встановлюють такі загальні вимоги щодо забезпечення дотримання прав інтелектуальної власності: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PC</dc:creator>
  <cp:lastModifiedBy>Щербакова Олена Миколаївна</cp:lastModifiedBy>
  <cp:revision>21</cp:revision>
  <dcterms:created xsi:type="dcterms:W3CDTF">2021-05-17T10:42:24Z</dcterms:created>
  <dcterms:modified xsi:type="dcterms:W3CDTF">2022-11-09T15:27:30Z</dcterms:modified>
</cp:coreProperties>
</file>