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12" r:id="rId23"/>
    <p:sldId id="278" r:id="rId24"/>
    <p:sldId id="279" r:id="rId25"/>
    <p:sldId id="282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0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4" r:id="rId45"/>
    <p:sldId id="313" r:id="rId46"/>
    <p:sldId id="305" r:id="rId47"/>
    <p:sldId id="301" r:id="rId48"/>
    <p:sldId id="302" r:id="rId49"/>
    <p:sldId id="303" r:id="rId50"/>
    <p:sldId id="304" r:id="rId51"/>
    <p:sldId id="306" r:id="rId52"/>
    <p:sldId id="307" r:id="rId53"/>
    <p:sldId id="308" r:id="rId54"/>
    <p:sldId id="309" r:id="rId55"/>
    <p:sldId id="310" r:id="rId56"/>
    <p:sldId id="315" r:id="rId57"/>
    <p:sldId id="316" r:id="rId58"/>
    <p:sldId id="317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0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EC0A2-FC88-40DE-9BEF-BB33EFB2CE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0D1D17-5B57-4EA5-8ABB-C070730C22B3}">
      <dgm:prSet phldrT="[Текст]" custT="1"/>
      <dgm:spPr/>
      <dgm:t>
        <a:bodyPr/>
        <a:lstStyle/>
        <a:p>
          <a:r>
            <a:rPr lang="uk-UA" sz="3600" dirty="0"/>
            <a:t>Підходи</a:t>
          </a:r>
          <a:endParaRPr lang="en-US" sz="3600" dirty="0"/>
        </a:p>
      </dgm:t>
    </dgm:pt>
    <dgm:pt modelId="{49B12F3B-B575-43A5-ADF6-43F05B805A7A}" type="parTrans" cxnId="{9F73F9B4-FAEA-479D-B6B7-A7ABEF985A4C}">
      <dgm:prSet/>
      <dgm:spPr/>
      <dgm:t>
        <a:bodyPr/>
        <a:lstStyle/>
        <a:p>
          <a:endParaRPr lang="en-US"/>
        </a:p>
      </dgm:t>
    </dgm:pt>
    <dgm:pt modelId="{F617C2A5-F63B-45DC-8195-3654DD2881BC}" type="sibTrans" cxnId="{9F73F9B4-FAEA-479D-B6B7-A7ABEF985A4C}">
      <dgm:prSet/>
      <dgm:spPr/>
      <dgm:t>
        <a:bodyPr/>
        <a:lstStyle/>
        <a:p>
          <a:endParaRPr lang="en-US"/>
        </a:p>
      </dgm:t>
    </dgm:pt>
    <dgm:pt modelId="{CE7184AC-D271-435A-806A-40A324D305E6}">
      <dgm:prSet phldrT="[Текст]" custT="1"/>
      <dgm:spPr/>
      <dgm:t>
        <a:bodyPr/>
        <a:lstStyle/>
        <a:p>
          <a:r>
            <a:rPr lang="uk-UA" sz="2800" dirty="0"/>
            <a:t>Дають принципи визначення вартості</a:t>
          </a:r>
          <a:endParaRPr lang="en-US" sz="2800" dirty="0"/>
        </a:p>
      </dgm:t>
    </dgm:pt>
    <dgm:pt modelId="{B304A5E4-4229-48F6-B8B1-08B0DEC39689}" type="parTrans" cxnId="{140C1ABE-34EF-4370-AF99-067BAA14D816}">
      <dgm:prSet/>
      <dgm:spPr/>
      <dgm:t>
        <a:bodyPr/>
        <a:lstStyle/>
        <a:p>
          <a:endParaRPr lang="en-US"/>
        </a:p>
      </dgm:t>
    </dgm:pt>
    <dgm:pt modelId="{E3338497-9697-416C-B4CE-16BDAB981143}" type="sibTrans" cxnId="{140C1ABE-34EF-4370-AF99-067BAA14D816}">
      <dgm:prSet/>
      <dgm:spPr/>
      <dgm:t>
        <a:bodyPr/>
        <a:lstStyle/>
        <a:p>
          <a:endParaRPr lang="en-US"/>
        </a:p>
      </dgm:t>
    </dgm:pt>
    <dgm:pt modelId="{31009B1E-6C51-4CC4-81A3-4154C3172F51}">
      <dgm:prSet phldrT="[Текст]" custT="1"/>
      <dgm:spPr/>
      <dgm:t>
        <a:bodyPr/>
        <a:lstStyle/>
        <a:p>
          <a:r>
            <a:rPr lang="uk-UA" sz="3600" dirty="0"/>
            <a:t>Методи</a:t>
          </a:r>
          <a:endParaRPr lang="en-US" sz="3600" dirty="0"/>
        </a:p>
      </dgm:t>
    </dgm:pt>
    <dgm:pt modelId="{E3E2D797-9D24-40CA-BF16-4C0E72C986A1}" type="parTrans" cxnId="{12A5092E-25B6-4E26-95F3-8A6F2F344837}">
      <dgm:prSet/>
      <dgm:spPr/>
      <dgm:t>
        <a:bodyPr/>
        <a:lstStyle/>
        <a:p>
          <a:endParaRPr lang="en-US"/>
        </a:p>
      </dgm:t>
    </dgm:pt>
    <dgm:pt modelId="{C4510585-E761-4E7C-9DAF-7406F2AD60BF}" type="sibTrans" cxnId="{12A5092E-25B6-4E26-95F3-8A6F2F344837}">
      <dgm:prSet/>
      <dgm:spPr/>
      <dgm:t>
        <a:bodyPr/>
        <a:lstStyle/>
        <a:p>
          <a:endParaRPr lang="en-US"/>
        </a:p>
      </dgm:t>
    </dgm:pt>
    <dgm:pt modelId="{6D0BCD9A-57B7-4BC0-996A-DB6CA0499381}">
      <dgm:prSet phldrT="[Текст]" custT="1"/>
      <dgm:spPr/>
      <dgm:t>
        <a:bodyPr/>
        <a:lstStyle/>
        <a:p>
          <a:r>
            <a:rPr lang="uk-UA" sz="2800" dirty="0"/>
            <a:t>Визначають процедуру розрахунку вартості </a:t>
          </a:r>
          <a:endParaRPr lang="en-US" sz="2800" dirty="0"/>
        </a:p>
      </dgm:t>
    </dgm:pt>
    <dgm:pt modelId="{C0E2B33A-4770-402B-9535-7741CADC556B}" type="parTrans" cxnId="{8C9DC44A-62B0-4D96-8AD1-6865571A404D}">
      <dgm:prSet/>
      <dgm:spPr/>
      <dgm:t>
        <a:bodyPr/>
        <a:lstStyle/>
        <a:p>
          <a:endParaRPr lang="en-US"/>
        </a:p>
      </dgm:t>
    </dgm:pt>
    <dgm:pt modelId="{CB5B0360-F677-4E8C-AA51-84B1D04B224E}" type="sibTrans" cxnId="{8C9DC44A-62B0-4D96-8AD1-6865571A404D}">
      <dgm:prSet/>
      <dgm:spPr/>
      <dgm:t>
        <a:bodyPr/>
        <a:lstStyle/>
        <a:p>
          <a:endParaRPr lang="en-US"/>
        </a:p>
      </dgm:t>
    </dgm:pt>
    <dgm:pt modelId="{AB22D6D1-4457-4EF3-8C37-894555CE887F}">
      <dgm:prSet phldrT="[Текст]" custT="1"/>
      <dgm:spPr/>
      <dgm:t>
        <a:bodyPr/>
        <a:lstStyle/>
        <a:p>
          <a:r>
            <a:rPr lang="uk-UA" sz="3600" dirty="0"/>
            <a:t>Методики</a:t>
          </a:r>
          <a:endParaRPr lang="en-US" sz="3600" dirty="0"/>
        </a:p>
      </dgm:t>
    </dgm:pt>
    <dgm:pt modelId="{CE1E5122-AD5B-423E-AB09-09D62552073A}" type="parTrans" cxnId="{25502687-E860-45A4-ABD3-794DD250821F}">
      <dgm:prSet/>
      <dgm:spPr/>
      <dgm:t>
        <a:bodyPr/>
        <a:lstStyle/>
        <a:p>
          <a:endParaRPr lang="en-US"/>
        </a:p>
      </dgm:t>
    </dgm:pt>
    <dgm:pt modelId="{585D0619-2011-4313-AD9E-AB6F847B75D8}" type="sibTrans" cxnId="{25502687-E860-45A4-ABD3-794DD250821F}">
      <dgm:prSet/>
      <dgm:spPr/>
      <dgm:t>
        <a:bodyPr/>
        <a:lstStyle/>
        <a:p>
          <a:endParaRPr lang="en-US"/>
        </a:p>
      </dgm:t>
    </dgm:pt>
    <dgm:pt modelId="{CA615C50-9623-42C0-B768-319CCD889758}">
      <dgm:prSet phldrT="[Текст]" custT="1"/>
      <dgm:spPr/>
      <dgm:t>
        <a:bodyPr/>
        <a:lstStyle/>
        <a:p>
          <a:r>
            <a:rPr lang="uk-UA" sz="2000" dirty="0"/>
            <a:t>Розгляда­ють застосування того чи іншого методу стосовно конкрет­них об'єктів інтелектуальної власності та конкретних цілей розрахунку</a:t>
          </a:r>
          <a:endParaRPr lang="en-US" sz="2000" dirty="0"/>
        </a:p>
      </dgm:t>
    </dgm:pt>
    <dgm:pt modelId="{71054534-EE07-419E-A3C8-3728E12E509D}" type="parTrans" cxnId="{7FC4AE8B-2D30-46A3-AF31-2812637B8F6D}">
      <dgm:prSet/>
      <dgm:spPr/>
      <dgm:t>
        <a:bodyPr/>
        <a:lstStyle/>
        <a:p>
          <a:endParaRPr lang="en-US"/>
        </a:p>
      </dgm:t>
    </dgm:pt>
    <dgm:pt modelId="{435A745F-C65D-441A-B944-5E25D40D28C4}" type="sibTrans" cxnId="{7FC4AE8B-2D30-46A3-AF31-2812637B8F6D}">
      <dgm:prSet/>
      <dgm:spPr/>
      <dgm:t>
        <a:bodyPr/>
        <a:lstStyle/>
        <a:p>
          <a:endParaRPr lang="en-US"/>
        </a:p>
      </dgm:t>
    </dgm:pt>
    <dgm:pt modelId="{834ACA96-4B23-4592-AC97-2FF230B74F05}" type="pres">
      <dgm:prSet presAssocID="{981EC0A2-FC88-40DE-9BEF-BB33EFB2CEBA}" presName="Name0" presStyleCnt="0">
        <dgm:presLayoutVars>
          <dgm:dir/>
          <dgm:animLvl val="lvl"/>
          <dgm:resizeHandles val="exact"/>
        </dgm:presLayoutVars>
      </dgm:prSet>
      <dgm:spPr/>
    </dgm:pt>
    <dgm:pt modelId="{A53B1EA2-7E7C-4BA6-9713-E21AD8568DF5}" type="pres">
      <dgm:prSet presAssocID="{0B0D1D17-5B57-4EA5-8ABB-C070730C22B3}" presName="linNode" presStyleCnt="0"/>
      <dgm:spPr/>
    </dgm:pt>
    <dgm:pt modelId="{1918143F-5FF8-4F96-ACE0-5134E041030C}" type="pres">
      <dgm:prSet presAssocID="{0B0D1D17-5B57-4EA5-8ABB-C070730C22B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8B82DB3-6496-4A47-A974-568C99B0EDCA}" type="pres">
      <dgm:prSet presAssocID="{0B0D1D17-5B57-4EA5-8ABB-C070730C22B3}" presName="descendantText" presStyleLbl="alignAccFollowNode1" presStyleIdx="0" presStyleCnt="3">
        <dgm:presLayoutVars>
          <dgm:bulletEnabled val="1"/>
        </dgm:presLayoutVars>
      </dgm:prSet>
      <dgm:spPr/>
    </dgm:pt>
    <dgm:pt modelId="{B0DA4593-3A71-4765-BF07-CB4CFB4B0AD5}" type="pres">
      <dgm:prSet presAssocID="{F617C2A5-F63B-45DC-8195-3654DD2881BC}" presName="sp" presStyleCnt="0"/>
      <dgm:spPr/>
    </dgm:pt>
    <dgm:pt modelId="{29E3FB9B-9955-457A-9475-B2FBDBFA7A0C}" type="pres">
      <dgm:prSet presAssocID="{31009B1E-6C51-4CC4-81A3-4154C3172F51}" presName="linNode" presStyleCnt="0"/>
      <dgm:spPr/>
    </dgm:pt>
    <dgm:pt modelId="{B484A0B5-7FA7-455F-A29D-625D75C046D2}" type="pres">
      <dgm:prSet presAssocID="{31009B1E-6C51-4CC4-81A3-4154C3172F5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DC6001F-60E1-42D2-B4C0-D02CD4B8862B}" type="pres">
      <dgm:prSet presAssocID="{31009B1E-6C51-4CC4-81A3-4154C3172F51}" presName="descendantText" presStyleLbl="alignAccFollowNode1" presStyleIdx="1" presStyleCnt="3">
        <dgm:presLayoutVars>
          <dgm:bulletEnabled val="1"/>
        </dgm:presLayoutVars>
      </dgm:prSet>
      <dgm:spPr/>
    </dgm:pt>
    <dgm:pt modelId="{1FDE6118-BB03-4BC1-963A-D93385A7F93D}" type="pres">
      <dgm:prSet presAssocID="{C4510585-E761-4E7C-9DAF-7406F2AD60BF}" presName="sp" presStyleCnt="0"/>
      <dgm:spPr/>
    </dgm:pt>
    <dgm:pt modelId="{BD8C60F1-5B78-4FC5-AEEF-31AAAEDBB1DC}" type="pres">
      <dgm:prSet presAssocID="{AB22D6D1-4457-4EF3-8C37-894555CE887F}" presName="linNode" presStyleCnt="0"/>
      <dgm:spPr/>
    </dgm:pt>
    <dgm:pt modelId="{286EEDCC-6BE0-41FA-91CA-6FC5E56C26D2}" type="pres">
      <dgm:prSet presAssocID="{AB22D6D1-4457-4EF3-8C37-894555CE887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DBD32E15-BF39-4E7E-8811-B493616A01F1}" type="pres">
      <dgm:prSet presAssocID="{AB22D6D1-4457-4EF3-8C37-894555CE887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2A5092E-25B6-4E26-95F3-8A6F2F344837}" srcId="{981EC0A2-FC88-40DE-9BEF-BB33EFB2CEBA}" destId="{31009B1E-6C51-4CC4-81A3-4154C3172F51}" srcOrd="1" destOrd="0" parTransId="{E3E2D797-9D24-40CA-BF16-4C0E72C986A1}" sibTransId="{C4510585-E761-4E7C-9DAF-7406F2AD60BF}"/>
    <dgm:cxn modelId="{ACE58344-E2B8-4BFA-9A80-61DE3638F6D9}" type="presOf" srcId="{CE7184AC-D271-435A-806A-40A324D305E6}" destId="{C8B82DB3-6496-4A47-A974-568C99B0EDCA}" srcOrd="0" destOrd="0" presId="urn:microsoft.com/office/officeart/2005/8/layout/vList5"/>
    <dgm:cxn modelId="{8C9DC44A-62B0-4D96-8AD1-6865571A404D}" srcId="{31009B1E-6C51-4CC4-81A3-4154C3172F51}" destId="{6D0BCD9A-57B7-4BC0-996A-DB6CA0499381}" srcOrd="0" destOrd="0" parTransId="{C0E2B33A-4770-402B-9535-7741CADC556B}" sibTransId="{CB5B0360-F677-4E8C-AA51-84B1D04B224E}"/>
    <dgm:cxn modelId="{25502687-E860-45A4-ABD3-794DD250821F}" srcId="{981EC0A2-FC88-40DE-9BEF-BB33EFB2CEBA}" destId="{AB22D6D1-4457-4EF3-8C37-894555CE887F}" srcOrd="2" destOrd="0" parTransId="{CE1E5122-AD5B-423E-AB09-09D62552073A}" sibTransId="{585D0619-2011-4313-AD9E-AB6F847B75D8}"/>
    <dgm:cxn modelId="{7FC4AE8B-2D30-46A3-AF31-2812637B8F6D}" srcId="{AB22D6D1-4457-4EF3-8C37-894555CE887F}" destId="{CA615C50-9623-42C0-B768-319CCD889758}" srcOrd="0" destOrd="0" parTransId="{71054534-EE07-419E-A3C8-3728E12E509D}" sibTransId="{435A745F-C65D-441A-B944-5E25D40D28C4}"/>
    <dgm:cxn modelId="{9C4E47A2-F540-4C45-BAB0-56D0A20761DB}" type="presOf" srcId="{31009B1E-6C51-4CC4-81A3-4154C3172F51}" destId="{B484A0B5-7FA7-455F-A29D-625D75C046D2}" srcOrd="0" destOrd="0" presId="urn:microsoft.com/office/officeart/2005/8/layout/vList5"/>
    <dgm:cxn modelId="{947C55A3-7FDE-4833-8013-9FBEA1F5715E}" type="presOf" srcId="{AB22D6D1-4457-4EF3-8C37-894555CE887F}" destId="{286EEDCC-6BE0-41FA-91CA-6FC5E56C26D2}" srcOrd="0" destOrd="0" presId="urn:microsoft.com/office/officeart/2005/8/layout/vList5"/>
    <dgm:cxn modelId="{9F73F9B4-FAEA-479D-B6B7-A7ABEF985A4C}" srcId="{981EC0A2-FC88-40DE-9BEF-BB33EFB2CEBA}" destId="{0B0D1D17-5B57-4EA5-8ABB-C070730C22B3}" srcOrd="0" destOrd="0" parTransId="{49B12F3B-B575-43A5-ADF6-43F05B805A7A}" sibTransId="{F617C2A5-F63B-45DC-8195-3654DD2881BC}"/>
    <dgm:cxn modelId="{140C1ABE-34EF-4370-AF99-067BAA14D816}" srcId="{0B0D1D17-5B57-4EA5-8ABB-C070730C22B3}" destId="{CE7184AC-D271-435A-806A-40A324D305E6}" srcOrd="0" destOrd="0" parTransId="{B304A5E4-4229-48F6-B8B1-08B0DEC39689}" sibTransId="{E3338497-9697-416C-B4CE-16BDAB981143}"/>
    <dgm:cxn modelId="{E00DDED2-DF5B-455B-9B1C-4E487D74F678}" type="presOf" srcId="{CA615C50-9623-42C0-B768-319CCD889758}" destId="{DBD32E15-BF39-4E7E-8811-B493616A01F1}" srcOrd="0" destOrd="0" presId="urn:microsoft.com/office/officeart/2005/8/layout/vList5"/>
    <dgm:cxn modelId="{22A0D0D4-DBC6-431B-91FE-3928885F58E2}" type="presOf" srcId="{0B0D1D17-5B57-4EA5-8ABB-C070730C22B3}" destId="{1918143F-5FF8-4F96-ACE0-5134E041030C}" srcOrd="0" destOrd="0" presId="urn:microsoft.com/office/officeart/2005/8/layout/vList5"/>
    <dgm:cxn modelId="{F7C29AEF-1660-4910-88BA-3C67415DFF8C}" type="presOf" srcId="{981EC0A2-FC88-40DE-9BEF-BB33EFB2CEBA}" destId="{834ACA96-4B23-4592-AC97-2FF230B74F05}" srcOrd="0" destOrd="0" presId="urn:microsoft.com/office/officeart/2005/8/layout/vList5"/>
    <dgm:cxn modelId="{66C3E3F9-2F11-4EFC-AD20-F20C7DD93111}" type="presOf" srcId="{6D0BCD9A-57B7-4BC0-996A-DB6CA0499381}" destId="{2DC6001F-60E1-42D2-B4C0-D02CD4B8862B}" srcOrd="0" destOrd="0" presId="urn:microsoft.com/office/officeart/2005/8/layout/vList5"/>
    <dgm:cxn modelId="{2223BF0E-09FC-463D-BD09-6529EAD59B1B}" type="presParOf" srcId="{834ACA96-4B23-4592-AC97-2FF230B74F05}" destId="{A53B1EA2-7E7C-4BA6-9713-E21AD8568DF5}" srcOrd="0" destOrd="0" presId="urn:microsoft.com/office/officeart/2005/8/layout/vList5"/>
    <dgm:cxn modelId="{002E8F27-7314-4F7A-A88F-5541AAD6C2A4}" type="presParOf" srcId="{A53B1EA2-7E7C-4BA6-9713-E21AD8568DF5}" destId="{1918143F-5FF8-4F96-ACE0-5134E041030C}" srcOrd="0" destOrd="0" presId="urn:microsoft.com/office/officeart/2005/8/layout/vList5"/>
    <dgm:cxn modelId="{4A1F2BF5-F80D-4D38-9A31-EB798D656408}" type="presParOf" srcId="{A53B1EA2-7E7C-4BA6-9713-E21AD8568DF5}" destId="{C8B82DB3-6496-4A47-A974-568C99B0EDCA}" srcOrd="1" destOrd="0" presId="urn:microsoft.com/office/officeart/2005/8/layout/vList5"/>
    <dgm:cxn modelId="{F1CD5482-EAEE-45B8-BDC5-AE6457E87F99}" type="presParOf" srcId="{834ACA96-4B23-4592-AC97-2FF230B74F05}" destId="{B0DA4593-3A71-4765-BF07-CB4CFB4B0AD5}" srcOrd="1" destOrd="0" presId="urn:microsoft.com/office/officeart/2005/8/layout/vList5"/>
    <dgm:cxn modelId="{5BB943A3-4D94-4587-A939-9F00AC002152}" type="presParOf" srcId="{834ACA96-4B23-4592-AC97-2FF230B74F05}" destId="{29E3FB9B-9955-457A-9475-B2FBDBFA7A0C}" srcOrd="2" destOrd="0" presId="urn:microsoft.com/office/officeart/2005/8/layout/vList5"/>
    <dgm:cxn modelId="{77E8099F-A818-42B9-9F4C-789EF914C5A2}" type="presParOf" srcId="{29E3FB9B-9955-457A-9475-B2FBDBFA7A0C}" destId="{B484A0B5-7FA7-455F-A29D-625D75C046D2}" srcOrd="0" destOrd="0" presId="urn:microsoft.com/office/officeart/2005/8/layout/vList5"/>
    <dgm:cxn modelId="{1A179A21-B20D-4D41-81E1-9B45B817D7E9}" type="presParOf" srcId="{29E3FB9B-9955-457A-9475-B2FBDBFA7A0C}" destId="{2DC6001F-60E1-42D2-B4C0-D02CD4B8862B}" srcOrd="1" destOrd="0" presId="urn:microsoft.com/office/officeart/2005/8/layout/vList5"/>
    <dgm:cxn modelId="{BBD1EF5B-F37D-478C-A8F3-F62FC6268DD0}" type="presParOf" srcId="{834ACA96-4B23-4592-AC97-2FF230B74F05}" destId="{1FDE6118-BB03-4BC1-963A-D93385A7F93D}" srcOrd="3" destOrd="0" presId="urn:microsoft.com/office/officeart/2005/8/layout/vList5"/>
    <dgm:cxn modelId="{A9D7DDB4-DCA6-4B27-A1E8-770459E3B97E}" type="presParOf" srcId="{834ACA96-4B23-4592-AC97-2FF230B74F05}" destId="{BD8C60F1-5B78-4FC5-AEEF-31AAAEDBB1DC}" srcOrd="4" destOrd="0" presId="urn:microsoft.com/office/officeart/2005/8/layout/vList5"/>
    <dgm:cxn modelId="{24A8B34C-090C-44AB-A893-ECE70584E8E7}" type="presParOf" srcId="{BD8C60F1-5B78-4FC5-AEEF-31AAAEDBB1DC}" destId="{286EEDCC-6BE0-41FA-91CA-6FC5E56C26D2}" srcOrd="0" destOrd="0" presId="urn:microsoft.com/office/officeart/2005/8/layout/vList5"/>
    <dgm:cxn modelId="{8AAE9CFE-893A-4233-8271-5A630398387A}" type="presParOf" srcId="{BD8C60F1-5B78-4FC5-AEEF-31AAAEDBB1DC}" destId="{DBD32E15-BF39-4E7E-8811-B493616A01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82DB3-6496-4A47-A974-568C99B0EDCA}">
      <dsp:nvSpPr>
        <dsp:cNvPr id="0" name=""/>
        <dsp:cNvSpPr/>
      </dsp:nvSpPr>
      <dsp:spPr>
        <a:xfrm rot="5400000">
          <a:off x="5060793" y="-1962275"/>
          <a:ext cx="107066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/>
            <a:t>Дають принципи визначення вартості</a:t>
          </a:r>
          <a:endParaRPr lang="en-US" sz="2800" kern="1200" dirty="0"/>
        </a:p>
      </dsp:txBody>
      <dsp:txXfrm rot="-5400000">
        <a:off x="2962656" y="188128"/>
        <a:ext cx="5214678" cy="966137"/>
      </dsp:txXfrm>
    </dsp:sp>
    <dsp:sp modelId="{1918143F-5FF8-4F96-ACE0-5134E041030C}">
      <dsp:nvSpPr>
        <dsp:cNvPr id="0" name=""/>
        <dsp:cNvSpPr/>
      </dsp:nvSpPr>
      <dsp:spPr>
        <a:xfrm>
          <a:off x="0" y="2027"/>
          <a:ext cx="2962656" cy="1338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/>
            <a:t>Підходи</a:t>
          </a:r>
          <a:endParaRPr lang="en-US" sz="3600" kern="1200" dirty="0"/>
        </a:p>
      </dsp:txBody>
      <dsp:txXfrm>
        <a:off x="65332" y="67359"/>
        <a:ext cx="2831992" cy="1207672"/>
      </dsp:txXfrm>
    </dsp:sp>
    <dsp:sp modelId="{2DC6001F-60E1-42D2-B4C0-D02CD4B8862B}">
      <dsp:nvSpPr>
        <dsp:cNvPr id="0" name=""/>
        <dsp:cNvSpPr/>
      </dsp:nvSpPr>
      <dsp:spPr>
        <a:xfrm rot="5400000">
          <a:off x="5060793" y="-557022"/>
          <a:ext cx="107066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/>
            <a:t>Визначають процедуру розрахунку вартості </a:t>
          </a:r>
          <a:endParaRPr lang="en-US" sz="2800" kern="1200" dirty="0"/>
        </a:p>
      </dsp:txBody>
      <dsp:txXfrm rot="-5400000">
        <a:off x="2962656" y="1593381"/>
        <a:ext cx="5214678" cy="966137"/>
      </dsp:txXfrm>
    </dsp:sp>
    <dsp:sp modelId="{B484A0B5-7FA7-455F-A29D-625D75C046D2}">
      <dsp:nvSpPr>
        <dsp:cNvPr id="0" name=""/>
        <dsp:cNvSpPr/>
      </dsp:nvSpPr>
      <dsp:spPr>
        <a:xfrm>
          <a:off x="0" y="1407281"/>
          <a:ext cx="2962656" cy="1338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/>
            <a:t>Методи</a:t>
          </a:r>
          <a:endParaRPr lang="en-US" sz="3600" kern="1200" dirty="0"/>
        </a:p>
      </dsp:txBody>
      <dsp:txXfrm>
        <a:off x="65332" y="1472613"/>
        <a:ext cx="2831992" cy="1207672"/>
      </dsp:txXfrm>
    </dsp:sp>
    <dsp:sp modelId="{DBD32E15-BF39-4E7E-8811-B493616A01F1}">
      <dsp:nvSpPr>
        <dsp:cNvPr id="0" name=""/>
        <dsp:cNvSpPr/>
      </dsp:nvSpPr>
      <dsp:spPr>
        <a:xfrm rot="5400000">
          <a:off x="5060793" y="848231"/>
          <a:ext cx="107066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/>
            <a:t>Розгляда­ють застосування того чи іншого методу стосовно конкрет­них об'єктів інтелектуальної власності та конкретних цілей розрахунку</a:t>
          </a:r>
          <a:endParaRPr lang="en-US" sz="2000" kern="1200" dirty="0"/>
        </a:p>
      </dsp:txBody>
      <dsp:txXfrm rot="-5400000">
        <a:off x="2962656" y="2998634"/>
        <a:ext cx="5214678" cy="966137"/>
      </dsp:txXfrm>
    </dsp:sp>
    <dsp:sp modelId="{286EEDCC-6BE0-41FA-91CA-6FC5E56C26D2}">
      <dsp:nvSpPr>
        <dsp:cNvPr id="0" name=""/>
        <dsp:cNvSpPr/>
      </dsp:nvSpPr>
      <dsp:spPr>
        <a:xfrm>
          <a:off x="0" y="2812535"/>
          <a:ext cx="2962656" cy="1338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/>
            <a:t>Методики</a:t>
          </a:r>
          <a:endParaRPr lang="en-US" sz="3600" kern="1200" dirty="0"/>
        </a:p>
      </dsp:txBody>
      <dsp:txXfrm>
        <a:off x="65332" y="2877867"/>
        <a:ext cx="2831992" cy="1207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3F67F-A0B2-40D1-A538-46F3B750305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4AA04-1944-476B-899C-7E06FEC88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1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4AA04-1944-476B-899C-7E06FEC8895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6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73172C2-5DDC-451B-A9D4-B37C0A689575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B143B64-4D17-42DC-A0B4-F1A10267EC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Інтелектуальна власність</a:t>
            </a:r>
            <a:endParaRPr lang="en-US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>
                <a:solidFill>
                  <a:schemeClr val="tx1"/>
                </a:solidFill>
              </a:rPr>
              <a:t>Тема №9 </a:t>
            </a:r>
            <a:r>
              <a:rPr lang="uk-UA" b="1">
                <a:solidFill>
                  <a:schemeClr val="tx1"/>
                </a:solidFill>
              </a:rPr>
              <a:t>Економіка </a:t>
            </a:r>
            <a:r>
              <a:rPr lang="uk-UA" b="1" dirty="0">
                <a:solidFill>
                  <a:schemeClr val="tx1"/>
                </a:solidFill>
              </a:rPr>
              <a:t>інтелектуальної власності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541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 цієї причини </a:t>
            </a:r>
            <a:r>
              <a:rPr lang="uk-UA" b="1" dirty="0"/>
              <a:t>невідокремлювані від індивідуума чи від підприємства результати творчої діяльності не можуть виступати як товар.</a:t>
            </a:r>
          </a:p>
          <a:p>
            <a:r>
              <a:rPr lang="uk-UA" b="1" dirty="0"/>
              <a:t> </a:t>
            </a:r>
            <a:r>
              <a:rPr lang="uk-UA" dirty="0"/>
              <a:t>Але вони можуть продаватися (пере­даватися) разом з підприємством чи індивідуумом.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0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/>
              <a:t>Інтелектуальна власність як нематеріальний актив</a:t>
            </a:r>
            <a:br>
              <a:rPr lang="ru-RU" sz="3200" dirty="0"/>
            </a:b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uk-UA" b="1" dirty="0"/>
              <a:t>   Активи підприємства </a:t>
            </a:r>
            <a:r>
              <a:rPr lang="uk-UA" dirty="0"/>
              <a:t>складаються з </a:t>
            </a:r>
          </a:p>
          <a:p>
            <a:r>
              <a:rPr lang="uk-UA" b="1" dirty="0"/>
              <a:t>матеріальних активів</a:t>
            </a:r>
            <a:r>
              <a:rPr lang="uk-UA" dirty="0"/>
              <a:t>, до яких відносять: рухоме, нерухоме майно і обо­ротні кошти;</a:t>
            </a:r>
          </a:p>
          <a:p>
            <a:r>
              <a:rPr lang="uk-UA" b="1" dirty="0"/>
              <a:t>нематеріальних активів </a:t>
            </a:r>
            <a:r>
              <a:rPr lang="uk-UA" dirty="0"/>
              <a:t>- в основно­му прав. Насамперед, це права власності на ОІВ, права користування природними ресурсами (землею, водою, надрами), а також права користування економічними, ор­ганізаційними й іншими перевагами і пільгами: податковими пільгами, місцем на товарній біржі тощо.</a:t>
            </a:r>
          </a:p>
        </p:txBody>
      </p:sp>
    </p:spTree>
    <p:extLst>
      <p:ext uri="{BB962C8B-B14F-4D97-AF65-F5344CB8AC3E}">
        <p14:creationId xmlns:p14="http://schemas.microsoft.com/office/powerpoint/2010/main" val="3021232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Нематеріальні активи</a:t>
            </a:r>
            <a:r>
              <a:rPr lang="uk-UA" dirty="0"/>
              <a:t> - це об'­єкт фінансового обліку, що узагальнює особ­ливі види капіталу підприємства, а також характеризує його економічний потенціал і фінансову стабільність.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78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Відмінними ознаками нематеріальних активів</a:t>
            </a:r>
            <a:r>
              <a:rPr lang="ru-RU" sz="3200" dirty="0"/>
              <a:t> є: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відсутність матеріальної основи</a:t>
            </a:r>
            <a:r>
              <a:rPr lang="uk-UA" dirty="0"/>
              <a:t> і при цьому во­лодіння такою коштовною якістю, як здатність давати прибуток власнику, виходячи з довгостро­кових прав і переваг, що вони приносять йому так довго, як це можливо;</a:t>
            </a:r>
          </a:p>
          <a:p>
            <a:r>
              <a:rPr lang="uk-UA" b="1" dirty="0"/>
              <a:t>відсутність наміру продажу нематеріальних </a:t>
            </a:r>
            <a:r>
              <a:rPr lang="uk-UA" dirty="0"/>
              <a:t>  ак­тивів у нормальних умовах діяльності підприємства;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5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r>
              <a:rPr lang="uk-UA" b="1" dirty="0"/>
              <a:t>тривалість експлуатації</a:t>
            </a:r>
            <a:r>
              <a:rPr lang="uk-UA" dirty="0"/>
              <a:t> (гудвіл, товарні знаки тощо);</a:t>
            </a:r>
          </a:p>
          <a:p>
            <a:r>
              <a:rPr lang="uk-UA" b="1" dirty="0"/>
              <a:t>відсутність відходів</a:t>
            </a:r>
            <a:r>
              <a:rPr lang="uk-UA" dirty="0"/>
              <a:t>;</a:t>
            </a:r>
          </a:p>
          <a:p>
            <a:r>
              <a:rPr lang="uk-UA" b="1" dirty="0"/>
              <a:t>багатоцільовий характер експлуатації</a:t>
            </a:r>
            <a:r>
              <a:rPr lang="uk-UA" dirty="0"/>
              <a:t>, що дозволяє використовувати об'єкт на різних ділянках діяльності підприємства;</a:t>
            </a:r>
          </a:p>
          <a:p>
            <a:r>
              <a:rPr lang="uk-UA" b="1" dirty="0"/>
              <a:t>підвищений ступінь ризику</a:t>
            </a:r>
            <a:r>
              <a:rPr lang="uk-UA" dirty="0"/>
              <a:t> в прагненні отримати прибуток від застосування подібних активів.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7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Права</a:t>
            </a:r>
            <a:r>
              <a:rPr lang="uk-UA" dirty="0"/>
              <a:t> на об'єкти інтелектуальної власності </a:t>
            </a:r>
            <a:r>
              <a:rPr lang="uk-UA" b="1" dirty="0"/>
              <a:t>стають нематеріальними активами</a:t>
            </a:r>
            <a:r>
              <a:rPr lang="uk-UA" dirty="0"/>
              <a:t> після того, як і вони будуть по­ставлені на </a:t>
            </a:r>
            <a:r>
              <a:rPr lang="uk-UA" b="1" dirty="0"/>
              <a:t>бухгалтерський облік</a:t>
            </a:r>
            <a:r>
              <a:rPr lang="uk-UA" dirty="0"/>
              <a:t>. </a:t>
            </a:r>
          </a:p>
          <a:p>
            <a:pPr marL="109728" indent="0">
              <a:buNone/>
            </a:pPr>
            <a:r>
              <a:rPr lang="uk-UA" dirty="0"/>
              <a:t>   Для цього необхідно виконати дві умови: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встановити ціну</a:t>
            </a:r>
            <a:r>
              <a:rPr lang="uk-UA" dirty="0"/>
              <a:t> прав;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термін їх служби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16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 цією ознакою об'єкти інтелектуальної власності </a:t>
            </a:r>
            <a:r>
              <a:rPr lang="uk-UA" b="1" dirty="0"/>
              <a:t>(ОІВ) поділяються на дві групи</a:t>
            </a:r>
            <a:r>
              <a:rPr lang="uk-UA" dirty="0"/>
              <a:t>:</a:t>
            </a:r>
          </a:p>
          <a:p>
            <a:r>
              <a:rPr lang="uk-UA" dirty="0"/>
              <a:t> ОІВ з встановленим терміном служби;</a:t>
            </a:r>
          </a:p>
          <a:p>
            <a:r>
              <a:rPr lang="uk-UA" dirty="0"/>
              <a:t> ОІВ з невстановленим терміном служби.</a:t>
            </a:r>
          </a:p>
        </p:txBody>
      </p:sp>
    </p:spTree>
    <p:extLst>
      <p:ext uri="{BB962C8B-B14F-4D97-AF65-F5344CB8AC3E}">
        <p14:creationId xmlns:p14="http://schemas.microsoft.com/office/powerpoint/2010/main" val="1720930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Встановлений термін служби</a:t>
            </a:r>
            <a:r>
              <a:rPr lang="uk-UA" dirty="0"/>
              <a:t> характерний для бі­льшості прав на об'єкти інтелектуальної власності, відокремлюваних від індивідуума і підприємства, але не для всіх. </a:t>
            </a:r>
          </a:p>
          <a:p>
            <a:r>
              <a:rPr lang="uk-UA" dirty="0"/>
              <a:t>Так, торговельні марки не мають встановленого терміну служби, оскільки визначений законом термін дії після його закінчення може кожний раз, продовжуватися ще на 10 років. </a:t>
            </a:r>
          </a:p>
          <a:p>
            <a:r>
              <a:rPr lang="uk-UA" dirty="0"/>
              <a:t>Не мають встановленого терміну більшість прав на об’єкт інтелектуальної власності, невіддільні від підприємства чи індивідуума. </a:t>
            </a:r>
          </a:p>
        </p:txBody>
      </p:sp>
    </p:spTree>
    <p:extLst>
      <p:ext uri="{BB962C8B-B14F-4D97-AF65-F5344CB8AC3E}">
        <p14:creationId xmlns:p14="http://schemas.microsoft.com/office/powerpoint/2010/main" val="111979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Крім того, права на ті самі об'єкти інтелектуальної власності можуть </a:t>
            </a:r>
            <a:r>
              <a:rPr lang="uk-UA" b="1" dirty="0"/>
              <a:t>мати як визна­чений, так і невизначений термін дії</a:t>
            </a:r>
            <a:r>
              <a:rPr lang="uk-UA" dirty="0"/>
              <a:t>.</a:t>
            </a:r>
          </a:p>
          <a:p>
            <a:r>
              <a:rPr lang="uk-UA" dirty="0"/>
              <a:t> </a:t>
            </a:r>
            <a:r>
              <a:rPr lang="uk-UA" i="1" dirty="0"/>
              <a:t>Наприклад</a:t>
            </a:r>
            <a:r>
              <a:rPr lang="uk-UA" dirty="0"/>
              <a:t>, ліцензія на право використання винаходу чи товарного знака може бути надана як на визначений, так і на невизначений тер­мін.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16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Розрізняють </a:t>
            </a:r>
            <a:r>
              <a:rPr lang="uk-UA" b="1" dirty="0"/>
              <a:t>юридичний і економічний </a:t>
            </a:r>
            <a:r>
              <a:rPr lang="uk-UA" dirty="0"/>
              <a:t> термін служби. </a:t>
            </a:r>
          </a:p>
          <a:p>
            <a:r>
              <a:rPr lang="uk-UA" i="1" dirty="0"/>
              <a:t>Наприклад</a:t>
            </a:r>
            <a:r>
              <a:rPr lang="uk-UA" dirty="0"/>
              <a:t>, юридичний термін дії (служби) патенту на винахід до­рівнює 20 рокам. Однак можливо, що за цей час патент може морально застаріти, тому що не виключена імовірність, що з'являться нові аналогічні, більш ефективні винаходи.</a:t>
            </a:r>
          </a:p>
          <a:p>
            <a:r>
              <a:rPr lang="uk-UA" dirty="0"/>
              <a:t>При економічних розрахунках для патентів установлюється більш короткий термін, так званий еконо­мічний, котрий дорівнює 10-12 рокам, а в окремих випад­ках і менше.</a:t>
            </a:r>
          </a:p>
        </p:txBody>
      </p:sp>
    </p:spTree>
    <p:extLst>
      <p:ext uri="{BB962C8B-B14F-4D97-AF65-F5344CB8AC3E}">
        <p14:creationId xmlns:p14="http://schemas.microsoft.com/office/powerpoint/2010/main" val="112123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uk-UA" b="1" dirty="0"/>
              <a:t>Товар</a:t>
            </a:r>
            <a:r>
              <a:rPr lang="uk-UA" dirty="0"/>
              <a:t> - це продукт праці, що виготовлений для продажу. </a:t>
            </a:r>
          </a:p>
          <a:p>
            <a:r>
              <a:rPr lang="uk-UA" dirty="0"/>
              <a:t>Цей продукт стає товаром, якщо на нього визна­чена </a:t>
            </a:r>
            <a:r>
              <a:rPr lang="uk-UA" b="1" dirty="0"/>
              <a:t>ціна</a:t>
            </a:r>
            <a:r>
              <a:rPr lang="uk-UA" dirty="0"/>
              <a:t>. </a:t>
            </a:r>
          </a:p>
          <a:p>
            <a:r>
              <a:rPr lang="uk-UA" dirty="0"/>
              <a:t>Відповідно до Закону України "Про оцінку май­на, майнових прав та професійну оціночну діяльність в Україні" можуть оцінюватися «... </a:t>
            </a:r>
            <a:r>
              <a:rPr lang="uk-UA" b="1" dirty="0"/>
              <a:t>нематеріальні активи, у тому числі об'єкти права інтелектуальної власності </a:t>
            </a:r>
            <a:r>
              <a:rPr lang="uk-UA" dirty="0"/>
              <a:t>...»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56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19256" cy="1085056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Комерціалізація прав на об'єкти інтелектуальної власності</a:t>
            </a:r>
            <a:br>
              <a:rPr lang="uk-UA" sz="3200" b="1" dirty="0"/>
            </a:b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96344"/>
          </a:xfrm>
        </p:spPr>
        <p:txBody>
          <a:bodyPr>
            <a:normAutofit/>
          </a:bodyPr>
          <a:lstStyle/>
          <a:p>
            <a:r>
              <a:rPr lang="uk-UA" b="1" dirty="0"/>
              <a:t>Метою комерціалізації є отримання прибутку</a:t>
            </a:r>
            <a:r>
              <a:rPr lang="uk-UA" dirty="0"/>
              <a:t> за ра­хунок використання об'єктів права інтелектуальної власно­сті у власному виробництві або продажу чи передачі прав на їх використання іншим юридичним чи фізичним особам.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70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Комерціалізація об'єктів інтелектуальної власності</a:t>
            </a:r>
            <a:r>
              <a:rPr lang="uk-UA" dirty="0"/>
              <a:t> – це взаємовигідні (комерційні) дії всіх учасників процесу </a:t>
            </a:r>
            <a:r>
              <a:rPr lang="uk-UA" b="1" i="1" dirty="0"/>
              <a:t>перетворення результатів інтелектуальної праці у ринковий товар.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55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560840" cy="489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5498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Використан­ня об'єктів інтелектуальної власності у власному виробни­цтві</a:t>
            </a:r>
            <a:r>
              <a:rPr lang="uk-UA" dirty="0"/>
              <a:t> є найбільш вигідною з точки зору прибутку. Адже весь прибуток від продажу інноваційного продукту, що отримано за допомогою об'єктів інтелектуальної власності, зали­шається у правовласника ОІВ.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87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Внесення ОІВ до статутного капіталу</a:t>
            </a:r>
            <a:r>
              <a:rPr lang="uk-UA" dirty="0"/>
              <a:t> замість майна, грошей та інших матеріальних цін­ностей, для чого необхідна лише добра воля всіх заснов­ників. </a:t>
            </a:r>
          </a:p>
          <a:p>
            <a:pPr marL="109728" indent="0">
              <a:buNone/>
            </a:pPr>
            <a:r>
              <a:rPr lang="uk-UA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40189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176464"/>
          </a:xfrm>
        </p:spPr>
        <p:txBody>
          <a:bodyPr/>
          <a:lstStyle/>
          <a:p>
            <a:pPr marL="109728" indent="0">
              <a:buNone/>
            </a:pPr>
            <a:r>
              <a:rPr lang="uk-UA" b="1" dirty="0"/>
              <a:t>Використання інтелектуальної власності в статутно­му капіталі дозволяє</a:t>
            </a:r>
            <a:r>
              <a:rPr lang="uk-UA" dirty="0"/>
              <a:t>:</a:t>
            </a:r>
          </a:p>
          <a:p>
            <a:r>
              <a:rPr lang="uk-UA" dirty="0"/>
              <a:t>сформувати значний за своїми розмірами ста­тутний капітал без відволікання коштів й забезпечити доступ до банківських кредитів і інвестицій, використовуючи інтелектуальну власність як об’єкт застави нарівні з іншими видами май­на;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66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uk-UA" dirty="0"/>
              <a:t>амортизувати інтелектуальну власність у стату­тному капіталі і замінити її реальними коштами, тобто капіталізувати інтелек­туальну власність;</a:t>
            </a:r>
          </a:p>
          <a:p>
            <a:r>
              <a:rPr lang="uk-UA" dirty="0"/>
              <a:t>авторам і підприємствам - власникам інтелектуальної власності - стати засновниками (влас­никами) при організації дочірніх і самостійних фірм без відгалуження коштів;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86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право на отримання частки прибутку (дивіден­дів);</a:t>
            </a:r>
          </a:p>
          <a:p>
            <a:r>
              <a:rPr lang="uk-UA" dirty="0"/>
              <a:t>право на участь в управлінні підприємством че­рез загальні збори правління;</a:t>
            </a:r>
          </a:p>
          <a:p>
            <a:r>
              <a:rPr lang="uk-UA" dirty="0"/>
              <a:t>право на отримання ліквідаційної квоти у разі лі­квідації підприємства тощо.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69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Якщо правовласник не передбачає використовува­ти</a:t>
            </a:r>
            <a:r>
              <a:rPr lang="uk-UA" dirty="0"/>
              <a:t> об'єкти інтелектуальної власності у власному виробни­цтві, він може </a:t>
            </a:r>
            <a:r>
              <a:rPr lang="uk-UA" b="1" i="1" dirty="0"/>
              <a:t>передати повністю або частково пра­ва власності </a:t>
            </a:r>
            <a:r>
              <a:rPr lang="uk-UA" dirty="0"/>
              <a:t>на об'єкт інтелектуальної власності іншій фі­зичній або юридичній особі.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18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Продаж прав у повному обсязі</a:t>
            </a:r>
            <a:r>
              <a:rPr lang="uk-UA" dirty="0"/>
              <a:t> здебільшого прово­диться через договір купівлі-продажу, за яким у результаті передачі права власності на об'єкт інтелектуальної власності (продажу патенту або свідоцтва) власник, як сторона, яка продає, </a:t>
            </a:r>
            <a:r>
              <a:rPr lang="uk-UA" b="1" dirty="0"/>
              <a:t>втрачає всі майнові права</a:t>
            </a:r>
            <a:r>
              <a:rPr lang="uk-UA" dirty="0"/>
              <a:t> на нього. </a:t>
            </a:r>
          </a:p>
          <a:p>
            <a:r>
              <a:rPr lang="uk-UA" dirty="0"/>
              <a:t>Тобто, якщо продано патент на винахід, то він перереєстровується на ім'я нового правовласника і до останнього переходять всі майнові права на цей об'єкт.</a:t>
            </a:r>
          </a:p>
        </p:txBody>
      </p:sp>
    </p:spTree>
    <p:extLst>
      <p:ext uri="{BB962C8B-B14F-4D97-AF65-F5344CB8AC3E}">
        <p14:creationId xmlns:p14="http://schemas.microsoft.com/office/powerpoint/2010/main" val="171994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 основних властивостей будь-якого ринкового товару відносяться:</a:t>
            </a:r>
          </a:p>
          <a:p>
            <a:r>
              <a:rPr lang="uk-UA" b="1" i="1" dirty="0"/>
              <a:t>корисність</a:t>
            </a:r>
            <a:r>
              <a:rPr lang="uk-UA" dirty="0"/>
              <a:t>;</a:t>
            </a:r>
          </a:p>
          <a:p>
            <a:r>
              <a:rPr lang="uk-UA" b="1" i="1" dirty="0"/>
              <a:t>рідкість</a:t>
            </a:r>
            <a:r>
              <a:rPr lang="uk-UA" dirty="0"/>
              <a:t> – властивість, протилежна загальнодоступності;</a:t>
            </a:r>
          </a:p>
          <a:p>
            <a:r>
              <a:rPr lang="uk-UA" b="1" i="1" dirty="0"/>
              <a:t>універсальність</a:t>
            </a:r>
            <a:r>
              <a:rPr lang="uk-UA" dirty="0"/>
              <a:t> – придатність до обміну на гроші або на будь-які інші ринкові товари.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9756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30577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uk-UA" dirty="0"/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/>
              <a:t>Передача прав на користування ОІВ </a:t>
            </a:r>
            <a:r>
              <a:rPr lang="uk-UA" dirty="0"/>
              <a:t>оформляється </a:t>
            </a:r>
            <a:r>
              <a:rPr lang="uk-UA" b="1" dirty="0"/>
              <a:t>ліцензійним договором</a:t>
            </a:r>
            <a:r>
              <a:rPr lang="uk-UA" dirty="0"/>
              <a:t>. Ліцензіат отримує право на вико­ристання об’єкта інтелектуальної власності  </a:t>
            </a:r>
            <a:r>
              <a:rPr lang="uk-UA" b="1" dirty="0"/>
              <a:t>лише</a:t>
            </a:r>
            <a:r>
              <a:rPr lang="uk-UA" dirty="0"/>
              <a:t> на обумовленій ліцензійним договором території та на певний термін.</a:t>
            </a:r>
            <a:r>
              <a:rPr lang="ru-RU" dirty="0"/>
              <a:t> </a:t>
            </a:r>
          </a:p>
          <a:p>
            <a:pPr marL="109728" indent="0">
              <a:buNone/>
            </a:pPr>
            <a:r>
              <a:rPr lang="uk-UA" dirty="0"/>
              <a:t>    У залежності від обсягу прав, що передаються, розрізняють ліцензії: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 </a:t>
            </a:r>
            <a:r>
              <a:rPr lang="uk-UA" b="1" i="1" dirty="0"/>
              <a:t>виключ­ну;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1" dirty="0"/>
              <a:t> одиничну;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1" dirty="0"/>
              <a:t> невиключну.</a:t>
            </a:r>
          </a:p>
          <a:p>
            <a:pPr marL="109728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619432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uk-UA" dirty="0"/>
              <a:t>За ліцензійним договором завжди </a:t>
            </a:r>
            <a:r>
              <a:rPr lang="uk-UA" b="1" i="1" dirty="0"/>
              <a:t>передбачається виплата певної грошової винагороди </a:t>
            </a:r>
            <a:r>
              <a:rPr lang="uk-UA" dirty="0"/>
              <a:t>ліцензіару.</a:t>
            </a:r>
          </a:p>
          <a:p>
            <a:pPr marL="109728" indent="0">
              <a:buNone/>
            </a:pPr>
            <a:r>
              <a:rPr lang="uk-UA" dirty="0"/>
              <a:t>   </a:t>
            </a:r>
            <a:r>
              <a:rPr lang="uk-UA" b="1" dirty="0"/>
              <a:t>Основними видами ліцензійних платежів</a:t>
            </a:r>
            <a:r>
              <a:rPr lang="uk-UA" dirty="0"/>
              <a:t> є:</a:t>
            </a:r>
          </a:p>
          <a:p>
            <a:r>
              <a:rPr lang="uk-UA" dirty="0"/>
              <a:t> роялті; </a:t>
            </a:r>
          </a:p>
          <a:p>
            <a:r>
              <a:rPr lang="uk-UA" dirty="0"/>
              <a:t> паушальний платіж ;</a:t>
            </a:r>
          </a:p>
          <a:p>
            <a:r>
              <a:rPr lang="uk-UA" dirty="0"/>
              <a:t> комбінований платіж.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70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Роялті</a:t>
            </a:r>
            <a:r>
              <a:rPr lang="uk-UA" dirty="0"/>
              <a:t> - вид платежів, який платить ліцензіат ліцензіару протягом усього терміну дії ліцензійного договору як відсоток від суми прибутку чи суми обороту від випуску продукції або диференційованої ставки з одиниці ліцензійної продукції.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120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2664296"/>
          </a:xfrm>
        </p:spPr>
        <p:txBody>
          <a:bodyPr>
            <a:normAutofit/>
          </a:bodyPr>
          <a:lstStyle/>
          <a:p>
            <a:r>
              <a:rPr lang="uk-UA" sz="3200" b="1" dirty="0"/>
              <a:t>Паушальний платіж</a:t>
            </a:r>
            <a:r>
              <a:rPr lang="uk-UA" sz="3200" dirty="0"/>
              <a:t> - це виплата ліцензіарові визначеної зафіксованої в договорі суми ще до початку масового випуску ліцензійної продукції.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0558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Комбіновані платежі</a:t>
            </a:r>
            <a:r>
              <a:rPr lang="uk-UA" dirty="0"/>
              <a:t> - найбільш поширені та пе­редбачають </a:t>
            </a:r>
            <a:r>
              <a:rPr lang="uk-UA" b="1" i="1" dirty="0"/>
              <a:t>виплату</a:t>
            </a:r>
            <a:r>
              <a:rPr lang="uk-UA" dirty="0"/>
              <a:t> ліцензіару ліцензіатом </a:t>
            </a:r>
            <a:r>
              <a:rPr lang="uk-UA" b="1" i="1" dirty="0"/>
              <a:t>первинного сталого платежу до початку виробництва</a:t>
            </a:r>
            <a:r>
              <a:rPr lang="uk-UA" dirty="0"/>
              <a:t> та збуту ліцен­зійної продукції </a:t>
            </a:r>
            <a:r>
              <a:rPr lang="uk-UA" b="1" i="1" dirty="0"/>
              <a:t>з подальшою виплатою залишку розрахун­кової ціни </a:t>
            </a:r>
            <a:r>
              <a:rPr lang="uk-UA" dirty="0"/>
              <a:t>ліцензії як роялті після того, як буде налагодже­но виробництво ліцензійної продукції. </a:t>
            </a:r>
          </a:p>
          <a:p>
            <a:r>
              <a:rPr lang="uk-UA" dirty="0"/>
              <a:t>Таким чином, ліцензіар має можливість отримувати відрахування від реально­го доходу ліцензіата протягом усього терміну дії ліцензій­ного договору.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41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Договір франшизи </a:t>
            </a:r>
            <a:r>
              <a:rPr lang="uk-UA" dirty="0"/>
              <a:t>відрізняється від звичайного ліцен­зійного договору тим, що </a:t>
            </a:r>
            <a:r>
              <a:rPr lang="uk-UA" b="1" dirty="0"/>
              <a:t>права передаються на пільговій, привілейованій основі</a:t>
            </a:r>
            <a:r>
              <a:rPr lang="uk-UA" dirty="0"/>
              <a:t>.</a:t>
            </a:r>
          </a:p>
          <a:p>
            <a:r>
              <a:rPr lang="uk-UA" dirty="0"/>
              <a:t>Користувач отримує вже готову технологію під відомою торговельною маркою. Тому йому не потрібно відвойовувати місце на ринку, а його ри­зики зводяться до мінімуму. </a:t>
            </a:r>
          </a:p>
          <a:p>
            <a:r>
              <a:rPr lang="uk-UA" b="1" dirty="0"/>
              <a:t>Договір франшизи повинен містити умову про те, що якість товарів та послуг буде не нижче якості товарів і послуг правовласника, </a:t>
            </a:r>
            <a:r>
              <a:rPr lang="en-US" dirty="0"/>
              <a:t>a </a:t>
            </a:r>
            <a:r>
              <a:rPr lang="uk-UA" dirty="0"/>
              <a:t>останній буде здійснювати контроль за використанням цієї угоди.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26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За договором франшизи (договір комерційної концесії) </a:t>
            </a:r>
            <a:r>
              <a:rPr lang="uk-UA" dirty="0"/>
              <a:t>правовласник дозволяє іншій особі використовувати права на промислові зразки, фірмові найменування, тор­говельні марки, технології, комерційну таємницю тощо.</a:t>
            </a:r>
          </a:p>
        </p:txBody>
      </p:sp>
    </p:spTree>
    <p:extLst>
      <p:ext uri="{BB962C8B-B14F-4D97-AF65-F5344CB8AC3E}">
        <p14:creationId xmlns:p14="http://schemas.microsoft.com/office/powerpoint/2010/main" val="3208247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r>
              <a:rPr lang="uk-UA" b="1" dirty="0"/>
              <a:t>За договором лізингу </a:t>
            </a:r>
            <a:r>
              <a:rPr lang="uk-UA" dirty="0"/>
              <a:t>передається різне технологічне обладнання, верс­тати, прилади тощо, які виконані на рівні винаходів і захищені патентами. </a:t>
            </a:r>
          </a:p>
          <a:p>
            <a:r>
              <a:rPr lang="uk-UA" dirty="0"/>
              <a:t>Тобто разом з технологічним обладнан­ням і процесом передається право користуватися об'єктом інтелектуальної власності.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68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Вибір такої форми комерціалізації, як </a:t>
            </a:r>
            <a:r>
              <a:rPr lang="uk-UA" b="1" dirty="0"/>
              <a:t>лізинг дозволяє починаючим підприємцям відкривати і розширяти свій бізнес </a:t>
            </a:r>
            <a:r>
              <a:rPr lang="uk-UA" dirty="0"/>
              <a:t>навіть при досить обмеженому стартовому капіталі, оперативно використовуючи у виробництві сучасні досяг­нення науково-технічного прогресу.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720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33872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Оцінка вартості прав на об'єкти інтелектуальної власності</a:t>
            </a:r>
            <a:br>
              <a:rPr lang="uk-UA" sz="3200" b="1" dirty="0"/>
            </a:b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793608"/>
          </a:xfrm>
        </p:spPr>
        <p:txBody>
          <a:bodyPr/>
          <a:lstStyle/>
          <a:p>
            <a:r>
              <a:rPr lang="uk-UA" b="1" dirty="0"/>
              <a:t>Вартість</a:t>
            </a:r>
            <a:r>
              <a:rPr lang="uk-UA" dirty="0"/>
              <a:t> є однією з основних ознак товару. Щоб продати права на об'єкти інтелектуальної власності чи ви­користати їх у власному виробництві, необхідно визначити їхню вартість.</a:t>
            </a:r>
          </a:p>
        </p:txBody>
      </p:sp>
    </p:spTree>
    <p:extLst>
      <p:ext uri="{BB962C8B-B14F-4D97-AF65-F5344CB8AC3E}">
        <p14:creationId xmlns:p14="http://schemas.microsoft.com/office/powerpoint/2010/main" val="238358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Рідкість</a:t>
            </a:r>
            <a:r>
              <a:rPr lang="uk-UA" dirty="0"/>
              <a:t> для об'єктів інтелектуальної власності реа­лізується у тому, що за визначенням, об'єкт інтелектуальної власності повинен бути:</a:t>
            </a:r>
          </a:p>
          <a:p>
            <a:r>
              <a:rPr lang="uk-UA" dirty="0"/>
              <a:t> </a:t>
            </a:r>
            <a:r>
              <a:rPr lang="uk-UA" b="1" i="1" dirty="0"/>
              <a:t>новим, </a:t>
            </a:r>
          </a:p>
          <a:p>
            <a:r>
              <a:rPr lang="uk-UA" b="1" i="1" dirty="0"/>
              <a:t> оригінальним,</a:t>
            </a:r>
          </a:p>
          <a:p>
            <a:r>
              <a:rPr lang="uk-UA" b="1" i="1" dirty="0"/>
              <a:t> неповторним.</a:t>
            </a:r>
          </a:p>
        </p:txBody>
      </p:sp>
    </p:spTree>
    <p:extLst>
      <p:ext uri="{BB962C8B-B14F-4D97-AF65-F5344CB8AC3E}">
        <p14:creationId xmlns:p14="http://schemas.microsoft.com/office/powerpoint/2010/main" val="2277659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/>
              <a:t>    </a:t>
            </a:r>
            <a:r>
              <a:rPr lang="uk-UA" b="1" i="1" dirty="0"/>
              <a:t>Відповідно до Міжнародних стандартів </a:t>
            </a:r>
            <a:r>
              <a:rPr lang="uk-UA" dirty="0"/>
              <a:t>оцінки (МСО-1 ... МСО-4) розрахунки вартості прав на об'єкти ін­телектуальної власності можуть виконуватися при визначенні:</a:t>
            </a:r>
          </a:p>
          <a:p>
            <a:r>
              <a:rPr lang="uk-UA" dirty="0"/>
              <a:t>оподатковуваної бази майна підприємств;</a:t>
            </a:r>
          </a:p>
          <a:p>
            <a:r>
              <a:rPr lang="uk-UA" dirty="0"/>
              <a:t>вартості виключних прав, переданих на основі ліцензійного договору;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80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вартості об'єктів інтелектуальної (промислової) власності, що вносяться до статутного капіталу підприємства;</a:t>
            </a:r>
          </a:p>
          <a:p>
            <a:r>
              <a:rPr lang="uk-UA" dirty="0"/>
              <a:t>розміру компенсації, що необхідно виплатити згідно з чинним законодавством правовласнику за порушення його виключних (майнових) прав на об'єкт інтелектуальної власності.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418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pPr marL="109728" indent="0">
              <a:buNone/>
            </a:pPr>
            <a:r>
              <a:rPr lang="uk-UA" dirty="0"/>
              <a:t>   </a:t>
            </a:r>
            <a:r>
              <a:rPr lang="uk-UA" b="1" dirty="0"/>
              <a:t>Необхідність оцінки </a:t>
            </a:r>
            <a:r>
              <a:rPr lang="uk-UA" dirty="0"/>
              <a:t>вартості прав на об'єкти інтеле­ктуальної власності виникає також при:</a:t>
            </a:r>
          </a:p>
          <a:p>
            <a:r>
              <a:rPr lang="uk-UA" dirty="0"/>
              <a:t>постановці їх на бухгалтерський облік;</a:t>
            </a:r>
          </a:p>
          <a:p>
            <a:r>
              <a:rPr lang="uk-UA" dirty="0"/>
              <a:t>приватизації;</a:t>
            </a:r>
          </a:p>
          <a:p>
            <a:r>
              <a:rPr lang="uk-UA" dirty="0"/>
              <a:t>страхуванні; </a:t>
            </a:r>
          </a:p>
          <a:p>
            <a:r>
              <a:rPr lang="uk-UA" dirty="0"/>
              <a:t>передачі у заставу з метою отримання кредиту;</a:t>
            </a:r>
          </a:p>
          <a:p>
            <a:r>
              <a:rPr lang="uk-UA" dirty="0"/>
              <a:t>банкрутстві підпри­ємства тощо.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97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/>
              <a:t>Прийоми, що застосовуються для визначення вартості прав на об'єкти інтелектуальної власності: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876156"/>
              </p:ext>
            </p:extLst>
          </p:nvPr>
        </p:nvGraphicFramePr>
        <p:xfrm>
          <a:off x="457200" y="2420938"/>
          <a:ext cx="8229600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89435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   </a:t>
            </a:r>
            <a:r>
              <a:rPr lang="uk-UA" sz="3600" dirty="0"/>
              <a:t>Існують </a:t>
            </a:r>
            <a:r>
              <a:rPr lang="uk-UA" sz="3600" b="1" dirty="0"/>
              <a:t>три підходи </a:t>
            </a:r>
            <a:r>
              <a:rPr lang="uk-UA" sz="3600" dirty="0"/>
              <a:t>до оцінки вартості ОІВ:</a:t>
            </a:r>
          </a:p>
          <a:p>
            <a:pPr marL="109728" indent="0">
              <a:buNone/>
            </a:pPr>
            <a:endParaRPr lang="uk-UA" sz="3600" dirty="0"/>
          </a:p>
          <a:p>
            <a:r>
              <a:rPr lang="uk-UA" sz="3600" b="1" i="1" dirty="0"/>
              <a:t>прибутковий;</a:t>
            </a:r>
          </a:p>
          <a:p>
            <a:r>
              <a:rPr lang="uk-UA" sz="3600" b="1" i="1" dirty="0"/>
              <a:t>витратний;</a:t>
            </a:r>
          </a:p>
          <a:p>
            <a:r>
              <a:rPr lang="uk-UA" sz="3600" b="1" i="1" dirty="0"/>
              <a:t>порівняльний.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005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uk-UA" sz="3600" dirty="0"/>
              <a:t>Методи оцінки вартості ОІВ</a:t>
            </a:r>
            <a:endParaRPr lang="en-US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844824"/>
            <a:ext cx="712879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0989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Прибутковий (дохідний) підхід</a:t>
            </a:r>
            <a:r>
              <a:rPr lang="uk-UA" dirty="0"/>
              <a:t> базується на </a:t>
            </a:r>
            <a:r>
              <a:rPr lang="uk-UA" b="1" dirty="0"/>
              <a:t>врахуванні принципів найбільш ефективного використання та очікування, </a:t>
            </a:r>
            <a:r>
              <a:rPr lang="uk-UA" dirty="0"/>
              <a:t>відповідно до яких вартість ОІВ визначається як поточна вартість очікуваних доходів від найбільш ефективного використання ОІВ, включаючи дохід від його можливого перепродажу.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601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uk-UA" b="1" dirty="0"/>
              <a:t>Витратний підхід</a:t>
            </a:r>
            <a:r>
              <a:rPr lang="uk-UA" dirty="0"/>
              <a:t> (підхід на основі активів) засно­ваний на припущенні, що вартість об'єкта інтелектуальної власності дорівнює вартості витрат на його створення, доведення до робочого стану й амортизацію. </a:t>
            </a:r>
          </a:p>
        </p:txBody>
      </p:sp>
    </p:spTree>
    <p:extLst>
      <p:ext uri="{BB962C8B-B14F-4D97-AF65-F5344CB8AC3E}">
        <p14:creationId xmlns:p14="http://schemas.microsoft.com/office/powerpoint/2010/main" val="2273841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Цей підхід до розрахунку </a:t>
            </a:r>
            <a:r>
              <a:rPr lang="uk-UA" b="1" dirty="0"/>
              <a:t>вартості влаштовує покупця</a:t>
            </a:r>
            <a:r>
              <a:rPr lang="uk-UA" dirty="0"/>
              <a:t>, тому що він може документально відстежити витрати на створення об'єкта інтелектуальної власності і, таким чином, переконатися, що ця вартість виправдана. </a:t>
            </a:r>
          </a:p>
          <a:p>
            <a:r>
              <a:rPr lang="uk-UA" b="1" dirty="0"/>
              <a:t>не вигідний для продавця</a:t>
            </a:r>
            <a:r>
              <a:rPr lang="uk-UA" dirty="0"/>
              <a:t>, оскільки останній одержить суму, рівну тільки понесеним витратам на створення об'єкта інтелектуальної вла­сності, тобто </a:t>
            </a:r>
            <a:r>
              <a:rPr lang="uk-UA" b="1" dirty="0"/>
              <a:t>без прибутку</a:t>
            </a:r>
            <a:r>
              <a:rPr lang="uk-UA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469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r>
              <a:rPr lang="uk-UA" b="1" dirty="0"/>
              <a:t>Порівняльний (ринковий) підхід</a:t>
            </a:r>
            <a:r>
              <a:rPr lang="uk-UA" dirty="0"/>
              <a:t> до оцінки вартості прав на об'єкти інтелектуальної власності припускає використання </a:t>
            </a:r>
            <a:r>
              <a:rPr lang="uk-UA" b="1" dirty="0"/>
              <a:t>прийому порівняння продажів</a:t>
            </a:r>
            <a:r>
              <a:rPr lang="uk-UA" dirty="0"/>
              <a:t>.</a:t>
            </a:r>
          </a:p>
          <a:p>
            <a:r>
              <a:rPr lang="uk-UA" dirty="0"/>
              <a:t> Сутність підходу полягає в порівнянні об'єкта, що оцінюється, з аналогічними по призначенню, якості і корисності об'єктами, які були продані на цей час на аналогічному ринку.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4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uk-UA" dirty="0"/>
              <a:t> </a:t>
            </a:r>
            <a:r>
              <a:rPr lang="uk-UA" b="1" dirty="0"/>
              <a:t>універсальність</a:t>
            </a:r>
            <a:r>
              <a:rPr lang="uk-UA" dirty="0"/>
              <a:t> - тісно пов'язана з його </a:t>
            </a:r>
            <a:r>
              <a:rPr lang="uk-UA" b="1" dirty="0"/>
              <a:t>оборотоспроможністю</a:t>
            </a:r>
            <a:r>
              <a:rPr lang="uk-UA" dirty="0"/>
              <a:t>, що припускає відчуження прав інтелектуальної власності як від індивіду­ума, так і від підприємства. </a:t>
            </a:r>
          </a:p>
          <a:p>
            <a:r>
              <a:rPr lang="uk-UA" dirty="0"/>
              <a:t>Тільки у цьому випадку </a:t>
            </a:r>
            <a:r>
              <a:rPr lang="uk-UA" b="1" dirty="0"/>
              <a:t>права на об'єкти інтелектуальної власності можуть обертатися </a:t>
            </a:r>
            <a:r>
              <a:rPr lang="uk-UA" dirty="0"/>
              <a:t>як товар у його звичайному розумінні.</a:t>
            </a:r>
          </a:p>
        </p:txBody>
      </p:sp>
    </p:spTree>
    <p:extLst>
      <p:ext uri="{BB962C8B-B14F-4D97-AF65-F5344CB8AC3E}">
        <p14:creationId xmlns:p14="http://schemas.microsoft.com/office/powerpoint/2010/main" val="24229704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449792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 рамках кожного підходу існує один або декілька методів оцінки. Для розрахунку вартості об'єкта оцінки застосовують:</a:t>
            </a:r>
          </a:p>
          <a:p>
            <a:r>
              <a:rPr lang="uk-UA" dirty="0"/>
              <a:t> </a:t>
            </a:r>
            <a:r>
              <a:rPr lang="uk-UA" b="1" i="1" dirty="0"/>
              <a:t>Метод прямого відтворення</a:t>
            </a:r>
            <a:r>
              <a:rPr lang="uk-UA" b="1" dirty="0"/>
              <a:t> активу </a:t>
            </a:r>
            <a:r>
              <a:rPr lang="uk-UA" dirty="0"/>
              <a:t>визначає суму витрат, які є необхідними для створення нової точної копії активу, що оцінюється. Ці витрати повинні ґрунтуватися на сучасних цінах та сировині, матеріалах, енергоносіях, комплектуючих виробах, інформації, а також на середньогалузевій вартості робочої сили певної кваліфікації. </a:t>
            </a:r>
          </a:p>
          <a:p>
            <a:r>
              <a:rPr lang="uk-UA" dirty="0"/>
              <a:t>Метод прямого відтворення є переважним методом розрахунку вартості унікальних нематеріальних активів.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924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 lnSpcReduction="10000"/>
          </a:bodyPr>
          <a:lstStyle/>
          <a:p>
            <a:r>
              <a:rPr lang="uk-UA" dirty="0"/>
              <a:t> </a:t>
            </a:r>
            <a:r>
              <a:rPr lang="uk-UA" b="1" i="1" dirty="0"/>
              <a:t>Метод заміщення</a:t>
            </a:r>
            <a:r>
              <a:rPr lang="uk-UA" dirty="0"/>
              <a:t> використовує принцип, який стверджує, що максимальна вартість власності визначається </a:t>
            </a:r>
            <a:r>
              <a:rPr lang="uk-UA" b="1" i="1" dirty="0"/>
              <a:t>мінімальною вартістю</a:t>
            </a:r>
            <a:r>
              <a:rPr lang="uk-UA" dirty="0"/>
              <a:t>, яку необхідно сплатити під час придбання активу аналогічної корисності або з аналогічною споживчою вартістю. </a:t>
            </a:r>
          </a:p>
          <a:p>
            <a:r>
              <a:rPr lang="uk-UA" dirty="0"/>
              <a:t>Ця вартість має назву вартості нового активу, який є еквівалентним за функціональними можливостями і варіантами його використання, але не обов'язково подібного об'єкта інтелектуальної власності, що заміщується.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729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 </a:t>
            </a:r>
            <a:r>
              <a:rPr lang="uk-UA" b="1" i="1" dirty="0"/>
              <a:t>Метод вихідних витрат</a:t>
            </a:r>
            <a:r>
              <a:rPr lang="uk-UA" dirty="0"/>
              <a:t> базується на фактично наведених витратах, що вибрані з бухгалтерської звітності підприємств за кілька останніх років. </a:t>
            </a:r>
          </a:p>
          <a:p>
            <a:r>
              <a:rPr lang="uk-UA" b="1" i="1" dirty="0"/>
              <a:t>Особливо треба звернути увагу на дві обставини</a:t>
            </a:r>
            <a:r>
              <a:rPr lang="uk-UA" dirty="0"/>
              <a:t>: </a:t>
            </a:r>
          </a:p>
          <a:p>
            <a:r>
              <a:rPr lang="uk-UA" dirty="0"/>
              <a:t>їх розмір і строк створення активу; </a:t>
            </a:r>
          </a:p>
          <a:p>
            <a:r>
              <a:rPr lang="uk-UA" dirty="0"/>
              <a:t>витрати, які були проведені раніше, за необхідності повинні бути скореговані у відповідному напрямку, а потім проіндексовані з урахуванням їх строку давності.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72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Метод прямої капіталізації  </a:t>
            </a:r>
            <a:r>
              <a:rPr lang="uk-UA" dirty="0"/>
              <a:t>заснований на переве­денні прибутку від комерційного використання об'єкта інте­лектуальної власності у вартість останнього. </a:t>
            </a:r>
          </a:p>
          <a:p>
            <a:r>
              <a:rPr lang="uk-UA" dirty="0"/>
              <a:t>Цей метод використовують найчастіше як експрес-метод для розраху­нку залишкової вартості, а іноді — для оцінки активів, строк життя яких практично не визначений. </a:t>
            </a:r>
          </a:p>
          <a:p>
            <a:pPr marL="109728" indent="0">
              <a:buNone/>
            </a:pPr>
            <a:r>
              <a:rPr lang="uk-UA" dirty="0"/>
              <a:t>   Процедура цього ме­тода включає:</a:t>
            </a:r>
          </a:p>
          <a:p>
            <a:r>
              <a:rPr lang="uk-UA" dirty="0"/>
              <a:t>виявлення джерел і розмірів чис­того прибутку;</a:t>
            </a:r>
          </a:p>
          <a:p>
            <a:r>
              <a:rPr lang="uk-UA" dirty="0"/>
              <a:t>виявлення ставки капіталізації;</a:t>
            </a:r>
          </a:p>
          <a:p>
            <a:r>
              <a:rPr lang="uk-UA" dirty="0"/>
              <a:t>визначення вартості активу, як добутку від ділення чистого прибутку на ставку капіталізації.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904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3893064"/>
          </a:xfrm>
        </p:spPr>
        <p:txBody>
          <a:bodyPr>
            <a:normAutofit/>
          </a:bodyPr>
          <a:lstStyle/>
          <a:p>
            <a:r>
              <a:rPr lang="uk-UA" b="1" dirty="0"/>
              <a:t>Метод надлишкового прибутку </a:t>
            </a:r>
            <a:r>
              <a:rPr lang="uk-UA" dirty="0"/>
              <a:t>заснований на при­пущенні того, що продукція, яка виготовлена з використан­ням об'єкта інтелектуальної власності, приносить до­датковий прибуток в порівнянні з продукцією, яка виготов­ляється без використання цього об'єкта інтелектуальної власності.</a:t>
            </a:r>
          </a:p>
        </p:txBody>
      </p:sp>
    </p:spTree>
    <p:extLst>
      <p:ext uri="{BB962C8B-B14F-4D97-AF65-F5344CB8AC3E}">
        <p14:creationId xmlns:p14="http://schemas.microsoft.com/office/powerpoint/2010/main" val="12047484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Метод порівняння продажів </a:t>
            </a:r>
            <a:r>
              <a:rPr lang="uk-UA" dirty="0"/>
              <a:t>по суті співпадає з по­рівняльним підходом. Визначена за цим методом ціна об'­єкта інтелектуальної власності є найбільш достовірною, оскільки вона сформована ринком.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456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Метод роялті </a:t>
            </a:r>
            <a:r>
              <a:rPr lang="uk-UA" dirty="0"/>
              <a:t>визначає вартість об'єкта інтелектуа­льної власності як частку від бази роялті (доходу, прибутку, вартості основної сировини).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504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b="1" i="1" dirty="0"/>
              <a:t>Процедура оцінки  </a:t>
            </a:r>
            <a:r>
              <a:rPr lang="uk-UA" dirty="0"/>
              <a:t>завершується </a:t>
            </a:r>
            <a:r>
              <a:rPr lang="uk-UA" i="1" dirty="0"/>
              <a:t>оформленням звіту</a:t>
            </a:r>
            <a:r>
              <a:rPr lang="uk-UA" dirty="0"/>
              <a:t> про оцінку, в якому повинна бути відображена всебічно обґрунтована вартість прав на об'єкт інтелектуальної власності.</a:t>
            </a:r>
          </a:p>
        </p:txBody>
      </p:sp>
    </p:spTree>
    <p:extLst>
      <p:ext uri="{BB962C8B-B14F-4D97-AF65-F5344CB8AC3E}">
        <p14:creationId xmlns:p14="http://schemas.microsoft.com/office/powerpoint/2010/main" val="23941153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 algn="ctr"/>
            <a:r>
              <a:rPr lang="uk-UA" sz="3600" dirty="0"/>
              <a:t>Дякую за увагу!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64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uk-UA" dirty="0"/>
              <a:t>За принципом "</a:t>
            </a:r>
            <a:r>
              <a:rPr lang="uk-UA" b="1" dirty="0"/>
              <a:t>відокремлюваності</a:t>
            </a:r>
            <a:r>
              <a:rPr lang="uk-UA" dirty="0"/>
              <a:t>" права інтелек­туальної власності можна поділити на три групи:</a:t>
            </a:r>
          </a:p>
          <a:p>
            <a:r>
              <a:rPr lang="uk-UA" b="1" i="1" dirty="0"/>
              <a:t>права, що відокремлюються як від індивідуума, </a:t>
            </a:r>
            <a:r>
              <a:rPr lang="uk-UA" dirty="0"/>
              <a:t>так і від підприємства;</a:t>
            </a:r>
          </a:p>
          <a:p>
            <a:r>
              <a:rPr lang="uk-UA" b="1" i="1" dirty="0"/>
              <a:t>права, що не відокремлюються від індивідуума</a:t>
            </a:r>
            <a:r>
              <a:rPr lang="uk-UA" dirty="0"/>
              <a:t>;</a:t>
            </a:r>
          </a:p>
          <a:p>
            <a:r>
              <a:rPr lang="uk-UA" b="1" i="1" dirty="0"/>
              <a:t>права, що не відокремлюються від підприємства</a:t>
            </a:r>
            <a:r>
              <a:rPr lang="uk-UA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8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До </a:t>
            </a:r>
            <a:r>
              <a:rPr lang="uk-UA" b="1" dirty="0"/>
              <a:t>першої групи</a:t>
            </a:r>
            <a:r>
              <a:rPr lang="uk-UA" dirty="0"/>
              <a:t> відносяться права на об'єкти права інтелектуальної власності, такі як винаходи, торговельні марки, твори літератури і мистецтва, </a:t>
            </a:r>
            <a:r>
              <a:rPr lang="uk-UA" dirty="0" err="1"/>
              <a:t>аудіо-</a:t>
            </a:r>
            <a:r>
              <a:rPr lang="uk-UA" dirty="0"/>
              <a:t>  та відеограми тощо.</a:t>
            </a:r>
          </a:p>
        </p:txBody>
      </p:sp>
    </p:spTree>
    <p:extLst>
      <p:ext uri="{BB962C8B-B14F-4D97-AF65-F5344CB8AC3E}">
        <p14:creationId xmlns:p14="http://schemas.microsoft.com/office/powerpoint/2010/main" val="414497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 </a:t>
            </a:r>
            <a:r>
              <a:rPr lang="uk-UA" b="1" dirty="0"/>
              <a:t>невідокремлюваної від індивідуума</a:t>
            </a:r>
            <a:r>
              <a:rPr lang="uk-UA" dirty="0"/>
              <a:t> інтелектуа­льної власності відносяться:</a:t>
            </a:r>
          </a:p>
          <a:p>
            <a:r>
              <a:rPr lang="uk-UA" dirty="0"/>
              <a:t> </a:t>
            </a:r>
            <a:r>
              <a:rPr lang="uk-UA" b="1" i="1" dirty="0"/>
              <a:t>знання, уміння, творчі здібно­сті людей тощо, які зайняті розробленням об'єктів інтелек­туальної власності.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48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b="1" dirty="0"/>
              <a:t>   Від підприємства не можна відокремити</a:t>
            </a:r>
            <a:r>
              <a:rPr lang="uk-UA" dirty="0"/>
              <a:t>:</a:t>
            </a:r>
          </a:p>
          <a:p>
            <a:r>
              <a:rPr lang="uk-UA" dirty="0"/>
              <a:t>системи і методи функціонування, що розроблені як складові части­ни діючого підприємства; </a:t>
            </a:r>
          </a:p>
          <a:p>
            <a:r>
              <a:rPr lang="uk-UA" dirty="0"/>
              <a:t>наявність підготовленого персо­налу; </a:t>
            </a:r>
          </a:p>
          <a:p>
            <a:r>
              <a:rPr lang="uk-UA" dirty="0"/>
              <a:t>досягнення в галузі маркетингу власної продукції;</a:t>
            </a:r>
          </a:p>
          <a:p>
            <a:r>
              <a:rPr lang="uk-UA" dirty="0"/>
              <a:t>ділову репутацію підприємства тощо.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4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510</TotalTime>
  <Words>2389</Words>
  <Application>Microsoft Office PowerPoint</Application>
  <PresentationFormat>Экран (4:3)</PresentationFormat>
  <Paragraphs>152</Paragraphs>
  <Slides>58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4" baseType="lpstr">
      <vt:lpstr>Arial</vt:lpstr>
      <vt:lpstr>Calibri</vt:lpstr>
      <vt:lpstr>Georgia</vt:lpstr>
      <vt:lpstr>Trebuchet MS</vt:lpstr>
      <vt:lpstr>Wingdings 2</vt:lpstr>
      <vt:lpstr>Городская</vt:lpstr>
      <vt:lpstr>Інтелектуальна власність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Інтелектуальна власність як нематеріальний актив </vt:lpstr>
      <vt:lpstr>Презентация PowerPoint</vt:lpstr>
      <vt:lpstr>Відмінними ознаками нематеріальних активів є: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Комерціалізація прав на об'єкти інтелектуальної власності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Оцінка вартості прав на об'єкти інтелектуальної власності </vt:lpstr>
      <vt:lpstr>Презентация PowerPoint</vt:lpstr>
      <vt:lpstr>Презентация PowerPoint</vt:lpstr>
      <vt:lpstr>Презентация PowerPoint</vt:lpstr>
      <vt:lpstr>Прийоми, що застосовуються для визначення вартості прав на об'єкти інтелектуальної власності:</vt:lpstr>
      <vt:lpstr>Презентация PowerPoint</vt:lpstr>
      <vt:lpstr>Методи оцінки вартості ОІВ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Інтелектуальна власність</dc:title>
  <dc:creator>Вадос</dc:creator>
  <cp:lastModifiedBy>Щербакова Олена Миколаївна</cp:lastModifiedBy>
  <cp:revision>25</cp:revision>
  <dcterms:created xsi:type="dcterms:W3CDTF">2020-11-10T09:47:03Z</dcterms:created>
  <dcterms:modified xsi:type="dcterms:W3CDTF">2024-03-18T10:08:55Z</dcterms:modified>
</cp:coreProperties>
</file>