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6" r:id="rId3"/>
    <p:sldId id="337" r:id="rId4"/>
    <p:sldId id="261" r:id="rId5"/>
    <p:sldId id="265" r:id="rId6"/>
    <p:sldId id="264" r:id="rId7"/>
    <p:sldId id="257" r:id="rId8"/>
    <p:sldId id="266" r:id="rId9"/>
    <p:sldId id="267" r:id="rId10"/>
    <p:sldId id="268" r:id="rId11"/>
    <p:sldId id="269" r:id="rId12"/>
    <p:sldId id="270" r:id="rId13"/>
    <p:sldId id="271" r:id="rId14"/>
    <p:sldId id="273" r:id="rId15"/>
    <p:sldId id="274" r:id="rId16"/>
    <p:sldId id="275" r:id="rId17"/>
    <p:sldId id="276" r:id="rId18"/>
    <p:sldId id="338" r:id="rId19"/>
    <p:sldId id="278" r:id="rId20"/>
    <p:sldId id="279" r:id="rId21"/>
    <p:sldId id="280" r:id="rId22"/>
    <p:sldId id="281" r:id="rId23"/>
    <p:sldId id="282" r:id="rId24"/>
    <p:sldId id="283" r:id="rId25"/>
    <p:sldId id="284" r:id="rId26"/>
    <p:sldId id="286" r:id="rId27"/>
    <p:sldId id="287" r:id="rId28"/>
    <p:sldId id="285" r:id="rId29"/>
    <p:sldId id="288" r:id="rId30"/>
    <p:sldId id="339" r:id="rId31"/>
    <p:sldId id="332" r:id="rId32"/>
    <p:sldId id="333" r:id="rId33"/>
    <p:sldId id="334" r:id="rId34"/>
    <p:sldId id="335" r:id="rId35"/>
    <p:sldId id="330"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2" r:id="rId49"/>
    <p:sldId id="292" r:id="rId50"/>
    <p:sldId id="293" r:id="rId51"/>
    <p:sldId id="294" r:id="rId52"/>
    <p:sldId id="320" r:id="rId53"/>
    <p:sldId id="295" r:id="rId54"/>
    <p:sldId id="296" r:id="rId55"/>
    <p:sldId id="297" r:id="rId56"/>
    <p:sldId id="317" r:id="rId57"/>
    <p:sldId id="307" r:id="rId58"/>
    <p:sldId id="308" r:id="rId59"/>
    <p:sldId id="309" r:id="rId60"/>
    <p:sldId id="316" r:id="rId61"/>
    <p:sldId id="310" r:id="rId62"/>
    <p:sldId id="311" r:id="rId63"/>
    <p:sldId id="313" r:id="rId64"/>
    <p:sldId id="314" r:id="rId65"/>
    <p:sldId id="321" r:id="rId66"/>
    <p:sldId id="322" r:id="rId67"/>
    <p:sldId id="327" r:id="rId68"/>
    <p:sldId id="323" r:id="rId69"/>
    <p:sldId id="324" r:id="rId70"/>
    <p:sldId id="328" r:id="rId71"/>
    <p:sldId id="315"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FC1EC8D3-9AB0-4D35-8D86-B611FF962A77}" type="datetimeFigureOut">
              <a:rPr lang="en-US" smtClean="0"/>
              <a:t>9/16/2024</a:t>
            </a:fld>
            <a:endParaRPr lang="en-US"/>
          </a:p>
        </p:txBody>
      </p:sp>
      <p:sp>
        <p:nvSpPr>
          <p:cNvPr id="17" name="Нижний колонтитул 16"/>
          <p:cNvSpPr>
            <a:spLocks noGrp="1"/>
          </p:cNvSpPr>
          <p:nvPr>
            <p:ph type="ftr" sz="quarter" idx="11"/>
          </p:nvPr>
        </p:nvSpPr>
        <p:spPr>
          <a:xfrm>
            <a:off x="5410200" y="4205288"/>
            <a:ext cx="1295400" cy="457200"/>
          </a:xfrm>
        </p:spPr>
        <p:txBody>
          <a:bodyPr/>
          <a:lstStyle/>
          <a:p>
            <a:endParaRPr lang="en-US"/>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8C1EBA6-7035-4C44-9509-616044AB783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C1EC8D3-9AB0-4D35-8D86-B611FF962A77}" type="datetimeFigureOut">
              <a:rPr lang="en-US" smtClean="0"/>
              <a:t>9/16/2024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C1EC8D3-9AB0-4D35-8D86-B611FF962A77}" type="datetimeFigureOut">
              <a:rPr lang="en-US" smtClean="0"/>
              <a:t>9/16/2024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C1EC8D3-9AB0-4D35-8D86-B611FF962A77}" type="datetimeFigureOut">
              <a:rPr lang="en-US" smtClean="0"/>
              <a:t>9/16/2024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FC1EC8D3-9AB0-4D35-8D86-B611FF962A77}" type="datetimeFigureOut">
              <a:rPr lang="en-US" smtClean="0"/>
              <a:t>9/16/2024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FC1EC8D3-9AB0-4D35-8D86-B611FF962A77}" type="datetimeFigureOut">
              <a:rPr lang="en-US" smtClean="0"/>
              <a:t>9/16/2024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FC1EC8D3-9AB0-4D35-8D86-B611FF962A77}" type="datetimeFigureOut">
              <a:rPr lang="en-US" smtClean="0"/>
              <a:t>9/16/2024</a:t>
            </a:fld>
            <a:endParaRPr lang="en-US"/>
          </a:p>
        </p:txBody>
      </p:sp>
      <p:sp>
        <p:nvSpPr>
          <p:cNvPr id="27" name="Номер слайда 26"/>
          <p:cNvSpPr>
            <a:spLocks noGrp="1"/>
          </p:cNvSpPr>
          <p:nvPr>
            <p:ph type="sldNum" sz="quarter" idx="11"/>
          </p:nvPr>
        </p:nvSpPr>
        <p:spPr/>
        <p:txBody>
          <a:bodyPr rtlCol="0"/>
          <a:lstStyle/>
          <a:p>
            <a:fld id="{78C1EBA6-7035-4C44-9509-616044AB783E}" type="slidenum">
              <a:rPr lang="en-US" smtClean="0"/>
              <a:t>‹#›</a:t>
            </a:fld>
            <a:endParaRPr lang="en-US"/>
          </a:p>
        </p:txBody>
      </p:sp>
      <p:sp>
        <p:nvSpPr>
          <p:cNvPr id="28" name="Нижний колонтитул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FC1EC8D3-9AB0-4D35-8D86-B611FF962A77}" type="datetimeFigureOut">
              <a:rPr lang="en-US" smtClean="0"/>
              <a:t>9/16/2024</a:t>
            </a:fld>
            <a:endParaRPr lang="en-US"/>
          </a:p>
        </p:txBody>
      </p:sp>
      <p:sp>
        <p:nvSpPr>
          <p:cNvPr id="4" name="Нижний колонтитул 3"/>
          <p:cNvSpPr>
            <a:spLocks noGrp="1"/>
          </p:cNvSpPr>
          <p:nvPr>
            <p:ph type="ftr" sz="quarter" idx="11"/>
          </p:nvPr>
        </p:nvSpPr>
        <p:spPr>
          <a:xfrm>
            <a:off x="5257800" y="612648"/>
            <a:ext cx="1325880" cy="457200"/>
          </a:xfrm>
        </p:spPr>
        <p:txBody>
          <a:bodyPr/>
          <a:lstStyle/>
          <a:p>
            <a:endParaRPr lang="en-US"/>
          </a:p>
        </p:txBody>
      </p:sp>
      <p:sp>
        <p:nvSpPr>
          <p:cNvPr id="5" name="Номер слайда 4"/>
          <p:cNvSpPr>
            <a:spLocks noGrp="1"/>
          </p:cNvSpPr>
          <p:nvPr>
            <p:ph type="sldNum" sz="quarter" idx="12"/>
          </p:nvPr>
        </p:nvSpPr>
        <p:spPr>
          <a:xfrm>
            <a:off x="8174736" y="2272"/>
            <a:ext cx="762000" cy="365760"/>
          </a:xfrm>
        </p:spPr>
        <p:txBody>
          <a:bodyPr/>
          <a:lstStyle/>
          <a:p>
            <a:fld id="{78C1EBA6-7035-4C44-9509-616044AB78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C1EC8D3-9AB0-4D35-8D86-B611FF962A77}" type="datetimeFigureOut">
              <a:rPr lang="en-US" smtClean="0"/>
              <a:t>9/16/2024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FC1EC8D3-9AB0-4D35-8D86-B611FF962A77}" type="datetimeFigureOut">
              <a:rPr lang="en-US" smtClean="0"/>
              <a:t>9/16/2024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FC1EC8D3-9AB0-4D35-8D86-B611FF962A77}" type="datetimeFigureOut">
              <a:rPr lang="en-US" smtClean="0"/>
              <a:t>9/16/2024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C1EBA6-7035-4C44-9509-616044AB783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C1EC8D3-9AB0-4D35-8D86-B611FF962A77}" type="datetimeFigureOut">
              <a:rPr lang="en-US" smtClean="0"/>
              <a:t>9/16/2024</a:t>
            </a:fld>
            <a:endParaRPr lang="en-US"/>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8C1EBA6-7035-4C44-9509-616044AB78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zakon.rada.gov.ua/laws/show/2974-20#n139"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uk.wikipedia.org/wiki/%D0%A3%D0%BA%D1%80%D0%B0%D1%97%D0%BD%D1%81%D1%8C%D0%BA%D0%B5_%D0%B0%D0%B3%D0%B5%D0%BD%D1%82%D1%81%D1%82%D0%B2%D0%BE_%D0%B7_%D0%B0%D0%B2%D1%82%D0%BE%D1%80%D1%81%D1%8C%D0%BA%D0%B8%D1%85_%D1%82%D0%B0_%D1%81%D1%83%D0%BC%D1%96%D0%B6%D0%BD%D0%B8%D1%85_%D0%BF%D1%80%D0%B0%D0%B2" TargetMode="External"/><Relationship Id="rId2" Type="http://schemas.openxmlformats.org/officeDocument/2006/relationships/hyperlink" Target="https://uk.wikipedia.org/wiki/%D0%9A%D0%BE%D0%BB%D0%B5%D0%BA%D1%82%D0%B8%D0%B2%D0%BD%D0%B5_%D1%83%D0%BF%D1%80%D0%B0%D0%B2%D0%BB%D1%96%D0%BD%D0%BD%D1%8F_%D0%BC%D0%B0%D0%B9%D0%BD%D0%BE%D0%B2%D0%B8%D0%BC%D0%B8_%D0%BF%D1%80%D0%B0%D0%B2%D0%B0%D0%BC%D0%B8#cite_note-n8-4" TargetMode="External"/><Relationship Id="rId1" Type="http://schemas.openxmlformats.org/officeDocument/2006/relationships/slideLayout" Target="../slideLayouts/slideLayout2.xml"/><Relationship Id="rId4" Type="http://schemas.openxmlformats.org/officeDocument/2006/relationships/hyperlink" Target="https://uk.wikipedia.org/wiki/%D0%A3%D0%BA%D1%80%D0%B0%D1%97%D0%BD%D1%81%D1%8C%D0%BA%D0%B8%D0%B9_%D0%BC%D1%83%D0%B7%D0%B8%D1%87%D0%BD%D0%B8%D0%B9_%D0%B0%D0%BB%D1%8C%D1%8F%D0%BD%D1%81"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zakon.rada.gov.ua/cgi-bin/laws/main.cgi?nreg=z0436%2D03&amp;p=1" TargetMode="External"/><Relationship Id="rId2" Type="http://schemas.openxmlformats.org/officeDocument/2006/relationships/hyperlink" Target="http://zakon.rada.gov.ua/cgi-bin/laws/main.cgi?nreg=71-2003-%EF&amp;p=1220599998523105"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zakon.rada.gov.ua/laws/show/1977-19#n396"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a:t>Інтелектуальна власність</a:t>
            </a:r>
            <a:endParaRPr lang="en-US" b="1" dirty="0"/>
          </a:p>
        </p:txBody>
      </p:sp>
      <p:sp>
        <p:nvSpPr>
          <p:cNvPr id="3" name="Подзаголовок 2"/>
          <p:cNvSpPr>
            <a:spLocks noGrp="1"/>
          </p:cNvSpPr>
          <p:nvPr>
            <p:ph type="subTitle" idx="1"/>
          </p:nvPr>
        </p:nvSpPr>
        <p:spPr/>
        <p:txBody>
          <a:bodyPr/>
          <a:lstStyle/>
          <a:p>
            <a:r>
              <a:rPr lang="uk-UA" dirty="0">
                <a:solidFill>
                  <a:schemeClr val="tx1"/>
                </a:solidFill>
              </a:rPr>
              <a:t>Тема </a:t>
            </a:r>
            <a:r>
              <a:rPr lang="uk-UA">
                <a:solidFill>
                  <a:schemeClr val="tx1"/>
                </a:solidFill>
              </a:rPr>
              <a:t>№ 7. </a:t>
            </a:r>
            <a:endParaRPr lang="uk-UA" dirty="0">
              <a:solidFill>
                <a:schemeClr val="tx1"/>
              </a:solidFill>
            </a:endParaRPr>
          </a:p>
          <a:p>
            <a:r>
              <a:rPr lang="uk-UA" sz="3200" b="1" dirty="0">
                <a:solidFill>
                  <a:schemeClr val="tx1"/>
                </a:solidFill>
              </a:rPr>
              <a:t>Правова охорона суміжних прав</a:t>
            </a:r>
            <a:endParaRPr lang="en-US" sz="3200" b="1" dirty="0">
              <a:solidFill>
                <a:schemeClr val="tx1"/>
              </a:solidFill>
            </a:endParaRPr>
          </a:p>
        </p:txBody>
      </p:sp>
    </p:spTree>
    <p:extLst>
      <p:ext uri="{BB962C8B-B14F-4D97-AF65-F5344CB8AC3E}">
        <p14:creationId xmlns:p14="http://schemas.microsoft.com/office/powerpoint/2010/main" val="3161022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068960"/>
            <a:ext cx="8229600" cy="2736304"/>
          </a:xfrm>
        </p:spPr>
        <p:txBody>
          <a:bodyPr>
            <a:normAutofit/>
          </a:bodyPr>
          <a:lstStyle/>
          <a:p>
            <a:r>
              <a:rPr lang="uk-UA" sz="3600" b="1" i="1" dirty="0"/>
              <a:t>Об'єктом</a:t>
            </a:r>
            <a:r>
              <a:rPr lang="uk-UA" sz="3600" dirty="0"/>
              <a:t> правової охорони являється безпосередньо </a:t>
            </a:r>
            <a:r>
              <a:rPr lang="uk-UA" sz="3600" b="1" i="1" dirty="0"/>
              <a:t>виступ артиста-виконавця.</a:t>
            </a:r>
          </a:p>
        </p:txBody>
      </p:sp>
    </p:spTree>
    <p:extLst>
      <p:ext uri="{BB962C8B-B14F-4D97-AF65-F5344CB8AC3E}">
        <p14:creationId xmlns:p14="http://schemas.microsoft.com/office/powerpoint/2010/main" val="3132539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060848"/>
            <a:ext cx="8219256" cy="3600400"/>
          </a:xfrm>
        </p:spPr>
        <p:txBody>
          <a:bodyPr>
            <a:normAutofit/>
          </a:bodyPr>
          <a:lstStyle/>
          <a:p>
            <a:r>
              <a:rPr lang="uk-UA" sz="3200" b="1" i="1" dirty="0"/>
              <a:t>Фонограмою</a:t>
            </a:r>
            <a:r>
              <a:rPr lang="uk-UA" sz="3200" dirty="0"/>
              <a:t> є звукозапис на відповідному носії (магнітній стрічці чи магнітному диску, грамофонній платівці, компакт-диску тощо) виконання або будь-яких звуків, крім звуків у формі запису, що входить до аудіовізуального твору.</a:t>
            </a:r>
            <a:endParaRPr lang="en-US" sz="3200" dirty="0"/>
          </a:p>
        </p:txBody>
      </p:sp>
    </p:spTree>
    <p:extLst>
      <p:ext uri="{BB962C8B-B14F-4D97-AF65-F5344CB8AC3E}">
        <p14:creationId xmlns:p14="http://schemas.microsoft.com/office/powerpoint/2010/main" val="3955282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19256" cy="5089752"/>
          </a:xfrm>
        </p:spPr>
        <p:txBody>
          <a:bodyPr/>
          <a:lstStyle/>
          <a:p>
            <a:r>
              <a:rPr lang="uk-UA" b="1" i="1" dirty="0"/>
              <a:t>Відеограма</a:t>
            </a:r>
            <a:r>
              <a:rPr lang="uk-UA" dirty="0"/>
              <a:t>, визначається ст. 1 ЗУ, як відеозапис на відповідному матеріальному носії (магнітній стрічці, магнітному диску, компакт-диску тощо) виконання або будь-яких рухомих зображень (із звуковим супроводом чи без нього), крім зображень у вигляді запису, що входить до аудіовізуального твору. </a:t>
            </a:r>
          </a:p>
          <a:p>
            <a:r>
              <a:rPr lang="uk-UA" b="1" i="1" dirty="0"/>
              <a:t>Відеограма є вихідним матеріалом для виготовлення її копій.</a:t>
            </a:r>
          </a:p>
          <a:p>
            <a:endParaRPr lang="en-US" dirty="0"/>
          </a:p>
        </p:txBody>
      </p:sp>
    </p:spTree>
    <p:extLst>
      <p:ext uri="{BB962C8B-B14F-4D97-AF65-F5344CB8AC3E}">
        <p14:creationId xmlns:p14="http://schemas.microsoft.com/office/powerpoint/2010/main" val="1659692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124744"/>
            <a:ext cx="8229600" cy="4968552"/>
          </a:xfrm>
        </p:spPr>
        <p:txBody>
          <a:bodyPr>
            <a:normAutofit/>
          </a:bodyPr>
          <a:lstStyle/>
          <a:p>
            <a:r>
              <a:rPr lang="uk-UA" dirty="0"/>
              <a:t>Іноді досить важко відрізнити </a:t>
            </a:r>
            <a:r>
              <a:rPr lang="uk-UA" b="1" i="1" dirty="0"/>
              <a:t>відеограму</a:t>
            </a:r>
            <a:r>
              <a:rPr lang="uk-UA" dirty="0"/>
              <a:t> як об'єкт суміжних прав та </a:t>
            </a:r>
            <a:r>
              <a:rPr lang="uk-UA" b="1" i="1" dirty="0"/>
              <a:t>аудіовізуальний твір,</a:t>
            </a:r>
            <a:r>
              <a:rPr lang="uk-UA" dirty="0"/>
              <a:t> що охороняється законодавством про авторське право.</a:t>
            </a:r>
            <a:r>
              <a:rPr lang="uk-UA" sz="2800" dirty="0"/>
              <a:t> </a:t>
            </a:r>
          </a:p>
          <a:p>
            <a:r>
              <a:rPr lang="uk-UA" sz="2800" dirty="0"/>
              <a:t>У законодавствах деяких держав світу </a:t>
            </a:r>
            <a:r>
              <a:rPr lang="uk-UA" sz="2800" i="1" dirty="0"/>
              <a:t>відеограма не є самостійним об'єктом правової охорони.</a:t>
            </a:r>
          </a:p>
          <a:p>
            <a:r>
              <a:rPr lang="uk-UA" sz="2800" dirty="0"/>
              <a:t>Охорона авторським правом надається  запису на відповідному матеріальному носієві рухомих зображень, що </a:t>
            </a:r>
            <a:r>
              <a:rPr lang="uk-UA" sz="2800" b="1" i="1" dirty="0"/>
              <a:t>характеризується творчим підходом</a:t>
            </a:r>
            <a:r>
              <a:rPr lang="uk-UA" sz="2800" dirty="0"/>
              <a:t>.</a:t>
            </a:r>
          </a:p>
          <a:p>
            <a:endParaRPr lang="uk-UA" dirty="0"/>
          </a:p>
          <a:p>
            <a:endParaRPr lang="en-US" dirty="0"/>
          </a:p>
        </p:txBody>
      </p:sp>
    </p:spTree>
    <p:extLst>
      <p:ext uri="{BB962C8B-B14F-4D97-AF65-F5344CB8AC3E}">
        <p14:creationId xmlns:p14="http://schemas.microsoft.com/office/powerpoint/2010/main" val="927386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412776"/>
            <a:ext cx="8291264" cy="5161760"/>
          </a:xfrm>
        </p:spPr>
        <p:txBody>
          <a:bodyPr>
            <a:normAutofit/>
          </a:bodyPr>
          <a:lstStyle/>
          <a:p>
            <a:r>
              <a:rPr lang="uk-UA" b="1" i="1" dirty="0"/>
              <a:t>Різницею між аудіовізуальним твором (фільмом) і відеограмою </a:t>
            </a:r>
            <a:r>
              <a:rPr lang="uk-UA" dirty="0"/>
              <a:t>є творчий характер фільму, що передбачає написання сценарію та музичного супроводу, творчий внесок оператора, режисера, художника-постановника, гру акторів тощо.</a:t>
            </a:r>
          </a:p>
          <a:p>
            <a:r>
              <a:rPr lang="uk-UA" dirty="0"/>
              <a:t>Водночас, відеограмою вважається відеозапис будь-яких рухомих зображень, крім зображень у вигляді запису, що входить до аудіовізуального твору, які, самі по собі, можуть не бути результатом творчості.</a:t>
            </a:r>
            <a:endParaRPr lang="en-US" dirty="0"/>
          </a:p>
        </p:txBody>
      </p:sp>
    </p:spTree>
    <p:extLst>
      <p:ext uri="{BB962C8B-B14F-4D97-AF65-F5344CB8AC3E}">
        <p14:creationId xmlns:p14="http://schemas.microsoft.com/office/powerpoint/2010/main" val="3953325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19256" cy="4801720"/>
          </a:xfrm>
        </p:spPr>
        <p:txBody>
          <a:bodyPr>
            <a:normAutofit/>
          </a:bodyPr>
          <a:lstStyle/>
          <a:p>
            <a:r>
              <a:rPr lang="uk-UA" dirty="0"/>
              <a:t>Закон України "Про телебачення і радіомовлення" </a:t>
            </a:r>
            <a:r>
              <a:rPr lang="uk-UA" b="1" i="1" dirty="0"/>
              <a:t>характеризує передачу (телерадіопередачу) </a:t>
            </a:r>
            <a:r>
              <a:rPr lang="uk-UA" dirty="0"/>
              <a:t>як змістовно завершену частину програми (телерадіопрограми), яка має відповідну назву, обсяг трансляції, авторський знак, може бути використана незалежно від інших частин програми і розглядається як </a:t>
            </a:r>
            <a:r>
              <a:rPr lang="uk-UA" b="1" i="1" dirty="0"/>
              <a:t>цілісний інформаційний продукт. </a:t>
            </a:r>
            <a:endParaRPr lang="en-US" b="1" i="1" dirty="0"/>
          </a:p>
        </p:txBody>
      </p:sp>
    </p:spTree>
    <p:extLst>
      <p:ext uri="{BB962C8B-B14F-4D97-AF65-F5344CB8AC3E}">
        <p14:creationId xmlns:p14="http://schemas.microsoft.com/office/powerpoint/2010/main" val="372937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44824"/>
            <a:ext cx="8219256" cy="3960440"/>
          </a:xfrm>
        </p:spPr>
        <p:txBody>
          <a:bodyPr>
            <a:normAutofit/>
          </a:bodyPr>
          <a:lstStyle/>
          <a:p>
            <a:r>
              <a:rPr lang="uk-UA" sz="3200" b="1" i="1" dirty="0"/>
              <a:t>Програма (телерадіопрограма) визначається </a:t>
            </a:r>
            <a:r>
              <a:rPr lang="uk-UA" sz="3200" dirty="0"/>
              <a:t>як поєднана єдиною творчою концепцією </a:t>
            </a:r>
            <a:r>
              <a:rPr lang="uk-UA" sz="3200" b="1" i="1" dirty="0"/>
              <a:t>сукупність передач (телерадіопередач)</a:t>
            </a:r>
            <a:r>
              <a:rPr lang="uk-UA" sz="3200" dirty="0"/>
              <a:t>, яка має постійну назву і транслюється телерадіоорганізацією за певною сіткою мовлення.</a:t>
            </a:r>
            <a:endParaRPr lang="en-US" sz="3200" dirty="0"/>
          </a:p>
        </p:txBody>
      </p:sp>
    </p:spTree>
    <p:extLst>
      <p:ext uri="{BB962C8B-B14F-4D97-AF65-F5344CB8AC3E}">
        <p14:creationId xmlns:p14="http://schemas.microsoft.com/office/powerpoint/2010/main" val="1445662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44824"/>
            <a:ext cx="8219256" cy="4320480"/>
          </a:xfrm>
        </p:spPr>
        <p:txBody>
          <a:bodyPr>
            <a:normAutofit/>
          </a:bodyPr>
          <a:lstStyle/>
          <a:p>
            <a:r>
              <a:rPr lang="uk-UA" sz="3200" b="1" i="1" dirty="0"/>
              <a:t>Програма (передача) організацій мовлення </a:t>
            </a:r>
            <a:r>
              <a:rPr lang="uk-UA" sz="3200" dirty="0"/>
              <a:t>є формою використання творчого результату, яка здійснюється організацією ефірного чи кабельного мовлення за допомогою відповідних технічних засобів і може бути сприйнята необмеженою кількістю осіб одночасно у різних місцях.</a:t>
            </a:r>
            <a:endParaRPr lang="en-US" sz="3200" dirty="0"/>
          </a:p>
        </p:txBody>
      </p:sp>
    </p:spTree>
    <p:extLst>
      <p:ext uri="{BB962C8B-B14F-4D97-AF65-F5344CB8AC3E}">
        <p14:creationId xmlns:p14="http://schemas.microsoft.com/office/powerpoint/2010/main" val="42338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5B3487-AA3A-44F7-AA9D-960BA87B199E}"/>
              </a:ext>
            </a:extLst>
          </p:cNvPr>
          <p:cNvSpPr>
            <a:spLocks noGrp="1"/>
          </p:cNvSpPr>
          <p:nvPr>
            <p:ph type="title"/>
          </p:nvPr>
        </p:nvSpPr>
        <p:spPr/>
        <p:txBody>
          <a:bodyPr/>
          <a:lstStyle/>
          <a:p>
            <a:r>
              <a:rPr lang="uk-UA" sz="4000" dirty="0"/>
              <a:t> 2. Зміст і суб’єкти суміжних прав</a:t>
            </a:r>
            <a:endParaRPr lang="uk-UA" dirty="0"/>
          </a:p>
        </p:txBody>
      </p:sp>
      <p:sp>
        <p:nvSpPr>
          <p:cNvPr id="3" name="Объект 2">
            <a:extLst>
              <a:ext uri="{FF2B5EF4-FFF2-40B4-BE49-F238E27FC236}">
                <a16:creationId xmlns:a16="http://schemas.microsoft.com/office/drawing/2014/main" id="{96F78F2A-ACC4-4B64-B776-14CEE5A6A971}"/>
              </a:ext>
            </a:extLst>
          </p:cNvPr>
          <p:cNvSpPr>
            <a:spLocks noGrp="1"/>
          </p:cNvSpPr>
          <p:nvPr>
            <p:ph idx="1"/>
          </p:nvPr>
        </p:nvSpPr>
        <p:spPr/>
        <p:txBody>
          <a:bodyPr>
            <a:normAutofit fontScale="92500" lnSpcReduction="20000"/>
          </a:bodyPr>
          <a:lstStyle/>
          <a:p>
            <a:r>
              <a:rPr lang="uk-UA" dirty="0"/>
              <a:t>1. Суміжні права становлять (ст.35 ЗУ):</a:t>
            </a:r>
          </a:p>
          <a:p>
            <a:r>
              <a:rPr lang="uk-UA" dirty="0"/>
              <a:t>1) суміжні права виконавця - особисті немайнові права виконавця  і майнові права на виконання;</a:t>
            </a:r>
          </a:p>
          <a:p>
            <a:r>
              <a:rPr lang="uk-UA" dirty="0"/>
              <a:t>2) суміжні права виробника фонограми - право на ім’я (найменування) виробника фонограми і майнові права на фонограму;</a:t>
            </a:r>
          </a:p>
          <a:p>
            <a:r>
              <a:rPr lang="uk-UA" dirty="0"/>
              <a:t>3) суміжні права виробника відеограми - право на ім’я (найменування) виробника відеограми і майнові права на відеограму;</a:t>
            </a:r>
          </a:p>
          <a:p>
            <a:r>
              <a:rPr lang="uk-UA" dirty="0"/>
              <a:t>4) суміжні права організації мовлення - право на найменування організації мовлення і майнові права на програму організації мовлення.</a:t>
            </a:r>
          </a:p>
          <a:p>
            <a:endParaRPr lang="uk-UA" dirty="0"/>
          </a:p>
        </p:txBody>
      </p:sp>
    </p:spTree>
    <p:extLst>
      <p:ext uri="{BB962C8B-B14F-4D97-AF65-F5344CB8AC3E}">
        <p14:creationId xmlns:p14="http://schemas.microsoft.com/office/powerpoint/2010/main" val="2211522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i="1" dirty="0"/>
              <a:t> </a:t>
            </a:r>
            <a:r>
              <a:rPr lang="uk-UA" sz="3600" b="1" i="1" dirty="0"/>
              <a:t>Суб'єкти</a:t>
            </a:r>
            <a:r>
              <a:rPr lang="uk-UA" sz="3600" dirty="0"/>
              <a:t> суміжних прав поділяються на </a:t>
            </a:r>
            <a:r>
              <a:rPr lang="uk-UA" sz="3600" b="1" i="1" dirty="0"/>
              <a:t>первинних та похідних.</a:t>
            </a:r>
          </a:p>
        </p:txBody>
      </p:sp>
    </p:spTree>
    <p:extLst>
      <p:ext uri="{BB962C8B-B14F-4D97-AF65-F5344CB8AC3E}">
        <p14:creationId xmlns:p14="http://schemas.microsoft.com/office/powerpoint/2010/main" val="458068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AC1763-EDB3-4F1C-843A-301D565E511C}"/>
              </a:ext>
            </a:extLst>
          </p:cNvPr>
          <p:cNvSpPr>
            <a:spLocks noGrp="1"/>
          </p:cNvSpPr>
          <p:nvPr>
            <p:ph type="title"/>
          </p:nvPr>
        </p:nvSpPr>
        <p:spPr/>
        <p:txBody>
          <a:bodyPr/>
          <a:lstStyle/>
          <a:p>
            <a:pPr algn="ctr"/>
            <a:r>
              <a:rPr lang="uk-UA" dirty="0"/>
              <a:t>План</a:t>
            </a:r>
          </a:p>
        </p:txBody>
      </p:sp>
      <p:sp>
        <p:nvSpPr>
          <p:cNvPr id="3" name="Объект 2">
            <a:extLst>
              <a:ext uri="{FF2B5EF4-FFF2-40B4-BE49-F238E27FC236}">
                <a16:creationId xmlns:a16="http://schemas.microsoft.com/office/drawing/2014/main" id="{BFBDC4F6-B9EE-48B3-9949-B4382F98191E}"/>
              </a:ext>
            </a:extLst>
          </p:cNvPr>
          <p:cNvSpPr>
            <a:spLocks noGrp="1"/>
          </p:cNvSpPr>
          <p:nvPr>
            <p:ph idx="1"/>
          </p:nvPr>
        </p:nvSpPr>
        <p:spPr>
          <a:xfrm>
            <a:off x="457200" y="2708920"/>
            <a:ext cx="8229600" cy="3600400"/>
          </a:xfrm>
        </p:spPr>
        <p:txBody>
          <a:bodyPr/>
          <a:lstStyle/>
          <a:p>
            <a:r>
              <a:rPr lang="uk-UA" dirty="0"/>
              <a:t>1. Поняття суміжних прав.</a:t>
            </a:r>
          </a:p>
          <a:p>
            <a:r>
              <a:rPr lang="uk-UA" dirty="0"/>
              <a:t>2. Зміст і суб'єкти суміжних прав.</a:t>
            </a:r>
          </a:p>
          <a:p>
            <a:r>
              <a:rPr lang="uk-UA" dirty="0"/>
              <a:t>3. Виникнення та здійснення суміжних прав.</a:t>
            </a:r>
          </a:p>
          <a:p>
            <a:r>
              <a:rPr lang="uk-UA" dirty="0"/>
              <a:t>4. Особисті немайнові права. </a:t>
            </a:r>
            <a:endParaRPr lang="en-US" dirty="0"/>
          </a:p>
          <a:p>
            <a:r>
              <a:rPr lang="en-US" dirty="0"/>
              <a:t>5</a:t>
            </a:r>
            <a:r>
              <a:rPr lang="uk-UA" dirty="0"/>
              <a:t>. Майнові права.</a:t>
            </a:r>
          </a:p>
          <a:p>
            <a:r>
              <a:rPr lang="uk-UA" dirty="0"/>
              <a:t>6. Захист авторського права і суміжних прав.</a:t>
            </a:r>
          </a:p>
        </p:txBody>
      </p:sp>
    </p:spTree>
    <p:extLst>
      <p:ext uri="{BB962C8B-B14F-4D97-AF65-F5344CB8AC3E}">
        <p14:creationId xmlns:p14="http://schemas.microsoft.com/office/powerpoint/2010/main" val="407788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19256" cy="5449792"/>
          </a:xfrm>
        </p:spPr>
        <p:txBody>
          <a:bodyPr/>
          <a:lstStyle/>
          <a:p>
            <a:r>
              <a:rPr lang="uk-UA" b="1" i="1" dirty="0"/>
              <a:t>Первинними суб'єктами </a:t>
            </a:r>
            <a:r>
              <a:rPr lang="uk-UA" dirty="0"/>
              <a:t>є особи в яких майнові та немайнові права інтелектуальної власності виникають вперше на підставі факту здійснення виконання, створення фонограми, відеограми чи передачі мовлення.</a:t>
            </a:r>
          </a:p>
          <a:p>
            <a:pPr marL="109728" indent="0">
              <a:buNone/>
            </a:pPr>
            <a:r>
              <a:rPr lang="uk-UA" dirty="0"/>
              <a:t>   До таких осіб належать:</a:t>
            </a:r>
          </a:p>
          <a:p>
            <a:r>
              <a:rPr lang="uk-UA" dirty="0"/>
              <a:t>виконавець;</a:t>
            </a:r>
          </a:p>
          <a:p>
            <a:r>
              <a:rPr lang="uk-UA" dirty="0"/>
              <a:t>виробник фонограми; </a:t>
            </a:r>
          </a:p>
          <a:p>
            <a:r>
              <a:rPr lang="uk-UA" dirty="0"/>
              <a:t>виробник відеограми; </a:t>
            </a:r>
          </a:p>
          <a:p>
            <a:r>
              <a:rPr lang="uk-UA" dirty="0"/>
              <a:t>організація мовлення.</a:t>
            </a:r>
            <a:endParaRPr lang="en-US" dirty="0"/>
          </a:p>
        </p:txBody>
      </p:sp>
    </p:spTree>
    <p:extLst>
      <p:ext uri="{BB962C8B-B14F-4D97-AF65-F5344CB8AC3E}">
        <p14:creationId xmlns:p14="http://schemas.microsoft.com/office/powerpoint/2010/main" val="1094287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301608" cy="4536504"/>
          </a:xfrm>
        </p:spPr>
        <p:txBody>
          <a:bodyPr/>
          <a:lstStyle/>
          <a:p>
            <a:r>
              <a:rPr lang="uk-UA" i="1" dirty="0"/>
              <a:t> </a:t>
            </a:r>
            <a:r>
              <a:rPr lang="uk-UA" dirty="0"/>
              <a:t>У цивільному законодавстві існує презумпція, що первинним суб'єктом суміжних прав, за відсутності доказів іншого вважається </a:t>
            </a:r>
            <a:r>
              <a:rPr lang="uk-UA" b="1" i="1" dirty="0"/>
              <a:t>особа, ім'я або найменування якої зазначено у фонограмі, відеограмі, їх примірниках чи упаковці, а також під час передачі організації мовлення</a:t>
            </a:r>
            <a:r>
              <a:rPr lang="uk-UA" dirty="0"/>
              <a:t>. </a:t>
            </a:r>
          </a:p>
          <a:p>
            <a:r>
              <a:rPr lang="uk-UA" dirty="0"/>
              <a:t>Дана презумпція може бути спростована у судовому порядку.</a:t>
            </a:r>
            <a:endParaRPr lang="en-US" dirty="0"/>
          </a:p>
        </p:txBody>
      </p:sp>
    </p:spTree>
    <p:extLst>
      <p:ext uri="{BB962C8B-B14F-4D97-AF65-F5344CB8AC3E}">
        <p14:creationId xmlns:p14="http://schemas.microsoft.com/office/powerpoint/2010/main" val="3598994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19256" cy="4801720"/>
          </a:xfrm>
        </p:spPr>
        <p:txBody>
          <a:bodyPr>
            <a:normAutofit/>
          </a:bodyPr>
          <a:lstStyle/>
          <a:p>
            <a:r>
              <a:rPr lang="uk-UA" b="1" i="1" dirty="0"/>
              <a:t>Виконавцем</a:t>
            </a:r>
            <a:r>
              <a:rPr lang="uk-UA" dirty="0"/>
              <a:t> відповідно до ст. 1 ЗУ визнається актор (театру, кіно тощо), співак, музикант, танцюрист або інша особа, яка виконує роль, співає, читає, декламує, грає на музичному інструменті, танцює чи будь-яким іншим способом виконує твори літератури, мистецтва чи твори народної творчості, циркові, естрадні, лялькові номери, пантоміми тощо, а також диригент музичних і музично-драматичних творів.</a:t>
            </a:r>
            <a:endParaRPr lang="en-US" dirty="0"/>
          </a:p>
        </p:txBody>
      </p:sp>
    </p:spTree>
    <p:extLst>
      <p:ext uri="{BB962C8B-B14F-4D97-AF65-F5344CB8AC3E}">
        <p14:creationId xmlns:p14="http://schemas.microsoft.com/office/powerpoint/2010/main" val="624495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988840"/>
            <a:ext cx="8291264" cy="4585696"/>
          </a:xfrm>
        </p:spPr>
        <p:txBody>
          <a:bodyPr>
            <a:normAutofit/>
          </a:bodyPr>
          <a:lstStyle/>
          <a:p>
            <a:r>
              <a:rPr lang="uk-UA" sz="3200" b="1" i="1" dirty="0"/>
              <a:t>Виконавцями</a:t>
            </a:r>
            <a:r>
              <a:rPr lang="uk-UA" sz="3200" dirty="0"/>
              <a:t> творів можуть бути громадяни України, іноземні громадяни і особи без громадянства незалежно від віку. </a:t>
            </a:r>
          </a:p>
          <a:p>
            <a:r>
              <a:rPr lang="uk-UA" sz="3200" dirty="0"/>
              <a:t>Залежно від сфери мистецької діяльності виконавець може мати особливу назву - </a:t>
            </a:r>
            <a:r>
              <a:rPr lang="uk-UA" sz="3200" b="1" i="1" dirty="0"/>
              <a:t>актор, співак, музикант, танцюрист.</a:t>
            </a:r>
            <a:endParaRPr lang="en-US" sz="3200" b="1" i="1" dirty="0"/>
          </a:p>
        </p:txBody>
      </p:sp>
    </p:spTree>
    <p:extLst>
      <p:ext uri="{BB962C8B-B14F-4D97-AF65-F5344CB8AC3E}">
        <p14:creationId xmlns:p14="http://schemas.microsoft.com/office/powerpoint/2010/main" val="931801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420888"/>
            <a:ext cx="8219256" cy="2808312"/>
          </a:xfrm>
        </p:spPr>
        <p:txBody>
          <a:bodyPr/>
          <a:lstStyle/>
          <a:p>
            <a:r>
              <a:rPr lang="uk-UA" b="1" i="1" dirty="0"/>
              <a:t>Виробниками відеограм </a:t>
            </a:r>
            <a:r>
              <a:rPr lang="uk-UA" dirty="0"/>
              <a:t>можуть бути </a:t>
            </a:r>
            <a:r>
              <a:rPr lang="uk-UA" b="1" i="1" dirty="0"/>
              <a:t>фізичні або юридичні особи</a:t>
            </a:r>
            <a:r>
              <a:rPr lang="uk-UA" dirty="0"/>
              <a:t>, які ініціювали і несуть відповідальність за </a:t>
            </a:r>
            <a:r>
              <a:rPr lang="uk-UA" b="1" i="1" dirty="0"/>
              <a:t>перший відеозапис виконання </a:t>
            </a:r>
            <a:r>
              <a:rPr lang="uk-UA" dirty="0"/>
              <a:t>або будь-яких рухомих зображень (як із звуковим супроводом, так і без нього).</a:t>
            </a:r>
            <a:endParaRPr lang="en-US" dirty="0"/>
          </a:p>
        </p:txBody>
      </p:sp>
    </p:spTree>
    <p:extLst>
      <p:ext uri="{BB962C8B-B14F-4D97-AF65-F5344CB8AC3E}">
        <p14:creationId xmlns:p14="http://schemas.microsoft.com/office/powerpoint/2010/main" val="2433936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132856"/>
            <a:ext cx="8219256" cy="3672408"/>
          </a:xfrm>
        </p:spPr>
        <p:txBody>
          <a:bodyPr>
            <a:normAutofit/>
          </a:bodyPr>
          <a:lstStyle/>
          <a:p>
            <a:r>
              <a:rPr lang="uk-UA" sz="3200" b="1" i="1" dirty="0"/>
              <a:t>Виробники відеограм </a:t>
            </a:r>
            <a:r>
              <a:rPr lang="uk-UA" sz="3200" dirty="0"/>
              <a:t>є, як правило, </a:t>
            </a:r>
            <a:r>
              <a:rPr lang="uk-UA" sz="3200" b="1" i="1" dirty="0"/>
              <a:t>комерційні організації,</a:t>
            </a:r>
            <a:r>
              <a:rPr lang="uk-UA" sz="3200" dirty="0"/>
              <a:t> які </a:t>
            </a:r>
            <a:r>
              <a:rPr lang="uk-UA" sz="3200"/>
              <a:t>завдяки спеціальному </a:t>
            </a:r>
            <a:r>
              <a:rPr lang="uk-UA" sz="3200" dirty="0"/>
              <a:t>обладнанню виробляють відеограми, трансляція яких здійснюється організаціями кабельного мовлення.</a:t>
            </a:r>
            <a:endParaRPr lang="en-US" sz="3200" dirty="0"/>
          </a:p>
        </p:txBody>
      </p:sp>
    </p:spTree>
    <p:extLst>
      <p:ext uri="{BB962C8B-B14F-4D97-AF65-F5344CB8AC3E}">
        <p14:creationId xmlns:p14="http://schemas.microsoft.com/office/powerpoint/2010/main" val="1553677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28800"/>
            <a:ext cx="8219256" cy="4104456"/>
          </a:xfrm>
        </p:spPr>
        <p:txBody>
          <a:bodyPr>
            <a:normAutofit/>
          </a:bodyPr>
          <a:lstStyle/>
          <a:p>
            <a:pPr marL="109728" indent="0">
              <a:buNone/>
            </a:pPr>
            <a:r>
              <a:rPr lang="uk-UA" sz="3600" dirty="0"/>
              <a:t>   </a:t>
            </a:r>
            <a:r>
              <a:rPr lang="uk-UA" sz="3600" b="1" i="1" dirty="0"/>
              <a:t>Організації мовлення </a:t>
            </a:r>
            <a:r>
              <a:rPr lang="uk-UA" sz="3600" dirty="0"/>
              <a:t>як суб'єкт суміжних прав бувають двох видів:</a:t>
            </a:r>
          </a:p>
          <a:p>
            <a:r>
              <a:rPr lang="uk-UA" sz="3600" dirty="0"/>
              <a:t>організаціями ефірного мовлення;</a:t>
            </a:r>
          </a:p>
          <a:p>
            <a:r>
              <a:rPr lang="uk-UA" sz="3600" dirty="0"/>
              <a:t>організаціями кабельного мовлення.</a:t>
            </a:r>
            <a:r>
              <a:rPr lang="uk-UA" sz="3200" dirty="0"/>
              <a:t> </a:t>
            </a:r>
            <a:endParaRPr lang="en-US" sz="3200" dirty="0"/>
          </a:p>
        </p:txBody>
      </p:sp>
    </p:spTree>
    <p:extLst>
      <p:ext uri="{BB962C8B-B14F-4D97-AF65-F5344CB8AC3E}">
        <p14:creationId xmlns:p14="http://schemas.microsoft.com/office/powerpoint/2010/main" val="1425411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132856"/>
            <a:ext cx="8291264" cy="3744416"/>
          </a:xfrm>
        </p:spPr>
        <p:txBody>
          <a:bodyPr>
            <a:normAutofit/>
          </a:bodyPr>
          <a:lstStyle/>
          <a:p>
            <a:r>
              <a:rPr lang="uk-UA" b="1" i="1" dirty="0"/>
              <a:t>Організацією ефірного мовлення </a:t>
            </a:r>
            <a:r>
              <a:rPr lang="uk-UA" dirty="0"/>
              <a:t>є телерадіоорганізація, що здійснює публічне сповіщення </a:t>
            </a:r>
            <a:r>
              <a:rPr lang="uk-UA" dirty="0" err="1"/>
              <a:t>радіо-</a:t>
            </a:r>
            <a:r>
              <a:rPr lang="uk-UA" dirty="0"/>
              <a:t> чи телевізійних передач і програм мовлення (як власного виробництва, так і виробництва інших організацій) шляхом передачі в ефір за допомогою радіохвиль у будь-якому частотному діапазоні (у тому числі й з використанням супутників).</a:t>
            </a:r>
            <a:endParaRPr lang="en-US" dirty="0"/>
          </a:p>
        </p:txBody>
      </p:sp>
    </p:spTree>
    <p:extLst>
      <p:ext uri="{BB962C8B-B14F-4D97-AF65-F5344CB8AC3E}">
        <p14:creationId xmlns:p14="http://schemas.microsoft.com/office/powerpoint/2010/main" val="4103103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988840"/>
            <a:ext cx="8291264" cy="3960440"/>
          </a:xfrm>
        </p:spPr>
        <p:txBody>
          <a:bodyPr/>
          <a:lstStyle/>
          <a:p>
            <a:r>
              <a:rPr lang="uk-UA" b="1" i="1" dirty="0"/>
              <a:t>Організацією кабельного мовлення </a:t>
            </a:r>
            <a:r>
              <a:rPr lang="uk-UA" dirty="0"/>
              <a:t>вважається телерадіоорганізація, що здійснює публічне сповіщення радіо - чи телевізійних передач і програм мовлення (як власного виробництва, так і виробництва інших організацій) шляхом передачі на віддаль сигналу за допомогою певного виду наземного, підземного чи підводного кабелю</a:t>
            </a:r>
            <a:r>
              <a:rPr lang="uk-UA" i="1" dirty="0"/>
              <a:t>.</a:t>
            </a:r>
            <a:endParaRPr lang="en-US" dirty="0"/>
          </a:p>
        </p:txBody>
      </p:sp>
    </p:spTree>
    <p:extLst>
      <p:ext uri="{BB962C8B-B14F-4D97-AF65-F5344CB8AC3E}">
        <p14:creationId xmlns:p14="http://schemas.microsoft.com/office/powerpoint/2010/main" val="3769743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2060848"/>
            <a:ext cx="8147248" cy="4513688"/>
          </a:xfrm>
        </p:spPr>
        <p:txBody>
          <a:bodyPr>
            <a:normAutofit/>
          </a:bodyPr>
          <a:lstStyle/>
          <a:p>
            <a:r>
              <a:rPr lang="uk-UA" sz="3600" dirty="0"/>
              <a:t>Лише </a:t>
            </a:r>
            <a:r>
              <a:rPr lang="uk-UA" sz="3600" b="1" i="1" dirty="0"/>
              <a:t>первинним суб'єктам </a:t>
            </a:r>
            <a:r>
              <a:rPr lang="uk-UA" sz="3600" dirty="0"/>
              <a:t>суміжних прав належать </a:t>
            </a:r>
            <a:r>
              <a:rPr lang="uk-UA" sz="3600" b="1" i="1" dirty="0"/>
              <a:t>особисті немайнові права </a:t>
            </a:r>
            <a:r>
              <a:rPr lang="uk-UA" sz="3600" dirty="0"/>
              <a:t>на створені результати. </a:t>
            </a:r>
          </a:p>
        </p:txBody>
      </p:sp>
    </p:spTree>
    <p:extLst>
      <p:ext uri="{BB962C8B-B14F-4D97-AF65-F5344CB8AC3E}">
        <p14:creationId xmlns:p14="http://schemas.microsoft.com/office/powerpoint/2010/main" val="349896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054480-F0C4-430D-B080-2D30ED6C8F02}"/>
              </a:ext>
            </a:extLst>
          </p:cNvPr>
          <p:cNvSpPr>
            <a:spLocks noGrp="1"/>
          </p:cNvSpPr>
          <p:nvPr>
            <p:ph type="title"/>
          </p:nvPr>
        </p:nvSpPr>
        <p:spPr/>
        <p:txBody>
          <a:bodyPr/>
          <a:lstStyle/>
          <a:p>
            <a:r>
              <a:rPr lang="uk-UA" dirty="0"/>
              <a:t>1. Поняття суміжних прав</a:t>
            </a:r>
          </a:p>
        </p:txBody>
      </p:sp>
      <p:sp>
        <p:nvSpPr>
          <p:cNvPr id="3" name="Объект 2">
            <a:extLst>
              <a:ext uri="{FF2B5EF4-FFF2-40B4-BE49-F238E27FC236}">
                <a16:creationId xmlns:a16="http://schemas.microsoft.com/office/drawing/2014/main" id="{41503CBC-4006-4AB0-9245-B9A33769EA22}"/>
              </a:ext>
            </a:extLst>
          </p:cNvPr>
          <p:cNvSpPr>
            <a:spLocks noGrp="1"/>
          </p:cNvSpPr>
          <p:nvPr>
            <p:ph idx="1"/>
          </p:nvPr>
        </p:nvSpPr>
        <p:spPr>
          <a:xfrm>
            <a:off x="457200" y="2708920"/>
            <a:ext cx="8229600" cy="3096344"/>
          </a:xfrm>
        </p:spPr>
        <p:txBody>
          <a:bodyPr/>
          <a:lstStyle/>
          <a:p>
            <a:r>
              <a:rPr lang="uk-UA" dirty="0"/>
              <a:t>Суміжні права тісно пов'язані з авторськими правами  і, саме тому, вони називаються </a:t>
            </a:r>
            <a:r>
              <a:rPr lang="uk-UA" b="1" dirty="0"/>
              <a:t>суміжними правами </a:t>
            </a:r>
            <a:r>
              <a:rPr lang="uk-UA" dirty="0"/>
              <a:t>і охороняються одним Законом України «Про авторське право і суміжні права», (далі ЗУ) .</a:t>
            </a:r>
          </a:p>
          <a:p>
            <a:endParaRPr lang="uk-UA" dirty="0"/>
          </a:p>
        </p:txBody>
      </p:sp>
    </p:spTree>
    <p:extLst>
      <p:ext uri="{BB962C8B-B14F-4D97-AF65-F5344CB8AC3E}">
        <p14:creationId xmlns:p14="http://schemas.microsoft.com/office/powerpoint/2010/main" val="3511510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CA7A32-6324-41E2-8DA5-EE65EE860F00}"/>
              </a:ext>
            </a:extLst>
          </p:cNvPr>
          <p:cNvSpPr>
            <a:spLocks noGrp="1"/>
          </p:cNvSpPr>
          <p:nvPr>
            <p:ph type="title"/>
          </p:nvPr>
        </p:nvSpPr>
        <p:spPr/>
        <p:txBody>
          <a:bodyPr>
            <a:normAutofit fontScale="90000"/>
          </a:bodyPr>
          <a:lstStyle/>
          <a:p>
            <a:r>
              <a:rPr lang="uk-UA" dirty="0"/>
              <a:t>3. Виникнення та здійснення суміжних прав</a:t>
            </a:r>
          </a:p>
        </p:txBody>
      </p:sp>
      <p:sp>
        <p:nvSpPr>
          <p:cNvPr id="3" name="Объект 2">
            <a:extLst>
              <a:ext uri="{FF2B5EF4-FFF2-40B4-BE49-F238E27FC236}">
                <a16:creationId xmlns:a16="http://schemas.microsoft.com/office/drawing/2014/main" id="{6180D83D-1D3E-4197-9AA7-4DF914A0E822}"/>
              </a:ext>
            </a:extLst>
          </p:cNvPr>
          <p:cNvSpPr>
            <a:spLocks noGrp="1"/>
          </p:cNvSpPr>
          <p:nvPr>
            <p:ph idx="1"/>
          </p:nvPr>
        </p:nvSpPr>
        <p:spPr>
          <a:xfrm>
            <a:off x="457200" y="2564904"/>
            <a:ext cx="8229600" cy="4009632"/>
          </a:xfrm>
        </p:spPr>
        <p:txBody>
          <a:bodyPr/>
          <a:lstStyle/>
          <a:p>
            <a:r>
              <a:rPr lang="uk-UA" dirty="0"/>
              <a:t>1. Суміжні права виникають внаслідок факту (ст.36 ЗУ):</a:t>
            </a:r>
          </a:p>
          <a:p>
            <a:r>
              <a:rPr lang="uk-UA" dirty="0"/>
              <a:t>1) кожного здійснення виконання;</a:t>
            </a:r>
          </a:p>
          <a:p>
            <a:r>
              <a:rPr lang="uk-UA" dirty="0"/>
              <a:t>2) вироблення фонограми;</a:t>
            </a:r>
          </a:p>
          <a:p>
            <a:r>
              <a:rPr lang="uk-UA" dirty="0"/>
              <a:t>3) вироблення відеограми;</a:t>
            </a:r>
          </a:p>
          <a:p>
            <a:r>
              <a:rPr lang="uk-UA" dirty="0"/>
              <a:t>4) першої трансляції програми організації мовлення.</a:t>
            </a:r>
          </a:p>
          <a:p>
            <a:endParaRPr lang="uk-UA" dirty="0"/>
          </a:p>
        </p:txBody>
      </p:sp>
    </p:spTree>
    <p:extLst>
      <p:ext uri="{BB962C8B-B14F-4D97-AF65-F5344CB8AC3E}">
        <p14:creationId xmlns:p14="http://schemas.microsoft.com/office/powerpoint/2010/main" val="664659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11AE77-1D65-4720-BAF3-7504E845E100}"/>
              </a:ext>
            </a:extLst>
          </p:cNvPr>
          <p:cNvSpPr>
            <a:spLocks noGrp="1"/>
          </p:cNvSpPr>
          <p:nvPr>
            <p:ph idx="1"/>
          </p:nvPr>
        </p:nvSpPr>
        <p:spPr>
          <a:xfrm>
            <a:off x="457200" y="1484784"/>
            <a:ext cx="8229600" cy="5089752"/>
          </a:xfrm>
        </p:spPr>
        <p:txBody>
          <a:bodyPr>
            <a:normAutofit fontScale="92500" lnSpcReduction="20000"/>
          </a:bodyPr>
          <a:lstStyle/>
          <a:p>
            <a:pPr algn="just"/>
            <a:r>
              <a:rPr lang="uk-UA" b="0" i="0" dirty="0">
                <a:solidFill>
                  <a:srgbClr val="333333"/>
                </a:solidFill>
                <a:effectLst/>
                <a:latin typeface="Times New Roman" panose="02020603050405020304" pitchFamily="18" charset="0"/>
              </a:rPr>
              <a:t>2. Суміжні права і право власності на матеріальний, електронний (цифровий) об’єкт, в якому втілено (зафіксовано) об’єкт суміжних прав, не залежать одне від одного. Відчуження матеріального, електронного (цифрового) об’єкта, в якому втілено об’єкт суміжних прав, не означає відчуження майнових прав на об’єкт суміжних прав і навпаки.</a:t>
            </a:r>
          </a:p>
          <a:p>
            <a:pPr algn="just"/>
            <a:r>
              <a:rPr lang="uk-UA" b="0" i="0" dirty="0">
                <a:solidFill>
                  <a:srgbClr val="333333"/>
                </a:solidFill>
                <a:effectLst/>
                <a:latin typeface="Times New Roman" panose="02020603050405020304" pitchFamily="18" charset="0"/>
              </a:rPr>
              <a:t>3. Для виникнення і здійснення суміжних прав не вимагається виконання будь-яких формальностей.</a:t>
            </a:r>
          </a:p>
          <a:p>
            <a:pPr algn="just"/>
            <a:r>
              <a:rPr lang="uk-UA" b="0" i="0" dirty="0">
                <a:solidFill>
                  <a:srgbClr val="333333"/>
                </a:solidFill>
                <a:effectLst/>
                <a:latin typeface="Times New Roman" panose="02020603050405020304" pitchFamily="18" charset="0"/>
              </a:rPr>
              <a:t>За відсутності доказів іншого, виконавцем, виробником фонограми, виробником відеограми вважаються особи, імена (найменування) яких зазначено у фонограмі, відеограмі та їх копіях або на упаковці, що містить примірники фонограми, відеограми.</a:t>
            </a:r>
          </a:p>
          <a:p>
            <a:endParaRPr lang="uk-UA" dirty="0"/>
          </a:p>
        </p:txBody>
      </p:sp>
    </p:spTree>
    <p:extLst>
      <p:ext uri="{BB962C8B-B14F-4D97-AF65-F5344CB8AC3E}">
        <p14:creationId xmlns:p14="http://schemas.microsoft.com/office/powerpoint/2010/main" val="1543330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35D55B-2800-4B30-B923-E0D1CC5C2940}"/>
              </a:ext>
            </a:extLst>
          </p:cNvPr>
          <p:cNvSpPr>
            <a:spLocks noGrp="1"/>
          </p:cNvSpPr>
          <p:nvPr>
            <p:ph idx="1"/>
          </p:nvPr>
        </p:nvSpPr>
        <p:spPr>
          <a:xfrm>
            <a:off x="457200" y="1484784"/>
            <a:ext cx="8229600" cy="5089752"/>
          </a:xfrm>
        </p:spPr>
        <p:txBody>
          <a:bodyPr>
            <a:normAutofit fontScale="92500" lnSpcReduction="10000"/>
          </a:bodyPr>
          <a:lstStyle/>
          <a:p>
            <a:r>
              <a:rPr lang="uk-UA" dirty="0"/>
              <a:t>4. Суб’єкт суміжних прав на виконання або на фонограму, або на відеограму для повідомлення про свої майнові права на відповідний об’єкт суміжних прав має право використовувати </a:t>
            </a:r>
            <a:r>
              <a:rPr lang="uk-UA" b="1" dirty="0"/>
              <a:t>спеціальний знак охорони суміжних прав, що складається з латинської літери "Р", обведеної колом - , поряд з яким зазначаються ім’я (найменування) суб’єкта майнових прав, рік першого опублікування об’єкта суміжних прав. </a:t>
            </a:r>
            <a:r>
              <a:rPr lang="uk-UA" dirty="0"/>
              <a:t>Знак охорони суміжних прав зазначається у фонограмі, відеограмі, у кожній їх копії або на упаковці, що містить примірник фонограми або відеограми.</a:t>
            </a:r>
          </a:p>
        </p:txBody>
      </p:sp>
    </p:spTree>
    <p:extLst>
      <p:ext uri="{BB962C8B-B14F-4D97-AF65-F5344CB8AC3E}">
        <p14:creationId xmlns:p14="http://schemas.microsoft.com/office/powerpoint/2010/main" val="1879926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3D5D7F5-DC8C-43A9-985A-BA0390F04DBD}"/>
              </a:ext>
            </a:extLst>
          </p:cNvPr>
          <p:cNvSpPr>
            <a:spLocks noGrp="1"/>
          </p:cNvSpPr>
          <p:nvPr>
            <p:ph idx="1"/>
          </p:nvPr>
        </p:nvSpPr>
        <p:spPr>
          <a:xfrm>
            <a:off x="457200" y="1484784"/>
            <a:ext cx="8229600" cy="5089752"/>
          </a:xfrm>
        </p:spPr>
        <p:txBody>
          <a:bodyPr>
            <a:normAutofit fontScale="85000" lnSpcReduction="20000"/>
          </a:bodyPr>
          <a:lstStyle/>
          <a:p>
            <a:r>
              <a:rPr lang="uk-UA" dirty="0"/>
              <a:t>5. Суб’єкти суміжних прав при здійсненні виконання, виробленні фонограми або відеограми, першій трансляції програми організації мовлення </a:t>
            </a:r>
            <a:r>
              <a:rPr lang="uk-UA" b="1" dirty="0"/>
              <a:t>зобов’язані утримуватися від дій, які можуть порушити авторське право та/або суміжні права інших осіб.</a:t>
            </a:r>
          </a:p>
          <a:p>
            <a:endParaRPr lang="uk-UA" dirty="0"/>
          </a:p>
          <a:p>
            <a:r>
              <a:rPr lang="uk-UA" dirty="0"/>
              <a:t>6. Майнові права на службове виконання, службову фонограму, службову відеограму виникають і здійснюються на умовах і в порядку, передбачених статтею 14 цього Закону. Порядок сплати справедливої винагороди за використання службового виконання, службової фонограми, службової відеограми може визначатися в договорі такого суб’єкта суміжних прав з роботодавцем або з організацією колективного управління.</a:t>
            </a:r>
          </a:p>
          <a:p>
            <a:endParaRPr lang="uk-UA" dirty="0"/>
          </a:p>
        </p:txBody>
      </p:sp>
    </p:spTree>
    <p:extLst>
      <p:ext uri="{BB962C8B-B14F-4D97-AF65-F5344CB8AC3E}">
        <p14:creationId xmlns:p14="http://schemas.microsoft.com/office/powerpoint/2010/main" val="131597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0E17480-8B1C-4E5F-9E19-498FB50CB8F3}"/>
              </a:ext>
            </a:extLst>
          </p:cNvPr>
          <p:cNvSpPr>
            <a:spLocks noGrp="1"/>
          </p:cNvSpPr>
          <p:nvPr>
            <p:ph idx="1"/>
          </p:nvPr>
        </p:nvSpPr>
        <p:spPr>
          <a:xfrm>
            <a:off x="457200" y="1700808"/>
            <a:ext cx="8229600" cy="4873728"/>
          </a:xfrm>
        </p:spPr>
        <p:txBody>
          <a:bodyPr>
            <a:normAutofit/>
          </a:bodyPr>
          <a:lstStyle/>
          <a:p>
            <a:r>
              <a:rPr lang="ru-RU" dirty="0"/>
              <a:t>7. </a:t>
            </a:r>
            <a:r>
              <a:rPr lang="uk-UA" dirty="0"/>
              <a:t>Майнові права на виконання, здійснене виконавцем за замовленням, а також майнові права на фонограму або відеограму, вироблену за замовленням, виникають і здійснюються на умовах і в порядку, передбачених статтею 15 цього Закону.</a:t>
            </a:r>
          </a:p>
          <a:p>
            <a:r>
              <a:rPr lang="ru-RU" dirty="0"/>
              <a:t>8. </a:t>
            </a:r>
            <a:r>
              <a:rPr lang="uk-UA" dirty="0"/>
              <a:t>Майнові права на об’єкт суміжних прав, що належать кільком суб’єктам суміжних прав спільно, здійснюються на умовах і в порядку, передбачених статтею 12 цього Закону.</a:t>
            </a:r>
          </a:p>
          <a:p>
            <a:endParaRPr lang="uk-UA" dirty="0"/>
          </a:p>
        </p:txBody>
      </p:sp>
    </p:spTree>
    <p:extLst>
      <p:ext uri="{BB962C8B-B14F-4D97-AF65-F5344CB8AC3E}">
        <p14:creationId xmlns:p14="http://schemas.microsoft.com/office/powerpoint/2010/main" val="53964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D2A419-ECB4-4513-9DE1-58EC0A8352C2}"/>
              </a:ext>
            </a:extLst>
          </p:cNvPr>
          <p:cNvSpPr>
            <a:spLocks noGrp="1"/>
          </p:cNvSpPr>
          <p:nvPr>
            <p:ph type="title"/>
          </p:nvPr>
        </p:nvSpPr>
        <p:spPr/>
        <p:txBody>
          <a:bodyPr/>
          <a:lstStyle/>
          <a:p>
            <a:r>
              <a:rPr lang="uk-UA" dirty="0"/>
              <a:t>4. Особисті немайнові права</a:t>
            </a:r>
          </a:p>
        </p:txBody>
      </p:sp>
      <p:sp>
        <p:nvSpPr>
          <p:cNvPr id="3" name="Объект 2">
            <a:extLst>
              <a:ext uri="{FF2B5EF4-FFF2-40B4-BE49-F238E27FC236}">
                <a16:creationId xmlns:a16="http://schemas.microsoft.com/office/drawing/2014/main" id="{58D8CDEF-B8E7-465F-BAC4-C6164374D8DC}"/>
              </a:ext>
            </a:extLst>
          </p:cNvPr>
          <p:cNvSpPr>
            <a:spLocks noGrp="1"/>
          </p:cNvSpPr>
          <p:nvPr>
            <p:ph idx="1"/>
          </p:nvPr>
        </p:nvSpPr>
        <p:spPr/>
        <p:txBody>
          <a:bodyPr>
            <a:normAutofit fontScale="77500" lnSpcReduction="20000"/>
          </a:bodyPr>
          <a:lstStyle/>
          <a:p>
            <a:pPr algn="just"/>
            <a:r>
              <a:rPr lang="uk-UA" sz="3100" b="1" i="0" u="none" strike="noStrike" dirty="0">
                <a:solidFill>
                  <a:srgbClr val="333333"/>
                </a:solidFill>
                <a:effectLst/>
                <a:latin typeface="Times New Roman" panose="02020603050405020304" pitchFamily="18" charset="0"/>
              </a:rPr>
              <a:t>Стаття 37 ЗУ</a:t>
            </a:r>
            <a:r>
              <a:rPr lang="uk-UA" sz="1800" b="1" i="0" u="none" strike="noStrike" dirty="0">
                <a:solidFill>
                  <a:srgbClr val="333333"/>
                </a:solidFill>
                <a:effectLst/>
                <a:latin typeface="Times New Roman" panose="02020603050405020304" pitchFamily="18" charset="0"/>
              </a:rPr>
              <a:t>. </a:t>
            </a:r>
            <a:r>
              <a:rPr lang="uk-UA" b="0" i="0" dirty="0">
                <a:solidFill>
                  <a:srgbClr val="333333"/>
                </a:solidFill>
                <a:effectLst/>
                <a:latin typeface="Times New Roman" panose="02020603050405020304" pitchFamily="18" charset="0"/>
              </a:rPr>
              <a:t>Особисті немайнові права виконавця, виробника фонограми, виробника відеограми, організації мовлення</a:t>
            </a:r>
          </a:p>
          <a:p>
            <a:pPr algn="just"/>
            <a:r>
              <a:rPr lang="uk-UA" b="0" i="0" dirty="0">
                <a:solidFill>
                  <a:srgbClr val="333333"/>
                </a:solidFill>
                <a:effectLst/>
                <a:latin typeface="Times New Roman" panose="02020603050405020304" pitchFamily="18" charset="0"/>
              </a:rPr>
              <a:t>1. Особисті немайнові права виконавця означають право вимагати:</a:t>
            </a:r>
          </a:p>
          <a:p>
            <a:pPr algn="just"/>
            <a:r>
              <a:rPr lang="uk-UA" b="0" i="0" dirty="0">
                <a:solidFill>
                  <a:srgbClr val="333333"/>
                </a:solidFill>
                <a:effectLst/>
                <a:latin typeface="Times New Roman" panose="02020603050405020304" pitchFamily="18" charset="0"/>
              </a:rPr>
              <a:t>1) визнання того, що він є виконавцем відповідного виконання;</a:t>
            </a:r>
          </a:p>
          <a:p>
            <a:pPr algn="just"/>
            <a:r>
              <a:rPr lang="uk-UA" b="0" i="0" dirty="0">
                <a:solidFill>
                  <a:srgbClr val="333333"/>
                </a:solidFill>
                <a:effectLst/>
                <a:latin typeface="Times New Roman" panose="02020603050405020304" pitchFamily="18" charset="0"/>
              </a:rPr>
              <a:t>2) зазначення чи повідомлення свого імені (псевдоніма) у зв’язку з кожним використанням виконання (у разі якщо це практично можливо);</a:t>
            </a:r>
          </a:p>
          <a:p>
            <a:pPr algn="just"/>
            <a:r>
              <a:rPr lang="uk-UA" b="0" i="0" dirty="0">
                <a:solidFill>
                  <a:srgbClr val="333333"/>
                </a:solidFill>
                <a:effectLst/>
                <a:latin typeface="Times New Roman" panose="02020603050405020304" pitchFamily="18" charset="0"/>
              </a:rPr>
              <a:t>3) забезпечення належної якості запису його виконання і протидіяти будь-якому перекрученню, спотворенню чи іншій суттєвій зміні виконання, запису виконання, що може завдати шкоди його честі і репутації.</a:t>
            </a:r>
          </a:p>
          <a:p>
            <a:endParaRPr lang="uk-UA" dirty="0"/>
          </a:p>
        </p:txBody>
      </p:sp>
    </p:spTree>
    <p:extLst>
      <p:ext uri="{BB962C8B-B14F-4D97-AF65-F5344CB8AC3E}">
        <p14:creationId xmlns:p14="http://schemas.microsoft.com/office/powerpoint/2010/main" val="1718274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C52B2F9-23EE-4565-A927-E24E9B2D8216}"/>
              </a:ext>
            </a:extLst>
          </p:cNvPr>
          <p:cNvSpPr>
            <a:spLocks noGrp="1"/>
          </p:cNvSpPr>
          <p:nvPr>
            <p:ph idx="1"/>
          </p:nvPr>
        </p:nvSpPr>
        <p:spPr>
          <a:xfrm>
            <a:off x="457200" y="1340768"/>
            <a:ext cx="8229600" cy="5233768"/>
          </a:xfrm>
        </p:spPr>
        <p:txBody>
          <a:bodyPr>
            <a:normAutofit fontScale="70000" lnSpcReduction="20000"/>
          </a:bodyPr>
          <a:lstStyle/>
          <a:p>
            <a:r>
              <a:rPr lang="uk-UA" dirty="0"/>
              <a:t>2. </a:t>
            </a:r>
            <a:r>
              <a:rPr lang="uk-UA" b="1" dirty="0"/>
              <a:t>Виробник фонограми та виробник відеограми мають право вимагати</a:t>
            </a:r>
            <a:r>
              <a:rPr lang="uk-UA" dirty="0"/>
              <a:t>:</a:t>
            </a:r>
          </a:p>
          <a:p>
            <a:endParaRPr lang="uk-UA" dirty="0"/>
          </a:p>
          <a:p>
            <a:r>
              <a:rPr lang="uk-UA" dirty="0"/>
              <a:t>1) зазначення свого імені (найменування) в оригіналі та кожному примірнику фонограми, відеограми або на її (їх) упаковці поряд із зазначенням назви твору, імені (імен) автора (авторів), виконавця (виконавців);</a:t>
            </a:r>
          </a:p>
          <a:p>
            <a:endParaRPr lang="uk-UA" dirty="0"/>
          </a:p>
          <a:p>
            <a:r>
              <a:rPr lang="uk-UA" dirty="0"/>
              <a:t>2) згадування свого імені (найменування) у процесі використання фонограми, відеограми (у разі якщо це практично можливо).</a:t>
            </a:r>
          </a:p>
          <a:p>
            <a:endParaRPr lang="uk-UA" dirty="0"/>
          </a:p>
          <a:p>
            <a:r>
              <a:rPr lang="uk-UA" dirty="0"/>
              <a:t>3. </a:t>
            </a:r>
            <a:r>
              <a:rPr lang="uk-UA" b="1" dirty="0"/>
              <a:t>Організація мовлення має право зазначати своє найменування у зв’язку з використанням програми організації мовлення.</a:t>
            </a:r>
          </a:p>
          <a:p>
            <a:endParaRPr lang="uk-UA" dirty="0"/>
          </a:p>
          <a:p>
            <a:r>
              <a:rPr lang="uk-UA" dirty="0"/>
              <a:t>4. Особисті немайнові права виконавця, виробника фонограми, виробника відеограми, організації мовлення не можуть бути передані (відчужені) іншим особам і не переходять у спадщину.</a:t>
            </a:r>
          </a:p>
        </p:txBody>
      </p:sp>
    </p:spTree>
    <p:extLst>
      <p:ext uri="{BB962C8B-B14F-4D97-AF65-F5344CB8AC3E}">
        <p14:creationId xmlns:p14="http://schemas.microsoft.com/office/powerpoint/2010/main" val="2055082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A0324A-7473-486A-BB85-30B5DE09DB94}"/>
              </a:ext>
            </a:extLst>
          </p:cNvPr>
          <p:cNvSpPr>
            <a:spLocks noGrp="1"/>
          </p:cNvSpPr>
          <p:nvPr>
            <p:ph type="title"/>
          </p:nvPr>
        </p:nvSpPr>
        <p:spPr/>
        <p:txBody>
          <a:bodyPr/>
          <a:lstStyle/>
          <a:p>
            <a:r>
              <a:rPr lang="uk-UA" dirty="0"/>
              <a:t>5. Майнові права суб'єктів. </a:t>
            </a:r>
          </a:p>
        </p:txBody>
      </p:sp>
      <p:sp>
        <p:nvSpPr>
          <p:cNvPr id="3" name="Объект 2">
            <a:extLst>
              <a:ext uri="{FF2B5EF4-FFF2-40B4-BE49-F238E27FC236}">
                <a16:creationId xmlns:a16="http://schemas.microsoft.com/office/drawing/2014/main" id="{623A43C3-51BE-4C51-B2B4-6D562B19B85B}"/>
              </a:ext>
            </a:extLst>
          </p:cNvPr>
          <p:cNvSpPr>
            <a:spLocks noGrp="1"/>
          </p:cNvSpPr>
          <p:nvPr>
            <p:ph idx="1"/>
          </p:nvPr>
        </p:nvSpPr>
        <p:spPr/>
        <p:txBody>
          <a:bodyPr>
            <a:normAutofit fontScale="85000" lnSpcReduction="20000"/>
          </a:bodyPr>
          <a:lstStyle/>
          <a:p>
            <a:pPr algn="just"/>
            <a:r>
              <a:rPr lang="uk-UA" b="0" i="0" dirty="0">
                <a:solidFill>
                  <a:srgbClr val="333333"/>
                </a:solidFill>
                <a:effectLst/>
                <a:latin typeface="Times New Roman" panose="02020603050405020304" pitchFamily="18" charset="0"/>
              </a:rPr>
              <a:t>1. Суб’єкт суміжних прав на виконання має право використовувати виконання будь-яким способом (способами) та виключне право дозволяти або забороняти використання, виконання іншими особами.</a:t>
            </a:r>
          </a:p>
          <a:p>
            <a:pPr algn="just"/>
            <a:r>
              <a:rPr lang="uk-UA" sz="1800" b="0" i="1" u="none" strike="noStrike" dirty="0">
                <a:solidFill>
                  <a:srgbClr val="333333"/>
                </a:solidFill>
                <a:effectLst/>
                <a:latin typeface="Times New Roman" panose="02020603050405020304" pitchFamily="18" charset="0"/>
              </a:rPr>
              <a:t>{Абзац перший частини першої статті 38 із змінами, внесеними згідно із Законом </a:t>
            </a:r>
            <a:r>
              <a:rPr lang="uk-UA" sz="1800" b="0" i="1" u="sng" dirty="0">
                <a:solidFill>
                  <a:srgbClr val="000099"/>
                </a:solidFill>
                <a:effectLst/>
                <a:latin typeface="Times New Roman" panose="02020603050405020304" pitchFamily="18" charset="0"/>
                <a:hlinkClick r:id="rId2"/>
              </a:rPr>
              <a:t>№ 2974-IX від 20.03.2023</a:t>
            </a:r>
            <a:r>
              <a:rPr lang="uk-UA" sz="1800" b="0" i="1" u="none" strike="noStrike" dirty="0">
                <a:solidFill>
                  <a:srgbClr val="333333"/>
                </a:solidFill>
                <a:effectLst/>
                <a:latin typeface="Times New Roman" panose="02020603050405020304" pitchFamily="18" charset="0"/>
              </a:rPr>
              <a:t>}</a:t>
            </a:r>
            <a:endParaRPr lang="uk-UA" b="0" i="0" dirty="0">
              <a:solidFill>
                <a:srgbClr val="333333"/>
              </a:solidFill>
              <a:effectLst/>
              <a:latin typeface="Times New Roman" panose="02020603050405020304" pitchFamily="18" charset="0"/>
            </a:endParaRPr>
          </a:p>
          <a:p>
            <a:pPr algn="just"/>
            <a:r>
              <a:rPr lang="uk-UA" b="0" i="0" dirty="0">
                <a:solidFill>
                  <a:srgbClr val="333333"/>
                </a:solidFill>
                <a:effectLst/>
                <a:latin typeface="Times New Roman" panose="02020603050405020304" pitchFamily="18" charset="0"/>
              </a:rPr>
              <a:t>Способами використання виконання є, зокрема:</a:t>
            </a:r>
          </a:p>
          <a:p>
            <a:pPr algn="just"/>
            <a:r>
              <a:rPr lang="uk-UA" b="0" i="0" dirty="0">
                <a:solidFill>
                  <a:srgbClr val="333333"/>
                </a:solidFill>
                <a:effectLst/>
                <a:latin typeface="Times New Roman" panose="02020603050405020304" pitchFamily="18" charset="0"/>
              </a:rPr>
              <a:t>1) публічне сповіщення незафіксованого виконання (прямий ефір);</a:t>
            </a:r>
          </a:p>
          <a:p>
            <a:pPr algn="just"/>
            <a:r>
              <a:rPr lang="uk-UA" b="0" i="0" dirty="0">
                <a:solidFill>
                  <a:srgbClr val="333333"/>
                </a:solidFill>
                <a:effectLst/>
                <a:latin typeface="Times New Roman" panose="02020603050405020304" pitchFamily="18" charset="0"/>
              </a:rPr>
              <a:t>2) фіксування у фонограмі чи відеограмі;</a:t>
            </a:r>
          </a:p>
          <a:p>
            <a:pPr algn="just"/>
            <a:r>
              <a:rPr lang="uk-UA" b="0" i="0" dirty="0">
                <a:solidFill>
                  <a:srgbClr val="333333"/>
                </a:solidFill>
                <a:effectLst/>
                <a:latin typeface="Times New Roman" panose="02020603050405020304" pitchFamily="18" charset="0"/>
              </a:rPr>
              <a:t>3) відтворення запису виконання;</a:t>
            </a:r>
          </a:p>
          <a:p>
            <a:pPr algn="just"/>
            <a:r>
              <a:rPr lang="uk-UA" b="0" i="0" dirty="0">
                <a:solidFill>
                  <a:srgbClr val="333333"/>
                </a:solidFill>
                <a:effectLst/>
                <a:latin typeface="Times New Roman" panose="02020603050405020304" pitchFamily="18" charset="0"/>
              </a:rPr>
              <a:t>4) включення зафіксованого виконання до складу іншого об’єкта авторського права або суміжних прав;</a:t>
            </a:r>
          </a:p>
          <a:p>
            <a:endParaRPr lang="uk-UA" dirty="0"/>
          </a:p>
        </p:txBody>
      </p:sp>
    </p:spTree>
    <p:extLst>
      <p:ext uri="{BB962C8B-B14F-4D97-AF65-F5344CB8AC3E}">
        <p14:creationId xmlns:p14="http://schemas.microsoft.com/office/powerpoint/2010/main" val="1247830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D8B5E3D-6088-4C49-B771-F0A498CF06FC}"/>
              </a:ext>
            </a:extLst>
          </p:cNvPr>
          <p:cNvSpPr>
            <a:spLocks noGrp="1"/>
          </p:cNvSpPr>
          <p:nvPr>
            <p:ph idx="1"/>
          </p:nvPr>
        </p:nvSpPr>
        <p:spPr/>
        <p:txBody>
          <a:bodyPr>
            <a:normAutofit fontScale="92500" lnSpcReduction="10000"/>
          </a:bodyPr>
          <a:lstStyle/>
          <a:p>
            <a:r>
              <a:rPr lang="uk-UA" dirty="0"/>
              <a:t>5) розповсюдження примірників запису виконання, зафіксованого у фонограмі чи відеограмі;</a:t>
            </a:r>
          </a:p>
          <a:p>
            <a:r>
              <a:rPr lang="uk-UA" dirty="0"/>
              <a:t>6) здавання в </a:t>
            </a:r>
            <a:r>
              <a:rPr lang="uk-UA" dirty="0" err="1"/>
              <a:t>найм</a:t>
            </a:r>
            <a:r>
              <a:rPr lang="uk-UA" dirty="0"/>
              <a:t> чи в позичку примірників запису виконання, зафіксованого у фонограмі, відеограмі, аудіовізуальному творі;</a:t>
            </a:r>
          </a:p>
          <a:p>
            <a:r>
              <a:rPr lang="uk-UA" dirty="0"/>
              <a:t>7) </a:t>
            </a:r>
            <a:r>
              <a:rPr lang="en-US" dirty="0" err="1"/>
              <a:t>i</a:t>
            </a:r>
            <a:r>
              <a:rPr lang="uk-UA" dirty="0" err="1"/>
              <a:t>нтерактивне</a:t>
            </a:r>
            <a:r>
              <a:rPr lang="uk-UA" dirty="0"/>
              <a:t> надання доступу до зафіксованого виконання;</a:t>
            </a:r>
          </a:p>
          <a:p>
            <a:r>
              <a:rPr lang="uk-UA" dirty="0"/>
              <a:t>8) імпорт оригіналу чи примірників запису виконання.</a:t>
            </a:r>
          </a:p>
          <a:p>
            <a:r>
              <a:rPr lang="uk-UA" dirty="0"/>
              <a:t>Цей перелік не є вичерпним.</a:t>
            </a:r>
          </a:p>
          <a:p>
            <a:endParaRPr lang="uk-UA" dirty="0"/>
          </a:p>
        </p:txBody>
      </p:sp>
    </p:spTree>
    <p:extLst>
      <p:ext uri="{BB962C8B-B14F-4D97-AF65-F5344CB8AC3E}">
        <p14:creationId xmlns:p14="http://schemas.microsoft.com/office/powerpoint/2010/main" val="484773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84FD580-29E1-4F8C-8BD3-F54D13CFDC71}"/>
              </a:ext>
            </a:extLst>
          </p:cNvPr>
          <p:cNvSpPr>
            <a:spLocks noGrp="1"/>
          </p:cNvSpPr>
          <p:nvPr>
            <p:ph idx="1"/>
          </p:nvPr>
        </p:nvSpPr>
        <p:spPr>
          <a:xfrm>
            <a:off x="457200" y="1556792"/>
            <a:ext cx="8229600" cy="5017744"/>
          </a:xfrm>
        </p:spPr>
        <p:txBody>
          <a:bodyPr>
            <a:normAutofit fontScale="77500" lnSpcReduction="20000"/>
          </a:bodyPr>
          <a:lstStyle/>
          <a:p>
            <a:r>
              <a:rPr lang="uk-UA" dirty="0"/>
              <a:t>2. Майнові права на виконання можуть бути передані (відчужені) іншій особі на підставі закону чи правочину повністю (на всі способи використання виконання на території всіх держав світу) або частково (на окремі способи використання виконання на території всіх держав світу або на окремі способи використання виконання на території окремих держав світу, або на всі способи використання виконання на території окремих держав світу).</a:t>
            </a:r>
          </a:p>
          <a:p>
            <a:endParaRPr lang="uk-UA" dirty="0"/>
          </a:p>
          <a:p>
            <a:r>
              <a:rPr lang="uk-UA" b="1" dirty="0"/>
              <a:t>Особа, яка набула майнові права на виконання у повному складі або частково, є суб’єктом суміжних прав у межах набутих прав.</a:t>
            </a:r>
          </a:p>
          <a:p>
            <a:endParaRPr lang="uk-UA" dirty="0"/>
          </a:p>
          <a:p>
            <a:r>
              <a:rPr lang="uk-UA" dirty="0"/>
              <a:t>Суб’єкт права на виконання має право надати дозвіл та розпорядитися майновими правами на виконання в інший спосіб, що не суперечить закону.</a:t>
            </a:r>
          </a:p>
        </p:txBody>
      </p:sp>
    </p:spTree>
    <p:extLst>
      <p:ext uri="{BB962C8B-B14F-4D97-AF65-F5344CB8AC3E}">
        <p14:creationId xmlns:p14="http://schemas.microsoft.com/office/powerpoint/2010/main" val="80002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628800"/>
            <a:ext cx="8075240" cy="4945736"/>
          </a:xfrm>
        </p:spPr>
        <p:txBody>
          <a:bodyPr>
            <a:normAutofit/>
          </a:bodyPr>
          <a:lstStyle/>
          <a:p>
            <a:r>
              <a:rPr lang="uk-UA" sz="3200" b="1" i="1" dirty="0"/>
              <a:t>Суміжні права </a:t>
            </a:r>
            <a:r>
              <a:rPr lang="uk-UA" sz="3200" dirty="0"/>
              <a:t>– це права виконавців на результати творчої діяльності, а також права виробників фонограм (відеограм), організацій мовлення щодо використання творів науки, літератури, мистецтва, які охороняються авторським правом.</a:t>
            </a:r>
          </a:p>
          <a:p>
            <a:endParaRPr lang="en-US" sz="3200" dirty="0"/>
          </a:p>
        </p:txBody>
      </p:sp>
    </p:spTree>
    <p:extLst>
      <p:ext uri="{BB962C8B-B14F-4D97-AF65-F5344CB8AC3E}">
        <p14:creationId xmlns:p14="http://schemas.microsoft.com/office/powerpoint/2010/main" val="16823139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CACDF7E-6B39-48B8-B7AB-EFCA3B1B9B92}"/>
              </a:ext>
            </a:extLst>
          </p:cNvPr>
          <p:cNvSpPr>
            <a:spLocks noGrp="1"/>
          </p:cNvSpPr>
          <p:nvPr>
            <p:ph idx="1"/>
          </p:nvPr>
        </p:nvSpPr>
        <p:spPr>
          <a:xfrm>
            <a:off x="457200" y="1484784"/>
            <a:ext cx="8229600" cy="5089752"/>
          </a:xfrm>
        </p:spPr>
        <p:txBody>
          <a:bodyPr>
            <a:normAutofit fontScale="62500" lnSpcReduction="20000"/>
          </a:bodyPr>
          <a:lstStyle/>
          <a:p>
            <a:r>
              <a:rPr lang="uk-UA" dirty="0"/>
              <a:t>3. Незалежно від відчуження зазначених у частині першій цієї статті майнових прав на виконання виконавець має право на справедливу винагороду за відповідні способи використання виконання, визначене цим Законом і Законом України "Про ефективне управління майновими правами правовласників у сфері авторського права і (або) суміжних прав".</a:t>
            </a:r>
          </a:p>
          <a:p>
            <a:endParaRPr lang="uk-UA" dirty="0"/>
          </a:p>
          <a:p>
            <a:r>
              <a:rPr lang="uk-UA" dirty="0"/>
              <a:t>Без дозволу суб’єкта майнових суміжних прав на виконання, але з виплатою справедливої винагороди виконавцям, можливе таке використання фонограм, відеограм, які містять відповідне виконання:</a:t>
            </a:r>
          </a:p>
          <a:p>
            <a:endParaRPr lang="uk-UA" dirty="0"/>
          </a:p>
          <a:p>
            <a:r>
              <a:rPr lang="uk-UA" dirty="0"/>
              <a:t>1) публічне виконання фонограми;</a:t>
            </a:r>
          </a:p>
          <a:p>
            <a:endParaRPr lang="uk-UA" dirty="0"/>
          </a:p>
          <a:p>
            <a:r>
              <a:rPr lang="uk-UA" dirty="0"/>
              <a:t>2) публічне сповіщення фонограми;</a:t>
            </a:r>
          </a:p>
          <a:p>
            <a:endParaRPr lang="uk-UA" dirty="0"/>
          </a:p>
          <a:p>
            <a:r>
              <a:rPr lang="uk-UA" dirty="0"/>
              <a:t>3) публічне демонстрування відеограми;</a:t>
            </a:r>
          </a:p>
          <a:p>
            <a:endParaRPr lang="uk-UA" dirty="0"/>
          </a:p>
          <a:p>
            <a:r>
              <a:rPr lang="uk-UA" dirty="0"/>
              <a:t>4) публічне сповіщення відеограми.</a:t>
            </a:r>
          </a:p>
          <a:p>
            <a:endParaRPr lang="uk-UA" dirty="0"/>
          </a:p>
        </p:txBody>
      </p:sp>
    </p:spTree>
    <p:extLst>
      <p:ext uri="{BB962C8B-B14F-4D97-AF65-F5344CB8AC3E}">
        <p14:creationId xmlns:p14="http://schemas.microsoft.com/office/powerpoint/2010/main" val="15308124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C1F4A54-C787-4CD4-902B-6DC14580E989}"/>
              </a:ext>
            </a:extLst>
          </p:cNvPr>
          <p:cNvSpPr>
            <a:spLocks noGrp="1"/>
          </p:cNvSpPr>
          <p:nvPr>
            <p:ph idx="1"/>
          </p:nvPr>
        </p:nvSpPr>
        <p:spPr>
          <a:xfrm>
            <a:off x="457200" y="1628800"/>
            <a:ext cx="8229600" cy="4945736"/>
          </a:xfrm>
        </p:spPr>
        <p:txBody>
          <a:bodyPr>
            <a:normAutofit fontScale="92500" lnSpcReduction="20000"/>
          </a:bodyPr>
          <a:lstStyle/>
          <a:p>
            <a:r>
              <a:rPr lang="uk-UA" dirty="0"/>
              <a:t>Право на справедливу винагороду належить лише виконавцю, переходить лише до спадкоємців виконавця і не може бути передане (відчужене) іншим особам.</a:t>
            </a:r>
          </a:p>
          <a:p>
            <a:r>
              <a:rPr lang="uk-UA" b="1" dirty="0"/>
              <a:t>Справедлива винагорода виконавця становить 50 відсотків доходу від прав</a:t>
            </a:r>
            <a:r>
              <a:rPr lang="uk-UA" dirty="0"/>
              <a:t>, який стосується використання відповідної фонограми або відеограми та визначається відповідно до Закону України "Про ефективне управління майновими правами правовласників у сфері авторського права і (або) суміжних прав". </a:t>
            </a:r>
            <a:r>
              <a:rPr lang="uk-UA" b="1" dirty="0"/>
              <a:t>Решта 50 відсотків зазначеного доходу від прав належить виробнику фонограми або виробнику відеограми, що містять відповідне виконання.</a:t>
            </a:r>
          </a:p>
          <a:p>
            <a:endParaRPr lang="uk-UA" dirty="0"/>
          </a:p>
        </p:txBody>
      </p:sp>
    </p:spTree>
    <p:extLst>
      <p:ext uri="{BB962C8B-B14F-4D97-AF65-F5344CB8AC3E}">
        <p14:creationId xmlns:p14="http://schemas.microsoft.com/office/powerpoint/2010/main" val="1477333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8300399-7DF3-4D8A-A516-E76CEAB5C825}"/>
              </a:ext>
            </a:extLst>
          </p:cNvPr>
          <p:cNvSpPr>
            <a:spLocks noGrp="1"/>
          </p:cNvSpPr>
          <p:nvPr>
            <p:ph idx="1"/>
          </p:nvPr>
        </p:nvSpPr>
        <p:spPr>
          <a:xfrm>
            <a:off x="457200" y="1484784"/>
            <a:ext cx="8229600" cy="5089752"/>
          </a:xfrm>
        </p:spPr>
        <p:txBody>
          <a:bodyPr>
            <a:normAutofit fontScale="77500" lnSpcReduction="20000"/>
          </a:bodyPr>
          <a:lstStyle/>
          <a:p>
            <a:r>
              <a:rPr lang="uk-UA" dirty="0"/>
              <a:t>Стаття 39. Майнові права на фонограму</a:t>
            </a:r>
          </a:p>
          <a:p>
            <a:endParaRPr lang="uk-UA" dirty="0"/>
          </a:p>
          <a:p>
            <a:r>
              <a:rPr lang="uk-UA" dirty="0"/>
              <a:t>1. Суб’єкт суміжних прав на фонограму має право на використання фонограми будь-яким способом (способами) та виключне право дозволяти або забороняти використання фонограми іншими особами.</a:t>
            </a:r>
          </a:p>
          <a:p>
            <a:endParaRPr lang="uk-UA" dirty="0"/>
          </a:p>
          <a:p>
            <a:r>
              <a:rPr lang="uk-UA" dirty="0"/>
              <a:t>Способами використання фонограми є, зокрема:</a:t>
            </a:r>
          </a:p>
          <a:p>
            <a:endParaRPr lang="uk-UA" dirty="0"/>
          </a:p>
          <a:p>
            <a:r>
              <a:rPr lang="uk-UA" dirty="0"/>
              <a:t>1) відтворення у будь-якій формі і будь-яким способом;</a:t>
            </a:r>
          </a:p>
          <a:p>
            <a:endParaRPr lang="uk-UA" dirty="0"/>
          </a:p>
          <a:p>
            <a:r>
              <a:rPr lang="uk-UA" dirty="0"/>
              <a:t>2) включення до аудіовізуального твору, відеограми, іншої фонограми;</a:t>
            </a:r>
          </a:p>
          <a:p>
            <a:endParaRPr lang="uk-UA" dirty="0"/>
          </a:p>
          <a:p>
            <a:r>
              <a:rPr lang="uk-UA" dirty="0"/>
              <a:t>3) розповсюдження примірників фонограми;</a:t>
            </a:r>
          </a:p>
          <a:p>
            <a:endParaRPr lang="uk-UA" dirty="0"/>
          </a:p>
        </p:txBody>
      </p:sp>
    </p:spTree>
    <p:extLst>
      <p:ext uri="{BB962C8B-B14F-4D97-AF65-F5344CB8AC3E}">
        <p14:creationId xmlns:p14="http://schemas.microsoft.com/office/powerpoint/2010/main" val="978924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3C174A1-6FEC-4FDC-A1B7-3B913D1447A5}"/>
              </a:ext>
            </a:extLst>
          </p:cNvPr>
          <p:cNvSpPr>
            <a:spLocks noGrp="1"/>
          </p:cNvSpPr>
          <p:nvPr>
            <p:ph idx="1"/>
          </p:nvPr>
        </p:nvSpPr>
        <p:spPr/>
        <p:txBody>
          <a:bodyPr>
            <a:normAutofit fontScale="92500" lnSpcReduction="20000"/>
          </a:bodyPr>
          <a:lstStyle/>
          <a:p>
            <a:r>
              <a:rPr lang="uk-UA" dirty="0"/>
              <a:t>4) здавання в </a:t>
            </a:r>
            <a:r>
              <a:rPr lang="uk-UA" dirty="0" err="1"/>
              <a:t>найм</a:t>
            </a:r>
            <a:r>
              <a:rPr lang="uk-UA" dirty="0"/>
              <a:t> чи позичку примірників фонограми;</a:t>
            </a:r>
          </a:p>
          <a:p>
            <a:endParaRPr lang="uk-UA" dirty="0"/>
          </a:p>
          <a:p>
            <a:r>
              <a:rPr lang="uk-UA" dirty="0"/>
              <a:t>5) інтерактивне надання доступу;</a:t>
            </a:r>
          </a:p>
          <a:p>
            <a:endParaRPr lang="uk-UA" dirty="0"/>
          </a:p>
          <a:p>
            <a:r>
              <a:rPr lang="uk-UA" dirty="0"/>
              <a:t>6) будь-яка видозміна;</a:t>
            </a:r>
          </a:p>
          <a:p>
            <a:endParaRPr lang="uk-UA" dirty="0"/>
          </a:p>
          <a:p>
            <a:r>
              <a:rPr lang="uk-UA" dirty="0"/>
              <a:t>7) публічне сповіщення;</a:t>
            </a:r>
          </a:p>
          <a:p>
            <a:endParaRPr lang="uk-UA" dirty="0"/>
          </a:p>
          <a:p>
            <a:r>
              <a:rPr lang="uk-UA" dirty="0"/>
              <a:t>8) імпорт примірників фонограми.</a:t>
            </a:r>
          </a:p>
          <a:p>
            <a:endParaRPr lang="uk-UA" dirty="0"/>
          </a:p>
          <a:p>
            <a:r>
              <a:rPr lang="uk-UA" dirty="0"/>
              <a:t>Цей перелік не є вичерпним.</a:t>
            </a:r>
          </a:p>
          <a:p>
            <a:endParaRPr lang="uk-UA" dirty="0"/>
          </a:p>
        </p:txBody>
      </p:sp>
    </p:spTree>
    <p:extLst>
      <p:ext uri="{BB962C8B-B14F-4D97-AF65-F5344CB8AC3E}">
        <p14:creationId xmlns:p14="http://schemas.microsoft.com/office/powerpoint/2010/main" val="2808824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F7C3FF5-D8A5-472E-B9DD-9419C38A1E34}"/>
              </a:ext>
            </a:extLst>
          </p:cNvPr>
          <p:cNvSpPr>
            <a:spLocks noGrp="1"/>
          </p:cNvSpPr>
          <p:nvPr>
            <p:ph idx="1"/>
          </p:nvPr>
        </p:nvSpPr>
        <p:spPr/>
        <p:txBody>
          <a:bodyPr>
            <a:normAutofit fontScale="77500" lnSpcReduction="20000"/>
          </a:bodyPr>
          <a:lstStyle/>
          <a:p>
            <a:r>
              <a:rPr lang="uk-UA" dirty="0"/>
              <a:t>Без дозволу суб’єкта майнових суміжних прав на фонограму, але з виплатою справедливої винагороди виробнику фонограми, можливе таке використання фонограм:</a:t>
            </a:r>
          </a:p>
          <a:p>
            <a:endParaRPr lang="uk-UA" dirty="0"/>
          </a:p>
          <a:p>
            <a:r>
              <a:rPr lang="uk-UA" dirty="0"/>
              <a:t>1) публічне виконання фонограми;</a:t>
            </a:r>
          </a:p>
          <a:p>
            <a:endParaRPr lang="uk-UA" dirty="0"/>
          </a:p>
          <a:p>
            <a:r>
              <a:rPr lang="uk-UA" dirty="0"/>
              <a:t>2) публічне сповіщення фонограми.</a:t>
            </a:r>
          </a:p>
          <a:p>
            <a:endParaRPr lang="uk-UA" dirty="0"/>
          </a:p>
          <a:p>
            <a:r>
              <a:rPr lang="uk-UA" dirty="0"/>
              <a:t>Право на зазначену справедливу винагороду належить виробнику фонограми, переходить лише до спадкоємців або правонаступників виробника фонограми і не може бути передане (відчужене) іншим особам.</a:t>
            </a:r>
          </a:p>
        </p:txBody>
      </p:sp>
    </p:spTree>
    <p:extLst>
      <p:ext uri="{BB962C8B-B14F-4D97-AF65-F5344CB8AC3E}">
        <p14:creationId xmlns:p14="http://schemas.microsoft.com/office/powerpoint/2010/main" val="18887197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C1DFD19-B17C-4C3C-8211-ED6AEDE5FA1F}"/>
              </a:ext>
            </a:extLst>
          </p:cNvPr>
          <p:cNvSpPr>
            <a:spLocks noGrp="1"/>
          </p:cNvSpPr>
          <p:nvPr>
            <p:ph idx="1"/>
          </p:nvPr>
        </p:nvSpPr>
        <p:spPr>
          <a:xfrm>
            <a:off x="457200" y="1268760"/>
            <a:ext cx="8229600" cy="5305776"/>
          </a:xfrm>
        </p:spPr>
        <p:txBody>
          <a:bodyPr>
            <a:normAutofit fontScale="77500" lnSpcReduction="20000"/>
          </a:bodyPr>
          <a:lstStyle/>
          <a:p>
            <a:pPr algn="just"/>
            <a:r>
              <a:rPr lang="uk-UA" sz="3100" b="1" i="0" u="none" strike="noStrike" dirty="0">
                <a:solidFill>
                  <a:srgbClr val="333333"/>
                </a:solidFill>
                <a:effectLst/>
                <a:latin typeface="Times New Roman" panose="02020603050405020304" pitchFamily="18" charset="0"/>
              </a:rPr>
              <a:t>Стаття 40 ЗУ. </a:t>
            </a:r>
            <a:r>
              <a:rPr lang="uk-UA" sz="3100" b="0" i="0" dirty="0">
                <a:solidFill>
                  <a:srgbClr val="333333"/>
                </a:solidFill>
                <a:effectLst/>
                <a:latin typeface="Times New Roman" panose="02020603050405020304" pitchFamily="18" charset="0"/>
              </a:rPr>
              <a:t>Майнові права на відеограму</a:t>
            </a:r>
          </a:p>
          <a:p>
            <a:pPr algn="just"/>
            <a:r>
              <a:rPr lang="uk-UA" b="0" i="0" dirty="0">
                <a:solidFill>
                  <a:srgbClr val="333333"/>
                </a:solidFill>
                <a:effectLst/>
                <a:latin typeface="Times New Roman" panose="02020603050405020304" pitchFamily="18" charset="0"/>
              </a:rPr>
              <a:t>1. Суб’єкт суміжних прав на відеограму має право на використання відеограми будь-яким способом (способами) та виключне право дозволяти або забороняти використання відеограми іншими особами.</a:t>
            </a:r>
          </a:p>
          <a:p>
            <a:pPr algn="just"/>
            <a:r>
              <a:rPr lang="uk-UA" b="0" i="0" dirty="0">
                <a:solidFill>
                  <a:srgbClr val="333333"/>
                </a:solidFill>
                <a:effectLst/>
                <a:latin typeface="Times New Roman" panose="02020603050405020304" pitchFamily="18" charset="0"/>
              </a:rPr>
              <a:t>Способами використання відеограми є, зокрема:</a:t>
            </a:r>
          </a:p>
          <a:p>
            <a:pPr algn="just"/>
            <a:r>
              <a:rPr lang="uk-UA" b="0" i="0" dirty="0">
                <a:solidFill>
                  <a:srgbClr val="333333"/>
                </a:solidFill>
                <a:effectLst/>
                <a:latin typeface="Times New Roman" panose="02020603050405020304" pitchFamily="18" charset="0"/>
              </a:rPr>
              <a:t>1) відтворення у будь-якій формі і будь-яким способом;</a:t>
            </a:r>
          </a:p>
          <a:p>
            <a:pPr algn="just"/>
            <a:r>
              <a:rPr lang="uk-UA" b="0" i="0" dirty="0">
                <a:solidFill>
                  <a:srgbClr val="333333"/>
                </a:solidFill>
                <a:effectLst/>
                <a:latin typeface="Times New Roman" panose="02020603050405020304" pitchFamily="18" charset="0"/>
              </a:rPr>
              <a:t>2) включення до аудіовізуального твору, відеограми, іншої відеограми;</a:t>
            </a:r>
          </a:p>
          <a:p>
            <a:pPr algn="just"/>
            <a:r>
              <a:rPr lang="uk-UA" b="0" i="0" dirty="0">
                <a:solidFill>
                  <a:srgbClr val="333333"/>
                </a:solidFill>
                <a:effectLst/>
                <a:latin typeface="Times New Roman" panose="02020603050405020304" pitchFamily="18" charset="0"/>
              </a:rPr>
              <a:t>3) розповсюдження примірників відеограми;</a:t>
            </a:r>
          </a:p>
          <a:p>
            <a:pPr algn="just"/>
            <a:r>
              <a:rPr lang="uk-UA" b="0" i="0" dirty="0">
                <a:solidFill>
                  <a:srgbClr val="333333"/>
                </a:solidFill>
                <a:effectLst/>
                <a:latin typeface="Times New Roman" panose="02020603050405020304" pitchFamily="18" charset="0"/>
              </a:rPr>
              <a:t>4) здавання в </a:t>
            </a:r>
            <a:r>
              <a:rPr lang="uk-UA" b="0" i="0" dirty="0" err="1">
                <a:solidFill>
                  <a:srgbClr val="333333"/>
                </a:solidFill>
                <a:effectLst/>
                <a:latin typeface="Times New Roman" panose="02020603050405020304" pitchFamily="18" charset="0"/>
              </a:rPr>
              <a:t>найм</a:t>
            </a:r>
            <a:r>
              <a:rPr lang="uk-UA" b="0" i="0" dirty="0">
                <a:solidFill>
                  <a:srgbClr val="333333"/>
                </a:solidFill>
                <a:effectLst/>
                <a:latin typeface="Times New Roman" panose="02020603050405020304" pitchFamily="18" charset="0"/>
              </a:rPr>
              <a:t> чи позичку примірників відеограми;</a:t>
            </a:r>
          </a:p>
          <a:p>
            <a:pPr algn="just"/>
            <a:r>
              <a:rPr lang="uk-UA" b="0" i="0" dirty="0">
                <a:solidFill>
                  <a:srgbClr val="333333"/>
                </a:solidFill>
                <a:effectLst/>
                <a:latin typeface="Times New Roman" panose="02020603050405020304" pitchFamily="18" charset="0"/>
              </a:rPr>
              <a:t>5) інтерактивне надання доступу;</a:t>
            </a:r>
          </a:p>
          <a:p>
            <a:pPr algn="just"/>
            <a:r>
              <a:rPr lang="uk-UA" b="0" i="0" dirty="0">
                <a:solidFill>
                  <a:srgbClr val="333333"/>
                </a:solidFill>
                <a:effectLst/>
                <a:latin typeface="Times New Roman" panose="02020603050405020304" pitchFamily="18" charset="0"/>
              </a:rPr>
              <a:t>6) будь-яка видозміна;</a:t>
            </a:r>
          </a:p>
          <a:p>
            <a:pPr algn="just"/>
            <a:r>
              <a:rPr lang="uk-UA" b="0" i="0" dirty="0">
                <a:solidFill>
                  <a:srgbClr val="333333"/>
                </a:solidFill>
                <a:effectLst/>
                <a:latin typeface="Times New Roman" panose="02020603050405020304" pitchFamily="18" charset="0"/>
              </a:rPr>
              <a:t>7) публічне сповіщення;</a:t>
            </a:r>
          </a:p>
          <a:p>
            <a:pPr algn="just"/>
            <a:r>
              <a:rPr lang="uk-UA" b="0" i="0" dirty="0">
                <a:solidFill>
                  <a:srgbClr val="333333"/>
                </a:solidFill>
                <a:effectLst/>
                <a:latin typeface="Times New Roman" panose="02020603050405020304" pitchFamily="18" charset="0"/>
              </a:rPr>
              <a:t>8) публічне демонстрування;</a:t>
            </a:r>
          </a:p>
          <a:p>
            <a:pPr algn="just"/>
            <a:r>
              <a:rPr lang="uk-UA" b="0" i="0" dirty="0">
                <a:solidFill>
                  <a:srgbClr val="333333"/>
                </a:solidFill>
                <a:effectLst/>
                <a:latin typeface="Times New Roman" panose="02020603050405020304" pitchFamily="18" charset="0"/>
              </a:rPr>
              <a:t>9) імпорт примірників відеограми.</a:t>
            </a:r>
          </a:p>
          <a:p>
            <a:pPr algn="just"/>
            <a:r>
              <a:rPr lang="uk-UA" b="0" i="0" dirty="0">
                <a:solidFill>
                  <a:srgbClr val="333333"/>
                </a:solidFill>
                <a:effectLst/>
                <a:latin typeface="Times New Roman" panose="02020603050405020304" pitchFamily="18" charset="0"/>
              </a:rPr>
              <a:t>Цей перелік не є вичерпним.</a:t>
            </a:r>
          </a:p>
          <a:p>
            <a:endParaRPr lang="uk-UA" dirty="0"/>
          </a:p>
        </p:txBody>
      </p:sp>
    </p:spTree>
    <p:extLst>
      <p:ext uri="{BB962C8B-B14F-4D97-AF65-F5344CB8AC3E}">
        <p14:creationId xmlns:p14="http://schemas.microsoft.com/office/powerpoint/2010/main" val="422036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9EDA84-D43F-47B4-8DD1-C9EEC75A6CD5}"/>
              </a:ext>
            </a:extLst>
          </p:cNvPr>
          <p:cNvSpPr>
            <a:spLocks noGrp="1"/>
          </p:cNvSpPr>
          <p:nvPr>
            <p:ph idx="1"/>
          </p:nvPr>
        </p:nvSpPr>
        <p:spPr>
          <a:xfrm>
            <a:off x="457200" y="1556792"/>
            <a:ext cx="8229600" cy="5017744"/>
          </a:xfrm>
        </p:spPr>
        <p:txBody>
          <a:bodyPr>
            <a:normAutofit fontScale="92500" lnSpcReduction="20000"/>
          </a:bodyPr>
          <a:lstStyle/>
          <a:p>
            <a:r>
              <a:rPr lang="uk-UA" dirty="0"/>
              <a:t>Без дозволу суб’єкта майнових суміжних прав на відеограму, але з виплатою справедливої винагороди виробнику відеограми, можливе таке використання відеограми:</a:t>
            </a:r>
          </a:p>
          <a:p>
            <a:endParaRPr lang="uk-UA" dirty="0"/>
          </a:p>
          <a:p>
            <a:r>
              <a:rPr lang="uk-UA" dirty="0"/>
              <a:t>1) публічне демонстрування відеограми;</a:t>
            </a:r>
          </a:p>
          <a:p>
            <a:endParaRPr lang="uk-UA" dirty="0"/>
          </a:p>
          <a:p>
            <a:r>
              <a:rPr lang="uk-UA" dirty="0"/>
              <a:t>2) публічне сповіщення відеограми.</a:t>
            </a:r>
          </a:p>
          <a:p>
            <a:endParaRPr lang="uk-UA" dirty="0"/>
          </a:p>
          <a:p>
            <a:r>
              <a:rPr lang="uk-UA" dirty="0"/>
              <a:t>Право на зазначену справедливу винагороду належить виробнику відеограми, переходить лише до спадкоємців або правонаступників виробника відеограми і не може бути передане (відчужене) іншим особам.</a:t>
            </a:r>
          </a:p>
        </p:txBody>
      </p:sp>
    </p:spTree>
    <p:extLst>
      <p:ext uri="{BB962C8B-B14F-4D97-AF65-F5344CB8AC3E}">
        <p14:creationId xmlns:p14="http://schemas.microsoft.com/office/powerpoint/2010/main" val="34120541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78B6A85-8425-4E06-91CB-23920C53AEB3}"/>
              </a:ext>
            </a:extLst>
          </p:cNvPr>
          <p:cNvSpPr>
            <a:spLocks noGrp="1"/>
          </p:cNvSpPr>
          <p:nvPr>
            <p:ph idx="1"/>
          </p:nvPr>
        </p:nvSpPr>
        <p:spPr>
          <a:xfrm>
            <a:off x="457200" y="1412776"/>
            <a:ext cx="8229600" cy="5161760"/>
          </a:xfrm>
        </p:spPr>
        <p:txBody>
          <a:bodyPr>
            <a:normAutofit fontScale="77500" lnSpcReduction="20000"/>
          </a:bodyPr>
          <a:lstStyle/>
          <a:p>
            <a:r>
              <a:rPr lang="uk-UA" dirty="0"/>
              <a:t>Стаття 41 ЗУ. Майнові права на програму організації мовлення</a:t>
            </a:r>
          </a:p>
          <a:p>
            <a:endParaRPr lang="uk-UA" dirty="0"/>
          </a:p>
          <a:p>
            <a:r>
              <a:rPr lang="uk-UA" dirty="0"/>
              <a:t>1. Суб’єкт суміжних прав на програму організації мовлення має право на використання програми організації мовлення будь-яким способом (способами) та виключне право дозволяти або забороняти використання програми організації мовлення іншими особами.</a:t>
            </a:r>
          </a:p>
          <a:p>
            <a:endParaRPr lang="uk-UA" dirty="0"/>
          </a:p>
          <a:p>
            <a:r>
              <a:rPr lang="uk-UA" dirty="0"/>
              <a:t>Способами використання програми організації мовлення є, зокрема:</a:t>
            </a:r>
          </a:p>
          <a:p>
            <a:endParaRPr lang="uk-UA" dirty="0"/>
          </a:p>
          <a:p>
            <a:r>
              <a:rPr lang="uk-UA" dirty="0"/>
              <a:t>1) публічне сповіщення;</a:t>
            </a:r>
          </a:p>
          <a:p>
            <a:endParaRPr lang="uk-UA" dirty="0"/>
          </a:p>
          <a:p>
            <a:r>
              <a:rPr lang="uk-UA" dirty="0"/>
              <a:t>2) ретрансляція;</a:t>
            </a:r>
          </a:p>
          <a:p>
            <a:endParaRPr lang="uk-UA" dirty="0"/>
          </a:p>
          <a:p>
            <a:r>
              <a:rPr lang="uk-UA" dirty="0"/>
              <a:t>3) фіксування;</a:t>
            </a:r>
          </a:p>
          <a:p>
            <a:endParaRPr lang="uk-UA" dirty="0"/>
          </a:p>
        </p:txBody>
      </p:sp>
    </p:spTree>
    <p:extLst>
      <p:ext uri="{BB962C8B-B14F-4D97-AF65-F5344CB8AC3E}">
        <p14:creationId xmlns:p14="http://schemas.microsoft.com/office/powerpoint/2010/main" val="4845406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381B584-DEE5-48AE-BA20-8781FAA71425}"/>
              </a:ext>
            </a:extLst>
          </p:cNvPr>
          <p:cNvSpPr>
            <a:spLocks noGrp="1"/>
          </p:cNvSpPr>
          <p:nvPr>
            <p:ph idx="1"/>
          </p:nvPr>
        </p:nvSpPr>
        <p:spPr>
          <a:xfrm>
            <a:off x="539552" y="1484784"/>
            <a:ext cx="8229600" cy="4729712"/>
          </a:xfrm>
        </p:spPr>
        <p:txBody>
          <a:bodyPr>
            <a:normAutofit fontScale="92500" lnSpcReduction="10000"/>
          </a:bodyPr>
          <a:lstStyle/>
          <a:p>
            <a:r>
              <a:rPr lang="uk-UA" dirty="0"/>
              <a:t>4) відтворення запису програми організації мовлення;</a:t>
            </a:r>
          </a:p>
          <a:p>
            <a:endParaRPr lang="uk-UA" dirty="0"/>
          </a:p>
          <a:p>
            <a:r>
              <a:rPr lang="uk-UA" dirty="0"/>
              <a:t>5) розповсюдження примірників запису програми організації мовлення;</a:t>
            </a:r>
          </a:p>
          <a:p>
            <a:endParaRPr lang="uk-UA" dirty="0"/>
          </a:p>
          <a:p>
            <a:r>
              <a:rPr lang="uk-UA" dirty="0"/>
              <a:t>6) публічне демонстрування запису програми організації мовлення;</a:t>
            </a:r>
          </a:p>
          <a:p>
            <a:endParaRPr lang="uk-UA" dirty="0"/>
          </a:p>
          <a:p>
            <a:r>
              <a:rPr lang="uk-UA" dirty="0"/>
              <a:t>7) інтерактивне надання доступу.</a:t>
            </a:r>
          </a:p>
          <a:p>
            <a:endParaRPr lang="uk-UA" dirty="0"/>
          </a:p>
          <a:p>
            <a:r>
              <a:rPr lang="uk-UA" dirty="0"/>
              <a:t>Цей перелік не є вичерпним.</a:t>
            </a:r>
          </a:p>
          <a:p>
            <a:endParaRPr lang="uk-UA" dirty="0"/>
          </a:p>
        </p:txBody>
      </p:sp>
    </p:spTree>
    <p:extLst>
      <p:ext uri="{BB962C8B-B14F-4D97-AF65-F5344CB8AC3E}">
        <p14:creationId xmlns:p14="http://schemas.microsoft.com/office/powerpoint/2010/main" val="978018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00808"/>
            <a:ext cx="8219256" cy="4873728"/>
          </a:xfrm>
        </p:spPr>
        <p:txBody>
          <a:bodyPr/>
          <a:lstStyle/>
          <a:p>
            <a:r>
              <a:rPr lang="uk-UA" sz="3200" b="1" i="1" dirty="0"/>
              <a:t>Суб'єктами суміжних прав </a:t>
            </a:r>
            <a:r>
              <a:rPr lang="uk-UA" sz="3200" dirty="0"/>
              <a:t>можуть бути також інші особи, які набули таких прав відповідно до договору чи закону.</a:t>
            </a:r>
          </a:p>
          <a:p>
            <a:r>
              <a:rPr lang="uk-UA" sz="3200" dirty="0"/>
              <a:t>До таких осіб належать </a:t>
            </a:r>
            <a:r>
              <a:rPr lang="uk-UA" sz="3200" b="1" i="1" dirty="0"/>
              <a:t>спадкоємці та інші законні або договірні правонаступники.</a:t>
            </a:r>
          </a:p>
        </p:txBody>
      </p:sp>
    </p:spTree>
    <p:extLst>
      <p:ext uri="{BB962C8B-B14F-4D97-AF65-F5344CB8AC3E}">
        <p14:creationId xmlns:p14="http://schemas.microsoft.com/office/powerpoint/2010/main" val="3200870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a:t>Особливості суміжних прав:</a:t>
            </a:r>
            <a:endParaRPr lang="en-US" sz="3200" dirty="0"/>
          </a:p>
        </p:txBody>
      </p:sp>
      <p:sp>
        <p:nvSpPr>
          <p:cNvPr id="3" name="Объект 2"/>
          <p:cNvSpPr>
            <a:spLocks noGrp="1"/>
          </p:cNvSpPr>
          <p:nvPr>
            <p:ph idx="1"/>
          </p:nvPr>
        </p:nvSpPr>
        <p:spPr>
          <a:xfrm>
            <a:off x="457200" y="2564904"/>
            <a:ext cx="8229600" cy="3240360"/>
          </a:xfrm>
        </p:spPr>
        <p:txBody>
          <a:bodyPr/>
          <a:lstStyle/>
          <a:p>
            <a:r>
              <a:rPr lang="uk-UA" dirty="0"/>
              <a:t>більшість з них залежить від прав авторів, творчою працею яких створено твір; </a:t>
            </a:r>
          </a:p>
          <a:p>
            <a:r>
              <a:rPr lang="uk-UA" dirty="0"/>
              <a:t>є похідними від авторських прав;</a:t>
            </a:r>
          </a:p>
          <a:p>
            <a:r>
              <a:rPr lang="uk-UA" dirty="0"/>
              <a:t>є творчою  діяльністю з реалізації, використання вже обнародуваних творів літератури і мистецтва.</a:t>
            </a:r>
          </a:p>
          <a:p>
            <a:endParaRPr lang="uk-UA" dirty="0"/>
          </a:p>
          <a:p>
            <a:endParaRPr lang="uk-UA" dirty="0"/>
          </a:p>
          <a:p>
            <a:endParaRPr lang="uk-UA" dirty="0"/>
          </a:p>
          <a:p>
            <a:endParaRPr lang="uk-UA" dirty="0"/>
          </a:p>
          <a:p>
            <a:endParaRPr lang="en-US" dirty="0"/>
          </a:p>
        </p:txBody>
      </p:sp>
    </p:spTree>
    <p:extLst>
      <p:ext uri="{BB962C8B-B14F-4D97-AF65-F5344CB8AC3E}">
        <p14:creationId xmlns:p14="http://schemas.microsoft.com/office/powerpoint/2010/main" val="27683775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19256" cy="5233768"/>
          </a:xfrm>
        </p:spPr>
        <p:txBody>
          <a:bodyPr>
            <a:normAutofit/>
          </a:bodyPr>
          <a:lstStyle/>
          <a:p>
            <a:pPr marL="109728" indent="0">
              <a:buNone/>
            </a:pPr>
            <a:r>
              <a:rPr lang="ru-RU" i="1" dirty="0"/>
              <a:t>    </a:t>
            </a:r>
            <a:r>
              <a:rPr lang="uk-UA" b="1" i="1" dirty="0"/>
              <a:t>До спадкоємців і правонаступників </a:t>
            </a:r>
            <a:r>
              <a:rPr lang="uk-UA" dirty="0"/>
              <a:t>переходять </a:t>
            </a:r>
            <a:r>
              <a:rPr lang="uk-UA" b="1" i="1" dirty="0"/>
              <a:t>майнові права:</a:t>
            </a:r>
          </a:p>
          <a:p>
            <a:r>
              <a:rPr lang="uk-UA" dirty="0"/>
              <a:t>виключне право перешкоджати, забороняти чи дозволяти будь-якій особі використовувати виконання, фонограми, відеограми, публічно сповіщати;</a:t>
            </a:r>
          </a:p>
          <a:p>
            <a:r>
              <a:rPr lang="uk-UA" dirty="0"/>
              <a:t>право на одержання винагороди у межах встановленого строку дії майнових прав інтелектуальної власності на об'єкти суміжних прав.</a:t>
            </a:r>
          </a:p>
        </p:txBody>
      </p:sp>
    </p:spTree>
    <p:extLst>
      <p:ext uri="{BB962C8B-B14F-4D97-AF65-F5344CB8AC3E}">
        <p14:creationId xmlns:p14="http://schemas.microsoft.com/office/powerpoint/2010/main" val="34126444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i="1" dirty="0"/>
              <a:t> </a:t>
            </a:r>
            <a:r>
              <a:rPr lang="uk-UA" sz="3200" b="1" i="1" dirty="0"/>
              <a:t>Особливим суб'єктом </a:t>
            </a:r>
            <a:r>
              <a:rPr lang="uk-UA" sz="3200" dirty="0"/>
              <a:t>авторських та суміжних прав є </a:t>
            </a:r>
            <a:r>
              <a:rPr lang="uk-UA" sz="3200" b="1" i="1" dirty="0"/>
              <a:t>організації колективного управління</a:t>
            </a:r>
            <a:r>
              <a:rPr lang="uk-UA" sz="3200" dirty="0"/>
              <a:t>, тобто неприбуткові організації, що здійснюють управляння на колективній основі майновими правами суб'єктів авторського права та суміжних прав.</a:t>
            </a:r>
            <a:endParaRPr lang="en-US" sz="3200" dirty="0"/>
          </a:p>
        </p:txBody>
      </p:sp>
    </p:spTree>
    <p:extLst>
      <p:ext uri="{BB962C8B-B14F-4D97-AF65-F5344CB8AC3E}">
        <p14:creationId xmlns:p14="http://schemas.microsoft.com/office/powerpoint/2010/main" val="12929985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9BA30E-A208-43BA-BF3C-6A00D6836FC2}"/>
              </a:ext>
            </a:extLst>
          </p:cNvPr>
          <p:cNvSpPr>
            <a:spLocks noGrp="1"/>
          </p:cNvSpPr>
          <p:nvPr>
            <p:ph idx="1"/>
          </p:nvPr>
        </p:nvSpPr>
        <p:spPr>
          <a:xfrm>
            <a:off x="457200" y="1196752"/>
            <a:ext cx="8229600" cy="5377784"/>
          </a:xfrm>
        </p:spPr>
        <p:txBody>
          <a:bodyPr>
            <a:normAutofit fontScale="47500" lnSpcReduction="20000"/>
          </a:bodyPr>
          <a:lstStyle/>
          <a:p>
            <a:pPr algn="l"/>
            <a:r>
              <a:rPr lang="uk-UA" sz="3600" b="0" i="0" dirty="0">
                <a:solidFill>
                  <a:srgbClr val="202122"/>
                </a:solidFill>
                <a:effectLst/>
              </a:rPr>
              <a:t>В Україні, станом на 23 січня 2020 </a:t>
            </a:r>
            <a:r>
              <a:rPr lang="uk-UA" sz="3600" b="0" i="0" dirty="0" err="1">
                <a:solidFill>
                  <a:srgbClr val="202122"/>
                </a:solidFill>
                <a:effectLst/>
              </a:rPr>
              <a:t>зареєсстровані</a:t>
            </a:r>
            <a:r>
              <a:rPr lang="uk-UA" sz="3600" b="0" i="0" dirty="0">
                <a:solidFill>
                  <a:srgbClr val="202122"/>
                </a:solidFill>
                <a:effectLst/>
              </a:rPr>
              <a:t> такі ОКУ:</a:t>
            </a:r>
            <a:r>
              <a:rPr lang="uk-UA" sz="3600" b="0" i="0" u="none" strike="noStrike" baseline="30000" dirty="0">
                <a:solidFill>
                  <a:srgbClr val="0645AD"/>
                </a:solidFill>
                <a:effectLst/>
                <a:hlinkClick r:id="rId2"/>
              </a:rPr>
              <a:t>[4]</a:t>
            </a:r>
            <a:endParaRPr lang="uk-UA" sz="3600" b="0" i="0" dirty="0">
              <a:solidFill>
                <a:srgbClr val="202122"/>
              </a:solidFill>
              <a:effectLst/>
            </a:endParaRPr>
          </a:p>
          <a:p>
            <a:pPr algn="l">
              <a:buFont typeface="+mj-lt"/>
              <a:buAutoNum type="arabicPeriod"/>
            </a:pPr>
            <a:r>
              <a:rPr lang="uk-UA" sz="3600" b="0" i="0" u="none" strike="noStrike" dirty="0">
                <a:solidFill>
                  <a:srgbClr val="0645AD"/>
                </a:solidFill>
                <a:effectLst/>
                <a:hlinkClick r:id="rId3" tooltip="Українське агентство з авторських та суміжних прав"/>
              </a:rPr>
              <a:t>Українське агентство з авторських та суміжних прав</a:t>
            </a:r>
            <a:r>
              <a:rPr lang="uk-UA" sz="3600" b="0" i="0" dirty="0">
                <a:solidFill>
                  <a:srgbClr val="202122"/>
                </a:solidFill>
                <a:effectLst/>
              </a:rPr>
              <a:t> ???</a:t>
            </a:r>
          </a:p>
          <a:p>
            <a:pPr algn="l">
              <a:buFont typeface="+mj-lt"/>
              <a:buAutoNum type="arabicPeriod"/>
            </a:pPr>
            <a:r>
              <a:rPr lang="uk-UA" sz="3600" b="0" i="0" dirty="0">
                <a:solidFill>
                  <a:srgbClr val="202122"/>
                </a:solidFill>
                <a:effectLst/>
              </a:rPr>
              <a:t>Громадська спілка "Українська ліга авторських та суміжних прав"</a:t>
            </a:r>
          </a:p>
          <a:p>
            <a:pPr algn="l">
              <a:buFont typeface="+mj-lt"/>
              <a:buAutoNum type="arabicPeriod"/>
            </a:pPr>
            <a:r>
              <a:rPr lang="uk-UA" sz="3600" b="0" i="0" dirty="0">
                <a:solidFill>
                  <a:srgbClr val="202122"/>
                </a:solidFill>
                <a:effectLst/>
              </a:rPr>
              <a:t>Спілка об’єднань громадян “Асоціація з управління аудіовізуальними правами “АРМА-Україна”</a:t>
            </a:r>
          </a:p>
          <a:p>
            <a:pPr algn="l">
              <a:buFont typeface="+mj-lt"/>
              <a:buAutoNum type="arabicPeriod"/>
            </a:pPr>
            <a:r>
              <a:rPr lang="uk-UA" sz="3600" b="0" i="0" dirty="0">
                <a:solidFill>
                  <a:srgbClr val="202122"/>
                </a:solidFill>
                <a:effectLst/>
              </a:rPr>
              <a:t>Громадська спілка "Українська Ліга Музичних Прав"</a:t>
            </a:r>
          </a:p>
          <a:p>
            <a:pPr algn="l">
              <a:buFont typeface="+mj-lt"/>
              <a:buAutoNum type="arabicPeriod"/>
            </a:pPr>
            <a:r>
              <a:rPr lang="uk-UA" sz="3600" b="0" i="0" dirty="0">
                <a:solidFill>
                  <a:srgbClr val="202122"/>
                </a:solidFill>
                <a:effectLst/>
              </a:rPr>
              <a:t>Громадська спілка "Українське товариство музичних та театральних авторів"</a:t>
            </a:r>
          </a:p>
          <a:p>
            <a:pPr algn="l">
              <a:buFont typeface="+mj-lt"/>
              <a:buAutoNum type="arabicPeriod"/>
            </a:pPr>
            <a:r>
              <a:rPr lang="uk-UA" sz="3600" b="0" i="0" dirty="0">
                <a:solidFill>
                  <a:srgbClr val="202122"/>
                </a:solidFill>
                <a:effectLst/>
              </a:rPr>
              <a:t>Громадська спілка “</a:t>
            </a:r>
            <a:r>
              <a:rPr lang="uk-UA" sz="3600" b="0" i="0" u="none" strike="noStrike" dirty="0">
                <a:solidFill>
                  <a:srgbClr val="0645AD"/>
                </a:solidFill>
                <a:effectLst/>
                <a:hlinkClick r:id="rId4" tooltip="Український музичний альянс"/>
              </a:rPr>
              <a:t>Український музичний альянс</a:t>
            </a:r>
            <a:r>
              <a:rPr lang="uk-UA" sz="3600" b="0" i="0" dirty="0">
                <a:solidFill>
                  <a:srgbClr val="202122"/>
                </a:solidFill>
                <a:effectLst/>
              </a:rPr>
              <a:t>”</a:t>
            </a:r>
          </a:p>
          <a:p>
            <a:pPr algn="l">
              <a:buFont typeface="+mj-lt"/>
              <a:buAutoNum type="arabicPeriod"/>
            </a:pPr>
            <a:r>
              <a:rPr lang="uk-UA" sz="3600" b="0" i="0" dirty="0">
                <a:solidFill>
                  <a:srgbClr val="202122"/>
                </a:solidFill>
                <a:effectLst/>
              </a:rPr>
              <a:t>Громадська організація "Українська агенція з авторських та суміжних прав"</a:t>
            </a:r>
          </a:p>
          <a:p>
            <a:pPr algn="l">
              <a:buFont typeface="+mj-lt"/>
              <a:buAutoNum type="arabicPeriod"/>
            </a:pPr>
            <a:r>
              <a:rPr lang="uk-UA" sz="3600" b="0" i="0" dirty="0">
                <a:solidFill>
                  <a:srgbClr val="202122"/>
                </a:solidFill>
                <a:effectLst/>
              </a:rPr>
              <a:t>Всеукраїнська громадська організація "Всеукраїнське Агентство Авторських Прав"</a:t>
            </a:r>
          </a:p>
          <a:p>
            <a:pPr algn="l">
              <a:buFont typeface="+mj-lt"/>
              <a:buAutoNum type="arabicPeriod"/>
            </a:pPr>
            <a:r>
              <a:rPr lang="uk-UA" sz="3600" b="0" i="0" dirty="0">
                <a:solidFill>
                  <a:srgbClr val="202122"/>
                </a:solidFill>
                <a:effectLst/>
              </a:rPr>
              <a:t>Громадська організація “Об’єднання колективного управління “Оберіг”</a:t>
            </a:r>
          </a:p>
          <a:p>
            <a:pPr algn="l">
              <a:buFont typeface="+mj-lt"/>
              <a:buAutoNum type="arabicPeriod"/>
            </a:pPr>
            <a:r>
              <a:rPr lang="uk-UA" sz="3600" b="0" i="0" dirty="0">
                <a:solidFill>
                  <a:srgbClr val="202122"/>
                </a:solidFill>
                <a:effectLst/>
              </a:rPr>
              <a:t>Всеукраїнська громадська організація "СІНЕМА"</a:t>
            </a:r>
          </a:p>
          <a:p>
            <a:pPr algn="l">
              <a:buFont typeface="+mj-lt"/>
              <a:buAutoNum type="arabicPeriod"/>
            </a:pPr>
            <a:r>
              <a:rPr lang="uk-UA" sz="3600" b="0" i="0" dirty="0">
                <a:solidFill>
                  <a:srgbClr val="202122"/>
                </a:solidFill>
                <a:effectLst/>
              </a:rPr>
              <a:t>Всеукраїнська громадська організація "Всеукраїнська Ліга Авторів"</a:t>
            </a:r>
          </a:p>
          <a:p>
            <a:pPr algn="l">
              <a:buFont typeface="+mj-lt"/>
              <a:buAutoNum type="arabicPeriod"/>
            </a:pPr>
            <a:r>
              <a:rPr lang="uk-UA" sz="3600" b="0" i="0" dirty="0">
                <a:solidFill>
                  <a:srgbClr val="202122"/>
                </a:solidFill>
                <a:effectLst/>
              </a:rPr>
              <a:t>Громадська спілка "Коаліція аудіовізуальних і музичних прав"</a:t>
            </a:r>
          </a:p>
          <a:p>
            <a:pPr algn="l">
              <a:buFont typeface="+mj-lt"/>
              <a:buAutoNum type="arabicPeriod"/>
            </a:pPr>
            <a:r>
              <a:rPr lang="uk-UA" sz="3600" b="0" i="0" dirty="0">
                <a:solidFill>
                  <a:srgbClr val="202122"/>
                </a:solidFill>
                <a:effectLst/>
              </a:rPr>
              <a:t>Громадська організація “Автори і композитори України”</a:t>
            </a:r>
          </a:p>
          <a:p>
            <a:pPr algn="l">
              <a:buFont typeface="+mj-lt"/>
              <a:buAutoNum type="arabicPeriod"/>
            </a:pPr>
            <a:r>
              <a:rPr lang="uk-UA" sz="3600" b="0" i="0" dirty="0">
                <a:solidFill>
                  <a:srgbClr val="202122"/>
                </a:solidFill>
                <a:effectLst/>
              </a:rPr>
              <a:t>Громадська спілка “Автори, композитори творці і видавці”</a:t>
            </a:r>
          </a:p>
          <a:p>
            <a:pPr algn="l">
              <a:buFont typeface="+mj-lt"/>
              <a:buAutoNum type="arabicPeriod"/>
            </a:pPr>
            <a:r>
              <a:rPr lang="uk-UA" sz="3600" b="0" i="0" dirty="0">
                <a:solidFill>
                  <a:srgbClr val="202122"/>
                </a:solidFill>
                <a:effectLst/>
              </a:rPr>
              <a:t>Громадська організація "Співдружність авторів України"</a:t>
            </a:r>
          </a:p>
          <a:p>
            <a:pPr algn="l">
              <a:buFont typeface="+mj-lt"/>
              <a:buAutoNum type="arabicPeriod"/>
            </a:pPr>
            <a:r>
              <a:rPr lang="uk-UA" sz="3600" b="0" i="0" dirty="0">
                <a:solidFill>
                  <a:srgbClr val="202122"/>
                </a:solidFill>
                <a:effectLst/>
              </a:rPr>
              <a:t>Громадська організація "Спілка правовласників України"</a:t>
            </a:r>
          </a:p>
          <a:p>
            <a:endParaRPr lang="ru-UA" dirty="0"/>
          </a:p>
        </p:txBody>
      </p:sp>
    </p:spTree>
    <p:extLst>
      <p:ext uri="{BB962C8B-B14F-4D97-AF65-F5344CB8AC3E}">
        <p14:creationId xmlns:p14="http://schemas.microsoft.com/office/powerpoint/2010/main" val="35145947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96752"/>
            <a:ext cx="8291264" cy="5377784"/>
          </a:xfrm>
        </p:spPr>
        <p:txBody>
          <a:bodyPr>
            <a:normAutofit/>
          </a:bodyPr>
          <a:lstStyle/>
          <a:p>
            <a:pPr marL="109728" indent="0">
              <a:buNone/>
            </a:pPr>
            <a:r>
              <a:rPr lang="ru-RU" i="1" dirty="0"/>
              <a:t>  </a:t>
            </a:r>
            <a:r>
              <a:rPr lang="uk-UA" b="1" i="1" dirty="0"/>
              <a:t>Організації колективного управління </a:t>
            </a:r>
            <a:r>
              <a:rPr lang="uk-UA" dirty="0"/>
              <a:t>виконують від імені суб'єктів авторського права та суміжних прав і на основі одержаних від них повноважень наступні </a:t>
            </a:r>
            <a:r>
              <a:rPr lang="uk-UA" b="1" i="1" dirty="0"/>
              <a:t>функції:</a:t>
            </a:r>
          </a:p>
          <a:p>
            <a:r>
              <a:rPr lang="uk-UA" dirty="0"/>
              <a:t> а) погодження з особами, які використовують об'єкти авторського права чи суміжних прав, розмір винагороди під час укладання договору;</a:t>
            </a:r>
          </a:p>
          <a:p>
            <a:r>
              <a:rPr lang="uk-UA" dirty="0"/>
              <a:t> б) укладання договорів про використання прав, переданих в управління;</a:t>
            </a:r>
          </a:p>
        </p:txBody>
      </p:sp>
    </p:spTree>
    <p:extLst>
      <p:ext uri="{BB962C8B-B14F-4D97-AF65-F5344CB8AC3E}">
        <p14:creationId xmlns:p14="http://schemas.microsoft.com/office/powerpoint/2010/main" val="17352043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268760"/>
            <a:ext cx="8291264" cy="5305776"/>
          </a:xfrm>
        </p:spPr>
        <p:txBody>
          <a:bodyPr>
            <a:normAutofit lnSpcReduction="10000"/>
          </a:bodyPr>
          <a:lstStyle/>
          <a:p>
            <a:r>
              <a:rPr lang="uk-UA" i="1" dirty="0"/>
              <a:t> </a:t>
            </a:r>
            <a:r>
              <a:rPr lang="uk-UA" dirty="0"/>
              <a:t>в) збір, розподіл і виплата зібраної винагороди за використання об'єктів авторського права та суміжних прав суб'єктам авторського права і (або) суміжних прав, правами яких вони управляють, а також іншим суб'єктам прав відповідно до чинного законодавства; </a:t>
            </a:r>
          </a:p>
          <a:p>
            <a:r>
              <a:rPr lang="uk-UA" dirty="0"/>
              <a:t>г) вчинення інших дій, передбачених чинним законодавством, необхідних для захисту прав, управління якими здійснює організація, в тому числі можливість звернення до суду за захистом прав суб'єктів авторського права чи суміжних прав відповідно.</a:t>
            </a:r>
          </a:p>
          <a:p>
            <a:endParaRPr lang="en-US" dirty="0"/>
          </a:p>
        </p:txBody>
      </p:sp>
    </p:spTree>
    <p:extLst>
      <p:ext uri="{BB962C8B-B14F-4D97-AF65-F5344CB8AC3E}">
        <p14:creationId xmlns:p14="http://schemas.microsoft.com/office/powerpoint/2010/main" val="30659046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692696"/>
            <a:ext cx="7931224" cy="5881840"/>
          </a:xfrm>
        </p:spPr>
        <p:txBody>
          <a:bodyPr>
            <a:noAutofit/>
          </a:bodyPr>
          <a:lstStyle/>
          <a:p>
            <a:r>
              <a:rPr lang="uk-UA" sz="2200" b="1" i="1" dirty="0"/>
              <a:t>Збирання винагороди </a:t>
            </a:r>
            <a:r>
              <a:rPr lang="uk-UA" sz="2200" dirty="0"/>
              <a:t>за використання фонограм (відеограм) і </a:t>
            </a:r>
            <a:r>
              <a:rPr lang="uk-UA" sz="2200" b="1" i="1" dirty="0"/>
              <a:t>контроль</a:t>
            </a:r>
            <a:r>
              <a:rPr lang="uk-UA" sz="2200" dirty="0"/>
              <a:t> за їх правомірним використанням здійснюються визначеними</a:t>
            </a:r>
            <a:r>
              <a:rPr lang="uk-UA" sz="2200" b="0" i="0" dirty="0">
                <a:solidFill>
                  <a:srgbClr val="1D1D1B"/>
                </a:solidFill>
                <a:effectLst/>
              </a:rPr>
              <a:t> Установою (</a:t>
            </a:r>
            <a:r>
              <a:rPr lang="uk-UA" sz="2200" b="0" i="0" dirty="0" err="1">
                <a:solidFill>
                  <a:srgbClr val="1D1D1B"/>
                </a:solidFill>
                <a:effectLst/>
              </a:rPr>
              <a:t>Мінекономрозвитку</a:t>
            </a:r>
            <a:r>
              <a:rPr lang="uk-UA" sz="2200" b="0" i="0" dirty="0">
                <a:solidFill>
                  <a:srgbClr val="1D1D1B"/>
                </a:solidFill>
                <a:effectLst/>
              </a:rPr>
              <a:t>) уповноваженими організаціями колективного управління. </a:t>
            </a:r>
          </a:p>
          <a:p>
            <a:r>
              <a:rPr lang="uk-UA" sz="2200" b="0" i="0" dirty="0">
                <a:solidFill>
                  <a:srgbClr val="1D1D1B"/>
                </a:solidFill>
                <a:effectLst/>
              </a:rPr>
              <a:t>Діяльність таких уповноважених організацій Законом, з урахуванням положень статті 193 Господарського кодексу України, постанови Кабінету Міністрів України від 18.01.2003 р. № 71 </a:t>
            </a:r>
            <a:r>
              <a:rPr lang="uk-UA" sz="2200" b="0" i="0" dirty="0">
                <a:solidFill>
                  <a:srgbClr val="33CCFF"/>
                </a:solidFill>
                <a:effectLst/>
              </a:rPr>
              <a:t>"</a:t>
            </a:r>
            <a:r>
              <a:rPr lang="uk-UA" sz="2200" b="0" i="0" u="none" strike="noStrike" dirty="0">
                <a:solidFill>
                  <a:srgbClr val="33CCFF"/>
                </a:solidFill>
                <a:effectLst/>
                <a:hlinkClick r:id="rId2"/>
              </a:rPr>
              <a:t>Про затвердження розміру, порядку та умов виплати винагороди (роялті) за комерційне використання опублікованих з комерційною метою фонограм, відеограм, їх примірників та зафіксованих у них </a:t>
            </a:r>
            <a:r>
              <a:rPr lang="uk-UA" sz="2200" b="0" i="0" u="none" strike="noStrike" dirty="0" err="1">
                <a:solidFill>
                  <a:srgbClr val="33CCFF"/>
                </a:solidFill>
                <a:effectLst/>
                <a:hlinkClick r:id="rId2"/>
              </a:rPr>
              <a:t>виконань</a:t>
            </a:r>
            <a:r>
              <a:rPr lang="uk-UA" sz="2200" b="0" i="0" dirty="0">
                <a:solidFill>
                  <a:srgbClr val="33CCFF"/>
                </a:solidFill>
                <a:effectLst/>
              </a:rPr>
              <a:t>"</a:t>
            </a:r>
            <a:r>
              <a:rPr lang="uk-UA" sz="2200" b="0" i="0" dirty="0">
                <a:solidFill>
                  <a:srgbClr val="1D1D1B"/>
                </a:solidFill>
                <a:effectLst/>
              </a:rPr>
              <a:t> та наказів Міністерства освіти і науки України: від 21.05.2003 р.№ 311 </a:t>
            </a:r>
            <a:r>
              <a:rPr lang="uk-UA" sz="2200" b="0" i="0" dirty="0">
                <a:solidFill>
                  <a:srgbClr val="33CCFF"/>
                </a:solidFill>
                <a:effectLst/>
              </a:rPr>
              <a:t>"</a:t>
            </a:r>
            <a:r>
              <a:rPr lang="uk-UA" sz="2200" b="0" i="0" u="none" strike="noStrike" dirty="0">
                <a:solidFill>
                  <a:srgbClr val="33CCFF"/>
                </a:solidFill>
                <a:effectLst/>
                <a:hlinkClick r:id="rId3"/>
              </a:rPr>
              <a:t>Про затвердження Порядку обліку організацій колективного управління та здійснення нагляду за їх діяльністю</a:t>
            </a:r>
            <a:r>
              <a:rPr lang="uk-UA" sz="2200" b="0" i="0" dirty="0">
                <a:solidFill>
                  <a:srgbClr val="33CCFF"/>
                </a:solidFill>
                <a:effectLst/>
              </a:rPr>
              <a:t>"</a:t>
            </a:r>
            <a:r>
              <a:rPr lang="uk-UA" sz="2200" b="0" i="0" dirty="0">
                <a:solidFill>
                  <a:srgbClr val="1D1D1B"/>
                </a:solidFill>
                <a:effectLst/>
              </a:rPr>
              <a:t>. </a:t>
            </a:r>
            <a:endParaRPr lang="uk-UA" sz="2200" dirty="0"/>
          </a:p>
        </p:txBody>
      </p:sp>
    </p:spTree>
    <p:extLst>
      <p:ext uri="{BB962C8B-B14F-4D97-AF65-F5344CB8AC3E}">
        <p14:creationId xmlns:p14="http://schemas.microsoft.com/office/powerpoint/2010/main" val="14702830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E5A8FDA-ED01-4DDC-B163-F3F7BEF89A9E}"/>
              </a:ext>
            </a:extLst>
          </p:cNvPr>
          <p:cNvSpPr>
            <a:spLocks noGrp="1"/>
          </p:cNvSpPr>
          <p:nvPr>
            <p:ph idx="1"/>
          </p:nvPr>
        </p:nvSpPr>
        <p:spPr>
          <a:xfrm>
            <a:off x="457200" y="1844824"/>
            <a:ext cx="8229600" cy="4729712"/>
          </a:xfrm>
        </p:spPr>
        <p:txBody>
          <a:bodyPr>
            <a:normAutofit/>
          </a:bodyPr>
          <a:lstStyle/>
          <a:p>
            <a:r>
              <a:rPr lang="uk-UA" b="0" i="0" dirty="0">
                <a:solidFill>
                  <a:srgbClr val="1D1D1B"/>
                </a:solidFill>
                <a:effectLst/>
                <a:latin typeface="Georgia" panose="02040502050405020303" pitchFamily="18" charset="0"/>
              </a:rPr>
              <a:t>Зібрані кошти розподіляються між організаціями колективного управління у сфері суміжних прав, які є на обліку в Установі, на основі договорів, які уповноважені організації укладають з організаціями колективного управління. Розподілені кошти виплачуються організаціями колективного управління відповідним виконавцям, виробникам фонограм, відеограм.</a:t>
            </a:r>
            <a:endParaRPr lang="ru-UA" dirty="0">
              <a:latin typeface="Georgia" panose="02040502050405020303" pitchFamily="18" charset="0"/>
            </a:endParaRPr>
          </a:p>
        </p:txBody>
      </p:sp>
    </p:spTree>
    <p:extLst>
      <p:ext uri="{BB962C8B-B14F-4D97-AF65-F5344CB8AC3E}">
        <p14:creationId xmlns:p14="http://schemas.microsoft.com/office/powerpoint/2010/main" val="27857276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dirty="0"/>
              <a:t>Обмеження майнових прав виконавців, виробників фонограм, відеограм і організацій мовлення</a:t>
            </a:r>
          </a:p>
        </p:txBody>
      </p:sp>
      <p:sp>
        <p:nvSpPr>
          <p:cNvPr id="3" name="Объект 2"/>
          <p:cNvSpPr>
            <a:spLocks noGrp="1"/>
          </p:cNvSpPr>
          <p:nvPr>
            <p:ph idx="1"/>
          </p:nvPr>
        </p:nvSpPr>
        <p:spPr>
          <a:xfrm>
            <a:off x="467544" y="2924944"/>
            <a:ext cx="8219256" cy="3312368"/>
          </a:xfrm>
        </p:spPr>
        <p:txBody>
          <a:bodyPr/>
          <a:lstStyle/>
          <a:p>
            <a:r>
              <a:rPr lang="uk-UA" dirty="0"/>
              <a:t>Допускаються використання виконань, фонограм, відеограм, програм мовлення, їх фіксація, відтворення і доведення до загального відома </a:t>
            </a:r>
            <a:r>
              <a:rPr lang="uk-UA" b="1" i="1" dirty="0"/>
              <a:t>без згоди </a:t>
            </a:r>
            <a:r>
              <a:rPr lang="uk-UA" dirty="0"/>
              <a:t>виконавців, виробників фонограм, відеограм і організацій мовлення у випадках, якщо задовольняються такі умови:</a:t>
            </a:r>
            <a:endParaRPr lang="en-US" dirty="0"/>
          </a:p>
        </p:txBody>
      </p:sp>
    </p:spTree>
    <p:extLst>
      <p:ext uri="{BB962C8B-B14F-4D97-AF65-F5344CB8AC3E}">
        <p14:creationId xmlns:p14="http://schemas.microsoft.com/office/powerpoint/2010/main" val="21082379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1772816"/>
            <a:ext cx="7941568" cy="4104456"/>
          </a:xfrm>
        </p:spPr>
        <p:txBody>
          <a:bodyPr>
            <a:noAutofit/>
          </a:bodyPr>
          <a:lstStyle/>
          <a:p>
            <a:r>
              <a:rPr lang="uk-UA" sz="2400" dirty="0"/>
              <a:t>а) відтворення зазначених об’єктів здійснюється виключно з </a:t>
            </a:r>
            <a:r>
              <a:rPr lang="uk-UA" sz="2400" b="1" i="1" dirty="0"/>
              <a:t>метою навчання чи наукових досліджень;</a:t>
            </a:r>
          </a:p>
          <a:p>
            <a:r>
              <a:rPr lang="uk-UA" sz="2400" dirty="0"/>
              <a:t>б) право на відтворення </a:t>
            </a:r>
            <a:r>
              <a:rPr lang="uk-UA" sz="2400" b="1" i="1" dirty="0"/>
              <a:t>не поширюється на експорт </a:t>
            </a:r>
            <a:r>
              <a:rPr lang="uk-UA" sz="2400" dirty="0"/>
              <a:t>відтворених примірників фонограм, відеограм, програм мовлення за межі митної території України;</a:t>
            </a:r>
          </a:p>
          <a:p>
            <a:r>
              <a:rPr lang="uk-UA" sz="2400" dirty="0"/>
              <a:t>в) за суб’єктами суміжних прав </a:t>
            </a:r>
            <a:r>
              <a:rPr lang="uk-UA" sz="2400" b="1" i="1" dirty="0"/>
              <a:t>зберігається</a:t>
            </a:r>
            <a:r>
              <a:rPr lang="uk-UA" sz="2400" dirty="0"/>
              <a:t> </a:t>
            </a:r>
            <a:r>
              <a:rPr lang="uk-UA" sz="2400" b="1" i="1" dirty="0"/>
              <a:t>право на справедливу винагороду </a:t>
            </a:r>
            <a:r>
              <a:rPr lang="uk-UA" sz="2400" dirty="0"/>
              <a:t>з урахуванням кількості відтворених примірників.</a:t>
            </a:r>
          </a:p>
          <a:p>
            <a:endParaRPr lang="en-US" sz="2400" dirty="0"/>
          </a:p>
        </p:txBody>
      </p:sp>
    </p:spTree>
    <p:extLst>
      <p:ext uri="{BB962C8B-B14F-4D97-AF65-F5344CB8AC3E}">
        <p14:creationId xmlns:p14="http://schemas.microsoft.com/office/powerpoint/2010/main" val="27634064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12776"/>
            <a:ext cx="8219256" cy="5161760"/>
          </a:xfrm>
        </p:spPr>
        <p:txBody>
          <a:bodyPr>
            <a:normAutofit/>
          </a:bodyPr>
          <a:lstStyle/>
          <a:p>
            <a:r>
              <a:rPr lang="uk-UA" dirty="0"/>
              <a:t>Допускається </a:t>
            </a:r>
            <a:r>
              <a:rPr lang="uk-UA" b="1" i="1" dirty="0"/>
              <a:t>відтворення в домашніх умовах і виключно в особистих цілях</a:t>
            </a:r>
            <a:r>
              <a:rPr lang="uk-UA" dirty="0"/>
              <a:t> творів і виконань, зафіксованих у фонограмах, відеограмах, а також репрографічне відтворення літературних, фотографічних, образотворчих та інших подібних творів без згоди суб’єктів авторського права і (або) суміжних прав, але з виплатою їм винагороди у порядку, встановленому законом. </a:t>
            </a:r>
          </a:p>
        </p:txBody>
      </p:sp>
    </p:spTree>
    <p:extLst>
      <p:ext uri="{BB962C8B-B14F-4D97-AF65-F5344CB8AC3E}">
        <p14:creationId xmlns:p14="http://schemas.microsoft.com/office/powerpoint/2010/main" val="3909818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19256" cy="5233768"/>
          </a:xfrm>
        </p:spPr>
        <p:txBody>
          <a:bodyPr>
            <a:normAutofit/>
          </a:bodyPr>
          <a:lstStyle/>
          <a:p>
            <a:r>
              <a:rPr lang="uk-UA" sz="3200" dirty="0"/>
              <a:t>Як правило, виконавець здійснює виконання твору </a:t>
            </a:r>
            <a:r>
              <a:rPr lang="uk-UA" sz="3200" b="1" i="1" dirty="0"/>
              <a:t>на підставі договору </a:t>
            </a:r>
            <a:r>
              <a:rPr lang="uk-UA" sz="3200" dirty="0"/>
              <a:t>з автором, а виробники фонограм (відеограм), організації мовлення здійснюють надані їм права в межах, що визначені </a:t>
            </a:r>
            <a:r>
              <a:rPr lang="uk-UA" sz="3200" b="1" i="1" dirty="0"/>
              <a:t>договором з виконавцем та автором твору</a:t>
            </a:r>
            <a:r>
              <a:rPr lang="uk-UA" sz="3200" dirty="0"/>
              <a:t>, який записується або передається в ефір.</a:t>
            </a:r>
          </a:p>
          <a:p>
            <a:endParaRPr lang="en-US" sz="3200" dirty="0"/>
          </a:p>
        </p:txBody>
      </p:sp>
    </p:spTree>
    <p:extLst>
      <p:ext uri="{BB962C8B-B14F-4D97-AF65-F5344CB8AC3E}">
        <p14:creationId xmlns:p14="http://schemas.microsoft.com/office/powerpoint/2010/main" val="36912085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sz="3200" dirty="0"/>
              <a:t>Особливості виплати винагороди у таких випадках визначені Законом України"Про ефективне управління майновими правами правовласників у сфері авторського права і (або) суміжних прав".</a:t>
            </a:r>
          </a:p>
          <a:p>
            <a:endParaRPr lang="en-US" dirty="0"/>
          </a:p>
        </p:txBody>
      </p:sp>
    </p:spTree>
    <p:extLst>
      <p:ext uri="{BB962C8B-B14F-4D97-AF65-F5344CB8AC3E}">
        <p14:creationId xmlns:p14="http://schemas.microsoft.com/office/powerpoint/2010/main" val="9230989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19256" cy="5089752"/>
          </a:xfrm>
        </p:spPr>
        <p:txBody>
          <a:bodyPr/>
          <a:lstStyle/>
          <a:p>
            <a:r>
              <a:rPr lang="uk-UA" sz="3200" b="1" i="1" dirty="0"/>
              <a:t>Використання</a:t>
            </a:r>
            <a:r>
              <a:rPr lang="uk-UA" sz="3200" dirty="0"/>
              <a:t> об’єктів суміжних прав </a:t>
            </a:r>
            <a:r>
              <a:rPr lang="uk-UA" sz="3200" b="1" i="1" dirty="0"/>
              <a:t>без згоди </a:t>
            </a:r>
            <a:r>
              <a:rPr lang="uk-UA" sz="3200" dirty="0"/>
              <a:t>суб’єктів суміжних прав </a:t>
            </a:r>
            <a:r>
              <a:rPr lang="uk-UA" sz="3200" b="1" i="1" dirty="0"/>
              <a:t>не повинно завдавати шкоди </a:t>
            </a:r>
            <a:r>
              <a:rPr lang="uk-UA" sz="3200" dirty="0"/>
              <a:t>нормальній експлуатації виконань, фонограм, відеограм і програм мовлення і зачіпати законні інтереси виконавців, виробників фонограм, відеограм і програм мовлення чи інших суб’єктів авторського права і (або) суміжних прав</a:t>
            </a:r>
            <a:r>
              <a:rPr lang="uk-UA" dirty="0"/>
              <a:t>.</a:t>
            </a:r>
            <a:endParaRPr lang="en-US" dirty="0"/>
          </a:p>
        </p:txBody>
      </p:sp>
    </p:spTree>
    <p:extLst>
      <p:ext uri="{BB962C8B-B14F-4D97-AF65-F5344CB8AC3E}">
        <p14:creationId xmlns:p14="http://schemas.microsoft.com/office/powerpoint/2010/main" val="1083411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dirty="0"/>
              <a:t>Строк дії суміжних прав</a:t>
            </a:r>
            <a:endParaRPr lang="en-US" sz="3600" dirty="0"/>
          </a:p>
        </p:txBody>
      </p:sp>
      <p:sp>
        <p:nvSpPr>
          <p:cNvPr id="3" name="Объект 2"/>
          <p:cNvSpPr>
            <a:spLocks noGrp="1"/>
          </p:cNvSpPr>
          <p:nvPr>
            <p:ph idx="1"/>
          </p:nvPr>
        </p:nvSpPr>
        <p:spPr/>
        <p:txBody>
          <a:bodyPr/>
          <a:lstStyle/>
          <a:p>
            <a:r>
              <a:rPr lang="uk-UA" dirty="0"/>
              <a:t>1. </a:t>
            </a:r>
            <a:r>
              <a:rPr lang="uk-UA" b="1" i="1" dirty="0"/>
              <a:t>Майнові права виконавців </a:t>
            </a:r>
            <a:r>
              <a:rPr lang="uk-UA" dirty="0"/>
              <a:t>охороняються протягом </a:t>
            </a:r>
            <a:r>
              <a:rPr lang="uk-UA" b="1" i="1" dirty="0"/>
              <a:t>50 років від дати першого запису виконання.</a:t>
            </a:r>
          </a:p>
          <a:p>
            <a:r>
              <a:rPr lang="uk-UA" dirty="0"/>
              <a:t>Особисті немайнові права виконавців, охороняються </a:t>
            </a:r>
            <a:r>
              <a:rPr lang="uk-UA" b="1" i="1" dirty="0"/>
              <a:t>безстроково.</a:t>
            </a:r>
          </a:p>
          <a:p>
            <a:endParaRPr lang="en-US" dirty="0"/>
          </a:p>
        </p:txBody>
      </p:sp>
    </p:spTree>
    <p:extLst>
      <p:ext uri="{BB962C8B-B14F-4D97-AF65-F5344CB8AC3E}">
        <p14:creationId xmlns:p14="http://schemas.microsoft.com/office/powerpoint/2010/main" val="36264412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412776"/>
            <a:ext cx="8291264" cy="5161760"/>
          </a:xfrm>
        </p:spPr>
        <p:txBody>
          <a:bodyPr>
            <a:normAutofit/>
          </a:bodyPr>
          <a:lstStyle/>
          <a:p>
            <a:r>
              <a:rPr lang="uk-UA" sz="3200" b="1" i="1" dirty="0"/>
              <a:t>Права виробників фонограм і відеограм </a:t>
            </a:r>
            <a:r>
              <a:rPr lang="uk-UA" sz="3200" dirty="0"/>
              <a:t>охороняються </a:t>
            </a:r>
            <a:r>
              <a:rPr lang="uk-UA" sz="3200" b="1" i="1" dirty="0"/>
              <a:t>протягом 50 років від дати першого опублікування </a:t>
            </a:r>
            <a:r>
              <a:rPr lang="uk-UA" sz="3200" dirty="0"/>
              <a:t>фонограми (відеограми) або їх першого звукозапису (відеозапису), якщо фонограма (відеограма) не була опублікована протягом зазначеного часу.</a:t>
            </a:r>
            <a:endParaRPr lang="en-US" sz="3200" dirty="0"/>
          </a:p>
        </p:txBody>
      </p:sp>
    </p:spTree>
    <p:extLst>
      <p:ext uri="{BB962C8B-B14F-4D97-AF65-F5344CB8AC3E}">
        <p14:creationId xmlns:p14="http://schemas.microsoft.com/office/powerpoint/2010/main" val="31261880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b="1" i="1" dirty="0"/>
              <a:t>Організації мовлення </a:t>
            </a:r>
            <a:r>
              <a:rPr lang="uk-UA" dirty="0"/>
              <a:t>користуються наданими цим Законом правами </a:t>
            </a:r>
            <a:r>
              <a:rPr lang="uk-UA" b="1" i="1" dirty="0"/>
              <a:t>протягом 50 років від дати першого публічного сповіщення передачі.</a:t>
            </a:r>
          </a:p>
        </p:txBody>
      </p:sp>
    </p:spTree>
    <p:extLst>
      <p:ext uri="{BB962C8B-B14F-4D97-AF65-F5344CB8AC3E}">
        <p14:creationId xmlns:p14="http://schemas.microsoft.com/office/powerpoint/2010/main" val="5556392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60B49F-8DC2-4E0E-8885-4AA1ED9A68F2}"/>
              </a:ext>
            </a:extLst>
          </p:cNvPr>
          <p:cNvSpPr>
            <a:spLocks noGrp="1"/>
          </p:cNvSpPr>
          <p:nvPr>
            <p:ph type="title"/>
          </p:nvPr>
        </p:nvSpPr>
        <p:spPr/>
        <p:txBody>
          <a:bodyPr>
            <a:normAutofit/>
          </a:bodyPr>
          <a:lstStyle/>
          <a:p>
            <a:r>
              <a:rPr lang="ru-RU" sz="2800" b="1" i="0" dirty="0">
                <a:solidFill>
                  <a:srgbClr val="333333"/>
                </a:solidFill>
                <a:effectLst/>
                <a:latin typeface="Georgia" panose="02040502050405020303" pitchFamily="18" charset="0"/>
              </a:rPr>
              <a:t>6. ЗАХИСТ АВТОРСЬКОГО ПРАВА І СУМІЖНИХ ПРАВ</a:t>
            </a:r>
            <a:endParaRPr lang="ru-UA" sz="2800" dirty="0">
              <a:latin typeface="Georgia" panose="02040502050405020303" pitchFamily="18" charset="0"/>
            </a:endParaRPr>
          </a:p>
        </p:txBody>
      </p:sp>
      <p:sp>
        <p:nvSpPr>
          <p:cNvPr id="3" name="Объект 2">
            <a:extLst>
              <a:ext uri="{FF2B5EF4-FFF2-40B4-BE49-F238E27FC236}">
                <a16:creationId xmlns:a16="http://schemas.microsoft.com/office/drawing/2014/main" id="{30C28721-2DE7-4B7D-B2FB-FC781B8711BC}"/>
              </a:ext>
            </a:extLst>
          </p:cNvPr>
          <p:cNvSpPr>
            <a:spLocks noGrp="1"/>
          </p:cNvSpPr>
          <p:nvPr>
            <p:ph idx="1"/>
          </p:nvPr>
        </p:nvSpPr>
        <p:spPr/>
        <p:txBody>
          <a:bodyPr>
            <a:normAutofit fontScale="85000" lnSpcReduction="10000"/>
          </a:bodyPr>
          <a:lstStyle/>
          <a:p>
            <a:pPr algn="just"/>
            <a:r>
              <a:rPr lang="uk-UA" b="0" i="0" dirty="0">
                <a:solidFill>
                  <a:srgbClr val="333333"/>
                </a:solidFill>
                <a:effectLst/>
                <a:latin typeface="Georgia" panose="02040502050405020303" pitchFamily="18" charset="0"/>
              </a:rPr>
              <a:t>Порушенням авторського права і (або) суміжних прав, що дає підстави для захисту таких прав, у тому числі судового, є:</a:t>
            </a:r>
          </a:p>
          <a:p>
            <a:pPr algn="just"/>
            <a:r>
              <a:rPr lang="uk-UA" b="0" i="0" dirty="0">
                <a:solidFill>
                  <a:srgbClr val="333333"/>
                </a:solidFill>
                <a:effectLst/>
                <a:latin typeface="Georgia" panose="02040502050405020303" pitchFamily="18" charset="0"/>
              </a:rPr>
              <a:t>а) вчинення будь-якою особою дій, які порушують особисті немайнові права суб’єктів авторського права і (або) суміжних прав та їхні майнові права, визначені  з урахуванням умов використання об’єктів авторського права і (або) суміжних прав, а також зловживання посадовими особами організації колективного управління службовим становищем, що призвело до невиплати або неналежних розподілу і виплати винагороди правовласникам;</a:t>
            </a:r>
          </a:p>
          <a:p>
            <a:pPr marL="109728" indent="0" algn="just">
              <a:buNone/>
            </a:pPr>
            <a:endParaRPr lang="uk-UA" b="0" i="0" dirty="0">
              <a:solidFill>
                <a:srgbClr val="333333"/>
              </a:solidFill>
              <a:effectLst/>
              <a:latin typeface="Georgia" panose="02040502050405020303" pitchFamily="18" charset="0"/>
            </a:endParaRPr>
          </a:p>
          <a:p>
            <a:endParaRPr lang="ru-UA" dirty="0"/>
          </a:p>
        </p:txBody>
      </p:sp>
    </p:spTree>
    <p:extLst>
      <p:ext uri="{BB962C8B-B14F-4D97-AF65-F5344CB8AC3E}">
        <p14:creationId xmlns:p14="http://schemas.microsoft.com/office/powerpoint/2010/main" val="1008041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64D54F7-0317-459E-902C-3AD4AD4B74C8}"/>
              </a:ext>
            </a:extLst>
          </p:cNvPr>
          <p:cNvSpPr>
            <a:spLocks noGrp="1"/>
          </p:cNvSpPr>
          <p:nvPr>
            <p:ph idx="1"/>
          </p:nvPr>
        </p:nvSpPr>
        <p:spPr>
          <a:xfrm>
            <a:off x="457200" y="980728"/>
            <a:ext cx="8229600" cy="5328592"/>
          </a:xfrm>
        </p:spPr>
        <p:txBody>
          <a:bodyPr>
            <a:normAutofit fontScale="92500" lnSpcReduction="20000"/>
          </a:bodyPr>
          <a:lstStyle/>
          <a:p>
            <a:pPr algn="just"/>
            <a:r>
              <a:rPr lang="uk-UA" b="0" i="0" dirty="0">
                <a:solidFill>
                  <a:srgbClr val="333333"/>
                </a:solidFill>
                <a:effectLst/>
                <a:latin typeface="Georgia" panose="02040502050405020303" pitchFamily="18" charset="0"/>
              </a:rPr>
              <a:t>б) піратство у сфері авторського права і (або) суміжних прав - опублікування, відтворення, ввезення на митну територію України, вивезення з митної території України і розповсюдження контрафактних примірників творів (у тому числі комп’ютерних програм і баз даних), фонограм, відеограм, незаконне оприлюднення програм організацій мовлення, камкординг, кардшейрінг, а також Інтернет-піратство, тобто вчинення будь-яких дій, які відповідно до цієї статті визнаються порушенням авторського права і (або) суміжних прав з використанням мережі Інтернет;</a:t>
            </a:r>
          </a:p>
          <a:p>
            <a:pPr algn="just"/>
            <a:r>
              <a:rPr lang="uk-UA" b="0" i="0" dirty="0">
                <a:solidFill>
                  <a:srgbClr val="333333"/>
                </a:solidFill>
                <a:effectLst/>
                <a:latin typeface="Georgia" panose="02040502050405020303" pitchFamily="18" charset="0"/>
              </a:rPr>
              <a:t>в) плагіат - оприлюднення (опублікування), повністю або частково, чужого твору під іменем особи, яка не є автором цього твору;</a:t>
            </a:r>
          </a:p>
          <a:p>
            <a:endParaRPr lang="ru-UA" dirty="0"/>
          </a:p>
        </p:txBody>
      </p:sp>
    </p:spTree>
    <p:extLst>
      <p:ext uri="{BB962C8B-B14F-4D97-AF65-F5344CB8AC3E}">
        <p14:creationId xmlns:p14="http://schemas.microsoft.com/office/powerpoint/2010/main" val="3181951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4D8099-F41A-48A1-8D56-9DC447D9856D}"/>
              </a:ext>
            </a:extLst>
          </p:cNvPr>
          <p:cNvSpPr>
            <a:spLocks noGrp="1"/>
          </p:cNvSpPr>
          <p:nvPr>
            <p:ph type="title"/>
          </p:nvPr>
        </p:nvSpPr>
        <p:spPr>
          <a:xfrm>
            <a:off x="457200" y="1143000"/>
            <a:ext cx="8229600" cy="557808"/>
          </a:xfrm>
        </p:spPr>
        <p:txBody>
          <a:bodyPr>
            <a:normAutofit fontScale="90000"/>
          </a:bodyPr>
          <a:lstStyle/>
          <a:p>
            <a:r>
              <a:rPr lang="uk-UA" dirty="0"/>
              <a:t>Для довідок</a:t>
            </a:r>
            <a:endParaRPr lang="ru-UA" dirty="0"/>
          </a:p>
        </p:txBody>
      </p:sp>
      <p:sp>
        <p:nvSpPr>
          <p:cNvPr id="3" name="Объект 2">
            <a:extLst>
              <a:ext uri="{FF2B5EF4-FFF2-40B4-BE49-F238E27FC236}">
                <a16:creationId xmlns:a16="http://schemas.microsoft.com/office/drawing/2014/main" id="{2FB705A2-89D7-4C75-B5B2-B1C856C03A08}"/>
              </a:ext>
            </a:extLst>
          </p:cNvPr>
          <p:cNvSpPr>
            <a:spLocks noGrp="1"/>
          </p:cNvSpPr>
          <p:nvPr>
            <p:ph idx="1"/>
          </p:nvPr>
        </p:nvSpPr>
        <p:spPr>
          <a:xfrm>
            <a:off x="457200" y="1844824"/>
            <a:ext cx="8229600" cy="4729712"/>
          </a:xfrm>
        </p:spPr>
        <p:txBody>
          <a:bodyPr>
            <a:normAutofit fontScale="77500" lnSpcReduction="20000"/>
          </a:bodyPr>
          <a:lstStyle/>
          <a:p>
            <a:pPr algn="just"/>
            <a:r>
              <a:rPr lang="uk-UA" b="1" i="0" dirty="0">
                <a:solidFill>
                  <a:srgbClr val="333333"/>
                </a:solidFill>
                <a:effectLst/>
                <a:latin typeface="Georgia" panose="02040502050405020303" pitchFamily="18" charset="0"/>
              </a:rPr>
              <a:t>камкординг</a:t>
            </a:r>
            <a:r>
              <a:rPr lang="uk-UA" b="0" i="0" dirty="0">
                <a:solidFill>
                  <a:srgbClr val="333333"/>
                </a:solidFill>
                <a:effectLst/>
                <a:latin typeface="Georgia" panose="02040502050405020303" pitchFamily="18" charset="0"/>
              </a:rPr>
              <a:t> - відеозапис аудіовізуального твору під час його публічної демонстрації в кінотеатрах, інших кіновидовищних закладах особами, які перебувають у тому самому приміщенні, де відбувається така публічна демонстрація, для будь-яких цілей без дозволу суб’єкта авторського права або суміжних прав;</a:t>
            </a:r>
          </a:p>
          <a:p>
            <a:pPr algn="just"/>
            <a:r>
              <a:rPr lang="uk-UA" sz="1800" b="0" i="1" u="none" strike="noStrike" dirty="0">
                <a:solidFill>
                  <a:srgbClr val="333333"/>
                </a:solidFill>
                <a:effectLst/>
                <a:latin typeface="Georgia" panose="02040502050405020303" pitchFamily="18" charset="0"/>
              </a:rPr>
              <a:t>{Статтю 1 доповнено терміном згідно із Законом </a:t>
            </a:r>
            <a:r>
              <a:rPr lang="uk-UA" sz="1800" b="0" i="1" u="sng" dirty="0">
                <a:solidFill>
                  <a:srgbClr val="000099"/>
                </a:solidFill>
                <a:effectLst/>
                <a:latin typeface="Georgia" panose="02040502050405020303" pitchFamily="18" charset="0"/>
                <a:hlinkClick r:id="rId2"/>
              </a:rPr>
              <a:t>№ 1977-VIII від 23.03.2017</a:t>
            </a:r>
            <a:r>
              <a:rPr lang="uk-UA" sz="1800" b="0" i="1" u="none" strike="noStrike" dirty="0">
                <a:solidFill>
                  <a:srgbClr val="333333"/>
                </a:solidFill>
                <a:effectLst/>
                <a:latin typeface="Georgia" panose="02040502050405020303" pitchFamily="18" charset="0"/>
              </a:rPr>
              <a:t>}</a:t>
            </a:r>
            <a:endParaRPr lang="uk-UA" b="0" i="0" dirty="0">
              <a:solidFill>
                <a:srgbClr val="333333"/>
              </a:solidFill>
              <a:effectLst/>
              <a:latin typeface="Georgia" panose="02040502050405020303" pitchFamily="18" charset="0"/>
            </a:endParaRPr>
          </a:p>
          <a:p>
            <a:pPr algn="just"/>
            <a:r>
              <a:rPr lang="uk-UA" b="1" i="0" dirty="0">
                <a:solidFill>
                  <a:srgbClr val="333333"/>
                </a:solidFill>
                <a:effectLst/>
                <a:latin typeface="Georgia" panose="02040502050405020303" pitchFamily="18" charset="0"/>
              </a:rPr>
              <a:t>кардшейрінг</a:t>
            </a:r>
            <a:r>
              <a:rPr lang="uk-UA" b="0" i="0" dirty="0">
                <a:solidFill>
                  <a:srgbClr val="333333"/>
                </a:solidFill>
                <a:effectLst/>
                <a:latin typeface="Georgia" panose="02040502050405020303" pitchFamily="18" charset="0"/>
              </a:rPr>
              <a:t> - забезпечення у будь-якій формі та в будь-який спосіб доступу до програми (передачі) організації мовлення, доступ до якої обмежений суб’єктом авторського права і (або) суміжних прав застосуванням технічних засобів захисту (абонентська карта, код тощо), в обхід таких технічних засобів захисту, в результаті чого зазначена програма (передача) може бути сприйнята або в інший спосіб доступна без застосування технічних засобів захисту;</a:t>
            </a:r>
          </a:p>
          <a:p>
            <a:pPr algn="just"/>
            <a:r>
              <a:rPr lang="uk-UA" sz="1800" b="0" i="1" u="none" strike="noStrike" dirty="0">
                <a:solidFill>
                  <a:srgbClr val="333333"/>
                </a:solidFill>
                <a:effectLst/>
                <a:latin typeface="Georgia" panose="02040502050405020303" pitchFamily="18" charset="0"/>
              </a:rPr>
              <a:t>{Статтю 1 доповнено терміном згідно із Законом </a:t>
            </a:r>
            <a:r>
              <a:rPr lang="uk-UA" sz="1800" b="0" i="1" u="sng" dirty="0">
                <a:solidFill>
                  <a:srgbClr val="000099"/>
                </a:solidFill>
                <a:effectLst/>
                <a:latin typeface="Georgia" panose="02040502050405020303" pitchFamily="18" charset="0"/>
                <a:hlinkClick r:id="rId2"/>
              </a:rPr>
              <a:t>№ 1977-VIII від 23.03.2017</a:t>
            </a:r>
            <a:r>
              <a:rPr lang="uk-UA" sz="1800" b="0" i="1" u="none" strike="noStrike" dirty="0">
                <a:solidFill>
                  <a:srgbClr val="333333"/>
                </a:solidFill>
                <a:effectLst/>
                <a:latin typeface="Georgia" panose="02040502050405020303" pitchFamily="18" charset="0"/>
              </a:rPr>
              <a:t>}</a:t>
            </a:r>
            <a:endParaRPr lang="uk-UA" b="0" i="0" dirty="0">
              <a:solidFill>
                <a:srgbClr val="333333"/>
              </a:solidFill>
              <a:effectLst/>
              <a:latin typeface="Georgia" panose="02040502050405020303" pitchFamily="18" charset="0"/>
            </a:endParaRPr>
          </a:p>
          <a:p>
            <a:endParaRPr lang="ru-UA" dirty="0"/>
          </a:p>
        </p:txBody>
      </p:sp>
    </p:spTree>
    <p:extLst>
      <p:ext uri="{BB962C8B-B14F-4D97-AF65-F5344CB8AC3E}">
        <p14:creationId xmlns:p14="http://schemas.microsoft.com/office/powerpoint/2010/main" val="26805669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8A4A7A5-5B8A-40B7-A8F6-5DC10B817280}"/>
              </a:ext>
            </a:extLst>
          </p:cNvPr>
          <p:cNvSpPr>
            <a:spLocks noGrp="1"/>
          </p:cNvSpPr>
          <p:nvPr>
            <p:ph idx="1"/>
          </p:nvPr>
        </p:nvSpPr>
        <p:spPr>
          <a:xfrm>
            <a:off x="457200" y="1196752"/>
            <a:ext cx="8229600" cy="5377784"/>
          </a:xfrm>
        </p:spPr>
        <p:txBody>
          <a:bodyPr>
            <a:normAutofit fontScale="92500" lnSpcReduction="10000"/>
          </a:bodyPr>
          <a:lstStyle/>
          <a:p>
            <a:pPr algn="just"/>
            <a:r>
              <a:rPr lang="uk-UA" b="0" i="0" dirty="0">
                <a:solidFill>
                  <a:srgbClr val="333333"/>
                </a:solidFill>
                <a:effectLst/>
                <a:latin typeface="Georgia" panose="02040502050405020303" pitchFamily="18" charset="0"/>
              </a:rPr>
              <a:t>г) ввезення на митну територію України без дозволу осіб, які мають авторське право і (або) суміжні права, примірників творів (у тому числі комп’ютерних програм і баз даних), фонограм, відеограм, програм мовлення;</a:t>
            </a:r>
          </a:p>
          <a:p>
            <a:pPr algn="just"/>
            <a:r>
              <a:rPr lang="uk-UA" b="0" i="0" dirty="0">
                <a:solidFill>
                  <a:srgbClr val="333333"/>
                </a:solidFill>
                <a:effectLst/>
                <a:latin typeface="Georgia" panose="02040502050405020303" pitchFamily="18" charset="0"/>
              </a:rPr>
              <a:t>д) вчинення дій, що створюють загрозу порушення авторського права і (або) суміжних прав;</a:t>
            </a:r>
          </a:p>
          <a:p>
            <a:pPr algn="just"/>
            <a:r>
              <a:rPr lang="uk-UA" b="0" i="0" dirty="0">
                <a:solidFill>
                  <a:srgbClr val="333333"/>
                </a:solidFill>
                <a:effectLst/>
                <a:latin typeface="Georgia" panose="02040502050405020303" pitchFamily="18" charset="0"/>
              </a:rPr>
              <a:t>е) будь-які дії для свідомого обходу технічних засобів захисту авторського права і (або) суміжних прав, зокрема виготовлення, розповсюдження, ввезення з метою розповсюдження і застосування засобів для такого обходу;</a:t>
            </a:r>
          </a:p>
          <a:p>
            <a:endParaRPr lang="ru-UA" dirty="0"/>
          </a:p>
        </p:txBody>
      </p:sp>
    </p:spTree>
    <p:extLst>
      <p:ext uri="{BB962C8B-B14F-4D97-AF65-F5344CB8AC3E}">
        <p14:creationId xmlns:p14="http://schemas.microsoft.com/office/powerpoint/2010/main" val="22887711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D3ECA16-43F5-470A-B505-D1185A86642C}"/>
              </a:ext>
            </a:extLst>
          </p:cNvPr>
          <p:cNvSpPr>
            <a:spLocks noGrp="1"/>
          </p:cNvSpPr>
          <p:nvPr>
            <p:ph idx="1"/>
          </p:nvPr>
        </p:nvSpPr>
        <p:spPr>
          <a:xfrm>
            <a:off x="457200" y="1340768"/>
            <a:ext cx="8229600" cy="5233768"/>
          </a:xfrm>
        </p:spPr>
        <p:txBody>
          <a:bodyPr>
            <a:normAutofit fontScale="92500" lnSpcReduction="10000"/>
          </a:bodyPr>
          <a:lstStyle/>
          <a:p>
            <a:pPr algn="just"/>
            <a:r>
              <a:rPr lang="uk-UA" b="0" i="0" dirty="0">
                <a:solidFill>
                  <a:srgbClr val="333333"/>
                </a:solidFill>
                <a:effectLst/>
                <a:latin typeface="Georgia" panose="02040502050405020303" pitchFamily="18" charset="0"/>
              </a:rPr>
              <a:t>є) підроблення, зміна чи вилучення інформації, зокрема в електронній формі, про управління правами без дозволу суб’єктів авторського права і (або) суміжних прав чи особи, яка здійснює таке управління;</a:t>
            </a:r>
          </a:p>
          <a:p>
            <a:pPr algn="just"/>
            <a:r>
              <a:rPr lang="uk-UA" b="0" i="0" dirty="0">
                <a:solidFill>
                  <a:srgbClr val="333333"/>
                </a:solidFill>
                <a:effectLst/>
                <a:latin typeface="Georgia" panose="02040502050405020303" pitchFamily="18" charset="0"/>
              </a:rPr>
              <a:t>ж) розповсюдження, ввезення на митну територію України з метою розповсюдження, публічне сповіщення об’єктів авторського права і (або) суміжних прав, з яких без дозволу суб’єктів авторського права і (або) суміжних прав вилучена чи змінена інформація про управління правами, зокрема в електронній формі;</a:t>
            </a:r>
          </a:p>
          <a:p>
            <a:pPr algn="just"/>
            <a:r>
              <a:rPr lang="uk-UA" b="0" i="0" dirty="0">
                <a:solidFill>
                  <a:srgbClr val="333333"/>
                </a:solidFill>
                <a:effectLst/>
                <a:latin typeface="Georgia" panose="02040502050405020303" pitchFamily="18" charset="0"/>
              </a:rPr>
              <a:t>з) камкординг, кардшейрінг</a:t>
            </a:r>
            <a:r>
              <a:rPr lang="ru-RU" b="0" i="0" dirty="0">
                <a:solidFill>
                  <a:srgbClr val="333333"/>
                </a:solidFill>
                <a:effectLst/>
                <a:latin typeface="Georgia" panose="02040502050405020303" pitchFamily="18" charset="0"/>
              </a:rPr>
              <a:t>.</a:t>
            </a:r>
          </a:p>
          <a:p>
            <a:endParaRPr lang="ru-UA" dirty="0"/>
          </a:p>
        </p:txBody>
      </p:sp>
    </p:spTree>
    <p:extLst>
      <p:ext uri="{BB962C8B-B14F-4D97-AF65-F5344CB8AC3E}">
        <p14:creationId xmlns:p14="http://schemas.microsoft.com/office/powerpoint/2010/main" val="137853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Стаття 34 (ЗУ).</a:t>
            </a:r>
            <a:r>
              <a:rPr lang="uk-UA" dirty="0"/>
              <a:t> Об’єкти суміжних прав</a:t>
            </a:r>
          </a:p>
        </p:txBody>
      </p:sp>
      <p:sp>
        <p:nvSpPr>
          <p:cNvPr id="3" name="Объект 2"/>
          <p:cNvSpPr>
            <a:spLocks noGrp="1"/>
          </p:cNvSpPr>
          <p:nvPr>
            <p:ph idx="1"/>
          </p:nvPr>
        </p:nvSpPr>
        <p:spPr>
          <a:xfrm>
            <a:off x="457200" y="2564904"/>
            <a:ext cx="8229600" cy="3744416"/>
          </a:xfrm>
        </p:spPr>
        <p:txBody>
          <a:bodyPr>
            <a:normAutofit lnSpcReduction="10000"/>
          </a:bodyPr>
          <a:lstStyle/>
          <a:p>
            <a:pPr marL="109728" indent="0">
              <a:buNone/>
            </a:pPr>
            <a:r>
              <a:rPr lang="uk-UA" dirty="0"/>
              <a:t>  Об’єктами суміжних прав, незалежно від призначення, змісту, оцінки, способу і форми вираження, є:</a:t>
            </a:r>
          </a:p>
          <a:p>
            <a:r>
              <a:rPr lang="uk-UA" dirty="0"/>
              <a:t>а) виконання літературних, драматичних, музичних, музично-драматичних, хореографічних, фольклорних та інших творів;</a:t>
            </a:r>
          </a:p>
          <a:p>
            <a:r>
              <a:rPr lang="uk-UA" dirty="0"/>
              <a:t>б) фонограми, відеограми;</a:t>
            </a:r>
          </a:p>
          <a:p>
            <a:r>
              <a:rPr lang="uk-UA" dirty="0"/>
              <a:t>в) передачі (програми) організацій мовлення.</a:t>
            </a:r>
          </a:p>
          <a:p>
            <a:endParaRPr lang="en-US" dirty="0"/>
          </a:p>
        </p:txBody>
      </p:sp>
    </p:spTree>
    <p:extLst>
      <p:ext uri="{BB962C8B-B14F-4D97-AF65-F5344CB8AC3E}">
        <p14:creationId xmlns:p14="http://schemas.microsoft.com/office/powerpoint/2010/main" val="18253682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3A6801-FCB8-4E45-9003-37614A942F38}"/>
              </a:ext>
            </a:extLst>
          </p:cNvPr>
          <p:cNvSpPr>
            <a:spLocks noGrp="1"/>
          </p:cNvSpPr>
          <p:nvPr>
            <p:ph idx="1"/>
          </p:nvPr>
        </p:nvSpPr>
        <p:spPr>
          <a:xfrm>
            <a:off x="457200" y="2249424"/>
            <a:ext cx="8229600" cy="3339816"/>
          </a:xfrm>
        </p:spPr>
        <p:txBody>
          <a:bodyPr/>
          <a:lstStyle/>
          <a:p>
            <a:pPr marL="109728" indent="0" algn="just">
              <a:buNone/>
            </a:pPr>
            <a:r>
              <a:rPr lang="ru-RU" b="0" i="0" dirty="0">
                <a:solidFill>
                  <a:srgbClr val="333333"/>
                </a:solidFill>
                <a:effectLst/>
                <a:latin typeface="Times New Roman" panose="02020603050405020304" pitchFamily="18" charset="0"/>
              </a:rPr>
              <a:t> </a:t>
            </a:r>
            <a:r>
              <a:rPr lang="uk-UA" b="1" i="0" dirty="0">
                <a:solidFill>
                  <a:srgbClr val="333333"/>
                </a:solidFill>
                <a:effectLst/>
                <a:latin typeface="Georgia" panose="02040502050405020303" pitchFamily="18" charset="0"/>
              </a:rPr>
              <a:t>Порядок захисту авторського права і суміжних прав ( розділ </a:t>
            </a:r>
            <a:r>
              <a:rPr lang="en-US" b="1" dirty="0">
                <a:solidFill>
                  <a:srgbClr val="333333"/>
                </a:solidFill>
                <a:latin typeface="Georgia" panose="02040502050405020303" pitchFamily="18" charset="0"/>
              </a:rPr>
              <a:t>V</a:t>
            </a:r>
            <a:r>
              <a:rPr lang="uk-UA" b="1" i="0" dirty="0">
                <a:solidFill>
                  <a:srgbClr val="333333"/>
                </a:solidFill>
                <a:effectLst/>
                <a:latin typeface="Georgia" panose="02040502050405020303" pitchFamily="18" charset="0"/>
              </a:rPr>
              <a:t>ст.5</a:t>
            </a:r>
            <a:r>
              <a:rPr lang="en-US" b="1" i="0" dirty="0">
                <a:solidFill>
                  <a:srgbClr val="333333"/>
                </a:solidFill>
                <a:effectLst/>
                <a:latin typeface="Georgia" panose="02040502050405020303" pitchFamily="18" charset="0"/>
              </a:rPr>
              <a:t>3-58</a:t>
            </a:r>
            <a:r>
              <a:rPr lang="uk-UA" b="1" i="0" dirty="0">
                <a:solidFill>
                  <a:srgbClr val="333333"/>
                </a:solidFill>
                <a:effectLst/>
                <a:latin typeface="Georgia" panose="02040502050405020303" pitchFamily="18" charset="0"/>
              </a:rPr>
              <a:t> ЗУ)</a:t>
            </a:r>
          </a:p>
          <a:p>
            <a:pPr algn="just"/>
            <a:r>
              <a:rPr lang="uk-UA" b="0" i="0" dirty="0">
                <a:solidFill>
                  <a:srgbClr val="333333"/>
                </a:solidFill>
                <a:effectLst/>
                <a:latin typeface="Georgia" panose="02040502050405020303" pitchFamily="18" charset="0"/>
              </a:rPr>
              <a:t>Захист особистих немайнових і майнових прав суб’єктів авторського права і (або) суміжних прав здійснюється в порядку, встановленому адміністративним, цивільним і кримінальним законодавством.</a:t>
            </a:r>
          </a:p>
          <a:p>
            <a:endParaRPr lang="ru-UA" dirty="0"/>
          </a:p>
        </p:txBody>
      </p:sp>
    </p:spTree>
    <p:extLst>
      <p:ext uri="{BB962C8B-B14F-4D97-AF65-F5344CB8AC3E}">
        <p14:creationId xmlns:p14="http://schemas.microsoft.com/office/powerpoint/2010/main" val="12548340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ctr"/>
            <a:endParaRPr lang="uk-UA" dirty="0"/>
          </a:p>
          <a:p>
            <a:pPr algn="ctr"/>
            <a:endParaRPr lang="uk-UA" dirty="0"/>
          </a:p>
          <a:p>
            <a:pPr algn="ctr"/>
            <a:endParaRPr lang="uk-UA" dirty="0"/>
          </a:p>
          <a:p>
            <a:pPr algn="ctr"/>
            <a:r>
              <a:rPr lang="uk-UA" sz="4000" dirty="0"/>
              <a:t>Дякую за увагу!</a:t>
            </a:r>
            <a:endParaRPr lang="en-US" sz="4000" dirty="0"/>
          </a:p>
        </p:txBody>
      </p:sp>
    </p:spTree>
    <p:extLst>
      <p:ext uri="{BB962C8B-B14F-4D97-AF65-F5344CB8AC3E}">
        <p14:creationId xmlns:p14="http://schemas.microsoft.com/office/powerpoint/2010/main" val="408799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052736"/>
            <a:ext cx="8291264" cy="5256584"/>
          </a:xfrm>
        </p:spPr>
        <p:txBody>
          <a:bodyPr>
            <a:normAutofit/>
          </a:bodyPr>
          <a:lstStyle/>
          <a:p>
            <a:r>
              <a:rPr lang="uk-UA" b="1" i="1" dirty="0"/>
              <a:t>Публічним виконанням </a:t>
            </a:r>
            <a:r>
              <a:rPr lang="uk-UA" dirty="0"/>
              <a:t>вважається подання за згодою суб'єктів авторського права і (або) суміжних прав творів, виконань, фонограм, передач організацій мовлення </a:t>
            </a:r>
            <a:r>
              <a:rPr lang="uk-UA" b="1" i="1" dirty="0"/>
              <a:t>шляхом декламації, гри, співу, танцю та іншим способом </a:t>
            </a:r>
            <a:r>
              <a:rPr lang="uk-UA" dirty="0"/>
              <a:t>як безпосередньо (у живому виконанні), так і за допомогою будь-яких пристроїв і процесів (за винятком передачі в ефір чи по кабелях) у місцях, де присутні чи можуть бути присутніми особи, які не належать до кола сім'ї або близьких знайомих цієї сім'ї. </a:t>
            </a:r>
            <a:endParaRPr lang="en-US" dirty="0"/>
          </a:p>
        </p:txBody>
      </p:sp>
    </p:spTree>
    <p:extLst>
      <p:ext uri="{BB962C8B-B14F-4D97-AF65-F5344CB8AC3E}">
        <p14:creationId xmlns:p14="http://schemas.microsoft.com/office/powerpoint/2010/main" val="35883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12776"/>
            <a:ext cx="8219256" cy="5161760"/>
          </a:xfrm>
        </p:spPr>
        <p:txBody>
          <a:bodyPr>
            <a:normAutofit/>
          </a:bodyPr>
          <a:lstStyle/>
          <a:p>
            <a:r>
              <a:rPr lang="uk-UA" sz="3200" b="1" i="1" dirty="0"/>
              <a:t>Виконавець є посередником між творцем та публікою</a:t>
            </a:r>
            <a:r>
              <a:rPr lang="uk-UA" sz="3200" dirty="0"/>
              <a:t>, оскільки він передає вже сформульовану думку автора, доводить зміст твору до відома невизначеного кола осіб, тому його діяльність носить творчий характер та </a:t>
            </a:r>
            <a:r>
              <a:rPr lang="uk-UA" sz="3200" b="1" i="1" dirty="0"/>
              <a:t>охороняється як окремий об'єкт </a:t>
            </a:r>
            <a:r>
              <a:rPr lang="uk-UA" sz="3200" dirty="0"/>
              <a:t>інтелектуальної власності інститутом суміжних прав.</a:t>
            </a:r>
            <a:endParaRPr lang="en-US" sz="3200" dirty="0"/>
          </a:p>
        </p:txBody>
      </p:sp>
    </p:spTree>
    <p:extLst>
      <p:ext uri="{BB962C8B-B14F-4D97-AF65-F5344CB8AC3E}">
        <p14:creationId xmlns:p14="http://schemas.microsoft.com/office/powerpoint/2010/main" val="1951662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777</TotalTime>
  <Words>4222</Words>
  <Application>Microsoft Office PowerPoint</Application>
  <PresentationFormat>Экран (4:3)</PresentationFormat>
  <Paragraphs>262</Paragraphs>
  <Slides>71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71</vt:i4>
      </vt:variant>
    </vt:vector>
  </HeadingPairs>
  <TitlesOfParts>
    <vt:vector size="77" baseType="lpstr">
      <vt:lpstr>Arial</vt:lpstr>
      <vt:lpstr>Georgia</vt:lpstr>
      <vt:lpstr>Times New Roman</vt:lpstr>
      <vt:lpstr>Trebuchet MS</vt:lpstr>
      <vt:lpstr>Wingdings 2</vt:lpstr>
      <vt:lpstr>Городская</vt:lpstr>
      <vt:lpstr>Інтелектуальна власність</vt:lpstr>
      <vt:lpstr>План</vt:lpstr>
      <vt:lpstr>1. Поняття суміжних прав</vt:lpstr>
      <vt:lpstr>Презентация PowerPoint</vt:lpstr>
      <vt:lpstr>Особливості суміжних прав:</vt:lpstr>
      <vt:lpstr>Презентация PowerPoint</vt:lpstr>
      <vt:lpstr>Стаття 34 (ЗУ). Об’єкти суміжних прав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2. Зміст і суб’єкти суміжних прав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Виникнення та здійснення суміжних прав</vt:lpstr>
      <vt:lpstr>Презентация PowerPoint</vt:lpstr>
      <vt:lpstr>Презентация PowerPoint</vt:lpstr>
      <vt:lpstr>Презентация PowerPoint</vt:lpstr>
      <vt:lpstr>Презентация PowerPoint</vt:lpstr>
      <vt:lpstr>4. Особисті немайнові права</vt:lpstr>
      <vt:lpstr>Презентация PowerPoint</vt:lpstr>
      <vt:lpstr>5. Майнові права суб'єктів.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Обмеження майнових прав виконавців, виробників фонограм, відеограм і організацій мовлення</vt:lpstr>
      <vt:lpstr>Презентация PowerPoint</vt:lpstr>
      <vt:lpstr>Презентация PowerPoint</vt:lpstr>
      <vt:lpstr>Презентация PowerPoint</vt:lpstr>
      <vt:lpstr>Презентация PowerPoint</vt:lpstr>
      <vt:lpstr>Строк дії суміжних прав</vt:lpstr>
      <vt:lpstr>Презентация PowerPoint</vt:lpstr>
      <vt:lpstr>Презентация PowerPoint</vt:lpstr>
      <vt:lpstr>6. ЗАХИСТ АВТОРСЬКОГО ПРАВА І СУМІЖНИХ ПРАВ</vt:lpstr>
      <vt:lpstr>Презентация PowerPoint</vt:lpstr>
      <vt:lpstr>Для довідок</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Вадос</dc:creator>
  <cp:lastModifiedBy>Щербакова Олена Миколаївна</cp:lastModifiedBy>
  <cp:revision>51</cp:revision>
  <dcterms:created xsi:type="dcterms:W3CDTF">2020-10-27T08:35:01Z</dcterms:created>
  <dcterms:modified xsi:type="dcterms:W3CDTF">2024-09-16T10:52:48Z</dcterms:modified>
</cp:coreProperties>
</file>