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15"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1" r:id="rId18"/>
    <p:sldId id="272" r:id="rId19"/>
    <p:sldId id="270" r:id="rId20"/>
    <p:sldId id="274" r:id="rId21"/>
    <p:sldId id="275" r:id="rId22"/>
    <p:sldId id="276" r:id="rId23"/>
    <p:sldId id="277" r:id="rId24"/>
    <p:sldId id="278" r:id="rId25"/>
    <p:sldId id="279" r:id="rId26"/>
    <p:sldId id="316" r:id="rId27"/>
    <p:sldId id="317"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7" d="100"/>
          <a:sy n="97" d="100"/>
        </p:scale>
        <p:origin x="10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2425128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1013509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18431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2572909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6031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3362950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571648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270969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2154929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5B22674-FE12-4241-837E-CC17986A8B63}" type="datetimeFigureOut">
              <a:rPr lang="uk-UA" smtClean="0"/>
              <a:t>23.02.2024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1313445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5B22674-FE12-4241-837E-CC17986A8B63}" type="datetimeFigureOut">
              <a:rPr lang="uk-UA" smtClean="0"/>
              <a:t>23.02.2024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317049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5B22674-FE12-4241-837E-CC17986A8B63}" type="datetimeFigureOut">
              <a:rPr lang="uk-UA" smtClean="0"/>
              <a:t>23.02.2024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2382392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5B22674-FE12-4241-837E-CC17986A8B63}" type="datetimeFigureOut">
              <a:rPr lang="uk-UA" smtClean="0"/>
              <a:t>23.02.2024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41982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B22674-FE12-4241-837E-CC17986A8B63}" type="datetimeFigureOut">
              <a:rPr lang="uk-UA" smtClean="0"/>
              <a:t>23.02.2024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1938508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5B22674-FE12-4241-837E-CC17986A8B63}" type="datetimeFigureOut">
              <a:rPr lang="uk-UA" smtClean="0"/>
              <a:t>23.02.2024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770802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5B22674-FE12-4241-837E-CC17986A8B63}" type="datetimeFigureOut">
              <a:rPr lang="uk-UA" smtClean="0"/>
              <a:t>23.02.2024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1DD9311-A7DB-4B88-AE66-474908737478}" type="slidenum">
              <a:rPr lang="uk-UA" smtClean="0"/>
              <a:t>‹#›</a:t>
            </a:fld>
            <a:endParaRPr lang="uk-UA"/>
          </a:p>
        </p:txBody>
      </p:sp>
    </p:spTree>
    <p:extLst>
      <p:ext uri="{BB962C8B-B14F-4D97-AF65-F5344CB8AC3E}">
        <p14:creationId xmlns:p14="http://schemas.microsoft.com/office/powerpoint/2010/main" val="81723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B22674-FE12-4241-837E-CC17986A8B63}" type="datetimeFigureOut">
              <a:rPr lang="uk-UA" smtClean="0"/>
              <a:t>23.02.2024</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1DD9311-A7DB-4B88-AE66-474908737478}" type="slidenum">
              <a:rPr lang="uk-UA" smtClean="0"/>
              <a:t>‹#›</a:t>
            </a:fld>
            <a:endParaRPr lang="uk-UA"/>
          </a:p>
        </p:txBody>
      </p:sp>
    </p:spTree>
    <p:extLst>
      <p:ext uri="{BB962C8B-B14F-4D97-AF65-F5344CB8AC3E}">
        <p14:creationId xmlns:p14="http://schemas.microsoft.com/office/powerpoint/2010/main" val="3065559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zakon.rada.gov.ua/laws/show/816-20#n54" TargetMode="External"/><Relationship Id="rId2" Type="http://schemas.openxmlformats.org/officeDocument/2006/relationships/hyperlink" Target="https://zakon.rada.gov.ua/laws/show/850-1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zakon.rada.gov.ua/laws/show/816-20#n8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zakon.rada.gov.ua/laws/show/816-20#n8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zakon.rada.gov.ua/laws/show/816-20#n9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zakon.rada.gov.ua/laws/show/816-20#n9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zakon.rada.gov.ua/laws/show/435-15" TargetMode="External"/><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2.xml"/><Relationship Id="rId4" Type="http://schemas.openxmlformats.org/officeDocument/2006/relationships/hyperlink" Target="https://zakon.rada.gov.ua/laws/show/3855-1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zakon.rada.gov.ua/laws/show/3855-12"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zakon.rada.gov.ua/laws/show/3855-12" TargetMode="External"/><Relationship Id="rId2" Type="http://schemas.openxmlformats.org/officeDocument/2006/relationships/hyperlink" Target="https://zakon.rada.gov.ua/laws/show/z0902-05#n1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zakon.rada.gov.ua/laws/show/z0052-21#n1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zakon.rada.gov.ua/laws/show/816-20#n3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zakon.rada.gov.ua/laws/show/995_342" TargetMode="External"/><Relationship Id="rId2" Type="http://schemas.openxmlformats.org/officeDocument/2006/relationships/hyperlink" Target="https://zakon.rada.gov.ua/laws/show/995_12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zakon.rada.gov.ua/laws/show/816-20#n141" TargetMode="External"/><Relationship Id="rId2" Type="http://schemas.openxmlformats.org/officeDocument/2006/relationships/hyperlink" Target="https://zakon.rada.gov.ua/laws/show/5460-17#n716" TargetMode="External"/><Relationship Id="rId1" Type="http://schemas.openxmlformats.org/officeDocument/2006/relationships/slideLayout" Target="../slideLayouts/slideLayout2.xml"/><Relationship Id="rId4" Type="http://schemas.openxmlformats.org/officeDocument/2006/relationships/hyperlink" Target="https://zakon.rada.gov.ua/laws/show/995_172"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zakon.rada.gov.ua/laws/show/z0902-05#n1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zakon.rada.gov.ua/laws/show/3687-12#n82" TargetMode="External"/><Relationship Id="rId2" Type="http://schemas.openxmlformats.org/officeDocument/2006/relationships/hyperlink" Target="https://zakon.rada.gov.ua/laws/show/3687-12#n159" TargetMode="External"/><Relationship Id="rId1" Type="http://schemas.openxmlformats.org/officeDocument/2006/relationships/slideLayout" Target="../slideLayouts/slideLayout2.xml"/><Relationship Id="rId6" Type="http://schemas.openxmlformats.org/officeDocument/2006/relationships/hyperlink" Target="https://zakon.rada.gov.ua/laws/show/3687-12#n135" TargetMode="External"/><Relationship Id="rId5" Type="http://schemas.openxmlformats.org/officeDocument/2006/relationships/hyperlink" Target="https://zakon.rada.gov.ua/laws/show/3687-12#n86" TargetMode="External"/><Relationship Id="rId4" Type="http://schemas.openxmlformats.org/officeDocument/2006/relationships/hyperlink" Target="https://zakon.rada.gov.ua/laws/show/3687-12#n83"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zakon.rada.gov.ua/laws/show/3687-12#n159"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zakon.rada.gov.ua/laws/show/3687-12#n135"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zakon.rada.gov.ua/laws/show/816-20#n161"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zakon.rada.gov.ua/laws/show/3687-12#n82" TargetMode="External"/><Relationship Id="rId2" Type="http://schemas.openxmlformats.org/officeDocument/2006/relationships/hyperlink" Target="https://zakon.rada.gov.ua/laws/show/3687-12#n80" TargetMode="External"/><Relationship Id="rId1" Type="http://schemas.openxmlformats.org/officeDocument/2006/relationships/slideLayout" Target="../slideLayouts/slideLayout2.xml"/><Relationship Id="rId5" Type="http://schemas.openxmlformats.org/officeDocument/2006/relationships/hyperlink" Target="https://zakon.rada.gov.ua/laws/show/3687-12#n105" TargetMode="External"/><Relationship Id="rId4" Type="http://schemas.openxmlformats.org/officeDocument/2006/relationships/hyperlink" Target="https://zakon.rada.gov.ua/laws/show/3687-12#n86"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zakon.rada.gov.ua/laws/show/3687-12#n105"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zakon.rada.gov.ua/laws/show/816-20#n53" TargetMode="External"/><Relationship Id="rId2" Type="http://schemas.openxmlformats.org/officeDocument/2006/relationships/hyperlink" Target="https://zakon.rada.gov.ua/laws/show/850-15"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zakon.rada.gov.ua/laws/show/816-20#n205"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zakon.rada.gov.ua/laws/show/816-20#n207"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zakon.rada.gov.ua/laws/show/850-15" TargetMode="External"/><Relationship Id="rId2" Type="http://schemas.openxmlformats.org/officeDocument/2006/relationships/hyperlink" Target="https://zakon.rada.gov.ua/laws/show/3687-12#n237" TargetMode="External"/><Relationship Id="rId1" Type="http://schemas.openxmlformats.org/officeDocument/2006/relationships/slideLayout" Target="../slideLayouts/slideLayout2.xml"/><Relationship Id="rId5" Type="http://schemas.openxmlformats.org/officeDocument/2006/relationships/hyperlink" Target="https://zakon.rada.gov.ua/laws/show/816-20#n210" TargetMode="External"/><Relationship Id="rId4" Type="http://schemas.openxmlformats.org/officeDocument/2006/relationships/hyperlink" Target="https://zakon.rada.gov.ua/laws/show/816-20#n209"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zakon.rada.gov.ua/laws/show/816-20#n216" TargetMode="External"/><Relationship Id="rId2" Type="http://schemas.openxmlformats.org/officeDocument/2006/relationships/hyperlink" Target="https://zakon.rada.gov.ua/laws/show/816-20#n215"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zakon.rada.gov.ua/laws/show/3855-12"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zakon.rada.gov.ua/laws/show/816-20#n22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zakon.rada.gov.ua/laws/show/816-20#n247" TargetMode="External"/><Relationship Id="rId2" Type="http://schemas.openxmlformats.org/officeDocument/2006/relationships/hyperlink" Target="https://zakon.rada.gov.ua/laws/show/816-20#n246"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zakon.rada.gov.ua/laws/show/3687-12#n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sz="3600" dirty="0"/>
              <a:t>Інтелектуальна власність</a:t>
            </a:r>
          </a:p>
        </p:txBody>
      </p:sp>
      <p:sp>
        <p:nvSpPr>
          <p:cNvPr id="3" name="Подзаголовок 2"/>
          <p:cNvSpPr>
            <a:spLocks noGrp="1"/>
          </p:cNvSpPr>
          <p:nvPr>
            <p:ph type="subTitle" idx="1"/>
          </p:nvPr>
        </p:nvSpPr>
        <p:spPr/>
        <p:txBody>
          <a:bodyPr>
            <a:normAutofit/>
          </a:bodyPr>
          <a:lstStyle/>
          <a:p>
            <a:r>
              <a:rPr lang="uk-UA" sz="2800" dirty="0">
                <a:solidFill>
                  <a:schemeClr val="tx1"/>
                </a:solidFill>
              </a:rPr>
              <a:t>Тема №4.</a:t>
            </a:r>
            <a:r>
              <a:rPr lang="ru-RU" b="1" dirty="0"/>
              <a:t> </a:t>
            </a:r>
            <a:r>
              <a:rPr lang="ru-RU" sz="2800" b="1" dirty="0">
                <a:solidFill>
                  <a:schemeClr val="tx1"/>
                </a:solidFill>
              </a:rPr>
              <a:t>ПРАВОВА ОХОРОНА ВИНАХОДІВ (КОРИСНИХ МОДЕЛЕЙ).</a:t>
            </a:r>
            <a:r>
              <a:rPr lang="uk-UA" sz="2800" dirty="0">
                <a:solidFill>
                  <a:schemeClr val="tx1"/>
                </a:solidFill>
              </a:rPr>
              <a:t> </a:t>
            </a:r>
          </a:p>
        </p:txBody>
      </p:sp>
    </p:spTree>
    <p:extLst>
      <p:ext uri="{BB962C8B-B14F-4D97-AF65-F5344CB8AC3E}">
        <p14:creationId xmlns:p14="http://schemas.microsoft.com/office/powerpoint/2010/main" val="80107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08385"/>
            <a:ext cx="8596668" cy="4632977"/>
          </a:xfrm>
        </p:spPr>
        <p:txBody>
          <a:bodyPr>
            <a:normAutofit/>
          </a:bodyPr>
          <a:lstStyle/>
          <a:p>
            <a:r>
              <a:rPr lang="uk-UA" sz="2000" dirty="0"/>
              <a:t>комп’ютерна програма;</a:t>
            </a:r>
          </a:p>
          <a:p>
            <a:r>
              <a:rPr lang="uk-UA" sz="2000" dirty="0"/>
              <a:t>форма представлення інформації (наприклад, у вигляді таблиць, діаграм, графіків, за допомогою акустичних сигналів, вимовляння слів, візуальних демонстрацій, зокрема на екрані комп’ютерного пристрою, аудіо- та відеодисків, умовних позначень, зокрема дорожніх знаків, схем маршрутів, кодів, шрифтів тощо, розкладів, інструкцій, проектів або схем планування споруд, будинків, територій);</a:t>
            </a:r>
          </a:p>
          <a:p>
            <a:r>
              <a:rPr lang="uk-UA" sz="2000" dirty="0"/>
              <a:t>зовнішній вигляд продуктів (зокрема виробів, споруд, територій), спрямований на задоволення виключно естетичних потреб.</a:t>
            </a:r>
          </a:p>
          <a:p>
            <a:r>
              <a:rPr lang="uk-UA" sz="2000" i="1" dirty="0"/>
              <a:t>{Частина третя статті 6 в редакції Законів </a:t>
            </a:r>
            <a:r>
              <a:rPr lang="uk-UA" sz="2000" i="1" u="sng" dirty="0">
                <a:hlinkClick r:id="rId2"/>
              </a:rPr>
              <a:t>№ 850-IV від 22.05.2003</a:t>
            </a:r>
            <a:r>
              <a:rPr lang="uk-UA" sz="2000" i="1" dirty="0"/>
              <a:t>, </a:t>
            </a:r>
            <a:r>
              <a:rPr lang="uk-UA" sz="2000" i="1" u="sng" dirty="0">
                <a:hlinkClick r:id="rId3"/>
              </a:rPr>
              <a:t>№ 816-IX від 21.07.2020</a:t>
            </a:r>
            <a:r>
              <a:rPr lang="uk-UA" sz="2000" i="1" dirty="0"/>
              <a:t>}</a:t>
            </a:r>
            <a:endParaRPr lang="uk-UA" sz="2000" dirty="0"/>
          </a:p>
          <a:p>
            <a:endParaRPr lang="uk-UA" sz="2000" dirty="0"/>
          </a:p>
        </p:txBody>
      </p:sp>
    </p:spTree>
    <p:extLst>
      <p:ext uri="{BB962C8B-B14F-4D97-AF65-F5344CB8AC3E}">
        <p14:creationId xmlns:p14="http://schemas.microsoft.com/office/powerpoint/2010/main" val="1968374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51337"/>
            <a:ext cx="8596668" cy="5190025"/>
          </a:xfrm>
        </p:spPr>
        <p:txBody>
          <a:bodyPr>
            <a:normAutofit/>
          </a:bodyPr>
          <a:lstStyle/>
          <a:p>
            <a:r>
              <a:rPr lang="uk-UA" dirty="0"/>
              <a:t>4. Пріоритет, авторство і права на винахід та корисну модель </a:t>
            </a:r>
            <a:r>
              <a:rPr lang="uk-UA" b="1" i="1" dirty="0"/>
              <a:t>засвідчуються патентом.</a:t>
            </a:r>
          </a:p>
          <a:p>
            <a:r>
              <a:rPr lang="uk-UA" b="1" i="1" dirty="0"/>
              <a:t>Строк чинності майнових прав інтелектуальної власності на винахід становить 20 років</a:t>
            </a:r>
            <a:r>
              <a:rPr lang="uk-UA" dirty="0"/>
              <a:t> від дати подання заявки до НОІВ. Якщо заявка подана на підставі міжнародної заявки, строк чинності майнових прав інтелектуальної власності на винахід обчислюється від дати подання міжнародної заявки.</a:t>
            </a:r>
          </a:p>
          <a:p>
            <a:r>
              <a:rPr lang="uk-UA" b="1" i="1" dirty="0"/>
              <a:t>Строк чинності майнових прав інтелектуальної власності на корисну модель становить 10 років від дати подання заявки до НОІВ.</a:t>
            </a:r>
          </a:p>
          <a:p>
            <a:r>
              <a:rPr lang="uk-UA" i="1" dirty="0"/>
              <a:t>{</a:t>
            </a:r>
            <a:r>
              <a:rPr lang="uk-UA" dirty="0"/>
              <a:t>Строк чинності майнових прав інтелектуальної власності на секретний винахід та секретну корисну модель </a:t>
            </a:r>
            <a:r>
              <a:rPr lang="uk-UA" b="1" i="1" dirty="0"/>
              <a:t>дорівнює строку засекречування винаходу або корисної моделі</a:t>
            </a:r>
            <a:r>
              <a:rPr lang="uk-UA" dirty="0"/>
              <a:t>, але не може бути довшим за визначений згідно з цим Законом строк чинності майнових прав інтелектуальної власності на винахід або корисну модель.</a:t>
            </a:r>
          </a:p>
          <a:p>
            <a:r>
              <a:rPr lang="uk-UA" i="1" dirty="0"/>
              <a:t>{в редакції Закону </a:t>
            </a:r>
            <a:r>
              <a:rPr lang="uk-UA" i="1" u="sng" dirty="0">
                <a:hlinkClick r:id="rId2"/>
              </a:rPr>
              <a:t>№ 816-IX від 21.07.2020</a:t>
            </a:r>
            <a:r>
              <a:rPr lang="uk-UA" i="1" dirty="0"/>
              <a:t>}</a:t>
            </a:r>
            <a:endParaRPr lang="uk-UA" dirty="0"/>
          </a:p>
          <a:p>
            <a:endParaRPr lang="uk-UA" dirty="0"/>
          </a:p>
        </p:txBody>
      </p:sp>
    </p:spTree>
    <p:extLst>
      <p:ext uri="{BB962C8B-B14F-4D97-AF65-F5344CB8AC3E}">
        <p14:creationId xmlns:p14="http://schemas.microsoft.com/office/powerpoint/2010/main" val="813121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200" dirty="0"/>
              <a:t>5. Обсяг правової охорони, що надається, визначається формулою винаходу або корисної моделі. Тлумачення формули здійснюється в межах опису винаходу, корисної моделі та відповідних креслень.</a:t>
            </a:r>
          </a:p>
          <a:p>
            <a:r>
              <a:rPr lang="uk-UA" sz="2200" i="1" dirty="0"/>
              <a:t>{Частина п'ята статті 6 в редакції Закону </a:t>
            </a:r>
            <a:r>
              <a:rPr lang="uk-UA" sz="2200" i="1" u="sng" dirty="0">
                <a:hlinkClick r:id="rId2"/>
              </a:rPr>
              <a:t>№ 816-IX від 21.07.2020</a:t>
            </a:r>
            <a:r>
              <a:rPr lang="uk-UA" sz="2200" i="1" dirty="0"/>
              <a:t>}</a:t>
            </a:r>
            <a:endParaRPr lang="uk-UA" sz="2200" dirty="0"/>
          </a:p>
          <a:p>
            <a:r>
              <a:rPr lang="uk-UA" sz="2200" dirty="0"/>
              <a:t>6. Чинність майнових прав інтелектуальної власності на винахід, який є способом одержання продукту, поширюється і на продукт, безпосередньо одержаний цим способом.</a:t>
            </a:r>
          </a:p>
          <a:p>
            <a:endParaRPr lang="uk-UA" sz="2200" dirty="0"/>
          </a:p>
        </p:txBody>
      </p:sp>
    </p:spTree>
    <p:extLst>
      <p:ext uri="{BB962C8B-B14F-4D97-AF65-F5344CB8AC3E}">
        <p14:creationId xmlns:p14="http://schemas.microsoft.com/office/powerpoint/2010/main" val="75352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Стаття 7. </a:t>
            </a:r>
            <a:r>
              <a:rPr lang="uk-UA" dirty="0"/>
              <a:t>Умови патентоздатності винаходу, корисної моделі</a:t>
            </a:r>
          </a:p>
        </p:txBody>
      </p:sp>
      <p:sp>
        <p:nvSpPr>
          <p:cNvPr id="3" name="Объект 2"/>
          <p:cNvSpPr>
            <a:spLocks noGrp="1"/>
          </p:cNvSpPr>
          <p:nvPr>
            <p:ph idx="1"/>
          </p:nvPr>
        </p:nvSpPr>
        <p:spPr>
          <a:xfrm>
            <a:off x="677334" y="1930401"/>
            <a:ext cx="8596668" cy="4110962"/>
          </a:xfrm>
        </p:spPr>
        <p:txBody>
          <a:bodyPr>
            <a:normAutofit lnSpcReduction="10000"/>
          </a:bodyPr>
          <a:lstStyle/>
          <a:p>
            <a:r>
              <a:rPr lang="uk-UA" sz="2400" dirty="0"/>
              <a:t>1. Винахід відповідає умовам патентоздатності, якщо він є: </a:t>
            </a:r>
          </a:p>
          <a:p>
            <a:pPr lvl="1"/>
            <a:r>
              <a:rPr lang="uk-UA" sz="2400" dirty="0"/>
              <a:t> </a:t>
            </a:r>
            <a:r>
              <a:rPr lang="uk-UA" sz="2400" b="1" i="1" dirty="0"/>
              <a:t>новим,</a:t>
            </a:r>
          </a:p>
          <a:p>
            <a:pPr lvl="1"/>
            <a:r>
              <a:rPr lang="uk-UA" sz="2400" b="1" i="1" dirty="0"/>
              <a:t> має винахідницький рівень; </a:t>
            </a:r>
          </a:p>
          <a:p>
            <a:pPr lvl="1"/>
            <a:r>
              <a:rPr lang="uk-UA" sz="2400" b="1" i="1" dirty="0"/>
              <a:t> є промислово придатним.</a:t>
            </a:r>
          </a:p>
          <a:p>
            <a:r>
              <a:rPr lang="uk-UA" sz="2400" dirty="0"/>
              <a:t>2. Корисна модель відповідає умовам патентоздатності, якщо вона є: </a:t>
            </a:r>
          </a:p>
          <a:p>
            <a:pPr lvl="1"/>
            <a:r>
              <a:rPr lang="uk-UA" sz="2400" b="1" i="1" dirty="0"/>
              <a:t>новою; </a:t>
            </a:r>
          </a:p>
          <a:p>
            <a:pPr lvl="1"/>
            <a:r>
              <a:rPr lang="uk-UA" sz="2400" b="1" i="1" dirty="0"/>
              <a:t>промислово придатною.</a:t>
            </a:r>
          </a:p>
          <a:p>
            <a:pPr lvl="1"/>
            <a:endParaRPr lang="uk-UA" dirty="0"/>
          </a:p>
        </p:txBody>
      </p:sp>
    </p:spTree>
    <p:extLst>
      <p:ext uri="{BB962C8B-B14F-4D97-AF65-F5344CB8AC3E}">
        <p14:creationId xmlns:p14="http://schemas.microsoft.com/office/powerpoint/2010/main" val="3912141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282263"/>
            <a:ext cx="8596668" cy="4759100"/>
          </a:xfrm>
        </p:spPr>
        <p:txBody>
          <a:bodyPr>
            <a:normAutofit/>
          </a:bodyPr>
          <a:lstStyle/>
          <a:p>
            <a:r>
              <a:rPr lang="uk-UA" sz="2000" b="1" dirty="0"/>
              <a:t>Винахід (корисна модель) визнається новим</a:t>
            </a:r>
            <a:r>
              <a:rPr lang="uk-UA" sz="2000" dirty="0"/>
              <a:t>, якщо він не є частиною рівня техніки. Об'єкти, що є частиною рівня техніки, для визначення новизни винаходу (корисної моделі) повинні враховуватися лише окремо.</a:t>
            </a:r>
          </a:p>
          <a:p>
            <a:r>
              <a:rPr lang="uk-UA" sz="2000" dirty="0"/>
              <a:t>4. Рівень техніки включає всі відомості, які стали загальнодоступними у світі до дати подання заявки до НОІВ або, якщо заявлено пріоритет, до дати її пріоритету.</a:t>
            </a:r>
          </a:p>
          <a:p>
            <a:r>
              <a:rPr lang="uk-UA" sz="2000" dirty="0"/>
              <a:t>5. Рівень техніки включає також зміст будь-якої заявки на державну реєстрацію в Україні винаходу (корисної моделі) (у тому числі міжнародної заявки, в якій зазначена Україна) у тій редакції, в якій цю заявку було подано спочатку, за умови, що дата її подання (а якщо заявлено пріоритет, то дата пріоритету) передує тій даті, яка зазначена у частині четвертій цієї статті, і що вона була опублікована на цю дату чи після цієї дати.</a:t>
            </a:r>
          </a:p>
          <a:p>
            <a:endParaRPr lang="uk-UA" sz="2000" dirty="0"/>
          </a:p>
        </p:txBody>
      </p:sp>
    </p:spTree>
    <p:extLst>
      <p:ext uri="{BB962C8B-B14F-4D97-AF65-F5344CB8AC3E}">
        <p14:creationId xmlns:p14="http://schemas.microsoft.com/office/powerpoint/2010/main" val="774298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807779"/>
            <a:ext cx="8596668" cy="4233583"/>
          </a:xfrm>
        </p:spPr>
        <p:txBody>
          <a:bodyPr>
            <a:normAutofit/>
          </a:bodyPr>
          <a:lstStyle/>
          <a:p>
            <a:r>
              <a:rPr lang="uk-UA" sz="2400" dirty="0"/>
              <a:t>6. </a:t>
            </a:r>
            <a:r>
              <a:rPr lang="uk-UA" sz="2400" b="1" dirty="0"/>
              <a:t>На визнання винаходу (корисної моделі) патентоздатним не впливає розкриття інформації про нього винахідником </a:t>
            </a:r>
            <a:r>
              <a:rPr lang="uk-UA" sz="2400" dirty="0"/>
              <a:t>або особою, яка одержала від винахідника прямо чи опосередковано таку інформацію, </a:t>
            </a:r>
            <a:r>
              <a:rPr lang="uk-UA" sz="2400" b="1" dirty="0"/>
              <a:t>протягом 6 місяців до дати подання заявки до НОІВ </a:t>
            </a:r>
            <a:r>
              <a:rPr lang="uk-UA" sz="2400" dirty="0"/>
              <a:t>або, якщо заявлено пріоритет, до дати її пріоритету. При цьому обов'язок доведення обставин розкриття інформації покладається на особу, заінтересовану у застосуванні цієї частини.</a:t>
            </a:r>
          </a:p>
          <a:p>
            <a:endParaRPr lang="uk-UA" dirty="0"/>
          </a:p>
        </p:txBody>
      </p:sp>
    </p:spTree>
    <p:extLst>
      <p:ext uri="{BB962C8B-B14F-4D97-AF65-F5344CB8AC3E}">
        <p14:creationId xmlns:p14="http://schemas.microsoft.com/office/powerpoint/2010/main" val="3369901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93077"/>
            <a:ext cx="8596668" cy="4948286"/>
          </a:xfrm>
        </p:spPr>
        <p:txBody>
          <a:bodyPr>
            <a:normAutofit/>
          </a:bodyPr>
          <a:lstStyle/>
          <a:p>
            <a:r>
              <a:rPr lang="uk-UA" sz="2000" dirty="0"/>
              <a:t>7. </a:t>
            </a:r>
            <a:r>
              <a:rPr lang="uk-UA" sz="2000" b="1" dirty="0"/>
              <a:t>Винахід має винахідницький рівень</a:t>
            </a:r>
            <a:r>
              <a:rPr lang="uk-UA" sz="2000" dirty="0"/>
              <a:t>, якщо для фахівця він не є очевидним, тобто не випливає явно із рівня техніки. При оцінці винахідницького рівня зміст заявок, зазначених у частині п'ятій цієї статті, до уваги не береться. Такими, що явно випливають із рівня техніки, можуть бути визнані нові форми відомого з рівня техніки лікарського засобу, у тому числі солі, складні ефіри, прості ефіри, композиції, комбінації та інші похідні, поліморфи, метаболіти, чисті форми, розміри часток, ізомери, якщо вони істотно не відрізняються за ефективністю.</a:t>
            </a:r>
          </a:p>
          <a:p>
            <a:r>
              <a:rPr lang="uk-UA" sz="2000" i="1" dirty="0"/>
              <a:t>{Частина сьома статті 7 із змінами, внесеними згідно із Законом </a:t>
            </a:r>
            <a:r>
              <a:rPr lang="uk-UA" sz="2000" i="1" u="sng" dirty="0">
                <a:hlinkClick r:id="rId2"/>
              </a:rPr>
              <a:t>№ 816-IX від 21.07.2020</a:t>
            </a:r>
            <a:r>
              <a:rPr lang="uk-UA" sz="2000" i="1" dirty="0"/>
              <a:t>}</a:t>
            </a:r>
            <a:endParaRPr lang="uk-UA" sz="2000" dirty="0"/>
          </a:p>
          <a:p>
            <a:r>
              <a:rPr lang="uk-UA" sz="2000" dirty="0"/>
              <a:t>8. </a:t>
            </a:r>
            <a:r>
              <a:rPr lang="uk-UA" sz="2000" b="1" dirty="0"/>
              <a:t>Винахід (корисна модель) визнається промислово придатним</a:t>
            </a:r>
            <a:r>
              <a:rPr lang="uk-UA" sz="2000" dirty="0"/>
              <a:t>, якщо його може бути використано у промисловості або в іншій сфері діяльності.</a:t>
            </a:r>
          </a:p>
          <a:p>
            <a:endParaRPr lang="uk-UA" sz="2000" dirty="0"/>
          </a:p>
        </p:txBody>
      </p:sp>
    </p:spTree>
    <p:extLst>
      <p:ext uri="{BB962C8B-B14F-4D97-AF65-F5344CB8AC3E}">
        <p14:creationId xmlns:p14="http://schemas.microsoft.com/office/powerpoint/2010/main" val="1839004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1008993"/>
          </a:xfrm>
        </p:spPr>
        <p:txBody>
          <a:bodyPr>
            <a:normAutofit/>
          </a:bodyPr>
          <a:lstStyle/>
          <a:p>
            <a:r>
              <a:rPr lang="ru-RU" sz="2800" b="1" dirty="0"/>
              <a:t>ПРАВО НА РЕЄСТРАЦІЮ ВИНАХОДУ (КОРИСНОЇ МОДЕЛІ)</a:t>
            </a:r>
            <a:endParaRPr lang="uk-UA" sz="2800" dirty="0"/>
          </a:p>
        </p:txBody>
      </p:sp>
      <p:sp>
        <p:nvSpPr>
          <p:cNvPr id="3" name="Объект 2"/>
          <p:cNvSpPr>
            <a:spLocks noGrp="1"/>
          </p:cNvSpPr>
          <p:nvPr>
            <p:ph idx="1"/>
          </p:nvPr>
        </p:nvSpPr>
        <p:spPr>
          <a:xfrm>
            <a:off x="677334" y="1755229"/>
            <a:ext cx="8596668" cy="4286134"/>
          </a:xfrm>
        </p:spPr>
        <p:txBody>
          <a:bodyPr>
            <a:normAutofit/>
          </a:bodyPr>
          <a:lstStyle/>
          <a:p>
            <a:r>
              <a:rPr lang="uk-UA" sz="2800" b="1" dirty="0"/>
              <a:t>Стаття 8. </a:t>
            </a:r>
            <a:r>
              <a:rPr lang="uk-UA" sz="2800" dirty="0"/>
              <a:t>Право винахідника</a:t>
            </a:r>
          </a:p>
          <a:p>
            <a:r>
              <a:rPr lang="uk-UA" sz="2000" dirty="0"/>
              <a:t>1. Право на реєстрацію винаходу (корисної моделі), секретного винаходу (секретної корисної моделі) має винахідник, якщо інше не передбачено цим Законом.</a:t>
            </a:r>
          </a:p>
          <a:p>
            <a:r>
              <a:rPr lang="uk-UA" sz="2000" i="1" dirty="0"/>
              <a:t>{Частина перша статті 8 із змінами, внесеними згідно із Законом </a:t>
            </a:r>
            <a:r>
              <a:rPr lang="uk-UA" sz="2000" i="1" u="sng" dirty="0">
                <a:hlinkClick r:id="rId2"/>
              </a:rPr>
              <a:t>№ 816-IX від 21.07.2020</a:t>
            </a:r>
            <a:r>
              <a:rPr lang="uk-UA" sz="2000" i="1" dirty="0"/>
              <a:t>}</a:t>
            </a:r>
            <a:endParaRPr lang="uk-UA" sz="2000" dirty="0"/>
          </a:p>
          <a:p>
            <a:r>
              <a:rPr lang="uk-UA" sz="2000" dirty="0"/>
              <a:t>2. </a:t>
            </a:r>
            <a:r>
              <a:rPr lang="uk-UA" sz="2000" b="1" dirty="0"/>
              <a:t>Винахідники, які спільно створили винахід (корисну модель), мають однакові права</a:t>
            </a:r>
            <a:r>
              <a:rPr lang="uk-UA" sz="2000" dirty="0"/>
              <a:t> на реєстрацію винаходу (корисної моделі), секретного винаходу (секретної корисної моделі), якщо інше не передбачено угодою між ними.</a:t>
            </a:r>
          </a:p>
          <a:p>
            <a:endParaRPr lang="uk-UA" sz="2000" dirty="0"/>
          </a:p>
        </p:txBody>
      </p:sp>
    </p:spTree>
    <p:extLst>
      <p:ext uri="{BB962C8B-B14F-4D97-AF65-F5344CB8AC3E}">
        <p14:creationId xmlns:p14="http://schemas.microsoft.com/office/powerpoint/2010/main" val="3812033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08993"/>
            <a:ext cx="8596668" cy="5032369"/>
          </a:xfrm>
        </p:spPr>
        <p:txBody>
          <a:bodyPr>
            <a:normAutofit lnSpcReduction="10000"/>
          </a:bodyPr>
          <a:lstStyle/>
          <a:p>
            <a:r>
              <a:rPr lang="uk-UA" sz="2000" dirty="0"/>
              <a:t>3. У разі перегляду умов договору щодо складу винахідників </a:t>
            </a:r>
            <a:r>
              <a:rPr lang="uk-UA" sz="2000" b="1" dirty="0"/>
              <a:t>НОІВ </a:t>
            </a:r>
            <a:r>
              <a:rPr lang="uk-UA" sz="2000" dirty="0"/>
              <a:t>за спільним клопотанням осіб, зазначених у заявці як винахідники, а також осіб, що є винахідниками, але не зазначені у заявці як винахідники, </a:t>
            </a:r>
            <a:r>
              <a:rPr lang="uk-UA" sz="2000" b="1" dirty="0"/>
              <a:t>вносить зміни до відповідних документів </a:t>
            </a:r>
            <a:r>
              <a:rPr lang="uk-UA" sz="2000" dirty="0"/>
              <a:t>у порядку, що встановлюється центральним органом виконавчої влади, що забезпечує формування та реалізує державну політику у сфері інтелектуальної власності.</a:t>
            </a:r>
          </a:p>
          <a:p>
            <a:r>
              <a:rPr lang="uk-UA" sz="2000" dirty="0"/>
              <a:t>4. </a:t>
            </a:r>
            <a:r>
              <a:rPr lang="uk-UA" sz="2000" b="1" i="1" dirty="0"/>
              <a:t>Не визнаються винахідниками фізичні особи</a:t>
            </a:r>
            <a:r>
              <a:rPr lang="uk-UA" sz="2000" dirty="0"/>
              <a:t>, які не внесли особистого творчого внеску у створення винаходу (корисної моделі), а надали винахіднику (винахідникам) тільки технічну, організаційну чи матеріальну допомогу при його створенні і (або) оформленні заявки.</a:t>
            </a:r>
          </a:p>
          <a:p>
            <a:r>
              <a:rPr lang="uk-UA" sz="2000" dirty="0"/>
              <a:t>5. </a:t>
            </a:r>
            <a:r>
              <a:rPr lang="uk-UA" sz="2000" b="1" i="1" dirty="0"/>
              <a:t>Винахіднику належить право авторства, яке є невід'ємним особистим правом і охороняється безстроково.</a:t>
            </a:r>
          </a:p>
          <a:p>
            <a:r>
              <a:rPr lang="uk-UA" sz="2000" b="1" i="1" dirty="0"/>
              <a:t>Винахідник має право на присвоєння свого імені створеному ним винаходу (корисній моделі).</a:t>
            </a:r>
          </a:p>
          <a:p>
            <a:endParaRPr lang="uk-UA" b="1" i="1" dirty="0"/>
          </a:p>
        </p:txBody>
      </p:sp>
    </p:spTree>
    <p:extLst>
      <p:ext uri="{BB962C8B-B14F-4D97-AF65-F5344CB8AC3E}">
        <p14:creationId xmlns:p14="http://schemas.microsoft.com/office/powerpoint/2010/main" val="3416491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08993"/>
            <a:ext cx="8596668" cy="5032369"/>
          </a:xfrm>
        </p:spPr>
        <p:txBody>
          <a:bodyPr>
            <a:normAutofit/>
          </a:bodyPr>
          <a:lstStyle/>
          <a:p>
            <a:r>
              <a:rPr lang="uk-UA" sz="2800" b="1" dirty="0"/>
              <a:t>Стаття 9. </a:t>
            </a:r>
            <a:r>
              <a:rPr lang="uk-UA" sz="2800" dirty="0"/>
              <a:t>Право роботодавця</a:t>
            </a:r>
          </a:p>
          <a:p>
            <a:r>
              <a:rPr lang="uk-UA" sz="2800" dirty="0"/>
              <a:t>1. Право на реєстрацію службового винаходу (корисної моделі) має роботодавець винахідника, якщо інше не передбачено договором.</a:t>
            </a:r>
          </a:p>
          <a:p>
            <a:r>
              <a:rPr lang="uk-UA" sz="2800" dirty="0"/>
              <a:t>2. Винахідник подає роботодавцю письмове повідомлення про створений ним службовий винахід (корисну модель) з описом, що розкриває суть винаходу (корисної моделі) достатньо ясно і повно.</a:t>
            </a:r>
          </a:p>
          <a:p>
            <a:endParaRPr lang="uk-UA" sz="2800" dirty="0"/>
          </a:p>
        </p:txBody>
      </p:sp>
    </p:spTree>
    <p:extLst>
      <p:ext uri="{BB962C8B-B14F-4D97-AF65-F5344CB8AC3E}">
        <p14:creationId xmlns:p14="http://schemas.microsoft.com/office/powerpoint/2010/main" val="2098795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60939"/>
            <a:ext cx="8596668" cy="4580424"/>
          </a:xfrm>
        </p:spPr>
        <p:txBody>
          <a:bodyPr>
            <a:noAutofit/>
          </a:bodyPr>
          <a:lstStyle/>
          <a:p>
            <a:r>
              <a:rPr lang="uk-UA" sz="2800" dirty="0"/>
              <a:t>Законодавство України про охорону прав на винаходи (корисні моделі) базується на:</a:t>
            </a:r>
          </a:p>
          <a:p>
            <a:r>
              <a:rPr lang="uk-UA" sz="2800" u="sng" dirty="0">
                <a:hlinkClick r:id="rId2"/>
              </a:rPr>
              <a:t>Конституції України</a:t>
            </a:r>
            <a:r>
              <a:rPr lang="uk-UA" sz="2800" u="sng" dirty="0"/>
              <a:t>;</a:t>
            </a:r>
          </a:p>
          <a:p>
            <a:r>
              <a:rPr lang="uk-UA" sz="2800" dirty="0"/>
              <a:t>Закону України «Про охорону винаходів (корисних моделей)» (далі –ЗУ);</a:t>
            </a:r>
          </a:p>
          <a:p>
            <a:r>
              <a:rPr lang="uk-UA" sz="2800" u="sng" dirty="0">
                <a:hlinkClick r:id="rId3"/>
              </a:rPr>
              <a:t>Цивільного кодексу України</a:t>
            </a:r>
            <a:r>
              <a:rPr lang="uk-UA" sz="2800" dirty="0"/>
              <a:t>,</a:t>
            </a:r>
          </a:p>
          <a:p>
            <a:r>
              <a:rPr lang="uk-UA" sz="2800" dirty="0"/>
              <a:t> </a:t>
            </a:r>
            <a:r>
              <a:rPr lang="uk-UA" sz="2800" u="sng" dirty="0">
                <a:hlinkClick r:id="rId4"/>
              </a:rPr>
              <a:t>Закону України</a:t>
            </a:r>
            <a:r>
              <a:rPr lang="uk-UA" sz="2800" dirty="0"/>
              <a:t>  «Про державну таємницю»;</a:t>
            </a:r>
          </a:p>
          <a:p>
            <a:r>
              <a:rPr lang="uk-UA" sz="2800" dirty="0"/>
              <a:t> та інших нормативно-правових актів.</a:t>
            </a:r>
          </a:p>
        </p:txBody>
      </p:sp>
    </p:spTree>
    <p:extLst>
      <p:ext uri="{BB962C8B-B14F-4D97-AF65-F5344CB8AC3E}">
        <p14:creationId xmlns:p14="http://schemas.microsoft.com/office/powerpoint/2010/main" val="140457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93077"/>
            <a:ext cx="8596668" cy="4948286"/>
          </a:xfrm>
        </p:spPr>
        <p:txBody>
          <a:bodyPr>
            <a:noAutofit/>
          </a:bodyPr>
          <a:lstStyle/>
          <a:p>
            <a:r>
              <a:rPr lang="uk-UA" sz="2400" dirty="0"/>
              <a:t>3. Якщо </a:t>
            </a:r>
            <a:r>
              <a:rPr lang="uk-UA" sz="2400" b="1" i="1" dirty="0"/>
              <a:t>право</a:t>
            </a:r>
            <a:r>
              <a:rPr lang="uk-UA" sz="2400" dirty="0"/>
              <a:t> на реєстрацію службового винаходу (корисної моделі) </a:t>
            </a:r>
            <a:r>
              <a:rPr lang="uk-UA" sz="2400" b="1" i="1" dirty="0"/>
              <a:t>належить роботодавцю</a:t>
            </a:r>
            <a:r>
              <a:rPr lang="uk-UA" sz="2400" dirty="0"/>
              <a:t>, він повинен </a:t>
            </a:r>
            <a:r>
              <a:rPr lang="uk-UA" sz="2400" b="1" i="1" dirty="0"/>
              <a:t>протягом чотирьох місяців від дати одержання від винахідника повідомлення подати до НОІВ заявку на державну реєстрацію винаходу (корисної моделі) або передати право на таку реєстрацію іншій особі, або прийняти рішення про збереження службового винаходу (корисної моделі) як конфіденційної інформації. </a:t>
            </a:r>
            <a:r>
              <a:rPr lang="uk-UA" sz="2400" dirty="0"/>
              <a:t>У цей же строк роботодавець повинен укласти з винахідником письмовий договір щодо розміру та умови виплати йому (його правонаступнику) винагороди відповідно до економічної цінності винаходу (корисної моделі) і (або) іншої вигоди, яка може бути одержана роботодавцем.</a:t>
            </a:r>
          </a:p>
          <a:p>
            <a:endParaRPr lang="uk-UA" sz="2400" dirty="0"/>
          </a:p>
        </p:txBody>
      </p:sp>
    </p:spTree>
    <p:extLst>
      <p:ext uri="{BB962C8B-B14F-4D97-AF65-F5344CB8AC3E}">
        <p14:creationId xmlns:p14="http://schemas.microsoft.com/office/powerpoint/2010/main" val="1135875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24911"/>
            <a:ext cx="8596668" cy="5116452"/>
          </a:xfrm>
        </p:spPr>
        <p:txBody>
          <a:bodyPr>
            <a:normAutofit lnSpcReduction="10000"/>
          </a:bodyPr>
          <a:lstStyle/>
          <a:p>
            <a:r>
              <a:rPr lang="uk-UA" dirty="0"/>
              <a:t>4</a:t>
            </a:r>
            <a:r>
              <a:rPr lang="uk-UA" sz="2000" dirty="0"/>
              <a:t>. Якщо право на реєстрацію службового винаходу (корисної моделі) належить роботодавцю </a:t>
            </a:r>
            <a:r>
              <a:rPr lang="uk-UA" sz="2000" b="1" i="1" dirty="0"/>
              <a:t>і він не виконає вищезазначених вимог у встановлений строк</a:t>
            </a:r>
            <a:r>
              <a:rPr lang="uk-UA" sz="2000" dirty="0"/>
              <a:t>, </a:t>
            </a:r>
            <a:r>
              <a:rPr lang="uk-UA" sz="2000" b="1" i="1" dirty="0"/>
              <a:t>то право на реєстрацію службового винаходу (корисної моделі) переходить до винахідника або його правонаступника</a:t>
            </a:r>
            <a:r>
              <a:rPr lang="uk-UA" sz="2000" dirty="0"/>
              <a:t>. У цьому випадку за роботодавцем залишається переважне право на придбання ліцензії.</a:t>
            </a:r>
          </a:p>
          <a:p>
            <a:r>
              <a:rPr lang="uk-UA" sz="2000" dirty="0"/>
              <a:t>5. Строк збереження роботодавцем чи його правонаступником службового винаходу (корисної моделі) як конфіденційної інформації у разі його невикористання </a:t>
            </a:r>
            <a:r>
              <a:rPr lang="uk-UA" sz="2000" b="1" dirty="0"/>
              <a:t>не повинен перевищувати чотирьох років</a:t>
            </a:r>
            <a:r>
              <a:rPr lang="uk-UA" sz="2000" dirty="0"/>
              <a:t>. У протилежному випадку право на одержання патенту на службовий винахід (корисну модель) переходить до винахідника чи його правонаступника.</a:t>
            </a:r>
          </a:p>
          <a:p>
            <a:r>
              <a:rPr lang="uk-UA" sz="2000" dirty="0"/>
              <a:t>6. Спори щодо умов одержання винахідником службового винаходу (корисної моделі) винагороди та її розміру вирішуються у судовому порядку.</a:t>
            </a:r>
          </a:p>
        </p:txBody>
      </p:sp>
    </p:spTree>
    <p:extLst>
      <p:ext uri="{BB962C8B-B14F-4D97-AF65-F5344CB8AC3E}">
        <p14:creationId xmlns:p14="http://schemas.microsoft.com/office/powerpoint/2010/main" val="2273731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66345"/>
            <a:ext cx="8596668" cy="4675017"/>
          </a:xfrm>
        </p:spPr>
        <p:txBody>
          <a:bodyPr>
            <a:normAutofit/>
          </a:bodyPr>
          <a:lstStyle/>
          <a:p>
            <a:r>
              <a:rPr lang="uk-UA" sz="2800" b="1" dirty="0"/>
              <a:t>Стаття 11 ЗУ. </a:t>
            </a:r>
            <a:r>
              <a:rPr lang="uk-UA" sz="2800" dirty="0"/>
              <a:t>Право першого заявника</a:t>
            </a:r>
          </a:p>
          <a:p>
            <a:r>
              <a:rPr lang="uk-UA" sz="2400" dirty="0"/>
              <a:t>Якщо винахід (корисну модель) створено двома чи більше винахідниками незалежно один від одного, то право на державну реєстрацію винаходу (корисної моделі) </a:t>
            </a:r>
            <a:r>
              <a:rPr lang="uk-UA" sz="2400" b="1" i="1" dirty="0"/>
              <a:t>належить заявнику, заявка якого має більш ранню дату подання до НОІВ або, якщо заявлено пріоритет, більш ранню дату пріоритету</a:t>
            </a:r>
            <a:r>
              <a:rPr lang="uk-UA" sz="2400" dirty="0"/>
              <a:t>, за умови, що вказана заявка не вважається відкликаною, не відкликана або за якою не прийнято рішення про відмову у державній реєстрації винаходу (корисної моделі).</a:t>
            </a:r>
          </a:p>
          <a:p>
            <a:endParaRPr lang="uk-UA" sz="2400" dirty="0"/>
          </a:p>
        </p:txBody>
      </p:sp>
    </p:spTree>
    <p:extLst>
      <p:ext uri="{BB962C8B-B14F-4D97-AF65-F5344CB8AC3E}">
        <p14:creationId xmlns:p14="http://schemas.microsoft.com/office/powerpoint/2010/main" val="175956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82869"/>
          </a:xfrm>
        </p:spPr>
        <p:txBody>
          <a:bodyPr>
            <a:normAutofit fontScale="90000"/>
          </a:bodyPr>
          <a:lstStyle/>
          <a:p>
            <a:r>
              <a:rPr lang="ru-RU" sz="2800" b="1" dirty="0"/>
              <a:t>ПОРЯДОК РЕЄСТРАЦІЇ ВИНАХОДУ (КОРИСНОЇ МОДЕЛІ)</a:t>
            </a:r>
            <a:endParaRPr lang="uk-UA" sz="2800" dirty="0"/>
          </a:p>
        </p:txBody>
      </p:sp>
      <p:sp>
        <p:nvSpPr>
          <p:cNvPr id="3" name="Объект 2"/>
          <p:cNvSpPr>
            <a:spLocks noGrp="1"/>
          </p:cNvSpPr>
          <p:nvPr>
            <p:ph idx="1"/>
          </p:nvPr>
        </p:nvSpPr>
        <p:spPr>
          <a:xfrm>
            <a:off x="677334" y="1492469"/>
            <a:ext cx="8596668" cy="4548893"/>
          </a:xfrm>
        </p:spPr>
        <p:txBody>
          <a:bodyPr/>
          <a:lstStyle/>
          <a:p>
            <a:r>
              <a:rPr lang="uk-UA" sz="2800" b="1" dirty="0"/>
              <a:t>Стаття 12. </a:t>
            </a:r>
            <a:r>
              <a:rPr lang="uk-UA" sz="2800" dirty="0"/>
              <a:t>Заявка</a:t>
            </a:r>
          </a:p>
          <a:p>
            <a:r>
              <a:rPr lang="uk-UA" dirty="0"/>
              <a:t>1. Особа, яка бажає зареєструвати винахід (корисну модель) і має на це право, подає до НОІВ заявку.</a:t>
            </a:r>
          </a:p>
          <a:p>
            <a:r>
              <a:rPr lang="uk-UA" dirty="0"/>
              <a:t>Заявка може подаватися у паперовій або  електронній формі. Спосіб подання заявки обирає заявник.</a:t>
            </a:r>
          </a:p>
          <a:p>
            <a:r>
              <a:rPr lang="uk-UA" dirty="0"/>
              <a:t>За заявками, поданими в електронній формі, здійснюється електронне діловодство відповідно до законодавства у сфері електронних документів та електронного документообігу, цього Закону та правил, встановлених на їх основі центральним органом виконавчої влади, що забезпечує формування та реалізує державну політику у сфері інтелектуальної власності. Заявки в електронній формі подаються за умови ідентифікації заявника (представника у справах інтелектуальної власності чи іншої довіреної особи заявника) з використанням кваліфікованого електронного підпису.</a:t>
            </a:r>
          </a:p>
          <a:p>
            <a:endParaRPr lang="uk-UA" dirty="0"/>
          </a:p>
        </p:txBody>
      </p:sp>
    </p:spTree>
    <p:extLst>
      <p:ext uri="{BB962C8B-B14F-4D97-AF65-F5344CB8AC3E}">
        <p14:creationId xmlns:p14="http://schemas.microsoft.com/office/powerpoint/2010/main" val="2321096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049517"/>
            <a:ext cx="8596668" cy="3991846"/>
          </a:xfrm>
        </p:spPr>
        <p:txBody>
          <a:bodyPr>
            <a:noAutofit/>
          </a:bodyPr>
          <a:lstStyle/>
          <a:p>
            <a:r>
              <a:rPr lang="uk-UA" sz="2400" dirty="0"/>
              <a:t>2. За дорученням заявника заявку може бути подано через представника у справах інтелектуальної власності або іншу довірену особу.</a:t>
            </a:r>
          </a:p>
          <a:p>
            <a:r>
              <a:rPr lang="uk-UA" sz="2400" dirty="0"/>
              <a:t>3. Віднесення інформації, яка міститься у заявці, до державної таємниці здійснюється згідно із </a:t>
            </a:r>
            <a:r>
              <a:rPr lang="uk-UA" sz="2400" u="sng" dirty="0">
                <a:hlinkClick r:id="rId2"/>
              </a:rPr>
              <a:t>Законом України</a:t>
            </a:r>
            <a:r>
              <a:rPr lang="uk-UA" sz="2400" dirty="0"/>
              <a:t> "Про державну таємницю" та прийнятими на його основі нормативними актами.</a:t>
            </a:r>
          </a:p>
          <a:p>
            <a:endParaRPr lang="uk-UA" sz="2400" dirty="0"/>
          </a:p>
        </p:txBody>
      </p:sp>
    </p:spTree>
    <p:extLst>
      <p:ext uri="{BB962C8B-B14F-4D97-AF65-F5344CB8AC3E}">
        <p14:creationId xmlns:p14="http://schemas.microsoft.com/office/powerpoint/2010/main" val="3971254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5803" y="1460938"/>
            <a:ext cx="8596668" cy="4590934"/>
          </a:xfrm>
        </p:spPr>
        <p:txBody>
          <a:bodyPr>
            <a:noAutofit/>
          </a:bodyPr>
          <a:lstStyle/>
          <a:p>
            <a:r>
              <a:rPr lang="uk-UA" sz="2200" dirty="0"/>
              <a:t>Якщо винахід (корисну модель) створено з використанням інформації, зареєстрованої у </a:t>
            </a:r>
            <a:r>
              <a:rPr lang="uk-UA" sz="2200" u="sng" dirty="0">
                <a:hlinkClick r:id="rId2"/>
              </a:rPr>
              <a:t>Зводі відомостей, що становлять державну таємницю України</a:t>
            </a:r>
            <a:r>
              <a:rPr lang="uk-UA" sz="2200" dirty="0"/>
              <a:t>, чи цей винахід (корисна модель) згідно із </a:t>
            </a:r>
            <a:r>
              <a:rPr lang="uk-UA" sz="2200" u="sng" dirty="0">
                <a:hlinkClick r:id="rId3"/>
              </a:rPr>
              <a:t>Законом України</a:t>
            </a:r>
            <a:r>
              <a:rPr lang="uk-UA" sz="2200" dirty="0"/>
              <a:t> "Про державну таємницю" може бути віднесений до державної таємниці, </a:t>
            </a:r>
            <a:r>
              <a:rPr lang="uk-UA" sz="2200" b="1" dirty="0"/>
              <a:t>то заявка подається до НОІВ через режимно-секретний орган заявника чи через компетентний орган місцевої державної адміністрації </a:t>
            </a:r>
            <a:r>
              <a:rPr lang="uk-UA" sz="2200" dirty="0"/>
              <a:t>за місцем знаходження (для юридичних осіб) або місцем проживання (для фізичних осіб). До заявки додається пропозиція заявника щодо віднесення винаходу (корисної моделі) до державної таємниці з посиланням на відповідні положення Закону України "Про державну таємницю".</a:t>
            </a:r>
          </a:p>
          <a:p>
            <a:endParaRPr lang="uk-UA" sz="2400" dirty="0"/>
          </a:p>
        </p:txBody>
      </p:sp>
    </p:spTree>
    <p:extLst>
      <p:ext uri="{BB962C8B-B14F-4D97-AF65-F5344CB8AC3E}">
        <p14:creationId xmlns:p14="http://schemas.microsoft.com/office/powerpoint/2010/main" val="1633595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380EF9-3EB3-4DBA-AC34-6C086119A126}"/>
              </a:ext>
            </a:extLst>
          </p:cNvPr>
          <p:cNvSpPr>
            <a:spLocks noGrp="1"/>
          </p:cNvSpPr>
          <p:nvPr>
            <p:ph type="title"/>
          </p:nvPr>
        </p:nvSpPr>
        <p:spPr>
          <a:xfrm>
            <a:off x="677334" y="609600"/>
            <a:ext cx="8596668" cy="1053662"/>
          </a:xfrm>
        </p:spPr>
        <p:txBody>
          <a:bodyPr/>
          <a:lstStyle/>
          <a:p>
            <a:r>
              <a:rPr lang="uk-UA" dirty="0"/>
              <a:t>Ст.1 ЗУ «Про державну таємницю»</a:t>
            </a:r>
          </a:p>
        </p:txBody>
      </p:sp>
      <p:sp>
        <p:nvSpPr>
          <p:cNvPr id="3" name="Объект 2">
            <a:extLst>
              <a:ext uri="{FF2B5EF4-FFF2-40B4-BE49-F238E27FC236}">
                <a16:creationId xmlns:a16="http://schemas.microsoft.com/office/drawing/2014/main" id="{473DA4E1-1385-4EAC-A359-EE5ADD800B29}"/>
              </a:ext>
            </a:extLst>
          </p:cNvPr>
          <p:cNvSpPr>
            <a:spLocks noGrp="1"/>
          </p:cNvSpPr>
          <p:nvPr>
            <p:ph idx="1"/>
          </p:nvPr>
        </p:nvSpPr>
        <p:spPr>
          <a:xfrm>
            <a:off x="677334" y="1726325"/>
            <a:ext cx="8596668" cy="4315038"/>
          </a:xfrm>
        </p:spPr>
        <p:txBody>
          <a:bodyPr>
            <a:normAutofit fontScale="92500"/>
          </a:bodyPr>
          <a:lstStyle/>
          <a:p>
            <a:pPr algn="just"/>
            <a:r>
              <a:rPr lang="uk-UA" sz="2000" b="1" i="0" dirty="0">
                <a:solidFill>
                  <a:srgbClr val="333333"/>
                </a:solidFill>
                <a:effectLst/>
                <a:latin typeface="Trebuchet MS" panose="020B0603020202020204" pitchFamily="34" charset="0"/>
              </a:rPr>
              <a:t>Державна таємниця </a:t>
            </a:r>
            <a:r>
              <a:rPr lang="uk-UA" sz="2000" b="0" i="0" dirty="0">
                <a:solidFill>
                  <a:srgbClr val="333333"/>
                </a:solidFill>
                <a:effectLst/>
                <a:latin typeface="Trebuchet MS" panose="020B0603020202020204" pitchFamily="34" charset="0"/>
              </a:rPr>
              <a:t>(далі також - секретна інформація) - вид таємної інформації, що охоплює відомості у сфері оборони, економіки, науки і техніки, зовнішніх відносин, державної безпеки та охорони правопорядку, розголошення яких може завдати шкоди національній безпеці України та які визнані у порядку, встановленому цим Законом, державною таємницею і підлягають охороні державою;</a:t>
            </a:r>
          </a:p>
          <a:p>
            <a:pPr algn="just"/>
            <a:r>
              <a:rPr lang="uk-UA" sz="2000" b="0" i="0" dirty="0">
                <a:solidFill>
                  <a:srgbClr val="333333"/>
                </a:solidFill>
                <a:effectLst/>
                <a:latin typeface="Trebuchet MS" panose="020B0603020202020204" pitchFamily="34" charset="0"/>
              </a:rPr>
              <a:t>Віднесення інформації до державної таємниці - процедура прийняття (державним експертом з питань таємниць) рішення про віднесення категорії відомостей або окремих відомостей до державної таємниці з установленням ступеня їх секретності шляхом обґрунтування та визначення можливої шкоди національній безпеці України у разі розголошення цих відомостей, включенням цієї інформації до </a:t>
            </a:r>
            <a:r>
              <a:rPr lang="uk-UA" sz="2000" b="0" i="0" u="sng" dirty="0">
                <a:solidFill>
                  <a:srgbClr val="000099"/>
                </a:solidFill>
                <a:effectLst/>
                <a:latin typeface="Trebuchet MS" panose="020B0603020202020204" pitchFamily="34" charset="0"/>
                <a:hlinkClick r:id="rId2"/>
              </a:rPr>
              <a:t>Зводу відомостей, що становлять державну таємницю</a:t>
            </a:r>
            <a:r>
              <a:rPr lang="uk-UA" sz="2000" b="0" i="0" dirty="0">
                <a:solidFill>
                  <a:srgbClr val="333333"/>
                </a:solidFill>
                <a:effectLst/>
                <a:latin typeface="Trebuchet MS" panose="020B0603020202020204" pitchFamily="34" charset="0"/>
              </a:rPr>
              <a:t>, та з опублікуванням цього Зводу, змін до нього;</a:t>
            </a:r>
          </a:p>
          <a:p>
            <a:endParaRPr lang="uk-UA" dirty="0"/>
          </a:p>
        </p:txBody>
      </p:sp>
    </p:spTree>
    <p:extLst>
      <p:ext uri="{BB962C8B-B14F-4D97-AF65-F5344CB8AC3E}">
        <p14:creationId xmlns:p14="http://schemas.microsoft.com/office/powerpoint/2010/main" val="1947519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DAE57BF-DF40-473F-AA4D-C698F0259763}"/>
              </a:ext>
            </a:extLst>
          </p:cNvPr>
          <p:cNvSpPr>
            <a:spLocks noGrp="1"/>
          </p:cNvSpPr>
          <p:nvPr>
            <p:ph idx="1"/>
          </p:nvPr>
        </p:nvSpPr>
        <p:spPr>
          <a:xfrm>
            <a:off x="677334" y="1032641"/>
            <a:ext cx="8596668" cy="5008722"/>
          </a:xfrm>
        </p:spPr>
        <p:txBody>
          <a:bodyPr>
            <a:normAutofit fontScale="77500" lnSpcReduction="20000"/>
          </a:bodyPr>
          <a:lstStyle/>
          <a:p>
            <a:r>
              <a:rPr lang="uk-UA" sz="2600" b="1" i="0" dirty="0">
                <a:solidFill>
                  <a:srgbClr val="333333"/>
                </a:solidFill>
                <a:effectLst/>
                <a:latin typeface="Trebuchet MS" panose="020B0603020202020204" pitchFamily="34" charset="0"/>
              </a:rPr>
              <a:t>Ступінь секретності </a:t>
            </a:r>
            <a:r>
              <a:rPr lang="uk-UA" sz="2600" b="0" i="0" dirty="0">
                <a:solidFill>
                  <a:srgbClr val="333333"/>
                </a:solidFill>
                <a:effectLst/>
                <a:latin typeface="Trebuchet MS" panose="020B0603020202020204" pitchFamily="34" charset="0"/>
              </a:rPr>
              <a:t>("особливої важливості", "цілком таємно", "таємно") - категорія, яка характеризує важливість секретної інформації, ступінь обмеження доступу до неї та рівень її охорони державою;</a:t>
            </a:r>
          </a:p>
          <a:p>
            <a:pPr algn="just"/>
            <a:r>
              <a:rPr lang="uk-UA" sz="2600" b="0" i="0" dirty="0">
                <a:solidFill>
                  <a:srgbClr val="333333"/>
                </a:solidFill>
                <a:effectLst/>
                <a:latin typeface="Trebuchet MS" panose="020B0603020202020204" pitchFamily="34" charset="0"/>
              </a:rPr>
              <a:t>Строк, протягом якого діє рішення про віднесення інформації до державної таємниці, встановлюється державним експертом з питань таємниць з урахуванням ступеня секретності інформації, критерії визначення якого встановлюються Службою безпеки України, та інших обставин. </a:t>
            </a:r>
            <a:r>
              <a:rPr lang="uk-UA" sz="2600" b="1" i="0" dirty="0">
                <a:solidFill>
                  <a:srgbClr val="333333"/>
                </a:solidFill>
                <a:effectLst/>
                <a:latin typeface="Trebuchet MS" panose="020B0603020202020204" pitchFamily="34" charset="0"/>
              </a:rPr>
              <a:t>Він не може перевищувати для інформації із ступенем секретності "особливої важливості" - 30 років, для інформації "цілком таємно" - 10 років, для інформації "таємно" - 5 років.</a:t>
            </a:r>
          </a:p>
          <a:p>
            <a:pPr algn="just"/>
            <a:r>
              <a:rPr lang="uk-UA" sz="2600" b="0" i="0" dirty="0">
                <a:solidFill>
                  <a:srgbClr val="333333"/>
                </a:solidFill>
                <a:effectLst/>
                <a:latin typeface="Trebuchet MS" panose="020B0603020202020204" pitchFamily="34" charset="0"/>
              </a:rPr>
              <a:t>Після закінчення передбаченого строку дії рішення про віднесення інформації до державної таємниці державний експерт з питань таємниць приймає рішення про скасування рішення про віднесення її до державної таємниці або приймає рішення про продовження строку дії зазначеного рішення в межах строків, встановлених законодавством.</a:t>
            </a:r>
          </a:p>
          <a:p>
            <a:endParaRPr lang="uk-UA" dirty="0"/>
          </a:p>
        </p:txBody>
      </p:sp>
    </p:spTree>
    <p:extLst>
      <p:ext uri="{BB962C8B-B14F-4D97-AF65-F5344CB8AC3E}">
        <p14:creationId xmlns:p14="http://schemas.microsoft.com/office/powerpoint/2010/main" val="3803873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67255"/>
            <a:ext cx="8596668" cy="5274107"/>
          </a:xfrm>
        </p:spPr>
        <p:txBody>
          <a:bodyPr>
            <a:normAutofit lnSpcReduction="10000"/>
          </a:bodyPr>
          <a:lstStyle/>
          <a:p>
            <a:r>
              <a:rPr lang="uk-UA" sz="2400" dirty="0"/>
              <a:t>4. </a:t>
            </a:r>
            <a:r>
              <a:rPr lang="uk-UA" sz="2400" b="1" dirty="0"/>
              <a:t>Заявка на винахід повинна стосуватися одного або групи винаходів, пов'язаних єдиним винахідницьким задумом (вимога єдиності винаходу).</a:t>
            </a:r>
          </a:p>
          <a:p>
            <a:r>
              <a:rPr lang="uk-UA" sz="2400" dirty="0"/>
              <a:t>Заявка на корисну модель повинна стосуватися однієї корисної моделі (вимога єдиності корисної моделі).</a:t>
            </a:r>
          </a:p>
          <a:p>
            <a:r>
              <a:rPr lang="uk-UA" sz="2400" dirty="0"/>
              <a:t>5. Заявка складається українською мовою і повинна містити:</a:t>
            </a:r>
          </a:p>
          <a:p>
            <a:r>
              <a:rPr lang="uk-UA" sz="2400" dirty="0"/>
              <a:t>заяву про державну реєстрацію винаходу (корисної моделі);</a:t>
            </a:r>
          </a:p>
          <a:p>
            <a:r>
              <a:rPr lang="uk-UA" sz="2400" dirty="0"/>
              <a:t>опис винаходу (корисної моделі);</a:t>
            </a:r>
          </a:p>
          <a:p>
            <a:r>
              <a:rPr lang="uk-UA" sz="2400" dirty="0"/>
              <a:t>формулу винаходу (корисної моделі);</a:t>
            </a:r>
          </a:p>
          <a:p>
            <a:r>
              <a:rPr lang="uk-UA" sz="2400" dirty="0"/>
              <a:t>креслення (якщо на них є посилання в описі);</a:t>
            </a:r>
          </a:p>
          <a:p>
            <a:r>
              <a:rPr lang="uk-UA" sz="2400" dirty="0"/>
              <a:t>реферат.</a:t>
            </a:r>
          </a:p>
          <a:p>
            <a:endParaRPr lang="uk-UA" dirty="0"/>
          </a:p>
        </p:txBody>
      </p:sp>
    </p:spTree>
    <p:extLst>
      <p:ext uri="{BB962C8B-B14F-4D97-AF65-F5344CB8AC3E}">
        <p14:creationId xmlns:p14="http://schemas.microsoft.com/office/powerpoint/2010/main" val="3230687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208691"/>
            <a:ext cx="8596668" cy="4832672"/>
          </a:xfrm>
        </p:spPr>
        <p:txBody>
          <a:bodyPr>
            <a:normAutofit/>
          </a:bodyPr>
          <a:lstStyle/>
          <a:p>
            <a:r>
              <a:rPr lang="uk-UA" sz="2400" dirty="0"/>
              <a:t>6. У заяві про державну реєстрацію винаходу (корисної моделі) необхідно вказати </a:t>
            </a:r>
            <a:r>
              <a:rPr lang="uk-UA" sz="2400" b="1" dirty="0"/>
              <a:t>заявника (заявників) і його (їх) адресу, а також винахідника (винахідників).</a:t>
            </a:r>
          </a:p>
          <a:p>
            <a:r>
              <a:rPr lang="uk-UA" sz="2400" dirty="0"/>
              <a:t>Винахідник має право вимагати, щоб його не згадували як винахідника даного винаходу (корисної моделі) в будь-якій публікації НОІВ, зокрема у відомостях про заявку чи про державну реєстрацію винаходу (корисної моделі).</a:t>
            </a:r>
          </a:p>
          <a:p>
            <a:r>
              <a:rPr lang="uk-UA" sz="2400" dirty="0"/>
              <a:t>7. Опис винаходу (корисної моделі) повинен викладатися у визначеному порядку і розкривати суть винаходу (корисної моделі) настільки ясно і повно, щоб його зміг здійснити фахівець у зазначеній галузі.</a:t>
            </a:r>
          </a:p>
          <a:p>
            <a:endParaRPr lang="uk-UA" dirty="0"/>
          </a:p>
        </p:txBody>
      </p:sp>
    </p:spTree>
    <p:extLst>
      <p:ext uri="{BB962C8B-B14F-4D97-AF65-F5344CB8AC3E}">
        <p14:creationId xmlns:p14="http://schemas.microsoft.com/office/powerpoint/2010/main" val="3358011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Ст.4 ЗУ «Про охорону винаходів, корисних моделей»</a:t>
            </a:r>
          </a:p>
        </p:txBody>
      </p:sp>
      <p:sp>
        <p:nvSpPr>
          <p:cNvPr id="3" name="Объект 2"/>
          <p:cNvSpPr>
            <a:spLocks noGrp="1"/>
          </p:cNvSpPr>
          <p:nvPr>
            <p:ph idx="1"/>
          </p:nvPr>
        </p:nvSpPr>
        <p:spPr/>
        <p:txBody>
          <a:bodyPr>
            <a:normAutofit/>
          </a:bodyPr>
          <a:lstStyle/>
          <a:p>
            <a:r>
              <a:rPr lang="uk-UA" sz="2800" dirty="0"/>
              <a:t>Якщо міжнародним договором України, згода на обов’язковість якого надана Верховною Радою України, встановлено інші правила, ніж ті, що передбачені законодавством України про винаходи (корисні моделі), застосовуються правила міжнародного договору.</a:t>
            </a:r>
          </a:p>
          <a:p>
            <a:r>
              <a:rPr lang="uk-UA" sz="2800" i="1" dirty="0"/>
              <a:t>{Текст статті 4 в редакції Закону </a:t>
            </a:r>
            <a:r>
              <a:rPr lang="uk-UA" sz="2800" i="1" u="sng" dirty="0">
                <a:hlinkClick r:id="rId2"/>
              </a:rPr>
              <a:t>№ 816-IX від 21.07.2020</a:t>
            </a:r>
            <a:r>
              <a:rPr lang="uk-UA" sz="2800" i="1" dirty="0"/>
              <a:t>}</a:t>
            </a:r>
            <a:endParaRPr lang="uk-UA" sz="2800" dirty="0"/>
          </a:p>
          <a:p>
            <a:endParaRPr lang="uk-UA" sz="2800" dirty="0"/>
          </a:p>
        </p:txBody>
      </p:sp>
    </p:spTree>
    <p:extLst>
      <p:ext uri="{BB962C8B-B14F-4D97-AF65-F5344CB8AC3E}">
        <p14:creationId xmlns:p14="http://schemas.microsoft.com/office/powerpoint/2010/main" val="2617774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88277"/>
            <a:ext cx="8596668" cy="5253086"/>
          </a:xfrm>
        </p:spPr>
        <p:txBody>
          <a:bodyPr>
            <a:noAutofit/>
          </a:bodyPr>
          <a:lstStyle/>
          <a:p>
            <a:r>
              <a:rPr lang="uk-UA" sz="2000" dirty="0"/>
              <a:t>8. </a:t>
            </a:r>
            <a:r>
              <a:rPr lang="uk-UA" sz="2000" b="1" i="1" dirty="0"/>
              <a:t>Формула винаходу (корисної моделі) повинна виражати його суть,</a:t>
            </a:r>
            <a:r>
              <a:rPr lang="uk-UA" sz="2000" dirty="0"/>
              <a:t> базуватися на описі і викладатися у визначеному порядку ясно і стисло.</a:t>
            </a:r>
          </a:p>
          <a:p>
            <a:r>
              <a:rPr lang="uk-UA" sz="2000" dirty="0"/>
              <a:t>9. </a:t>
            </a:r>
            <a:r>
              <a:rPr lang="uk-UA" sz="2000" b="1" i="1" dirty="0"/>
              <a:t>Реферат та назва винаходу (корисної моделі) складаються лише для інформаційних цілей</a:t>
            </a:r>
            <a:r>
              <a:rPr lang="uk-UA" sz="2000" dirty="0"/>
              <a:t>. Вони не можуть братися до уваги з іншою метою, зокрема для тлумачення формули винаходу (корисної моделі) і визначення обсягу правової охорони.</a:t>
            </a:r>
          </a:p>
          <a:p>
            <a:r>
              <a:rPr lang="uk-UA" sz="2000" dirty="0"/>
              <a:t>10. </a:t>
            </a:r>
            <a:r>
              <a:rPr lang="uk-UA" sz="2000" b="1" i="1" dirty="0"/>
              <a:t>Складання і подання заявки здійснюються відповідно до правил, </a:t>
            </a:r>
            <a:r>
              <a:rPr lang="uk-UA" sz="2000" dirty="0"/>
              <a:t>встановлених центральним органом виконавчої влади, що забезпечує формування та реалізує державну політику у сфері інтелектуальної власності, відповідно до цього Закону.</a:t>
            </a:r>
          </a:p>
          <a:p>
            <a:r>
              <a:rPr lang="uk-UA" sz="2000" dirty="0"/>
              <a:t>11. </a:t>
            </a:r>
            <a:r>
              <a:rPr lang="uk-UA" sz="2000" b="1" i="1" dirty="0"/>
              <a:t>За подання заявки сплачується збір</a:t>
            </a:r>
            <a:r>
              <a:rPr lang="uk-UA" sz="2000" dirty="0"/>
              <a:t>. Зазначений збір сплачується до спливу двох місяців від дати подання заявки. Цей строк продовжується, але не більше ніж на шість місяців, якщо до його спливу або протягом двох місяців після його спливу буде подано відповідне клопотання та сплачено збір за його подання.</a:t>
            </a:r>
          </a:p>
          <a:p>
            <a:endParaRPr lang="uk-UA" sz="2000" dirty="0"/>
          </a:p>
        </p:txBody>
      </p:sp>
    </p:spTree>
    <p:extLst>
      <p:ext uri="{BB962C8B-B14F-4D97-AF65-F5344CB8AC3E}">
        <p14:creationId xmlns:p14="http://schemas.microsoft.com/office/powerpoint/2010/main" val="2126636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0907" y="893380"/>
            <a:ext cx="8596668" cy="5179514"/>
          </a:xfrm>
        </p:spPr>
        <p:txBody>
          <a:bodyPr>
            <a:normAutofit/>
          </a:bodyPr>
          <a:lstStyle/>
          <a:p>
            <a:r>
              <a:rPr lang="uk-UA" sz="2200" b="1" dirty="0"/>
              <a:t>Стаття 13 ЗУ. </a:t>
            </a:r>
            <a:r>
              <a:rPr lang="uk-UA" sz="2200" dirty="0"/>
              <a:t>Дата подання заявки</a:t>
            </a:r>
          </a:p>
          <a:p>
            <a:r>
              <a:rPr lang="uk-UA" sz="2200" dirty="0"/>
              <a:t>1. </a:t>
            </a:r>
            <a:r>
              <a:rPr lang="uk-UA" sz="2200" b="1" dirty="0"/>
              <a:t>Датою подання заявки є дата одержання НОІВ матеріалів</a:t>
            </a:r>
            <a:r>
              <a:rPr lang="uk-UA" sz="2200" dirty="0"/>
              <a:t>, що містять принаймні:</a:t>
            </a:r>
          </a:p>
          <a:p>
            <a:r>
              <a:rPr lang="uk-UA" sz="2200" dirty="0"/>
              <a:t>заяву у довільній формі про державну реєстрацію винаходу (корисної моделі), викладену українською мовою;</a:t>
            </a:r>
          </a:p>
          <a:p>
            <a:r>
              <a:rPr lang="uk-UA" sz="2200" dirty="0"/>
              <a:t>відомості про заявника та його адресу, викладені українською мовою;</a:t>
            </a:r>
          </a:p>
          <a:p>
            <a:r>
              <a:rPr lang="uk-UA" sz="2200" dirty="0"/>
              <a:t>матеріал, що справляє враження опису винаходу (корисної моделі), викладений українською або іншою мовою. В останньому випадку для збереження дати подання заявки переклад цього матеріалу українською мовою повинен надійти до НОІВ протягом двох місяців від дати подання заявки.</a:t>
            </a:r>
          </a:p>
          <a:p>
            <a:endParaRPr lang="uk-UA" dirty="0"/>
          </a:p>
        </p:txBody>
      </p:sp>
    </p:spTree>
    <p:extLst>
      <p:ext uri="{BB962C8B-B14F-4D97-AF65-F5344CB8AC3E}">
        <p14:creationId xmlns:p14="http://schemas.microsoft.com/office/powerpoint/2010/main" val="293619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61545"/>
            <a:ext cx="8596668" cy="4979817"/>
          </a:xfrm>
        </p:spPr>
        <p:txBody>
          <a:bodyPr>
            <a:noAutofit/>
          </a:bodyPr>
          <a:lstStyle/>
          <a:p>
            <a:r>
              <a:rPr lang="uk-UA" sz="2200" b="1" dirty="0"/>
              <a:t>Стаття 14 ЗУ. </a:t>
            </a:r>
            <a:r>
              <a:rPr lang="uk-UA" sz="2200" dirty="0"/>
              <a:t>Міжнародна заявка</a:t>
            </a:r>
          </a:p>
          <a:p>
            <a:r>
              <a:rPr lang="uk-UA" sz="2200" dirty="0"/>
              <a:t>1. </a:t>
            </a:r>
            <a:r>
              <a:rPr lang="uk-UA" sz="2200" b="1" dirty="0"/>
              <a:t>Порядок державної реєстрації винаходу </a:t>
            </a:r>
            <a:r>
              <a:rPr lang="uk-UA" sz="2200" dirty="0"/>
              <a:t>(корисної моделі) на підставі міжнародної заявки є таким самим, як порядок державної реєстрації винаходу (корисної моделі) на підставі національної заявки, за винятками, що випливають з Договору про патентну кооперацію.</a:t>
            </a:r>
          </a:p>
          <a:p>
            <a:r>
              <a:rPr lang="uk-UA" sz="2200" dirty="0"/>
              <a:t>2. Експертиза міжнародної заявки проводиться за умови одержання НОІВ до спливу 31 місяця від її дати пріоритету поданих заявником перекладу цієї заявки українською мовою та сплати збору за подання заявки. Цей строк продовжується, але не більше ніж на 2 місяці, якщо до його спливу буде подано відповідне клопотання та сплачено збір за його подання.</a:t>
            </a:r>
          </a:p>
          <a:p>
            <a:endParaRPr lang="uk-UA" sz="2200" dirty="0"/>
          </a:p>
        </p:txBody>
      </p:sp>
    </p:spTree>
    <p:extLst>
      <p:ext uri="{BB962C8B-B14F-4D97-AF65-F5344CB8AC3E}">
        <p14:creationId xmlns:p14="http://schemas.microsoft.com/office/powerpoint/2010/main" val="42791328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61545"/>
            <a:ext cx="8596668" cy="4979817"/>
          </a:xfrm>
        </p:spPr>
        <p:txBody>
          <a:bodyPr>
            <a:normAutofit/>
          </a:bodyPr>
          <a:lstStyle/>
          <a:p>
            <a:r>
              <a:rPr lang="uk-UA" dirty="0"/>
              <a:t>З одержанням у встановлений строк зазначених документів та сплати збору за подання заявки заявнику </a:t>
            </a:r>
            <a:r>
              <a:rPr lang="uk-UA" b="1" dirty="0"/>
              <a:t>надсилається повідомлення про прийняття міжнародної заявки на експертизу.</a:t>
            </a:r>
          </a:p>
          <a:p>
            <a:r>
              <a:rPr lang="uk-UA" dirty="0"/>
              <a:t>3. </a:t>
            </a:r>
            <a:r>
              <a:rPr lang="uk-UA" b="1" dirty="0"/>
              <a:t>У разі невиконання вимог частини </a:t>
            </a:r>
            <a:r>
              <a:rPr lang="uk-UA" dirty="0"/>
              <a:t>другої цієї статті </a:t>
            </a:r>
            <a:r>
              <a:rPr lang="uk-UA" b="1" dirty="0"/>
              <a:t>дія міжнародної заявки в Україні вважається припиненою</a:t>
            </a:r>
            <a:r>
              <a:rPr lang="uk-UA" dirty="0"/>
              <a:t>. Якщо заявник виконав принаймні одну з цих вимог, то про таке припинення йому надсилається повідомлення.</a:t>
            </a:r>
            <a:endParaRPr lang="ru-RU" dirty="0"/>
          </a:p>
          <a:p>
            <a:r>
              <a:rPr lang="ru-RU" dirty="0"/>
              <a:t> </a:t>
            </a:r>
            <a:r>
              <a:rPr lang="uk-UA" dirty="0"/>
              <a:t>За клопотанням заявника дію міжнародної заявки в Україні може бути поновлено, якщо вимоги частини другої цієї статті не були виконані з поважних причин. За подання клопотання сплачується збір.</a:t>
            </a:r>
          </a:p>
          <a:p>
            <a:r>
              <a:rPr lang="uk-UA" dirty="0"/>
              <a:t>Таке клопотання може бути подано протягом 2 місяців від дати припинення обставин, що стали причиною недотримання встановленого частиною другою цієї статті строку в 31 місяць, або протягом 12 місяців від його спливу, залежно від того, який з них настає першим. При цьому на дату подання клопотання заявник має виконати всі дії щодо заявки, передбачені цим Законом, які мали бути виконаними на цю дату.</a:t>
            </a:r>
          </a:p>
          <a:p>
            <a:endParaRPr lang="uk-UA" dirty="0"/>
          </a:p>
          <a:p>
            <a:endParaRPr lang="uk-UA" dirty="0"/>
          </a:p>
        </p:txBody>
      </p:sp>
    </p:spTree>
    <p:extLst>
      <p:ext uri="{BB962C8B-B14F-4D97-AF65-F5344CB8AC3E}">
        <p14:creationId xmlns:p14="http://schemas.microsoft.com/office/powerpoint/2010/main" val="13487387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14401"/>
            <a:ext cx="8596668" cy="5126962"/>
          </a:xfrm>
        </p:spPr>
        <p:txBody>
          <a:bodyPr>
            <a:normAutofit/>
          </a:bodyPr>
          <a:lstStyle/>
          <a:p>
            <a:r>
              <a:rPr lang="uk-UA" b="1" dirty="0"/>
              <a:t>Стаття 15 ЗУ. </a:t>
            </a:r>
            <a:r>
              <a:rPr lang="uk-UA" dirty="0"/>
              <a:t>Пріоритет</a:t>
            </a:r>
          </a:p>
          <a:p>
            <a:r>
              <a:rPr lang="uk-UA" dirty="0"/>
              <a:t>1. </a:t>
            </a:r>
            <a:r>
              <a:rPr lang="uk-UA" b="1" dirty="0"/>
              <a:t>Заявник має право на пріоритет попередньої заявки </a:t>
            </a:r>
            <a:r>
              <a:rPr lang="uk-UA" dirty="0"/>
              <a:t>на такий же винахід (корисну модель) протягом 12 місяців від дати подання попередньої заявки до НОІВ чи до відповідного органу держави - учасниці </a:t>
            </a:r>
            <a:r>
              <a:rPr lang="uk-UA" u="sng" dirty="0">
                <a:hlinkClick r:id="rId2"/>
              </a:rPr>
              <a:t>Паризької конвенції про охорону промислової власності</a:t>
            </a:r>
            <a:r>
              <a:rPr lang="uk-UA" i="1" dirty="0"/>
              <a:t> </a:t>
            </a:r>
            <a:r>
              <a:rPr lang="uk-UA" dirty="0"/>
              <a:t>чи </a:t>
            </a:r>
            <a:r>
              <a:rPr lang="uk-UA" u="sng" dirty="0">
                <a:hlinkClick r:id="rId3"/>
              </a:rPr>
              <a:t>Угоди про заснування Світової організації торгівлі</a:t>
            </a:r>
            <a:r>
              <a:rPr lang="uk-UA" dirty="0"/>
              <a:t>, якщо на попередню заявку не заявлено пріоритет.</a:t>
            </a:r>
          </a:p>
          <a:p>
            <a:r>
              <a:rPr lang="uk-UA" dirty="0"/>
              <a:t>2. Заявник, який бажає скористатися правом пріоритету, протягом трьох місяців від дати подання заявки до НОІВ, подає заяву про пріоритет з посиланням на дату подання і номер попередньої заявки та її копію, якщо ця заявка була подана в іноземній державі - учасниці </a:t>
            </a:r>
            <a:r>
              <a:rPr lang="uk-UA" u="sng" dirty="0">
                <a:hlinkClick r:id="rId2"/>
              </a:rPr>
              <a:t>Паризької конвенції про охорону промислової власності</a:t>
            </a:r>
            <a:r>
              <a:rPr lang="uk-UA" dirty="0"/>
              <a:t> чи </a:t>
            </a:r>
            <a:r>
              <a:rPr lang="uk-UA" u="sng" dirty="0">
                <a:hlinkClick r:id="rId3"/>
              </a:rPr>
              <a:t>Угоди про заснування Світової організації торгівлі</a:t>
            </a:r>
            <a:r>
              <a:rPr lang="uk-UA" dirty="0"/>
              <a:t>. У межах цього строку зазначені матеріали можуть бути змінені. Якщо ці матеріали подано несвоєчасно, право на пріоритет заявки вважається втраченим, про що заявнику надсилається повідомлення.</a:t>
            </a:r>
          </a:p>
          <a:p>
            <a:endParaRPr lang="uk-UA" dirty="0"/>
          </a:p>
        </p:txBody>
      </p:sp>
    </p:spTree>
    <p:extLst>
      <p:ext uri="{BB962C8B-B14F-4D97-AF65-F5344CB8AC3E}">
        <p14:creationId xmlns:p14="http://schemas.microsoft.com/office/powerpoint/2010/main" val="2120643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30317"/>
          </a:xfrm>
        </p:spPr>
        <p:txBody>
          <a:bodyPr/>
          <a:lstStyle/>
          <a:p>
            <a:r>
              <a:rPr lang="uk-UA" b="1" dirty="0"/>
              <a:t>Стаття 16. </a:t>
            </a:r>
            <a:r>
              <a:rPr lang="uk-UA" dirty="0"/>
              <a:t>Експертиза заявки</a:t>
            </a:r>
          </a:p>
        </p:txBody>
      </p:sp>
      <p:sp>
        <p:nvSpPr>
          <p:cNvPr id="3" name="Объект 2"/>
          <p:cNvSpPr>
            <a:spLocks noGrp="1"/>
          </p:cNvSpPr>
          <p:nvPr>
            <p:ph idx="1"/>
          </p:nvPr>
        </p:nvSpPr>
        <p:spPr>
          <a:xfrm>
            <a:off x="677334" y="1439917"/>
            <a:ext cx="8596668" cy="4601445"/>
          </a:xfrm>
        </p:spPr>
        <p:txBody>
          <a:bodyPr>
            <a:normAutofit fontScale="92500" lnSpcReduction="10000"/>
          </a:bodyPr>
          <a:lstStyle/>
          <a:p>
            <a:r>
              <a:rPr lang="ru-RU" dirty="0"/>
              <a:t>1. </a:t>
            </a:r>
            <a:r>
              <a:rPr lang="uk-UA" sz="2200" b="1" dirty="0"/>
              <a:t>Експертиза заявки складається з попередньої експертизи, формальної експертизи та</a:t>
            </a:r>
            <a:r>
              <a:rPr lang="uk-UA" sz="2200" dirty="0"/>
              <a:t>, за заявкою стосовно патенту на винахід (секретний винахід), - </a:t>
            </a:r>
            <a:r>
              <a:rPr lang="uk-UA" sz="2200" b="1" dirty="0"/>
              <a:t>кваліфікаційної експертизи і проводиться НОІВ </a:t>
            </a:r>
            <a:r>
              <a:rPr lang="uk-UA" sz="2200" dirty="0"/>
              <a:t>відповідно до цього Закону та правил, встановлених на його основі центральним органом виконавчої влади, що забезпечує формування та реалізує державну політику у сфері інтелектуальної власності.</a:t>
            </a:r>
          </a:p>
          <a:p>
            <a:r>
              <a:rPr lang="uk-UA" sz="2200" i="1" dirty="0"/>
              <a:t>{Частина перша статті 16 із змінами, внесеними згідно із Законами </a:t>
            </a:r>
            <a:r>
              <a:rPr lang="uk-UA" sz="2200" i="1" u="sng" dirty="0">
                <a:hlinkClick r:id="rId2"/>
              </a:rPr>
              <a:t>№ 5460-VI від 16.10.2012</a:t>
            </a:r>
            <a:r>
              <a:rPr lang="uk-UA" sz="2200" i="1" dirty="0"/>
              <a:t>, </a:t>
            </a:r>
            <a:r>
              <a:rPr lang="uk-UA" sz="2200" i="1" u="sng" dirty="0">
                <a:hlinkClick r:id="rId3"/>
              </a:rPr>
              <a:t>№ 816-IX від 21.07.2020</a:t>
            </a:r>
            <a:r>
              <a:rPr lang="uk-UA" sz="2200" i="1" dirty="0"/>
              <a:t>}</a:t>
            </a:r>
            <a:endParaRPr lang="uk-UA" sz="2200" dirty="0"/>
          </a:p>
          <a:p>
            <a:r>
              <a:rPr lang="uk-UA" sz="2200" dirty="0"/>
              <a:t>2. НОІВ здійснює інформаційну діяльність, необхідну для проведення експертизи заявок, і є центром міжнародного обміну виданнями відповідно до </a:t>
            </a:r>
            <a:r>
              <a:rPr lang="uk-UA" sz="2200" u="sng" dirty="0">
                <a:hlinkClick r:id="rId4"/>
              </a:rPr>
              <a:t>Конвенції про міжнародний обмін виданнями</a:t>
            </a:r>
            <a:r>
              <a:rPr lang="uk-UA" sz="2200" dirty="0"/>
              <a:t>, прийнятої 3 грудня 1958 року Генеральною конференцією Організації Об'єднаних Націй з питань освіти, науки і культури.</a:t>
            </a:r>
          </a:p>
          <a:p>
            <a:endParaRPr lang="uk-UA" sz="2200" dirty="0"/>
          </a:p>
        </p:txBody>
      </p:sp>
    </p:spTree>
    <p:extLst>
      <p:ext uri="{BB962C8B-B14F-4D97-AF65-F5344CB8AC3E}">
        <p14:creationId xmlns:p14="http://schemas.microsoft.com/office/powerpoint/2010/main" val="2174037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72663"/>
            <a:ext cx="8596668" cy="5368700"/>
          </a:xfrm>
        </p:spPr>
        <p:txBody>
          <a:bodyPr>
            <a:noAutofit/>
          </a:bodyPr>
          <a:lstStyle/>
          <a:p>
            <a:r>
              <a:rPr lang="uk-UA" sz="2000" dirty="0"/>
              <a:t>3. </a:t>
            </a:r>
            <a:r>
              <a:rPr lang="uk-UA" sz="2000" b="1" i="1" dirty="0"/>
              <a:t>Кінцеві результати експертизи заявки</a:t>
            </a:r>
            <a:r>
              <a:rPr lang="uk-UA" sz="2000" dirty="0"/>
              <a:t>, що не вважається відкликаною або не відкликана, </a:t>
            </a:r>
            <a:r>
              <a:rPr lang="uk-UA" sz="2000" b="1" i="1" dirty="0"/>
              <a:t>відображаються в обґрунтованому висновку експертизи за заявкою</a:t>
            </a:r>
            <a:r>
              <a:rPr lang="uk-UA" sz="2000" dirty="0"/>
              <a:t>. На підставі такого висновку НОІВ приймає рішення про державну реєстрацію винаходу (корисної моделі) або рішення про відмову в такій реєстрації. Рішення НОІВ разом з висновком експертизи надсилається заявнику.</a:t>
            </a:r>
          </a:p>
          <a:p>
            <a:r>
              <a:rPr lang="uk-UA" sz="2000" b="1" i="1" dirty="0"/>
              <a:t>Заявник має право протягом місяця </a:t>
            </a:r>
            <a:r>
              <a:rPr lang="uk-UA" sz="2000" dirty="0"/>
              <a:t>від дати одержання ним рішення НОІВ разом з висновком експертизи затребувати копії матеріалів, що протиставлені заявці. Ці копії надсилаються заявнику протягом місяця.</a:t>
            </a:r>
          </a:p>
          <a:p>
            <a:r>
              <a:rPr lang="uk-UA" sz="2000" dirty="0"/>
              <a:t>4. Заявник має право з власної ініціативи чи на запрошення НОІВ особисто або через свого представника </a:t>
            </a:r>
            <a:r>
              <a:rPr lang="uk-UA" sz="2000" b="1" i="1" dirty="0"/>
              <a:t>брати участь </a:t>
            </a:r>
            <a:r>
              <a:rPr lang="uk-UA" sz="2000" i="1" dirty="0"/>
              <a:t>у</a:t>
            </a:r>
            <a:r>
              <a:rPr lang="uk-UA" sz="2000" b="1" i="1" dirty="0"/>
              <a:t> </a:t>
            </a:r>
            <a:r>
              <a:rPr lang="uk-UA" sz="2000" dirty="0"/>
              <a:t>встановленому центральним органом виконавчої влади, що забезпечує формування та реалізує державну політику у сфері інтелектуальної власності, </a:t>
            </a:r>
            <a:r>
              <a:rPr lang="uk-UA" sz="2000" i="1" dirty="0"/>
              <a:t>порядку</a:t>
            </a:r>
            <a:r>
              <a:rPr lang="uk-UA" sz="2000" b="1" i="1" dirty="0"/>
              <a:t> в розгляді питань, що виникли під час проведення експертизи.</a:t>
            </a:r>
          </a:p>
          <a:p>
            <a:endParaRPr lang="uk-UA" sz="2000" dirty="0"/>
          </a:p>
        </p:txBody>
      </p:sp>
    </p:spTree>
    <p:extLst>
      <p:ext uri="{BB962C8B-B14F-4D97-AF65-F5344CB8AC3E}">
        <p14:creationId xmlns:p14="http://schemas.microsoft.com/office/powerpoint/2010/main" val="4777602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66953"/>
            <a:ext cx="8596668" cy="5074410"/>
          </a:xfrm>
        </p:spPr>
        <p:txBody>
          <a:bodyPr>
            <a:normAutofit/>
          </a:bodyPr>
          <a:lstStyle/>
          <a:p>
            <a:r>
              <a:rPr lang="uk-UA" dirty="0"/>
              <a:t>5. </a:t>
            </a:r>
            <a:r>
              <a:rPr lang="uk-UA" b="1" dirty="0"/>
              <a:t>Заявник має право вносити до заявки виправлення помилок та зміни свого імені (найменування) і своєї адреси, адреси для листування, імені та адреси свого представника.</a:t>
            </a:r>
          </a:p>
          <a:p>
            <a:r>
              <a:rPr lang="uk-UA" dirty="0"/>
              <a:t>Заявник може вносити до заявки зміни, пов'язані зі зміною особи заявника, за умови згоди зазначених у заявці інших заявників. Такі зміни може за згодою всіх заявників вносити також особа, яка бажає стати заявником.</a:t>
            </a:r>
          </a:p>
          <a:p>
            <a:r>
              <a:rPr lang="uk-UA" b="1" dirty="0"/>
              <a:t>Ці виправлення та зміни враховуються, якщо вони одержані НОІВ не пізніше одержання ним документа про сплату державного мита за реєстрацію винаходу (корисної моделі).</a:t>
            </a:r>
          </a:p>
          <a:p>
            <a:r>
              <a:rPr lang="uk-UA" dirty="0"/>
              <a:t>При публікації відомостей про заявку на державну реєстрацію винаходу зазначені виправлення та зміни враховуються, якщо вони надійшли до НОІВ за 6 місяців до дати публікації.</a:t>
            </a:r>
          </a:p>
          <a:p>
            <a:r>
              <a:rPr lang="uk-UA" dirty="0"/>
              <a:t>За подання заяви про виправлення помилки або про внесення будь-якої із зазначених змін сплачується збір, за умови, що помилка не є очевидною чи технічною, а зміна виникла через залежні від подавця заяви обставини</a:t>
            </a:r>
            <a:r>
              <a:rPr lang="ru-RU" dirty="0"/>
              <a:t>.</a:t>
            </a:r>
          </a:p>
          <a:p>
            <a:endParaRPr lang="uk-UA" dirty="0"/>
          </a:p>
        </p:txBody>
      </p:sp>
    </p:spTree>
    <p:extLst>
      <p:ext uri="{BB962C8B-B14F-4D97-AF65-F5344CB8AC3E}">
        <p14:creationId xmlns:p14="http://schemas.microsoft.com/office/powerpoint/2010/main" val="3261762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83173"/>
            <a:ext cx="8596668" cy="5358190"/>
          </a:xfrm>
        </p:spPr>
        <p:txBody>
          <a:bodyPr>
            <a:normAutofit/>
          </a:bodyPr>
          <a:lstStyle/>
          <a:p>
            <a:r>
              <a:rPr lang="ru-RU" dirty="0"/>
              <a:t>6</a:t>
            </a:r>
            <a:r>
              <a:rPr lang="uk-UA" dirty="0"/>
              <a:t>. </a:t>
            </a:r>
            <a:r>
              <a:rPr lang="uk-UA" b="1" dirty="0"/>
              <a:t>НОІВ може вимагати від заявника надання додаткових матеріалів</a:t>
            </a:r>
            <a:r>
              <a:rPr lang="uk-UA" dirty="0"/>
              <a:t>, якщо без них проведення експертизи неможливе, або у разі виникнення обґрунтованих сумнівів у достовірності будь-яких відомостей чи елементів, що містяться в матеріалах заявки.</a:t>
            </a:r>
          </a:p>
          <a:p>
            <a:r>
              <a:rPr lang="uk-UA" dirty="0"/>
              <a:t>Заявник має право </a:t>
            </a:r>
            <a:r>
              <a:rPr lang="uk-UA" b="1" i="1" dirty="0"/>
              <a:t>протягом місяця </a:t>
            </a:r>
            <a:r>
              <a:rPr lang="uk-UA" dirty="0"/>
              <a:t>від дати одержання ним повідомлення чи висновку експертизи із вимогою про надання додаткових матеріалів затребувати від НОІВ копії матеріалів, що протиставлені заявці.</a:t>
            </a:r>
          </a:p>
          <a:p>
            <a:r>
              <a:rPr lang="uk-UA" dirty="0"/>
              <a:t>Додаткові матеріали подаються заявником </a:t>
            </a:r>
            <a:r>
              <a:rPr lang="uk-UA" b="1" i="1" dirty="0"/>
              <a:t>протягом двох місяців від дати одержання ним повідомлення чи висновку </a:t>
            </a:r>
            <a:r>
              <a:rPr lang="uk-UA" dirty="0"/>
              <a:t>експертизи або копій матеріалів, що протиставлені заявці. </a:t>
            </a:r>
            <a:r>
              <a:rPr lang="uk-UA" b="1" dirty="0"/>
              <a:t>Якщо заявник не подав додаткові матеріали у встановлений строк, заявка вважається відкликаною, про що йому надсилається повідомлення.</a:t>
            </a:r>
            <a:r>
              <a:rPr lang="uk-UA" dirty="0"/>
              <a:t> Строк подання додаткових матеріалів продовжується, але не більш як на шість місяців, якщо до його спливу буде подано відповідне клопотання та сплачено збір за його подання. </a:t>
            </a:r>
            <a:r>
              <a:rPr lang="uk-UA" b="1" dirty="0"/>
              <a:t>Якщо строк подання додаткових матеріалів пропущений з поважних причин</a:t>
            </a:r>
            <a:r>
              <a:rPr lang="uk-UA" dirty="0"/>
              <a:t>, але протягом шести місяців від його спливу подано відповідне клопотання разом з додатковими матеріалами та сплачено збір за його подання, права заявника щодо заявки відновлюються.</a:t>
            </a:r>
          </a:p>
          <a:p>
            <a:endParaRPr lang="uk-UA" dirty="0"/>
          </a:p>
        </p:txBody>
      </p:sp>
    </p:spTree>
    <p:extLst>
      <p:ext uri="{BB962C8B-B14F-4D97-AF65-F5344CB8AC3E}">
        <p14:creationId xmlns:p14="http://schemas.microsoft.com/office/powerpoint/2010/main" val="3496984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35117"/>
            <a:ext cx="8596668" cy="4906245"/>
          </a:xfrm>
        </p:spPr>
        <p:txBody>
          <a:bodyPr>
            <a:normAutofit fontScale="92500" lnSpcReduction="10000"/>
          </a:bodyPr>
          <a:lstStyle/>
          <a:p>
            <a:r>
              <a:rPr lang="ru-RU" dirty="0"/>
              <a:t>8</a:t>
            </a:r>
            <a:r>
              <a:rPr lang="uk-UA" sz="2200" dirty="0"/>
              <a:t>. </a:t>
            </a:r>
            <a:r>
              <a:rPr lang="uk-UA" sz="2200" b="1" dirty="0"/>
              <a:t>Під час проведення попередньої експертизи заявка</a:t>
            </a:r>
            <a:r>
              <a:rPr lang="uk-UA" sz="2200" dirty="0"/>
              <a:t>, яка не містить пропозиції заявника </a:t>
            </a:r>
            <a:r>
              <a:rPr lang="uk-UA" sz="2200" b="1" dirty="0"/>
              <a:t>щодо віднесення винаходу (корисної моделі) до державної таємниці,</a:t>
            </a:r>
            <a:r>
              <a:rPr lang="uk-UA" sz="2200" dirty="0"/>
              <a:t> розглядається на предмет наявності в ній відомостей, які можуть бути віднесені згідно із </a:t>
            </a:r>
            <a:r>
              <a:rPr lang="uk-UA" sz="2200" u="sng" dirty="0">
                <a:hlinkClick r:id="rId2"/>
              </a:rPr>
              <a:t>Зводом відомостей, що становлять державну таємницю</a:t>
            </a:r>
            <a:r>
              <a:rPr lang="uk-UA" sz="2200" dirty="0"/>
              <a:t>, до державної таємниці.</a:t>
            </a:r>
          </a:p>
          <a:p>
            <a:r>
              <a:rPr lang="uk-UA" sz="2200" dirty="0"/>
              <a:t>За наявності в заявці таких відомостей, а також якщо заявка містить пропозицію заявника про віднесення винаходу (корисної моделі) до державної таємниці, матеріали заявки надсилаються відповідному Державному експерту з питань таємниць (далі - Державний експерт) для прийняття рішення щодо віднесення винаходу (корисної моделі) до державної таємниці.</a:t>
            </a:r>
          </a:p>
          <a:p>
            <a:r>
              <a:rPr lang="uk-UA" sz="2200" dirty="0"/>
              <a:t>Державний експерт надсилає своє рішення разом з матеріалами заявки до НОІВ протягом місяця від дати одержання ним матеріалів заявки.</a:t>
            </a:r>
          </a:p>
          <a:p>
            <a:endParaRPr lang="uk-UA" dirty="0"/>
          </a:p>
        </p:txBody>
      </p:sp>
    </p:spTree>
    <p:extLst>
      <p:ext uri="{BB962C8B-B14F-4D97-AF65-F5344CB8AC3E}">
        <p14:creationId xmlns:p14="http://schemas.microsoft.com/office/powerpoint/2010/main" val="417083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4FABB3E-BFC8-4F07-80FF-B36636AC4C19}"/>
              </a:ext>
            </a:extLst>
          </p:cNvPr>
          <p:cNvSpPr>
            <a:spLocks noGrp="1"/>
          </p:cNvSpPr>
          <p:nvPr>
            <p:ph idx="1"/>
          </p:nvPr>
        </p:nvSpPr>
        <p:spPr>
          <a:xfrm>
            <a:off x="677334" y="2441359"/>
            <a:ext cx="8596668" cy="3600004"/>
          </a:xfrm>
        </p:spPr>
        <p:txBody>
          <a:bodyPr/>
          <a:lstStyle/>
          <a:p>
            <a:pPr algn="l"/>
            <a:r>
              <a:rPr lang="uk-UA" sz="3200" b="1" u="none" strike="noStrike" dirty="0">
                <a:solidFill>
                  <a:srgbClr val="000000"/>
                </a:solidFill>
                <a:effectLst/>
                <a:latin typeface="Times New Roman" panose="02020603050405020304" pitchFamily="18" charset="0"/>
                <a:cs typeface="Times New Roman" panose="02020603050405020304" pitchFamily="18" charset="0"/>
              </a:rPr>
              <a:t>Винахід (корисна модель) - результат інтелектуальної діяльності людини в будь-якій сфері технології;</a:t>
            </a:r>
            <a:endParaRPr lang="uk-UA" sz="3200" b="1" dirty="0">
              <a:solidFill>
                <a:srgbClr val="293A55"/>
              </a:solidFill>
              <a:effectLst/>
              <a:latin typeface="Times New Roman" panose="02020603050405020304" pitchFamily="18" charset="0"/>
              <a:cs typeface="Times New Roman" panose="02020603050405020304" pitchFamily="18" charset="0"/>
            </a:endParaRPr>
          </a:p>
          <a:p>
            <a:pPr marL="0" indent="0" algn="l">
              <a:buNone/>
            </a:pPr>
            <a:r>
              <a:rPr lang="uk-UA" sz="3200" b="0" i="0" u="none" strike="noStrike" dirty="0">
                <a:solidFill>
                  <a:srgbClr val="000000"/>
                </a:solidFill>
                <a:effectLst/>
                <a:latin typeface="Times New Roman" panose="02020603050405020304" pitchFamily="18" charset="0"/>
                <a:cs typeface="Times New Roman" panose="02020603050405020304" pitchFamily="18" charset="0"/>
              </a:rPr>
              <a:t>   (абзац четвертий статті 1 у редакції</a:t>
            </a:r>
            <a:br>
              <a:rPr lang="uk-UA" sz="3200" b="0" i="0" u="none" strike="noStrike" dirty="0">
                <a:solidFill>
                  <a:srgbClr val="000000"/>
                </a:solidFill>
                <a:effectLst/>
                <a:latin typeface="Times New Roman" panose="02020603050405020304" pitchFamily="18" charset="0"/>
                <a:cs typeface="Times New Roman" panose="02020603050405020304" pitchFamily="18" charset="0"/>
              </a:rPr>
            </a:br>
            <a:r>
              <a:rPr lang="uk-UA" sz="3200" b="0" i="0" u="none" strike="noStrike" dirty="0">
                <a:solidFill>
                  <a:srgbClr val="000000"/>
                </a:solidFill>
                <a:effectLst/>
                <a:latin typeface="Times New Roman" panose="02020603050405020304" pitchFamily="18" charset="0"/>
                <a:cs typeface="Times New Roman" panose="02020603050405020304" pitchFamily="18" charset="0"/>
              </a:rPr>
              <a:t>Закону</a:t>
            </a:r>
            <a:r>
              <a:rPr lang="uk-UA" sz="3200" b="0" i="0" dirty="0">
                <a:solidFill>
                  <a:srgbClr val="293A55"/>
                </a:solidFill>
                <a:effectLst/>
                <a:latin typeface="Times New Roman" panose="02020603050405020304" pitchFamily="18" charset="0"/>
                <a:cs typeface="Times New Roman" panose="02020603050405020304" pitchFamily="18" charset="0"/>
              </a:rPr>
              <a:t> </a:t>
            </a:r>
            <a:r>
              <a:rPr lang="uk-UA" sz="3200" b="0" i="0" u="none" strike="noStrike" dirty="0">
                <a:solidFill>
                  <a:srgbClr val="000000"/>
                </a:solidFill>
                <a:effectLst/>
                <a:latin typeface="Times New Roman" panose="02020603050405020304" pitchFamily="18" charset="0"/>
                <a:cs typeface="Times New Roman" panose="02020603050405020304" pitchFamily="18" charset="0"/>
              </a:rPr>
              <a:t>України від 22.05.2003 р. N 850-IV)</a:t>
            </a:r>
            <a:endParaRPr lang="uk-UA" sz="3200" b="0" i="0" dirty="0">
              <a:solidFill>
                <a:srgbClr val="293A55"/>
              </a:solidFill>
              <a:effectLst/>
              <a:latin typeface="Times New Roman" panose="02020603050405020304" pitchFamily="18" charset="0"/>
              <a:cs typeface="Times New Roman" panose="02020603050405020304" pitchFamily="18" charset="0"/>
            </a:endParaRPr>
          </a:p>
          <a:p>
            <a:endParaRPr lang="ru-UA" dirty="0"/>
          </a:p>
        </p:txBody>
      </p:sp>
    </p:spTree>
    <p:extLst>
      <p:ext uri="{BB962C8B-B14F-4D97-AF65-F5344CB8AC3E}">
        <p14:creationId xmlns:p14="http://schemas.microsoft.com/office/powerpoint/2010/main" val="34367209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51339"/>
            <a:ext cx="8596668" cy="5190024"/>
          </a:xfrm>
        </p:spPr>
        <p:txBody>
          <a:bodyPr>
            <a:normAutofit lnSpcReduction="10000"/>
          </a:bodyPr>
          <a:lstStyle/>
          <a:p>
            <a:r>
              <a:rPr lang="uk-UA" sz="2000" dirty="0"/>
              <a:t>9. </a:t>
            </a:r>
            <a:r>
              <a:rPr lang="uk-UA" sz="2000" b="1" dirty="0"/>
              <a:t>Під час проведення формальної експертизи:</a:t>
            </a:r>
          </a:p>
          <a:p>
            <a:r>
              <a:rPr lang="uk-UA" sz="2000" dirty="0"/>
              <a:t>встановлюється дата подання заявки на підставі </a:t>
            </a:r>
            <a:r>
              <a:rPr lang="uk-UA" sz="2000" u="sng" dirty="0">
                <a:hlinkClick r:id="rId2"/>
              </a:rPr>
              <a:t>статті 13</a:t>
            </a:r>
            <a:r>
              <a:rPr lang="uk-UA" sz="2000" dirty="0"/>
              <a:t> цього Закону;</a:t>
            </a:r>
          </a:p>
          <a:p>
            <a:r>
              <a:rPr lang="uk-UA" sz="2000" dirty="0"/>
              <a:t>визначається, чи належить винахід, що заявляється, до об’єктів, зазначених в </a:t>
            </a:r>
            <a:r>
              <a:rPr lang="uk-UA" sz="2000" u="sng" dirty="0">
                <a:hlinkClick r:id="rId3"/>
              </a:rPr>
              <a:t>абзаці першому</a:t>
            </a:r>
            <a:r>
              <a:rPr lang="uk-UA" sz="2000" dirty="0"/>
              <a:t> частини другої статті 6 цього Закону, чи належить корисна модель, що заявляється, до об’єктів, зазначених в </a:t>
            </a:r>
            <a:r>
              <a:rPr lang="uk-UA" sz="2000" u="sng" dirty="0">
                <a:hlinkClick r:id="rId4"/>
              </a:rPr>
              <a:t>абзаці другому</a:t>
            </a:r>
            <a:r>
              <a:rPr lang="uk-UA" sz="2000" dirty="0"/>
              <a:t> частини другої статті 6 цього Закону, та чи не належить винахід (корисна модель) до об’єктів, зазначених у </a:t>
            </a:r>
            <a:r>
              <a:rPr lang="uk-UA" sz="2000" u="sng" dirty="0">
                <a:hlinkClick r:id="rId5"/>
              </a:rPr>
              <a:t>частині третій</a:t>
            </a:r>
            <a:r>
              <a:rPr lang="uk-UA" sz="2000" dirty="0"/>
              <a:t> статті 6 цього Закону;</a:t>
            </a:r>
          </a:p>
          <a:p>
            <a:r>
              <a:rPr lang="uk-UA" sz="2000" dirty="0"/>
              <a:t>заявка перевіряється на відповідність формальним вимогам </a:t>
            </a:r>
            <a:r>
              <a:rPr lang="uk-UA" sz="2000" u="sng" dirty="0">
                <a:hlinkClick r:id="rId6"/>
              </a:rPr>
              <a:t>статті 12</a:t>
            </a:r>
            <a:r>
              <a:rPr lang="uk-UA" sz="2000" dirty="0"/>
              <a:t> цього Закону та правилам, встановленим на його основі центральним органом виконавчої влади, що забезпечує формування та реалізує державну політику у сфері інтелектуальної власності;</a:t>
            </a:r>
          </a:p>
          <a:p>
            <a:r>
              <a:rPr lang="uk-UA" sz="2000" dirty="0"/>
              <a:t>сплачений збір за подання заявки перевіряється на відповідність встановленим вимогам.</a:t>
            </a:r>
          </a:p>
          <a:p>
            <a:endParaRPr lang="uk-UA" dirty="0"/>
          </a:p>
        </p:txBody>
      </p:sp>
    </p:spTree>
    <p:extLst>
      <p:ext uri="{BB962C8B-B14F-4D97-AF65-F5344CB8AC3E}">
        <p14:creationId xmlns:p14="http://schemas.microsoft.com/office/powerpoint/2010/main" val="2055568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24607"/>
            <a:ext cx="8596668" cy="4916755"/>
          </a:xfrm>
        </p:spPr>
        <p:txBody>
          <a:bodyPr>
            <a:normAutofit lnSpcReduction="10000"/>
          </a:bodyPr>
          <a:lstStyle/>
          <a:p>
            <a:r>
              <a:rPr lang="uk-UA" sz="2400" dirty="0"/>
              <a:t>10. За відповідності матеріалів заявки вимогам </a:t>
            </a:r>
            <a:r>
              <a:rPr lang="uk-UA" sz="2400" u="sng" dirty="0">
                <a:hlinkClick r:id="rId2"/>
              </a:rPr>
              <a:t>статті 13</a:t>
            </a:r>
            <a:r>
              <a:rPr lang="uk-UA" sz="2400" dirty="0"/>
              <a:t> цього Закону та відповідності сплаченого збору за подання заявки встановленим вимогам заявнику </a:t>
            </a:r>
            <a:r>
              <a:rPr lang="uk-UA" sz="2400" b="1" dirty="0"/>
              <a:t>надсилається повідомлення про встановлену дату подання заявки.</a:t>
            </a:r>
          </a:p>
          <a:p>
            <a:r>
              <a:rPr lang="uk-UA" sz="2400" dirty="0"/>
              <a:t>11. У разі невідповідності матеріалів заявки вимогам </a:t>
            </a:r>
            <a:r>
              <a:rPr lang="uk-UA" sz="2400" u="sng" dirty="0">
                <a:hlinkClick r:id="rId2"/>
              </a:rPr>
              <a:t>статті 13</a:t>
            </a:r>
            <a:r>
              <a:rPr lang="uk-UA" sz="2400" dirty="0"/>
              <a:t> цього Закону заявнику негайно надсилається про це повідомлення. </a:t>
            </a:r>
            <a:r>
              <a:rPr lang="uk-UA" sz="2400" b="1" dirty="0"/>
              <a:t>Якщо невідповідність усунуто протягом двох місяців від дати одержання заявником повідомлення, то датою подання заявки вважається дата одержання НОІВ виправлених матеріалів. </a:t>
            </a:r>
            <a:r>
              <a:rPr lang="uk-UA" sz="2400" dirty="0"/>
              <a:t>В іншому разі заявка вважається неподаною, про що заявнику надсилається повідомлення.</a:t>
            </a:r>
          </a:p>
          <a:p>
            <a:endParaRPr lang="uk-UA" dirty="0"/>
          </a:p>
        </p:txBody>
      </p:sp>
    </p:spTree>
    <p:extLst>
      <p:ext uri="{BB962C8B-B14F-4D97-AF65-F5344CB8AC3E}">
        <p14:creationId xmlns:p14="http://schemas.microsoft.com/office/powerpoint/2010/main" val="2399888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240221"/>
            <a:ext cx="8596668" cy="4801141"/>
          </a:xfrm>
        </p:spPr>
        <p:txBody>
          <a:bodyPr>
            <a:normAutofit/>
          </a:bodyPr>
          <a:lstStyle/>
          <a:p>
            <a:r>
              <a:rPr lang="uk-UA" sz="2400" dirty="0"/>
              <a:t>За належності винаходу до об’єктів технології, зазначених у законі, або належності корисної моделі до об’єктів технології, відповідності документів заявки формальним вимогам до них та відповідності сплаченого збору за подання заявки встановленим вимогам </a:t>
            </a:r>
            <a:r>
              <a:rPr lang="uk-UA" sz="2400" b="1" dirty="0"/>
              <a:t>заявнику надсилається за заявкою стосовно:</a:t>
            </a:r>
          </a:p>
          <a:p>
            <a:r>
              <a:rPr lang="uk-UA" sz="2400" b="1" i="1" dirty="0"/>
              <a:t>патенту на винахід </a:t>
            </a:r>
            <a:r>
              <a:rPr lang="uk-UA" sz="2400" dirty="0"/>
              <a:t>- повідомлення про завершення формальної експертизи та можливість проведення кваліфікаційної експертизи;</a:t>
            </a:r>
          </a:p>
          <a:p>
            <a:r>
              <a:rPr lang="uk-UA" sz="2400" b="1" i="1" dirty="0"/>
              <a:t>патенту на корисну модель </a:t>
            </a:r>
            <a:r>
              <a:rPr lang="uk-UA" sz="2400" dirty="0"/>
              <a:t>- рішення НОІВ про державну реєстрацію корисної моделі.</a:t>
            </a:r>
          </a:p>
          <a:p>
            <a:endParaRPr lang="uk-UA" sz="2000" dirty="0"/>
          </a:p>
        </p:txBody>
      </p:sp>
    </p:spTree>
    <p:extLst>
      <p:ext uri="{BB962C8B-B14F-4D97-AF65-F5344CB8AC3E}">
        <p14:creationId xmlns:p14="http://schemas.microsoft.com/office/powerpoint/2010/main" val="309654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24759"/>
            <a:ext cx="8596668" cy="5016603"/>
          </a:xfrm>
        </p:spPr>
        <p:txBody>
          <a:bodyPr>
            <a:normAutofit/>
          </a:bodyPr>
          <a:lstStyle/>
          <a:p>
            <a:r>
              <a:rPr lang="uk-UA" sz="2000" dirty="0"/>
              <a:t>15. Якщо є підстави вважати, що заявлений винахід:</a:t>
            </a:r>
          </a:p>
          <a:p>
            <a:pPr lvl="1"/>
            <a:r>
              <a:rPr lang="uk-UA" sz="1800" dirty="0"/>
              <a:t> </a:t>
            </a:r>
            <a:r>
              <a:rPr lang="uk-UA" sz="2000" dirty="0"/>
              <a:t>не належить до об’єктів технології,</a:t>
            </a:r>
          </a:p>
          <a:p>
            <a:pPr lvl="1"/>
            <a:r>
              <a:rPr lang="uk-UA" sz="2000" dirty="0"/>
              <a:t> або заявлена корисна модель не належить до об’єктів технології, </a:t>
            </a:r>
          </a:p>
          <a:p>
            <a:pPr lvl="1"/>
            <a:r>
              <a:rPr lang="uk-UA" sz="2000" dirty="0"/>
              <a:t>або заявка не відповідає формальним вимогам </a:t>
            </a:r>
            <a:r>
              <a:rPr lang="uk-UA" sz="2000" u="sng" dirty="0">
                <a:hlinkClick r:id="rId2"/>
              </a:rPr>
              <a:t>статті 12</a:t>
            </a:r>
            <a:r>
              <a:rPr lang="uk-UA" sz="2000" dirty="0"/>
              <a:t> цього Закону та правил, встановлених на його основі центральним органом виконавчої влади, що забезпечує формування та реалізує державну політику у сфері інтелектуальної власності,</a:t>
            </a:r>
          </a:p>
          <a:p>
            <a:pPr lvl="1"/>
            <a:r>
              <a:rPr lang="uk-UA" sz="2000" dirty="0"/>
              <a:t>чи сплачений збір за подання заявки не відповідає встановленим вимогам,</a:t>
            </a:r>
          </a:p>
          <a:p>
            <a:r>
              <a:rPr lang="uk-UA" sz="2000" dirty="0"/>
              <a:t>то НОІВ надсилає заявнику про це обґрунтований попередній висновок з пропозицією </a:t>
            </a:r>
            <a:r>
              <a:rPr lang="uk-UA" sz="2000" b="1" dirty="0"/>
              <a:t>надати мотивовану відповідь з усуненням, у разі необхідності, зазначених у висновку недоліків</a:t>
            </a:r>
            <a:r>
              <a:rPr lang="uk-UA" sz="2000" dirty="0"/>
              <a:t>.</a:t>
            </a:r>
          </a:p>
        </p:txBody>
      </p:sp>
    </p:spTree>
    <p:extLst>
      <p:ext uri="{BB962C8B-B14F-4D97-AF65-F5344CB8AC3E}">
        <p14:creationId xmlns:p14="http://schemas.microsoft.com/office/powerpoint/2010/main" val="27108975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51339"/>
            <a:ext cx="8596668" cy="5190024"/>
          </a:xfrm>
        </p:spPr>
        <p:txBody>
          <a:bodyPr>
            <a:noAutofit/>
          </a:bodyPr>
          <a:lstStyle/>
          <a:p>
            <a:r>
              <a:rPr lang="uk-UA" sz="2000" dirty="0"/>
              <a:t>16. </a:t>
            </a:r>
            <a:r>
              <a:rPr lang="uk-UA" sz="2000" b="1" dirty="0"/>
              <a:t>Після спливу 18 місяців від дати подання заявки на державну реєстрацію винаходу</a:t>
            </a:r>
            <a:r>
              <a:rPr lang="uk-UA" sz="2000" dirty="0"/>
              <a:t>, а якщо заявлено пріоритет - від дати її пріоритету, за умови дотримання вимог, встановлених частиною чотирнадцятою цієї статті для заявки на державну реєстрацію винаходу, </a:t>
            </a:r>
            <a:r>
              <a:rPr lang="uk-UA" sz="2000" b="1" i="1" dirty="0"/>
              <a:t>НОІВ публікує в Бюлетені визначені ним відомості про заявку,</a:t>
            </a:r>
            <a:r>
              <a:rPr lang="uk-UA" sz="2000" dirty="0"/>
              <a:t> якщо вона не відкликана, не вважається відкликаною або щодо неї не прийнято рішення про відмову в державній реєстрації винаходу.</a:t>
            </a:r>
          </a:p>
          <a:p>
            <a:r>
              <a:rPr lang="uk-UA" sz="2000" dirty="0"/>
              <a:t>За клопотанням заявника НОІВ публікує відомості про заявку раніше зазначеного строку. За подання клопотання сплачується збір.</a:t>
            </a:r>
          </a:p>
          <a:p>
            <a:r>
              <a:rPr lang="uk-UA" sz="2000" b="1" dirty="0"/>
              <a:t>Після публікації відомостей про заявку будь-яка особа має право ознайомитися з матеріалами заявки </a:t>
            </a:r>
            <a:r>
              <a:rPr lang="uk-UA" sz="2000" dirty="0"/>
              <a:t>в установленому центральним органом виконавчої влади, що забезпечує формування та реалізує державну політику у сфері інтелектуальної власності. За ознайомлення з матеріалами заявки сплачується збір.</a:t>
            </a:r>
          </a:p>
          <a:p>
            <a:endParaRPr lang="uk-UA" sz="2000" dirty="0"/>
          </a:p>
        </p:txBody>
      </p:sp>
    </p:spTree>
    <p:extLst>
      <p:ext uri="{BB962C8B-B14F-4D97-AF65-F5344CB8AC3E}">
        <p14:creationId xmlns:p14="http://schemas.microsoft.com/office/powerpoint/2010/main" val="15782951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000" dirty="0"/>
              <a:t>У разі виявлення в опублікованих відомостях очевидних помилок заявник має право подати клопотання про їх виправлення.</a:t>
            </a:r>
          </a:p>
          <a:p>
            <a:r>
              <a:rPr lang="uk-UA" sz="2000" b="1" i="1" dirty="0"/>
              <a:t>Відомості про заявку на державну реєстрацію корисної моделі не публікуються.</a:t>
            </a:r>
          </a:p>
          <a:p>
            <a:r>
              <a:rPr lang="uk-UA" sz="2000" i="1" dirty="0"/>
              <a:t>{Абзац п'ятий частини шістнадцятої статті 16 в редакції Закону </a:t>
            </a:r>
            <a:r>
              <a:rPr lang="uk-UA" sz="2000" i="1" u="sng" dirty="0">
                <a:hlinkClick r:id="rId2"/>
              </a:rPr>
              <a:t>№ 816-IX від 21.07.2020</a:t>
            </a:r>
            <a:r>
              <a:rPr lang="uk-UA" sz="2000" i="1" dirty="0"/>
              <a:t>}</a:t>
            </a:r>
            <a:endParaRPr lang="uk-UA" sz="2000" dirty="0"/>
          </a:p>
          <a:p>
            <a:r>
              <a:rPr lang="uk-UA" sz="2000" dirty="0"/>
              <a:t>Відомості про заявки, щодо яких Державний експерт прийняв рішення про віднесення їх до державної таємниці, не публікуються.</a:t>
            </a:r>
          </a:p>
          <a:p>
            <a:endParaRPr lang="uk-UA" sz="2000" dirty="0"/>
          </a:p>
        </p:txBody>
      </p:sp>
    </p:spTree>
    <p:extLst>
      <p:ext uri="{BB962C8B-B14F-4D97-AF65-F5344CB8AC3E}">
        <p14:creationId xmlns:p14="http://schemas.microsoft.com/office/powerpoint/2010/main" val="976877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40523"/>
            <a:ext cx="8596668" cy="5000839"/>
          </a:xfrm>
        </p:spPr>
        <p:txBody>
          <a:bodyPr>
            <a:noAutofit/>
          </a:bodyPr>
          <a:lstStyle/>
          <a:p>
            <a:r>
              <a:rPr lang="uk-UA" sz="2000" dirty="0"/>
              <a:t>17. Протягом шести місяців від дати публікації відомостей про заявку на винахід будь-яка особа може подати до НОІВ мотивоване заперечення проти заявки.</a:t>
            </a:r>
          </a:p>
          <a:p>
            <a:r>
              <a:rPr lang="uk-UA" sz="2000" dirty="0"/>
              <a:t>Заперечення подається з таких підстав:</a:t>
            </a:r>
          </a:p>
          <a:p>
            <a:r>
              <a:rPr lang="uk-UA" sz="2000" dirty="0"/>
              <a:t>заявлений об’єкт не відповідає вимогам </a:t>
            </a:r>
            <a:r>
              <a:rPr lang="uk-UA" sz="2000" u="sng" dirty="0">
                <a:hlinkClick r:id="rId2"/>
              </a:rPr>
              <a:t>частин першої</a:t>
            </a:r>
            <a:r>
              <a:rPr lang="uk-UA" sz="2000" dirty="0"/>
              <a:t>, </a:t>
            </a:r>
            <a:r>
              <a:rPr lang="uk-UA" sz="2000" u="sng" dirty="0">
                <a:hlinkClick r:id="rId3"/>
              </a:rPr>
              <a:t>другої</a:t>
            </a:r>
            <a:r>
              <a:rPr lang="uk-UA" sz="2000" dirty="0"/>
              <a:t> або </a:t>
            </a:r>
            <a:r>
              <a:rPr lang="uk-UA" sz="2000" u="sng" dirty="0">
                <a:hlinkClick r:id="rId4"/>
              </a:rPr>
              <a:t>третьої</a:t>
            </a:r>
            <a:r>
              <a:rPr lang="uk-UA" sz="2000" dirty="0"/>
              <a:t> статті 6 цього Закону;</a:t>
            </a:r>
          </a:p>
          <a:p>
            <a:r>
              <a:rPr lang="uk-UA" sz="2000" dirty="0"/>
              <a:t>винахід не відповідає умовам патентоздатності, встановленим </a:t>
            </a:r>
            <a:r>
              <a:rPr lang="uk-UA" sz="2000" u="sng" dirty="0">
                <a:hlinkClick r:id="rId5"/>
              </a:rPr>
              <a:t>статтею 7</a:t>
            </a:r>
            <a:r>
              <a:rPr lang="uk-UA" sz="2000" dirty="0"/>
              <a:t> цього Закону.</a:t>
            </a:r>
          </a:p>
          <a:p>
            <a:pPr marL="0" indent="0">
              <a:buNone/>
            </a:pPr>
            <a:endParaRPr lang="uk-UA" sz="2000" dirty="0"/>
          </a:p>
          <a:p>
            <a:r>
              <a:rPr lang="uk-UA" sz="2000" dirty="0"/>
              <a:t>За подання заперечення сплачується збір.</a:t>
            </a:r>
          </a:p>
          <a:p>
            <a:r>
              <a:rPr lang="uk-UA" sz="2000" b="1" dirty="0"/>
              <a:t>Вимоги до заперечення визначаються центральним органом виконавчої влади, що забезпечує формування та реалізує державну політику у сфері інтелектуальної власності.</a:t>
            </a:r>
          </a:p>
          <a:p>
            <a:endParaRPr lang="uk-UA" sz="1700" dirty="0"/>
          </a:p>
        </p:txBody>
      </p:sp>
    </p:spTree>
    <p:extLst>
      <p:ext uri="{BB962C8B-B14F-4D97-AF65-F5344CB8AC3E}">
        <p14:creationId xmlns:p14="http://schemas.microsoft.com/office/powerpoint/2010/main" val="37064190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08993"/>
            <a:ext cx="8596668" cy="5032369"/>
          </a:xfrm>
        </p:spPr>
        <p:txBody>
          <a:bodyPr>
            <a:normAutofit/>
          </a:bodyPr>
          <a:lstStyle/>
          <a:p>
            <a:r>
              <a:rPr lang="uk-UA" sz="2200" b="1" dirty="0"/>
              <a:t>Заперечення подається разом з його копією, яку НОІВ невідкладно надсилає заявнику</a:t>
            </a:r>
            <a:r>
              <a:rPr lang="uk-UA" sz="2200" dirty="0"/>
              <a:t>. Заявник може повідомити НОІВ про своє ставлення до заперечення протягом двох місяців від дати його одержання. Заявник може спростувати заперечення і залишити заявку без змін, внести до заявки зміни або відкликати її.</a:t>
            </a:r>
          </a:p>
          <a:p>
            <a:r>
              <a:rPr lang="uk-UA" sz="2200" dirty="0"/>
              <a:t>Подане заперечення розглядається в межах мотивів, викладених у ньому, та з урахуванням відповіді заявника у разі її надання в установлений строк.</a:t>
            </a:r>
          </a:p>
          <a:p>
            <a:r>
              <a:rPr lang="uk-UA" sz="2200" b="1" dirty="0"/>
              <a:t>Результати розгляду заперечення відображаються в обґрунтованому висновку експертизи за заявкою. </a:t>
            </a:r>
            <a:r>
              <a:rPr lang="uk-UA" sz="2200" dirty="0"/>
              <a:t>Копія рішення НОІВ разом з обґрунтованим висновком надсилається особі, яка подала заперечення.</a:t>
            </a:r>
          </a:p>
          <a:p>
            <a:endParaRPr lang="uk-UA" sz="2200" dirty="0"/>
          </a:p>
        </p:txBody>
      </p:sp>
    </p:spTree>
    <p:extLst>
      <p:ext uri="{BB962C8B-B14F-4D97-AF65-F5344CB8AC3E}">
        <p14:creationId xmlns:p14="http://schemas.microsoft.com/office/powerpoint/2010/main" val="5017344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40397" y="1204146"/>
            <a:ext cx="8596668" cy="4692157"/>
          </a:xfrm>
        </p:spPr>
        <p:txBody>
          <a:bodyPr>
            <a:normAutofit/>
          </a:bodyPr>
          <a:lstStyle/>
          <a:p>
            <a:r>
              <a:rPr lang="uk-UA" dirty="0"/>
              <a:t>19. </a:t>
            </a:r>
            <a:r>
              <a:rPr lang="uk-UA" b="1" i="1" dirty="0"/>
              <a:t>Під час кваліфікаційної експертизи перевіряється відповідність заявленого винаходу умовам патентоздатності</a:t>
            </a:r>
            <a:r>
              <a:rPr lang="uk-UA" dirty="0"/>
              <a:t>, визначеним </a:t>
            </a:r>
            <a:r>
              <a:rPr lang="uk-UA" u="sng" dirty="0">
                <a:hlinkClick r:id="rId2"/>
              </a:rPr>
              <a:t>статтею 7</a:t>
            </a:r>
            <a:r>
              <a:rPr lang="uk-UA" dirty="0"/>
              <a:t> цього Закону.</a:t>
            </a:r>
          </a:p>
          <a:p>
            <a:r>
              <a:rPr lang="uk-UA" dirty="0"/>
              <a:t>Кваліфікаційна експертиза проводиться після одержання НОІВ відповідної заяви будь-якої особи та сплати збору за її проведення.</a:t>
            </a:r>
          </a:p>
          <a:p>
            <a:r>
              <a:rPr lang="uk-UA" dirty="0"/>
              <a:t>Заявник може подати зазначену заяву та сплатити збір за проведення кваліфікаційної експертизи </a:t>
            </a:r>
            <a:r>
              <a:rPr lang="uk-UA" b="1" i="1" dirty="0"/>
              <a:t>протягом трьох років від дати подання заявки</a:t>
            </a:r>
            <a:r>
              <a:rPr lang="uk-UA" dirty="0"/>
              <a:t>, а інша особа - після публікації відомостей про заявку на винахід, але не пізніше трьох років від дати подання заявки. При цьому інша особа не бере участі у вирішенні питань щодо заявки. Їй надсилається лише затверджений НОІВ висновок експертизи за заявкою.</a:t>
            </a:r>
          </a:p>
          <a:p>
            <a:r>
              <a:rPr lang="uk-UA" dirty="0"/>
              <a:t>Строк подання зазначеної заяви та сплати збору продовжується, але не більш як на шість місяців, якщо до його спливу буде подано відповідне клопотання та сплачено збір за його подання.</a:t>
            </a:r>
          </a:p>
          <a:p>
            <a:endParaRPr lang="uk-UA" dirty="0"/>
          </a:p>
        </p:txBody>
      </p:sp>
    </p:spTree>
    <p:extLst>
      <p:ext uri="{BB962C8B-B14F-4D97-AF65-F5344CB8AC3E}">
        <p14:creationId xmlns:p14="http://schemas.microsoft.com/office/powerpoint/2010/main" val="5604219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710559"/>
            <a:ext cx="8596668" cy="4330803"/>
          </a:xfrm>
        </p:spPr>
        <p:txBody>
          <a:bodyPr>
            <a:normAutofit/>
          </a:bodyPr>
          <a:lstStyle/>
          <a:p>
            <a:r>
              <a:rPr lang="uk-UA" sz="2000" dirty="0"/>
              <a:t>Якщо заявник не подав зазначену заяву стосовно відповідної заявки на винахід та </a:t>
            </a:r>
            <a:r>
              <a:rPr lang="uk-UA" sz="2000" b="1" i="1" dirty="0"/>
              <a:t>не сплатив збір </a:t>
            </a:r>
            <a:r>
              <a:rPr lang="uk-UA" sz="2000" dirty="0"/>
              <a:t>за проведення кваліфікаційної експертизи у встановлений строк, </a:t>
            </a:r>
            <a:r>
              <a:rPr lang="uk-UA" sz="2000" b="1" i="1" dirty="0"/>
              <a:t>заявка вважається відкликаною</a:t>
            </a:r>
            <a:r>
              <a:rPr lang="uk-UA" sz="2000" dirty="0"/>
              <a:t>, про що йому надсилається повідомлення.</a:t>
            </a:r>
          </a:p>
          <a:p>
            <a:r>
              <a:rPr lang="uk-UA" sz="2000" b="1" dirty="0"/>
              <a:t>Якщо строк </a:t>
            </a:r>
            <a:r>
              <a:rPr lang="uk-UA" sz="2000" dirty="0"/>
              <a:t>подання зазначеної заяви та сплати збору за проведення кваліфікаційної експертизи </a:t>
            </a:r>
            <a:r>
              <a:rPr lang="uk-UA" sz="2000" b="1" i="1" dirty="0"/>
              <a:t>пропущений з поважних причин, права заявника щодо заявки відновлюються</a:t>
            </a:r>
            <a:r>
              <a:rPr lang="uk-UA" sz="2000" dirty="0"/>
              <a:t>, за умови що протягом шести місяців від його спливу буде подано відповідне клопотання разом із зазначеною заявою та сплачено збори за подання такого клопотання та за проведення кваліфікаційної експертизи.</a:t>
            </a:r>
          </a:p>
          <a:p>
            <a:endParaRPr lang="uk-UA" sz="2000" dirty="0"/>
          </a:p>
        </p:txBody>
      </p:sp>
    </p:spTree>
    <p:extLst>
      <p:ext uri="{BB962C8B-B14F-4D97-AF65-F5344CB8AC3E}">
        <p14:creationId xmlns:p14="http://schemas.microsoft.com/office/powerpoint/2010/main" val="114038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Стаття 6. </a:t>
            </a:r>
            <a:r>
              <a:rPr lang="uk-UA" dirty="0"/>
              <a:t>Умови надання правової охорони</a:t>
            </a:r>
          </a:p>
        </p:txBody>
      </p:sp>
      <p:sp>
        <p:nvSpPr>
          <p:cNvPr id="3" name="Объект 2"/>
          <p:cNvSpPr>
            <a:spLocks noGrp="1"/>
          </p:cNvSpPr>
          <p:nvPr>
            <p:ph idx="1"/>
          </p:nvPr>
        </p:nvSpPr>
        <p:spPr/>
        <p:txBody>
          <a:bodyPr/>
          <a:lstStyle/>
          <a:p>
            <a:r>
              <a:rPr lang="uk-UA" dirty="0"/>
              <a:t>1. Правова охорона надається винаходу (корисній моделі), що не суперечить публічному порядку, загальновизнаним принципам моралі та відповідає умовам патентоздатності.</a:t>
            </a:r>
          </a:p>
          <a:p>
            <a:r>
              <a:rPr lang="uk-UA" i="1" dirty="0"/>
              <a:t>{Частина перша статті 6 із змінами, внесеними згідно із Законами </a:t>
            </a:r>
            <a:r>
              <a:rPr lang="uk-UA" i="1" u="sng" dirty="0">
                <a:hlinkClick r:id="rId2"/>
              </a:rPr>
              <a:t>№ 850-IV від 22.05.2003</a:t>
            </a:r>
            <a:r>
              <a:rPr lang="uk-UA" i="1" dirty="0"/>
              <a:t>, </a:t>
            </a:r>
            <a:r>
              <a:rPr lang="uk-UA" i="1" u="sng" dirty="0">
                <a:hlinkClick r:id="rId3"/>
              </a:rPr>
              <a:t>№ 816-IX від 21.07.2020</a:t>
            </a:r>
            <a:r>
              <a:rPr lang="uk-UA" i="1" dirty="0"/>
              <a:t>}</a:t>
            </a:r>
            <a:endParaRPr lang="uk-UA" dirty="0"/>
          </a:p>
          <a:p>
            <a:r>
              <a:rPr lang="uk-UA" dirty="0"/>
              <a:t>2. Об’єктом винаходу, правова охорона якому надається згідно з цим Законом, може бути </a:t>
            </a:r>
            <a:r>
              <a:rPr lang="uk-UA" b="1" i="1" dirty="0"/>
              <a:t>продукт (пристрій, речовина, штам мікроорганізму, культура клітин рослини і тварини тощо), процес (спосіб).</a:t>
            </a:r>
          </a:p>
          <a:p>
            <a:r>
              <a:rPr lang="uk-UA" dirty="0"/>
              <a:t>Об’єктом корисної моделі, правова охорона якій надається згідно з цим Законом, </a:t>
            </a:r>
            <a:r>
              <a:rPr lang="uk-UA" b="1" i="1" dirty="0"/>
              <a:t>може бути пристрій або процес (спосіб).</a:t>
            </a:r>
          </a:p>
          <a:p>
            <a:endParaRPr lang="uk-UA" dirty="0"/>
          </a:p>
        </p:txBody>
      </p:sp>
    </p:spTree>
    <p:extLst>
      <p:ext uri="{BB962C8B-B14F-4D97-AF65-F5344CB8AC3E}">
        <p14:creationId xmlns:p14="http://schemas.microsoft.com/office/powerpoint/2010/main" val="18657190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56139"/>
            <a:ext cx="8596668" cy="4885224"/>
          </a:xfrm>
        </p:spPr>
        <p:txBody>
          <a:bodyPr>
            <a:normAutofit/>
          </a:bodyPr>
          <a:lstStyle/>
          <a:p>
            <a:r>
              <a:rPr lang="uk-UA" sz="2000" dirty="0"/>
              <a:t>20. Якщо є підстави вважати, що заявлений винахід не відповідає умовам патентоздатності, то НОІВ надсилає заявнику про це обґрунтований попередній висновок з пропозицією надати мотивовану відповідь з усуненням, у разі необхідності, зазначених у висновку недоліків.</a:t>
            </a:r>
          </a:p>
          <a:p>
            <a:r>
              <a:rPr lang="uk-UA" sz="2000" dirty="0"/>
              <a:t>21. </a:t>
            </a:r>
            <a:r>
              <a:rPr lang="uk-UA" sz="2000" b="1" dirty="0"/>
              <a:t>Заявник у процесі кваліфікаційної експертизи заявки на винахід має право внести зміни до формули винаходу</a:t>
            </a:r>
            <a:r>
              <a:rPr lang="uk-UA" sz="2000" dirty="0"/>
              <a:t>. Такі зміни не можуть виходити за межі розкритої у поданій заявці суті винаходу та збільшувати обсяг прав порівняно з формулою, яка була опублікована на дату подання клопотання про проведення кваліфікаційної експертизи. Змінена формула вважається дійсною з дати публікації відомостей про державну реєстрацію винаходу, за умови встановлення відповідності заявленої формули винаходу умовам патентоздатності.</a:t>
            </a:r>
          </a:p>
        </p:txBody>
      </p:sp>
    </p:spTree>
    <p:extLst>
      <p:ext uri="{BB962C8B-B14F-4D97-AF65-F5344CB8AC3E}">
        <p14:creationId xmlns:p14="http://schemas.microsoft.com/office/powerpoint/2010/main" val="28719689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186151"/>
            <a:ext cx="8596668" cy="3855211"/>
          </a:xfrm>
        </p:spPr>
        <p:txBody>
          <a:bodyPr>
            <a:normAutofit/>
          </a:bodyPr>
          <a:lstStyle/>
          <a:p>
            <a:r>
              <a:rPr lang="uk-UA" sz="2400" b="1" dirty="0"/>
              <a:t>Стаття 17. </a:t>
            </a:r>
            <a:r>
              <a:rPr lang="uk-UA" sz="2400" dirty="0"/>
              <a:t>Відкликання заявки</a:t>
            </a:r>
          </a:p>
          <a:p>
            <a:r>
              <a:rPr lang="uk-UA" sz="2400" b="1" i="1" dirty="0"/>
              <a:t>Заявник має право відкликати заявку в будь-який час до дати одержання ним рішення про державну реєстрацію </a:t>
            </a:r>
            <a:r>
              <a:rPr lang="uk-UA" sz="2400" dirty="0"/>
              <a:t>секретного винаходу чи секретної корисної моделі або до дати сплати державного мита за реєстрацію винаходу (корисної моделі). Така заявка вважається відкликаною з дати подання заяви про її відкликання.</a:t>
            </a:r>
          </a:p>
          <a:p>
            <a:endParaRPr lang="uk-UA" sz="2400" dirty="0"/>
          </a:p>
        </p:txBody>
      </p:sp>
    </p:spTree>
    <p:extLst>
      <p:ext uri="{BB962C8B-B14F-4D97-AF65-F5344CB8AC3E}">
        <p14:creationId xmlns:p14="http://schemas.microsoft.com/office/powerpoint/2010/main" val="3093291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14097"/>
            <a:ext cx="8596668" cy="4927265"/>
          </a:xfrm>
        </p:spPr>
        <p:txBody>
          <a:bodyPr>
            <a:normAutofit/>
          </a:bodyPr>
          <a:lstStyle/>
          <a:p>
            <a:r>
              <a:rPr lang="uk-UA" sz="2400" b="1" dirty="0"/>
              <a:t>Стаття 18. </a:t>
            </a:r>
            <a:r>
              <a:rPr lang="uk-UA" sz="2400" dirty="0"/>
              <a:t>Перетворення заявок</a:t>
            </a:r>
          </a:p>
          <a:p>
            <a:r>
              <a:rPr lang="uk-UA" sz="2000" b="1" i="1" dirty="0"/>
              <a:t>Заявник має право перетворити заявку </a:t>
            </a:r>
            <a:r>
              <a:rPr lang="uk-UA" sz="2000" dirty="0"/>
              <a:t>на державну реєстрацію винаходу на заявку на державну реєстрацію корисної моделі і навпаки до одержання ним рішення про державну реєстрацію винаходу (корисної моделі) або рішення про відмову в такій реєстрації.</a:t>
            </a:r>
          </a:p>
          <a:p>
            <a:r>
              <a:rPr lang="uk-UA" sz="2000" i="1" dirty="0"/>
              <a:t>{Частина перша статті 18 в редакції Закону </a:t>
            </a:r>
            <a:r>
              <a:rPr lang="uk-UA" sz="2000" i="1" u="sng" dirty="0">
                <a:hlinkClick r:id="rId2"/>
              </a:rPr>
              <a:t>№ 816-IX від 21.07.2020</a:t>
            </a:r>
            <a:r>
              <a:rPr lang="uk-UA" sz="2000" i="1" dirty="0"/>
              <a:t>}</a:t>
            </a:r>
            <a:endParaRPr lang="uk-UA" sz="2000" dirty="0"/>
          </a:p>
          <a:p>
            <a:r>
              <a:rPr lang="uk-UA" sz="2000" dirty="0"/>
              <a:t>У цьому разі зберігається встановлена дата подання заявки, а якщо заявлено пріоритет, - дата її пріоритету.</a:t>
            </a:r>
          </a:p>
          <a:p>
            <a:r>
              <a:rPr lang="uk-UA" sz="2000" dirty="0"/>
              <a:t>За подання заяви про перетворення заявки сплачується збір.</a:t>
            </a:r>
          </a:p>
          <a:p>
            <a:endParaRPr lang="uk-UA" sz="2000" dirty="0"/>
          </a:p>
        </p:txBody>
      </p:sp>
    </p:spTree>
    <p:extLst>
      <p:ext uri="{BB962C8B-B14F-4D97-AF65-F5344CB8AC3E}">
        <p14:creationId xmlns:p14="http://schemas.microsoft.com/office/powerpoint/2010/main" val="37748431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466193"/>
            <a:ext cx="8596668" cy="4230414"/>
          </a:xfrm>
        </p:spPr>
        <p:txBody>
          <a:bodyPr/>
          <a:lstStyle/>
          <a:p>
            <a:r>
              <a:rPr lang="uk-UA" sz="2000" b="1" dirty="0"/>
              <a:t>Стаття 19. </a:t>
            </a:r>
            <a:r>
              <a:rPr lang="uk-UA" sz="2000" dirty="0"/>
              <a:t>Конфіденційність заявки</a:t>
            </a:r>
          </a:p>
          <a:p>
            <a:r>
              <a:rPr lang="uk-UA" sz="2000" b="1" dirty="0"/>
              <a:t>З дати надходження заявки до НОІВ і до публікації відомостей про неї матеріали заявки вважаються конфіденційною інформацією</a:t>
            </a:r>
            <a:r>
              <a:rPr lang="uk-UA" sz="2000" dirty="0"/>
              <a:t>. Доступ третьої особи до матеріалів заявки забороняється, за винятком випадків, коли такий доступ здійснюється за дозволом заявника або за рішенням компетентного органу.</a:t>
            </a:r>
          </a:p>
          <a:p>
            <a:r>
              <a:rPr lang="uk-UA" sz="2000" i="1" dirty="0"/>
              <a:t>{Частина перша статті 19 із змінами, внесеними згідно із Законом </a:t>
            </a:r>
            <a:r>
              <a:rPr lang="uk-UA" sz="2000" i="1" u="sng" dirty="0">
                <a:hlinkClick r:id="rId2"/>
              </a:rPr>
              <a:t>№ 816-IX від 21.07.2020</a:t>
            </a:r>
            <a:r>
              <a:rPr lang="uk-UA" sz="2000" i="1" dirty="0"/>
              <a:t>}</a:t>
            </a:r>
            <a:endParaRPr lang="uk-UA" sz="2000" dirty="0"/>
          </a:p>
          <a:p>
            <a:r>
              <a:rPr lang="uk-UA" sz="2000" dirty="0"/>
              <a:t>Особи, винні у порушенні вимог щодо конфіденційності матеріалів заявки, несуть відповідальність, передбачену законами України.</a:t>
            </a:r>
          </a:p>
          <a:p>
            <a:endParaRPr lang="uk-UA" dirty="0"/>
          </a:p>
        </p:txBody>
      </p:sp>
    </p:spTree>
    <p:extLst>
      <p:ext uri="{BB962C8B-B14F-4D97-AF65-F5344CB8AC3E}">
        <p14:creationId xmlns:p14="http://schemas.microsoft.com/office/powerpoint/2010/main" val="31453285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82869"/>
            <a:ext cx="8596668" cy="5158493"/>
          </a:xfrm>
        </p:spPr>
        <p:txBody>
          <a:bodyPr>
            <a:normAutofit fontScale="92500" lnSpcReduction="10000"/>
          </a:bodyPr>
          <a:lstStyle/>
          <a:p>
            <a:r>
              <a:rPr lang="uk-UA" b="1" dirty="0"/>
              <a:t>Стаття 21. </a:t>
            </a:r>
            <a:r>
              <a:rPr lang="uk-UA" dirty="0"/>
              <a:t>Тимчасова правова охорона</a:t>
            </a:r>
          </a:p>
          <a:p>
            <a:r>
              <a:rPr lang="uk-UA" dirty="0"/>
              <a:t>1. </a:t>
            </a:r>
            <a:r>
              <a:rPr lang="uk-UA" b="1" dirty="0"/>
              <a:t>Опубліковані згідно з </a:t>
            </a:r>
            <a:r>
              <a:rPr lang="uk-UA" u="sng" dirty="0">
                <a:hlinkClick r:id="rId2"/>
              </a:rPr>
              <a:t>частиною шістнадцятою</a:t>
            </a:r>
            <a:r>
              <a:rPr lang="uk-UA" dirty="0"/>
              <a:t> статті 16 цього Закону </a:t>
            </a:r>
            <a:r>
              <a:rPr lang="uk-UA" b="1" dirty="0"/>
              <a:t>відомості про заявку на державну реєстрацію винаходу надають заявнику тимчасову правову охорону в обсязі формули винаходу, з урахуванням якої вони опубліковані.</a:t>
            </a:r>
          </a:p>
          <a:p>
            <a:r>
              <a:rPr lang="uk-UA" i="1" dirty="0"/>
              <a:t>{Частина перша статті 21 із змінами, внесеними згідно із Законами </a:t>
            </a:r>
            <a:r>
              <a:rPr lang="uk-UA" i="1" u="sng" dirty="0">
                <a:hlinkClick r:id="rId3"/>
              </a:rPr>
              <a:t>№ 850-IV від 22.05.2003</a:t>
            </a:r>
            <a:r>
              <a:rPr lang="uk-UA" i="1" dirty="0"/>
              <a:t>, </a:t>
            </a:r>
            <a:r>
              <a:rPr lang="uk-UA" i="1" u="sng" dirty="0">
                <a:hlinkClick r:id="rId4"/>
              </a:rPr>
              <a:t>№ 816-IX від 21.07.2020</a:t>
            </a:r>
            <a:r>
              <a:rPr lang="uk-UA" i="1" dirty="0"/>
              <a:t>}</a:t>
            </a:r>
            <a:endParaRPr lang="uk-UA" dirty="0"/>
          </a:p>
          <a:p>
            <a:r>
              <a:rPr lang="uk-UA" dirty="0"/>
              <a:t>2. Заявник має право на одержання компенсації за завдані йому після публікації відомостей про заявку збитки від особи, яка дійсно знала чи одержала письмове повідомлення українською мовою з зазначенням номера заявки про те, що відомості про заявку на державну реєстрацію винаходу, який нею використовується без дозволу заявника, опубліковані. Зазначена компенсація може бути одержана заявником тільки після державної реєстрації такого винаходу.</a:t>
            </a:r>
          </a:p>
          <a:p>
            <a:r>
              <a:rPr lang="uk-UA" i="1" dirty="0"/>
              <a:t>{Частина друга статті 21 із змінами, внесеними згідно із Законом </a:t>
            </a:r>
            <a:r>
              <a:rPr lang="uk-UA" i="1" u="sng" dirty="0">
                <a:hlinkClick r:id="rId5"/>
              </a:rPr>
              <a:t>№ 816-IX від 21.07.2020</a:t>
            </a:r>
            <a:r>
              <a:rPr lang="uk-UA" i="1" dirty="0"/>
              <a:t>}</a:t>
            </a:r>
            <a:endParaRPr lang="uk-UA" dirty="0"/>
          </a:p>
          <a:p>
            <a:r>
              <a:rPr lang="uk-UA" dirty="0"/>
              <a:t>3. Дія тимчасової правової охорони припиняється від дати публікації в Бюлетені відомостей про державну реєстрацію винаходу чи повідомлення про припинення діловодства щодо заявки.</a:t>
            </a:r>
          </a:p>
          <a:p>
            <a:endParaRPr lang="uk-UA" dirty="0"/>
          </a:p>
        </p:txBody>
      </p:sp>
    </p:spTree>
    <p:extLst>
      <p:ext uri="{BB962C8B-B14F-4D97-AF65-F5344CB8AC3E}">
        <p14:creationId xmlns:p14="http://schemas.microsoft.com/office/powerpoint/2010/main" val="337270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61849"/>
            <a:ext cx="8596668" cy="5179514"/>
          </a:xfrm>
        </p:spPr>
        <p:txBody>
          <a:bodyPr>
            <a:normAutofit lnSpcReduction="10000"/>
          </a:bodyPr>
          <a:lstStyle/>
          <a:p>
            <a:r>
              <a:rPr lang="uk-UA" b="1" dirty="0"/>
              <a:t>Стаття 22. </a:t>
            </a:r>
            <a:r>
              <a:rPr lang="uk-UA" dirty="0"/>
              <a:t>Реєстрація</a:t>
            </a:r>
          </a:p>
          <a:p>
            <a:r>
              <a:rPr lang="uk-UA" i="1" dirty="0"/>
              <a:t>{Назва статті 22 із змінами, внесеними згідно із Законом </a:t>
            </a:r>
            <a:r>
              <a:rPr lang="uk-UA" i="1" u="sng" dirty="0">
                <a:hlinkClick r:id="rId2"/>
              </a:rPr>
              <a:t>№ 816-IX від 21.07.2020</a:t>
            </a:r>
            <a:r>
              <a:rPr lang="uk-UA" i="1" dirty="0"/>
              <a:t>}</a:t>
            </a:r>
            <a:endParaRPr lang="uk-UA" dirty="0"/>
          </a:p>
          <a:p>
            <a:r>
              <a:rPr lang="uk-UA" dirty="0"/>
              <a:t>1. </a:t>
            </a:r>
            <a:r>
              <a:rPr lang="uk-UA" b="1" i="1" dirty="0"/>
              <a:t>На підставі рішення про державну реєстрацію винаходу (корисної моделі), секретного винаходу (секретної корисної моделі) НОІВ здійснює державну реєстрацію винаходу (корисної моделі), секретного винаходу (секретної корисної моделі) шляхом внесення до Реєстру відповідних відомостей. </a:t>
            </a:r>
            <a:r>
              <a:rPr lang="uk-UA" dirty="0"/>
              <a:t>Порядок ведення Реєстру і перелік відомостей, що містяться в Реєстрі, визначаються центральним органом виконавчої влади, що забезпечує формування та реалізує державну політику у сфері інтелектуальної власності.</a:t>
            </a:r>
          </a:p>
          <a:p>
            <a:r>
              <a:rPr lang="uk-UA" i="1" dirty="0"/>
              <a:t>{Частина перша статті 22 в редакції Закону </a:t>
            </a:r>
            <a:r>
              <a:rPr lang="uk-UA" i="1" u="sng" dirty="0">
                <a:hlinkClick r:id="rId3"/>
              </a:rPr>
              <a:t>№ 816-IX від 21.07.2020</a:t>
            </a:r>
            <a:r>
              <a:rPr lang="uk-UA" i="1" dirty="0"/>
              <a:t>}</a:t>
            </a:r>
            <a:endParaRPr lang="uk-UA" dirty="0"/>
          </a:p>
          <a:p>
            <a:r>
              <a:rPr lang="uk-UA" dirty="0"/>
              <a:t>2. Державна реєстрація винаходу (корисної моделі) здійснюється за наявності документа про сплату державного мита за реєстрацію винаходу (корисної моделі) і сплаченого збору за публікації про державну реєстрацію винаходу (корисної моделі). Зазначені мито та збір сплачуються після надходження до заявника рішення про державну реєстрацію винаходу (корисної моделі).</a:t>
            </a:r>
          </a:p>
          <a:p>
            <a:endParaRPr lang="uk-UA" dirty="0"/>
          </a:p>
        </p:txBody>
      </p:sp>
    </p:spTree>
    <p:extLst>
      <p:ext uri="{BB962C8B-B14F-4D97-AF65-F5344CB8AC3E}">
        <p14:creationId xmlns:p14="http://schemas.microsoft.com/office/powerpoint/2010/main" val="14947281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72055"/>
            <a:ext cx="8596668" cy="4969307"/>
          </a:xfrm>
        </p:spPr>
        <p:txBody>
          <a:bodyPr/>
          <a:lstStyle/>
          <a:p>
            <a:r>
              <a:rPr lang="uk-UA" sz="2200" b="1" i="1" dirty="0"/>
              <a:t>Якщо протягом трьох місяців </a:t>
            </a:r>
            <a:r>
              <a:rPr lang="uk-UA" sz="2200" dirty="0"/>
              <a:t>з дати одержання заявником рішення про державну реєстрацію винаходу (корисної моделі) </a:t>
            </a:r>
            <a:r>
              <a:rPr lang="uk-UA" sz="2200" b="1" i="1" dirty="0"/>
              <a:t>документ про сплату державного мита за реєстрацію винаходу (корисної моделі) і збір за публікацію про державну реєстрацію винаходу (корисної моделі) не надійшли до НОІВ,</a:t>
            </a:r>
            <a:r>
              <a:rPr lang="uk-UA" sz="2200" dirty="0"/>
              <a:t> </a:t>
            </a:r>
            <a:r>
              <a:rPr lang="uk-UA" sz="2200" b="1" i="1" dirty="0"/>
              <a:t>державна реєстрація винаходу (корисної моделі) не здійснюється</a:t>
            </a:r>
            <a:r>
              <a:rPr lang="uk-UA" sz="2200" dirty="0"/>
              <a:t>, а заявка вважається відкликаною.</a:t>
            </a:r>
          </a:p>
          <a:p>
            <a:r>
              <a:rPr lang="uk-UA" sz="2200" dirty="0"/>
              <a:t>Строк надходження документа про сплату державного мита за реєстрацію винаходу (корисної моделі), строк сплати збору за публікацію про державну реєстрацію винаходу (корисної моделі) продовжується, але не більш як на шість місяців, якщо до його спливу буде подано відповідне клопотання та сплачено збір за його подання.</a:t>
            </a:r>
          </a:p>
          <a:p>
            <a:endParaRPr lang="uk-UA" dirty="0"/>
          </a:p>
        </p:txBody>
      </p:sp>
    </p:spTree>
    <p:extLst>
      <p:ext uri="{BB962C8B-B14F-4D97-AF65-F5344CB8AC3E}">
        <p14:creationId xmlns:p14="http://schemas.microsoft.com/office/powerpoint/2010/main" val="3252745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2200" dirty="0"/>
              <a:t>Якщо </a:t>
            </a:r>
            <a:r>
              <a:rPr lang="uk-UA" sz="2200" b="1" i="1" dirty="0"/>
              <a:t>строк </a:t>
            </a:r>
            <a:r>
              <a:rPr lang="uk-UA" sz="2200" dirty="0"/>
              <a:t>надходження документа про сплату державного мита за реєстрацію винаходу (корисної моделі), строк сплати збору за публікацію про державну реєстрацію винаходу (корисної моделі) </a:t>
            </a:r>
            <a:r>
              <a:rPr lang="uk-UA" sz="2200" b="1" i="1" dirty="0"/>
              <a:t>пропущений з поважних причин, права заявника щодо заявки відновлюються</a:t>
            </a:r>
            <a:r>
              <a:rPr lang="uk-UA" sz="2200" dirty="0"/>
              <a:t>, за умови що протягом шести місяців після його спливу буде подано відповідне клопотання разом з документом про сплату державного мита за реєстрацію винаходу (корисної моделі) та сплачено збір за подання зазначеного клопотання та збір за публікацію про державну реєстрацію винаходу (корисної моделі).</a:t>
            </a:r>
          </a:p>
        </p:txBody>
      </p:sp>
    </p:spTree>
    <p:extLst>
      <p:ext uri="{BB962C8B-B14F-4D97-AF65-F5344CB8AC3E}">
        <p14:creationId xmlns:p14="http://schemas.microsoft.com/office/powerpoint/2010/main" val="42825478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40525"/>
            <a:ext cx="8596668" cy="5000838"/>
          </a:xfrm>
        </p:spPr>
        <p:txBody>
          <a:bodyPr>
            <a:normAutofit/>
          </a:bodyPr>
          <a:lstStyle/>
          <a:p>
            <a:r>
              <a:rPr lang="uk-UA" sz="2400" dirty="0"/>
              <a:t>3. </a:t>
            </a:r>
            <a:r>
              <a:rPr lang="uk-UA" sz="2400" b="1" i="1" dirty="0"/>
              <a:t>Після внесення до Реєстру відомостей будь-яка особа має право ознайомитися з ними </a:t>
            </a:r>
            <a:r>
              <a:rPr lang="uk-UA" sz="2400" dirty="0"/>
              <a:t>у порядку, що визначається центральним органом виконавчої влади, що забезпечує формування та реалізує державну політику у сфері інтелектуальної власності, </a:t>
            </a:r>
            <a:r>
              <a:rPr lang="uk-UA" sz="2400" b="1" dirty="0"/>
              <a:t>та одержати відповідно до свого клопотання виписку з Реєстру щодо відомостей про державну реєстрацію винаходу (корисної моделі), за умови сплати збору за подання цього клопотання.</a:t>
            </a:r>
          </a:p>
          <a:p>
            <a:r>
              <a:rPr lang="uk-UA" sz="2400" dirty="0"/>
              <a:t>Ознайомлення з відомостями, внесеними до Реєстру, щодо секретного винаходу (секретної корисної моделі) здійснюється з дотриманням вимог </a:t>
            </a:r>
            <a:r>
              <a:rPr lang="uk-UA" sz="2400" u="sng" dirty="0">
                <a:hlinkClick r:id="rId2"/>
              </a:rPr>
              <a:t>Закону України</a:t>
            </a:r>
            <a:r>
              <a:rPr lang="uk-UA" sz="2400" dirty="0"/>
              <a:t> "Про державну таємницю".</a:t>
            </a:r>
          </a:p>
          <a:p>
            <a:endParaRPr lang="uk-UA" sz="2400" dirty="0"/>
          </a:p>
        </p:txBody>
      </p:sp>
    </p:spTree>
    <p:extLst>
      <p:ext uri="{BB962C8B-B14F-4D97-AF65-F5344CB8AC3E}">
        <p14:creationId xmlns:p14="http://schemas.microsoft.com/office/powerpoint/2010/main" val="16345150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03891"/>
            <a:ext cx="8596668" cy="5137472"/>
          </a:xfrm>
        </p:spPr>
        <p:txBody>
          <a:bodyPr>
            <a:normAutofit/>
          </a:bodyPr>
          <a:lstStyle/>
          <a:p>
            <a:r>
              <a:rPr lang="uk-UA" sz="2400" b="1" dirty="0"/>
              <a:t>Стаття 23. </a:t>
            </a:r>
            <a:r>
              <a:rPr lang="uk-UA" sz="2400" dirty="0"/>
              <a:t>Публікація</a:t>
            </a:r>
          </a:p>
          <a:p>
            <a:r>
              <a:rPr lang="uk-UA" i="1" dirty="0"/>
              <a:t>{Назва статті 23 в редакції Закону </a:t>
            </a:r>
            <a:r>
              <a:rPr lang="uk-UA" i="1" u="sng" dirty="0">
                <a:hlinkClick r:id="rId2"/>
              </a:rPr>
              <a:t>№ 816-IX від 21.07.2020</a:t>
            </a:r>
            <a:r>
              <a:rPr lang="uk-UA" i="1" dirty="0"/>
              <a:t>}</a:t>
            </a:r>
            <a:endParaRPr lang="uk-UA" dirty="0"/>
          </a:p>
          <a:p>
            <a:r>
              <a:rPr lang="uk-UA" dirty="0"/>
              <a:t>1. Одночасно з державною реєстрацією винаходу (корисної моделі) НОІВ здійснює публікацію в Бюлетені відомостей про державну реєстрацію винаходу (корисної моделі), визначених у встановленому порядку.</a:t>
            </a:r>
          </a:p>
          <a:p>
            <a:r>
              <a:rPr lang="uk-UA" dirty="0"/>
              <a:t>2. Не пізніше 3 місяців від дати опублікування відомостей про державну реєстрацію винаходу (корисної моделі) НОІВ публікує опис до патенту, що містить формулу та опис винаходу (корисної моделі), а також креслення, на яке є посилання в описі винаходу (корисної моделі).</a:t>
            </a:r>
          </a:p>
          <a:p>
            <a:r>
              <a:rPr lang="uk-UA" dirty="0"/>
              <a:t>3. Після публікації відомостей про державну реєстрацію винаходу (корисної моделі) будь-яка особа має право ознайомитися з матеріалами заявки в установленому порядку. За ознайомлення з матеріалами заявки сплачується збір.</a:t>
            </a:r>
          </a:p>
          <a:p>
            <a:r>
              <a:rPr lang="uk-UA" dirty="0"/>
              <a:t>4. Відомості про державну реєстрацію секретного винаходу (секретної корисної моделі) не публікуються.</a:t>
            </a:r>
          </a:p>
          <a:p>
            <a:endParaRPr lang="uk-UA" dirty="0"/>
          </a:p>
        </p:txBody>
      </p:sp>
    </p:spTree>
    <p:extLst>
      <p:ext uri="{BB962C8B-B14F-4D97-AF65-F5344CB8AC3E}">
        <p14:creationId xmlns:p14="http://schemas.microsoft.com/office/powerpoint/2010/main" val="366728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Правова охорона згідно з цим Законом не поширюється на такі об’єкти:</a:t>
            </a:r>
          </a:p>
        </p:txBody>
      </p:sp>
      <p:sp>
        <p:nvSpPr>
          <p:cNvPr id="3" name="Объект 2"/>
          <p:cNvSpPr>
            <a:spLocks noGrp="1"/>
          </p:cNvSpPr>
          <p:nvPr>
            <p:ph idx="1"/>
          </p:nvPr>
        </p:nvSpPr>
        <p:spPr/>
        <p:txBody>
          <a:bodyPr/>
          <a:lstStyle/>
          <a:p>
            <a:r>
              <a:rPr lang="uk-UA" dirty="0"/>
              <a:t>сорти рослин і породи тварин;</a:t>
            </a:r>
          </a:p>
          <a:p>
            <a:r>
              <a:rPr lang="uk-UA" dirty="0"/>
              <a:t>біологічні у своїй основі процеси відтворення рослин і тварин, що не належать до небіологічних та мікробіологічних процесів, а також продукти таких процесів;</a:t>
            </a:r>
          </a:p>
          <a:p>
            <a:r>
              <a:rPr lang="uk-UA" dirty="0"/>
              <a:t>компонування напівпровідникових виробів;</a:t>
            </a:r>
          </a:p>
          <a:p>
            <a:r>
              <a:rPr lang="uk-UA" dirty="0"/>
              <a:t>результати художнього конструювання;</a:t>
            </a:r>
          </a:p>
          <a:p>
            <a:r>
              <a:rPr lang="uk-UA" dirty="0"/>
              <a:t>хірургічні чи терапевтичні способи лікування людини або тварини, способи діагностики організму людини або тварини. Дія цього положення не поширюється на продукти (речовини або композиції), що застосовуються в діагностиці або лікуванні;</a:t>
            </a:r>
          </a:p>
          <a:p>
            <a:endParaRPr lang="uk-UA" dirty="0"/>
          </a:p>
        </p:txBody>
      </p:sp>
    </p:spTree>
    <p:extLst>
      <p:ext uri="{BB962C8B-B14F-4D97-AF65-F5344CB8AC3E}">
        <p14:creationId xmlns:p14="http://schemas.microsoft.com/office/powerpoint/2010/main" val="12993312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40829"/>
            <a:ext cx="8596668" cy="5200534"/>
          </a:xfrm>
        </p:spPr>
        <p:txBody>
          <a:bodyPr>
            <a:normAutofit/>
          </a:bodyPr>
          <a:lstStyle/>
          <a:p>
            <a:r>
              <a:rPr lang="uk-UA" sz="2400" b="1" dirty="0"/>
              <a:t>Стаття 25. </a:t>
            </a:r>
            <a:r>
              <a:rPr lang="uk-UA" sz="2400" dirty="0"/>
              <a:t>Видача патенту</a:t>
            </a:r>
          </a:p>
          <a:p>
            <a:r>
              <a:rPr lang="uk-UA" dirty="0"/>
              <a:t>1. Видача патенту здійснюється НОІВ у місячний строк після державної реєстрації винаходу (корисної моделі).</a:t>
            </a:r>
          </a:p>
          <a:p>
            <a:r>
              <a:rPr lang="uk-UA" i="1" dirty="0"/>
              <a:t>{Абзац перший частини першої статті 25 із змінами, внесеними згідно із Законом </a:t>
            </a:r>
            <a:r>
              <a:rPr lang="uk-UA" i="1" u="sng" dirty="0">
                <a:hlinkClick r:id="rId2"/>
              </a:rPr>
              <a:t>№ 816-IX від 21.07.2020</a:t>
            </a:r>
            <a:r>
              <a:rPr lang="uk-UA" i="1" dirty="0"/>
              <a:t>}</a:t>
            </a:r>
            <a:endParaRPr lang="uk-UA" dirty="0"/>
          </a:p>
          <a:p>
            <a:r>
              <a:rPr lang="uk-UA" dirty="0"/>
              <a:t>Патент видається особі, яка має право на його одержання. Якщо право на одержання одного і того ж патенту мають кілька осіб, їм видається один патент.</a:t>
            </a:r>
          </a:p>
          <a:p>
            <a:r>
              <a:rPr lang="uk-UA" dirty="0"/>
              <a:t>Патент на корисну модель видається під відповідальність його володільця за відповідність корисної моделі умовам патентоздатності.</a:t>
            </a:r>
          </a:p>
          <a:p>
            <a:r>
              <a:rPr lang="uk-UA" i="1" dirty="0"/>
              <a:t>{Абзац третій частини першої статті 25 в редакції Закону </a:t>
            </a:r>
            <a:r>
              <a:rPr lang="uk-UA" i="1" u="sng" dirty="0">
                <a:hlinkClick r:id="rId3"/>
              </a:rPr>
              <a:t>№ 816-IX від 21.07.2020</a:t>
            </a:r>
            <a:r>
              <a:rPr lang="uk-UA" i="1" dirty="0"/>
              <a:t>}</a:t>
            </a:r>
            <a:endParaRPr lang="uk-UA" dirty="0"/>
          </a:p>
          <a:p>
            <a:r>
              <a:rPr lang="uk-UA" dirty="0"/>
              <a:t>2. Форма патенту і зміст зазначених у ньому відомостей визначаються центральним органом виконавчої влади, що забезпечує формування та реалізує державну політику у сфері інтелектуальної власності.</a:t>
            </a:r>
          </a:p>
          <a:p>
            <a:endParaRPr lang="uk-UA" dirty="0"/>
          </a:p>
        </p:txBody>
      </p:sp>
    </p:spTree>
    <p:extLst>
      <p:ext uri="{BB962C8B-B14F-4D97-AF65-F5344CB8AC3E}">
        <p14:creationId xmlns:p14="http://schemas.microsoft.com/office/powerpoint/2010/main" val="38492516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870841"/>
            <a:ext cx="8596668" cy="4170521"/>
          </a:xfrm>
        </p:spPr>
        <p:txBody>
          <a:bodyPr>
            <a:normAutofit/>
          </a:bodyPr>
          <a:lstStyle/>
          <a:p>
            <a:r>
              <a:rPr lang="uk-UA" sz="2400" dirty="0"/>
              <a:t>3. До виданого патенту на вимогу його володільця НОІВ вносить виправлення очевидних помилок з наступним повідомленням про це в Бюлетені.</a:t>
            </a:r>
          </a:p>
          <a:p>
            <a:r>
              <a:rPr lang="uk-UA" sz="2400" dirty="0"/>
              <a:t>4. </a:t>
            </a:r>
            <a:r>
              <a:rPr lang="uk-UA" sz="2400" b="1" i="1" dirty="0"/>
              <a:t>У випадку втрати чи зіпсування патенту його володільцю видається дублікат патенту </a:t>
            </a:r>
            <a:r>
              <a:rPr lang="uk-UA" sz="2400" dirty="0"/>
              <a:t>у порядку, встановленому центральним органом виконавчої влади, що забезпечує формування та реалізує державну політику у сфері інтелектуальної власності. За видачу дубліката патенту сплачується збір.</a:t>
            </a:r>
          </a:p>
          <a:p>
            <a:endParaRPr lang="uk-UA" sz="2400" dirty="0"/>
          </a:p>
        </p:txBody>
      </p:sp>
    </p:spTree>
    <p:extLst>
      <p:ext uri="{BB962C8B-B14F-4D97-AF65-F5344CB8AC3E}">
        <p14:creationId xmlns:p14="http://schemas.microsoft.com/office/powerpoint/2010/main" val="24728134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ctr"/>
            <a:endParaRPr lang="uk-UA" sz="3200" dirty="0"/>
          </a:p>
          <a:p>
            <a:pPr algn="ctr"/>
            <a:endParaRPr lang="uk-UA" sz="3200" dirty="0"/>
          </a:p>
          <a:p>
            <a:pPr algn="ctr"/>
            <a:endParaRPr lang="uk-UA" sz="3200" dirty="0"/>
          </a:p>
          <a:p>
            <a:pPr algn="ctr"/>
            <a:r>
              <a:rPr lang="uk-UA" sz="3200" dirty="0"/>
              <a:t>Дякую </a:t>
            </a:r>
            <a:r>
              <a:rPr lang="uk-UA" sz="3200"/>
              <a:t>за увагу!</a:t>
            </a:r>
            <a:endParaRPr lang="uk-UA" sz="3200" dirty="0"/>
          </a:p>
        </p:txBody>
      </p:sp>
    </p:spTree>
    <p:extLst>
      <p:ext uri="{BB962C8B-B14F-4D97-AF65-F5344CB8AC3E}">
        <p14:creationId xmlns:p14="http://schemas.microsoft.com/office/powerpoint/2010/main" val="154308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45325"/>
            <a:ext cx="8596668" cy="4696038"/>
          </a:xfrm>
        </p:spPr>
        <p:txBody>
          <a:bodyPr>
            <a:normAutofit/>
          </a:bodyPr>
          <a:lstStyle/>
          <a:p>
            <a:r>
              <a:rPr lang="uk-UA" sz="2400" dirty="0"/>
              <a:t>процеси клонування людини;</a:t>
            </a:r>
          </a:p>
          <a:p>
            <a:r>
              <a:rPr lang="uk-UA" sz="2400" dirty="0"/>
              <a:t>процеси змінювання через зародкову лінію генетичної ідентичності людей;</a:t>
            </a:r>
          </a:p>
          <a:p>
            <a:r>
              <a:rPr lang="uk-UA" sz="2400" dirty="0"/>
              <a:t>використання людських ембріонів для промислових або комерційних цілей;</a:t>
            </a:r>
          </a:p>
          <a:p>
            <a:r>
              <a:rPr lang="uk-UA" sz="2400" dirty="0"/>
              <a:t>процеси змінювання генетичної ідентичності тварин, які можуть спричинити їх страждання без будь-якої істотної медичної користі для людей або тварин, а також тварин, виведених внаслідок такого процесу;</a:t>
            </a:r>
          </a:p>
          <a:p>
            <a:endParaRPr lang="uk-UA" sz="2400" dirty="0"/>
          </a:p>
        </p:txBody>
      </p:sp>
    </p:spTree>
    <p:extLst>
      <p:ext uri="{BB962C8B-B14F-4D97-AF65-F5344CB8AC3E}">
        <p14:creationId xmlns:p14="http://schemas.microsoft.com/office/powerpoint/2010/main" val="2706625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61545"/>
            <a:ext cx="8596668" cy="4979817"/>
          </a:xfrm>
        </p:spPr>
        <p:txBody>
          <a:bodyPr>
            <a:normAutofit/>
          </a:bodyPr>
          <a:lstStyle/>
          <a:p>
            <a:r>
              <a:rPr lang="uk-UA" sz="2000" dirty="0"/>
              <a:t>людський організм на різних стадіях його формування та розвитку, а також просте виявлення одного з його елементів, зокрема послідовності або частини послідовності гена. Дія цього положення не впливає на надання правової охорони винаходу, об’єктом якого є елементи людського організму поза організмом або одержані в інший спосіб, із застосуванням технічного процесу, включаючи послідовність чи часткову послідовність гена, якщо навіть структура цього елемента ідентична структурі природного елемента;</a:t>
            </a:r>
          </a:p>
          <a:p>
            <a:r>
              <a:rPr lang="uk-UA" sz="2000" dirty="0"/>
              <a:t>продукт або процес, який стосується рослини чи тварини, використання якого обмежується певним сортом рослин чи певною породою тварин;</a:t>
            </a:r>
          </a:p>
          <a:p>
            <a:r>
              <a:rPr lang="uk-UA" sz="2000" dirty="0"/>
              <a:t>продукт або процес, який стосується природного біологічного матеріалу, не відокремленого від свого природного середовища, або що не є продуктом технічного процесу.</a:t>
            </a:r>
          </a:p>
          <a:p>
            <a:endParaRPr lang="uk-UA" dirty="0"/>
          </a:p>
        </p:txBody>
      </p:sp>
    </p:spTree>
    <p:extLst>
      <p:ext uri="{BB962C8B-B14F-4D97-AF65-F5344CB8AC3E}">
        <p14:creationId xmlns:p14="http://schemas.microsoft.com/office/powerpoint/2010/main" val="1680481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61849"/>
            <a:ext cx="8596668" cy="5179514"/>
          </a:xfrm>
        </p:spPr>
        <p:txBody>
          <a:bodyPr>
            <a:noAutofit/>
          </a:bodyPr>
          <a:lstStyle/>
          <a:p>
            <a:r>
              <a:rPr lang="uk-UA" sz="2400" dirty="0"/>
              <a:t>Заборона на законодавчому рівні комерційного використання певного об’єкта з інших підстав не впливає на надання йому правової охорони.</a:t>
            </a:r>
          </a:p>
          <a:p>
            <a:r>
              <a:rPr lang="uk-UA" sz="2400" dirty="0"/>
              <a:t>Не відповідає поняттю </a:t>
            </a:r>
            <a:r>
              <a:rPr lang="uk-UA" sz="2400" u="sng" dirty="0">
                <a:hlinkClick r:id="rId2"/>
              </a:rPr>
              <a:t>"винахід (корисна модель)"</a:t>
            </a:r>
            <a:r>
              <a:rPr lang="uk-UA" sz="2400" dirty="0"/>
              <a:t>, визначеному статтею 1 цього Закону, та не визнається винаходом (корисною моделлю) згідно з цим Законом, якщо виступає як самостійний об’єкт:</a:t>
            </a:r>
          </a:p>
          <a:p>
            <a:r>
              <a:rPr lang="uk-UA" sz="2400" dirty="0"/>
              <a:t>відкриття, наукова теорія, математичний метод;</a:t>
            </a:r>
          </a:p>
          <a:p>
            <a:r>
              <a:rPr lang="uk-UA" sz="2400" dirty="0"/>
              <a:t>схема, правила і метод проведення ігор, конкурсів, аукціонів, фізичних вправ, інтелектуальної або організаційної, зокрема господарської, діяльності (планування, фінансування, постачання, облік, кредитування, прогнозування, нормування тощо);</a:t>
            </a:r>
          </a:p>
          <a:p>
            <a:endParaRPr lang="uk-UA" sz="2400" dirty="0"/>
          </a:p>
        </p:txBody>
      </p:sp>
    </p:spTree>
    <p:extLst>
      <p:ext uri="{BB962C8B-B14F-4D97-AF65-F5344CB8AC3E}">
        <p14:creationId xmlns:p14="http://schemas.microsoft.com/office/powerpoint/2010/main" val="87230568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TM02900688[[fn=Аспект]]</Template>
  <TotalTime>927</TotalTime>
  <Words>6348</Words>
  <Application>Microsoft Office PowerPoint</Application>
  <PresentationFormat>Широкоэкранный</PresentationFormat>
  <Paragraphs>229</Paragraphs>
  <Slides>62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62</vt:i4>
      </vt:variant>
    </vt:vector>
  </HeadingPairs>
  <TitlesOfParts>
    <vt:vector size="67" baseType="lpstr">
      <vt:lpstr>Arial</vt:lpstr>
      <vt:lpstr>Times New Roman</vt:lpstr>
      <vt:lpstr>Trebuchet MS</vt:lpstr>
      <vt:lpstr>Wingdings 3</vt:lpstr>
      <vt:lpstr>Аспект</vt:lpstr>
      <vt:lpstr>Інтелектуальна власність</vt:lpstr>
      <vt:lpstr>Презентация PowerPoint</vt:lpstr>
      <vt:lpstr>Ст.4 ЗУ «Про охорону винаходів, корисних моделей»</vt:lpstr>
      <vt:lpstr>Презентация PowerPoint</vt:lpstr>
      <vt:lpstr>Стаття 6. Умови надання правової охорони</vt:lpstr>
      <vt:lpstr>Правова охорона згідно з цим Законом не поширюється на такі об’єкти: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Стаття 7. Умови патентоздатності винаходу, корисної моделі</vt:lpstr>
      <vt:lpstr>Презентация PowerPoint</vt:lpstr>
      <vt:lpstr>Презентация PowerPoint</vt:lpstr>
      <vt:lpstr>Презентация PowerPoint</vt:lpstr>
      <vt:lpstr>ПРАВО НА РЕЄСТРАЦІЮ ВИНАХОДУ (КОРИСНОЇ МОДЕЛІ)</vt:lpstr>
      <vt:lpstr>Презентация PowerPoint</vt:lpstr>
      <vt:lpstr>Презентация PowerPoint</vt:lpstr>
      <vt:lpstr>Презентация PowerPoint</vt:lpstr>
      <vt:lpstr>Презентация PowerPoint</vt:lpstr>
      <vt:lpstr>Презентация PowerPoint</vt:lpstr>
      <vt:lpstr>ПОРЯДОК РЕЄСТРАЦІЇ ВИНАХОДУ (КОРИСНОЇ МОДЕЛІ)</vt:lpstr>
      <vt:lpstr>Презентация PowerPoint</vt:lpstr>
      <vt:lpstr>Презентация PowerPoint</vt:lpstr>
      <vt:lpstr>Ст.1 ЗУ «Про державну таємницю»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Стаття 16. Експертиза заявки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PC</dc:creator>
  <cp:lastModifiedBy>Щербакова Олена Миколаївна</cp:lastModifiedBy>
  <cp:revision>41</cp:revision>
  <dcterms:created xsi:type="dcterms:W3CDTF">2021-05-25T05:37:53Z</dcterms:created>
  <dcterms:modified xsi:type="dcterms:W3CDTF">2024-02-23T11:45:12Z</dcterms:modified>
</cp:coreProperties>
</file>