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4" r:id="rId4"/>
    <p:sldId id="283" r:id="rId5"/>
    <p:sldId id="258" r:id="rId6"/>
    <p:sldId id="259" r:id="rId7"/>
    <p:sldId id="292" r:id="rId8"/>
    <p:sldId id="260" r:id="rId9"/>
    <p:sldId id="261" r:id="rId10"/>
    <p:sldId id="282" r:id="rId11"/>
    <p:sldId id="281" r:id="rId12"/>
    <p:sldId id="295" r:id="rId13"/>
    <p:sldId id="296" r:id="rId14"/>
    <p:sldId id="297" r:id="rId15"/>
    <p:sldId id="298" r:id="rId16"/>
    <p:sldId id="262" r:id="rId17"/>
    <p:sldId id="264" r:id="rId18"/>
    <p:sldId id="263"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80" r:id="rId34"/>
    <p:sldId id="279" r:id="rId35"/>
    <p:sldId id="286" r:id="rId36"/>
    <p:sldId id="287" r:id="rId37"/>
    <p:sldId id="293" r:id="rId38"/>
    <p:sldId id="291" r:id="rId39"/>
    <p:sldId id="289" r:id="rId40"/>
    <p:sldId id="294"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2" d="100"/>
          <a:sy n="92" d="100"/>
        </p:scale>
        <p:origin x="101"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zakon.rada.gov.ua/laws/show/2341-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uk.wikipedia.org/wiki/%D0%9D%D0%B5%D0%BE%D0%BF%D0%BE%D0%B4%D0%B0%D1%82%D0%BA%D0%BE%D0%B2%D1%83%D0%B2%D0%B0%D0%BD%D0%B8%D0%B9_%D0%BC%D1%96%D0%BD%D1%96%D0%BC%D1%83%D0%BC#cite_note-2" TargetMode="External"/><Relationship Id="rId3" Type="http://schemas.openxmlformats.org/officeDocument/2006/relationships/hyperlink" Target="https://uk.wikipedia.org/wiki/%D0%90%D0%B4%D0%BC%D1%96%D0%BD%D1%96%D1%81%D1%82%D1%80%D0%B0%D1%82%D0%B8%D0%B2%D0%BD%D0%B5_%D0%BF%D1%80%D0%B0%D0%B2%D0%BE" TargetMode="External"/><Relationship Id="rId7" Type="http://schemas.openxmlformats.org/officeDocument/2006/relationships/hyperlink" Target="https://uk.wikipedia.org/wiki/%D0%9F%D0%BE%D0%B4%D0%B0%D1%82%D0%BA%D0%BE%D0%B2%D0%B0_%D1%81%D0%BE%D1%86%D1%96%D0%B0%D0%BB%D1%8C%D0%BD%D0%B0_%D0%BF%D1%96%D0%BB%D1%8C%D0%B3%D0%B0" TargetMode="External"/><Relationship Id="rId2" Type="http://schemas.openxmlformats.org/officeDocument/2006/relationships/hyperlink" Target="https://uk.wikipedia.org/wiki/%D0%9D%D0%B5%D0%BE%D0%BF%D0%BE%D0%B4%D0%B0%D1%82%D0%BA%D0%BE%D0%B2%D1%83%D0%B2%D0%B0%D0%BD%D0%B8%D0%B9_%D0%BC%D1%96%D0%BD%D1%96%D0%BC%D1%83%D0%BC#cite_note-1" TargetMode="External"/><Relationship Id="rId1" Type="http://schemas.openxmlformats.org/officeDocument/2006/relationships/slideLayout" Target="../slideLayouts/slideLayout2.xml"/><Relationship Id="rId6" Type="http://schemas.openxmlformats.org/officeDocument/2006/relationships/hyperlink" Target="https://uk.wikipedia.org/wiki/%D0%9F%D1%80%D0%B0%D0%B2%D0%BE%D0%BF%D0%BE%D1%80%D1%83%D1%88%D0%B5%D0%BD%D0%BD%D1%8F" TargetMode="External"/><Relationship Id="rId5" Type="http://schemas.openxmlformats.org/officeDocument/2006/relationships/hyperlink" Target="https://uk.wikipedia.org/wiki/%D0%97%D0%BB%D0%BE%D1%87%D0%B8%D0%BD" TargetMode="External"/><Relationship Id="rId4" Type="http://schemas.openxmlformats.org/officeDocument/2006/relationships/hyperlink" Target="https://uk.wikipedia.org/wiki/%D0%9A%D1%80%D0%B8%D0%BC%D1%96%D0%BD%D0%B0%D0%BB%D1%8C%D0%BD%D0%B5_%D0%BF%D1%80%D0%B0%D0%B2%D0%B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k.wikipedia.org/wiki/%D0%9F%D1%80%D0%BE%D0%B6%D0%B8%D1%82%D0%BA%D0%BE%D0%B2%D0%B8%D0%B9_%D0%BC%D1%96%D0%BD%D1%96%D0%BC%D1%83%D0%BC" TargetMode="External"/><Relationship Id="rId2" Type="http://schemas.openxmlformats.org/officeDocument/2006/relationships/hyperlink" Target="https://uk.wikipedia.org/wiki/%D0%9F%D0%BE%D0%B4%D0%B0%D1%82%D0%BA%D0%BE%D0%B2%D0%B0_%D1%81%D0%BE%D1%86%D1%96%D0%B0%D0%BB%D1%8C%D0%BD%D0%B0_%D0%BF%D1%96%D0%BB%D1%8C%D0%B3%D0%B0#cite_note-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ps.ligazakon.net/document/T012341?utm_source=biz.ligazakon.net&amp;utm_medium=news&amp;utm_content=bizpress01" TargetMode="External"/><Relationship Id="rId2" Type="http://schemas.openxmlformats.org/officeDocument/2006/relationships/hyperlink" Target="https://ips.ligazakon.net/document/view/kd0005?utm_source=biz.ligazakon.net&amp;utm_medium=news&amp;utm_content=bizpress0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ps.ligazakon.net/document/view/KD0005?ed=2017_01_01&amp;an=982015" TargetMode="External"/><Relationship Id="rId2" Type="http://schemas.openxmlformats.org/officeDocument/2006/relationships/hyperlink" Target="https://ips.ligazakon.net/document/view/KD0005?ed=2017_01_01&amp;an=454499" TargetMode="External"/><Relationship Id="rId1" Type="http://schemas.openxmlformats.org/officeDocument/2006/relationships/slideLayout" Target="../slideLayouts/slideLayout2.xml"/><Relationship Id="rId4" Type="http://schemas.openxmlformats.org/officeDocument/2006/relationships/hyperlink" Target="https://ips.ligazakon.net/document/view/KD0005?ed=2017_01_01&amp;an=45835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Інтелектуальна власність </a:t>
            </a:r>
            <a:endParaRPr lang="ru-RU" dirty="0"/>
          </a:p>
        </p:txBody>
      </p:sp>
      <p:sp>
        <p:nvSpPr>
          <p:cNvPr id="3" name="Подзаголовок 2"/>
          <p:cNvSpPr>
            <a:spLocks noGrp="1"/>
          </p:cNvSpPr>
          <p:nvPr>
            <p:ph type="subTitle" idx="1"/>
          </p:nvPr>
        </p:nvSpPr>
        <p:spPr>
          <a:xfrm>
            <a:off x="1507067" y="4050834"/>
            <a:ext cx="7766936" cy="1493756"/>
          </a:xfrm>
        </p:spPr>
        <p:txBody>
          <a:bodyPr>
            <a:noAutofit/>
          </a:bodyPr>
          <a:lstStyle/>
          <a:p>
            <a:pPr algn="ctr"/>
            <a:r>
              <a:rPr lang="uk-UA" sz="2600" dirty="0">
                <a:solidFill>
                  <a:schemeClr val="tx1"/>
                </a:solidFill>
              </a:rPr>
              <a:t>Тема № 11. </a:t>
            </a:r>
            <a:r>
              <a:rPr lang="uk-UA" sz="2600" b="1" dirty="0">
                <a:solidFill>
                  <a:schemeClr val="tx1"/>
                </a:solidFill>
              </a:rPr>
              <a:t>Адміністративна та кримінальна відповідальність за порушення прав інтелектуальної власності</a:t>
            </a:r>
            <a:endParaRPr lang="ru-RU" sz="2600" b="1" dirty="0">
              <a:solidFill>
                <a:schemeClr val="tx1"/>
              </a:solidFill>
            </a:endParaRPr>
          </a:p>
        </p:txBody>
      </p:sp>
    </p:spTree>
    <p:extLst>
      <p:ext uri="{BB962C8B-B14F-4D97-AF65-F5344CB8AC3E}">
        <p14:creationId xmlns:p14="http://schemas.microsoft.com/office/powerpoint/2010/main" val="3895247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13411"/>
            <a:ext cx="8596668" cy="4727952"/>
          </a:xfrm>
        </p:spPr>
        <p:txBody>
          <a:bodyPr>
            <a:normAutofit/>
          </a:bodyPr>
          <a:lstStyle/>
          <a:p>
            <a:r>
              <a:rPr lang="uk-UA" sz="2800" dirty="0"/>
              <a:t>торговельної марки, </a:t>
            </a:r>
          </a:p>
          <a:p>
            <a:r>
              <a:rPr lang="uk-UA" sz="2800" dirty="0"/>
              <a:t>топографії інтегральної мікросхеми,</a:t>
            </a:r>
          </a:p>
          <a:p>
            <a:r>
              <a:rPr lang="uk-UA" sz="2800" dirty="0"/>
              <a:t> раціоналізаторської пропозиції, </a:t>
            </a:r>
          </a:p>
          <a:p>
            <a:r>
              <a:rPr lang="uk-UA" sz="2800" dirty="0"/>
              <a:t>сорту рослин тощо, </a:t>
            </a:r>
          </a:p>
          <a:p>
            <a:r>
              <a:rPr lang="uk-UA" sz="2800" dirty="0"/>
              <a:t>привласнення авторства на такий об'єкт;</a:t>
            </a:r>
          </a:p>
          <a:p>
            <a:r>
              <a:rPr lang="uk-UA" sz="2800" dirty="0"/>
              <a:t> або інше умисне порушення прав на об'єкт права інтелектуальної власності, що охороняється законом. </a:t>
            </a:r>
            <a:endParaRPr lang="uk-UA" sz="2800" b="1" i="1" dirty="0"/>
          </a:p>
          <a:p>
            <a:endParaRPr lang="ru-RU" sz="2800" dirty="0"/>
          </a:p>
        </p:txBody>
      </p:sp>
    </p:spTree>
    <p:extLst>
      <p:ext uri="{BB962C8B-B14F-4D97-AF65-F5344CB8AC3E}">
        <p14:creationId xmlns:p14="http://schemas.microsoft.com/office/powerpoint/2010/main" val="1587464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5400" dirty="0"/>
              <a:t>Санкції -</a:t>
            </a:r>
            <a:endParaRPr lang="ru-RU" sz="5400" dirty="0"/>
          </a:p>
        </p:txBody>
      </p:sp>
      <p:sp>
        <p:nvSpPr>
          <p:cNvPr id="3" name="Объект 2"/>
          <p:cNvSpPr>
            <a:spLocks noGrp="1"/>
          </p:cNvSpPr>
          <p:nvPr>
            <p:ph idx="1"/>
          </p:nvPr>
        </p:nvSpPr>
        <p:spPr/>
        <p:txBody>
          <a:bodyPr>
            <a:normAutofit/>
          </a:bodyPr>
          <a:lstStyle/>
          <a:p>
            <a:r>
              <a:rPr lang="uk-UA" sz="3200" b="1" i="1" dirty="0"/>
              <a:t>передбачено накладення штрафу від десяти до двохсот неоподатковуваних мінімумів доходів громадян з конфіскацією незаконно виготовленої продукції та обладнання і матеріалів, які призначені для її виготовлення.</a:t>
            </a:r>
          </a:p>
          <a:p>
            <a:endParaRPr lang="ru-RU" sz="3200" dirty="0"/>
          </a:p>
        </p:txBody>
      </p:sp>
    </p:spTree>
    <p:extLst>
      <p:ext uri="{BB962C8B-B14F-4D97-AF65-F5344CB8AC3E}">
        <p14:creationId xmlns:p14="http://schemas.microsoft.com/office/powerpoint/2010/main" val="1385753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1098396-502F-4563-A60B-37C6A0FA8713}"/>
              </a:ext>
            </a:extLst>
          </p:cNvPr>
          <p:cNvSpPr>
            <a:spLocks noGrp="1"/>
          </p:cNvSpPr>
          <p:nvPr>
            <p:ph idx="1"/>
          </p:nvPr>
        </p:nvSpPr>
        <p:spPr>
          <a:xfrm>
            <a:off x="677334" y="1296141"/>
            <a:ext cx="8596668" cy="4745222"/>
          </a:xfrm>
        </p:spPr>
        <p:txBody>
          <a:bodyPr>
            <a:normAutofit fontScale="92500"/>
          </a:bodyPr>
          <a:lstStyle/>
          <a:p>
            <a:r>
              <a:rPr lang="uk-UA" sz="2800" b="1" dirty="0">
                <a:effectLst/>
                <a:ea typeface="Times New Roman" panose="02020603050405020304" pitchFamily="18" charset="0"/>
              </a:rPr>
              <a:t>Штраф</a:t>
            </a:r>
            <a:r>
              <a:rPr lang="uk-UA" sz="2800" dirty="0">
                <a:effectLst/>
                <a:ea typeface="Times New Roman" panose="02020603050405020304" pitchFamily="18" charset="0"/>
              </a:rPr>
              <a:t> - це грошове стягнення, що накладається судом у випадках і розмірі, встановлених в Особливій частині </a:t>
            </a:r>
            <a:r>
              <a:rPr lang="uk-UA" sz="2800" u="sng" dirty="0">
                <a:solidFill>
                  <a:srgbClr val="0563C1"/>
                </a:solidFill>
                <a:effectLst/>
                <a:ea typeface="Times New Roman" panose="02020603050405020304" pitchFamily="18" charset="0"/>
                <a:hlinkClick r:id="rId2"/>
              </a:rPr>
              <a:t>Кримінального кодексу України</a:t>
            </a:r>
            <a:r>
              <a:rPr lang="uk-UA" sz="2800" u="sng" dirty="0">
                <a:solidFill>
                  <a:srgbClr val="0563C1"/>
                </a:solidFill>
                <a:effectLst/>
                <a:ea typeface="Times New Roman" panose="02020603050405020304" pitchFamily="18" charset="0"/>
              </a:rPr>
              <a:t>.</a:t>
            </a:r>
          </a:p>
          <a:p>
            <a:r>
              <a:rPr lang="uk-UA" sz="2800" b="1" dirty="0">
                <a:effectLst/>
                <a:ea typeface="Times New Roman" panose="02020603050405020304" pitchFamily="18" charset="0"/>
              </a:rPr>
              <a:t>Розмір штрафу </a:t>
            </a:r>
            <a:r>
              <a:rPr lang="uk-UA" sz="2800" dirty="0">
                <a:effectLst/>
                <a:ea typeface="Times New Roman" panose="02020603050405020304" pitchFamily="18" charset="0"/>
              </a:rPr>
              <a:t>визначається судом залежно від тяжкості вчиненого злочину та з урахуванням майнового стану винного </a:t>
            </a:r>
            <a:r>
              <a:rPr lang="uk-UA" sz="2800" b="1" dirty="0">
                <a:effectLst/>
                <a:ea typeface="Times New Roman" panose="02020603050405020304" pitchFamily="18" charset="0"/>
              </a:rPr>
              <a:t>в межах від тридцяти неоподатковуваних мінімумів доходів громадян до п'ятдесяти тисяч неоподатковуваних мінімумів доходів громадян</a:t>
            </a:r>
            <a:r>
              <a:rPr lang="uk-UA" sz="2800" dirty="0">
                <a:effectLst/>
                <a:ea typeface="Times New Roman" panose="02020603050405020304" pitchFamily="18" charset="0"/>
              </a:rPr>
              <a:t>, якщо статтями Особливої частини Кримінального кодексу України не передбачено вищого розміру штрафу.</a:t>
            </a:r>
            <a:r>
              <a:rPr lang="uk-UA" sz="2800" b="1" dirty="0">
                <a:effectLst/>
                <a:ea typeface="Times New Roman" panose="02020603050405020304" pitchFamily="18" charset="0"/>
              </a:rPr>
              <a:t> </a:t>
            </a:r>
            <a:endParaRPr lang="ru-UA" sz="2800" dirty="0">
              <a:effectLst/>
              <a:ea typeface="Times New Roman" panose="02020603050405020304" pitchFamily="18" charset="0"/>
            </a:endParaRPr>
          </a:p>
          <a:p>
            <a:endParaRPr lang="ru-UA" dirty="0"/>
          </a:p>
        </p:txBody>
      </p:sp>
    </p:spTree>
    <p:extLst>
      <p:ext uri="{BB962C8B-B14F-4D97-AF65-F5344CB8AC3E}">
        <p14:creationId xmlns:p14="http://schemas.microsoft.com/office/powerpoint/2010/main" val="1029860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9A48CB9-EE83-4008-B2DC-8D2C02E53674}"/>
              </a:ext>
            </a:extLst>
          </p:cNvPr>
          <p:cNvSpPr>
            <a:spLocks noGrp="1"/>
          </p:cNvSpPr>
          <p:nvPr>
            <p:ph idx="1"/>
          </p:nvPr>
        </p:nvSpPr>
        <p:spPr>
          <a:xfrm>
            <a:off x="677334" y="1795549"/>
            <a:ext cx="8596668" cy="4245814"/>
          </a:xfrm>
        </p:spPr>
        <p:txBody>
          <a:bodyPr>
            <a:normAutofit fontScale="92500"/>
          </a:bodyPr>
          <a:lstStyle/>
          <a:p>
            <a:r>
              <a:rPr lang="uk-UA" sz="2600" b="1" dirty="0">
                <a:effectLst/>
                <a:ea typeface="Times New Roman" panose="02020603050405020304" pitchFamily="18" charset="0"/>
              </a:rPr>
              <a:t>Неоподатковуваний мінімум доходів громадян</a:t>
            </a:r>
            <a:r>
              <a:rPr lang="uk-UA" sz="2600" dirty="0">
                <a:effectLst/>
                <a:ea typeface="Times New Roman" panose="02020603050405020304" pitchFamily="18" charset="0"/>
              </a:rPr>
              <a:t> або </a:t>
            </a:r>
            <a:r>
              <a:rPr lang="uk-UA" sz="2600" b="1" dirty="0">
                <a:effectLst/>
                <a:ea typeface="Times New Roman" panose="02020603050405020304" pitchFamily="18" charset="0"/>
              </a:rPr>
              <a:t>Мінімум доходів громадян, з якого не стягується податок</a:t>
            </a:r>
            <a:r>
              <a:rPr lang="uk-UA" sz="2600" dirty="0">
                <a:effectLst/>
                <a:ea typeface="Times New Roman" panose="02020603050405020304" pitchFamily="18" charset="0"/>
              </a:rPr>
              <a:t> — грошова сума розміром у 17 гривень, встановлена пунктом 5 підрозділу 1 розділу XX Податкового кодексу України</a:t>
            </a:r>
            <a:r>
              <a:rPr lang="uk-UA" sz="2600" u="sng" baseline="30000" dirty="0">
                <a:solidFill>
                  <a:srgbClr val="0563C1"/>
                </a:solidFill>
                <a:effectLst/>
                <a:ea typeface="Times New Roman" panose="02020603050405020304" pitchFamily="18" charset="0"/>
                <a:hlinkClick r:id="rId2"/>
              </a:rPr>
              <a:t>[1]</a:t>
            </a:r>
            <a:r>
              <a:rPr lang="uk-UA" sz="2600" dirty="0">
                <a:effectLst/>
                <a:ea typeface="Times New Roman" panose="02020603050405020304" pitchFamily="18" charset="0"/>
              </a:rPr>
              <a:t>, яка застосовується при посиланнях на неоподаткований мінімум доходів громадян в інших законах, за винятком норм </a:t>
            </a:r>
            <a:r>
              <a:rPr lang="uk-UA" sz="2600" u="sng" dirty="0">
                <a:solidFill>
                  <a:srgbClr val="0563C1"/>
                </a:solidFill>
                <a:effectLst/>
                <a:ea typeface="Times New Roman" panose="02020603050405020304" pitchFamily="18" charset="0"/>
                <a:hlinkClick r:id="rId3" tooltip="Адміністративне право"/>
              </a:rPr>
              <a:t>адміністративного</a:t>
            </a:r>
            <a:r>
              <a:rPr lang="uk-UA" sz="2600" dirty="0">
                <a:effectLst/>
                <a:ea typeface="Times New Roman" panose="02020603050405020304" pitchFamily="18" charset="0"/>
              </a:rPr>
              <a:t> та </a:t>
            </a:r>
            <a:r>
              <a:rPr lang="uk-UA" sz="2600" u="sng" dirty="0">
                <a:solidFill>
                  <a:srgbClr val="0563C1"/>
                </a:solidFill>
                <a:effectLst/>
                <a:ea typeface="Times New Roman" panose="02020603050405020304" pitchFamily="18" charset="0"/>
                <a:hlinkClick r:id="rId4" tooltip="Кримінальне право"/>
              </a:rPr>
              <a:t>кримінального</a:t>
            </a:r>
            <a:r>
              <a:rPr lang="uk-UA" sz="2600" dirty="0">
                <a:effectLst/>
                <a:ea typeface="Times New Roman" panose="02020603050405020304" pitchFamily="18" charset="0"/>
              </a:rPr>
              <a:t> законодавства у частині кваліфікації </a:t>
            </a:r>
            <a:r>
              <a:rPr lang="uk-UA" sz="2600" u="sng" dirty="0">
                <a:solidFill>
                  <a:srgbClr val="0563C1"/>
                </a:solidFill>
                <a:effectLst/>
                <a:ea typeface="Times New Roman" panose="02020603050405020304" pitchFamily="18" charset="0"/>
                <a:hlinkClick r:id="rId5" tooltip="Злочин"/>
              </a:rPr>
              <a:t>злочинів</a:t>
            </a:r>
            <a:r>
              <a:rPr lang="uk-UA" sz="2600" dirty="0">
                <a:effectLst/>
                <a:ea typeface="Times New Roman" panose="02020603050405020304" pitchFamily="18" charset="0"/>
              </a:rPr>
              <a:t> або </a:t>
            </a:r>
            <a:r>
              <a:rPr lang="uk-UA" sz="2600" u="sng" dirty="0">
                <a:solidFill>
                  <a:srgbClr val="0563C1"/>
                </a:solidFill>
                <a:effectLst/>
                <a:ea typeface="Times New Roman" panose="02020603050405020304" pitchFamily="18" charset="0"/>
                <a:hlinkClick r:id="rId6" tooltip="Правопорушення"/>
              </a:rPr>
              <a:t>правопорушень</a:t>
            </a:r>
            <a:r>
              <a:rPr lang="uk-UA" sz="2600" dirty="0">
                <a:effectLst/>
                <a:ea typeface="Times New Roman" panose="02020603050405020304" pitchFamily="18" charset="0"/>
              </a:rPr>
              <a:t>, для яких сума неоподатковуваного мінімуму встановлюється на рівні </a:t>
            </a:r>
            <a:r>
              <a:rPr lang="uk-UA" sz="2600" u="sng" dirty="0">
                <a:solidFill>
                  <a:srgbClr val="0563C1"/>
                </a:solidFill>
                <a:effectLst/>
                <a:ea typeface="Times New Roman" panose="02020603050405020304" pitchFamily="18" charset="0"/>
                <a:hlinkClick r:id="rId7" tooltip="Податкова соціальна пільга"/>
              </a:rPr>
              <a:t>податкової соціальної пільги</a:t>
            </a:r>
            <a:r>
              <a:rPr lang="uk-UA" sz="2600" u="sng" baseline="30000" dirty="0">
                <a:solidFill>
                  <a:srgbClr val="0563C1"/>
                </a:solidFill>
                <a:effectLst/>
                <a:ea typeface="Times New Roman" panose="02020603050405020304" pitchFamily="18" charset="0"/>
                <a:hlinkClick r:id="rId8"/>
              </a:rPr>
              <a:t>[2]</a:t>
            </a:r>
            <a:r>
              <a:rPr lang="uk-UA" sz="2600" dirty="0">
                <a:effectLst/>
                <a:ea typeface="Times New Roman" panose="02020603050405020304" pitchFamily="18" charset="0"/>
              </a:rPr>
              <a:t>.</a:t>
            </a:r>
            <a:endParaRPr lang="ru-UA" sz="2600" dirty="0">
              <a:effectLst/>
              <a:ea typeface="Times New Roman" panose="02020603050405020304" pitchFamily="18" charset="0"/>
            </a:endParaRPr>
          </a:p>
          <a:p>
            <a:endParaRPr lang="ru-UA" dirty="0"/>
          </a:p>
        </p:txBody>
      </p:sp>
    </p:spTree>
    <p:extLst>
      <p:ext uri="{BB962C8B-B14F-4D97-AF65-F5344CB8AC3E}">
        <p14:creationId xmlns:p14="http://schemas.microsoft.com/office/powerpoint/2010/main" val="2639280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DA2E50D-BC45-4457-A626-F2B59D4486F8}"/>
              </a:ext>
            </a:extLst>
          </p:cNvPr>
          <p:cNvSpPr>
            <a:spLocks noGrp="1"/>
          </p:cNvSpPr>
          <p:nvPr>
            <p:ph idx="1"/>
          </p:nvPr>
        </p:nvSpPr>
        <p:spPr>
          <a:xfrm>
            <a:off x="677334" y="1065321"/>
            <a:ext cx="8596668" cy="4976042"/>
          </a:xfrm>
        </p:spPr>
        <p:txBody>
          <a:bodyPr>
            <a:normAutofit fontScale="92500" lnSpcReduction="10000"/>
          </a:bodyPr>
          <a:lstStyle/>
          <a:p>
            <a:pPr marL="450215" indent="269875" algn="just"/>
            <a:r>
              <a:rPr lang="uk-UA" sz="2400" b="1" dirty="0">
                <a:effectLst/>
                <a:ea typeface="Times New Roman" panose="02020603050405020304" pitchFamily="18" charset="0"/>
              </a:rPr>
              <a:t>Податкова соціальна пільга</a:t>
            </a:r>
            <a:r>
              <a:rPr lang="uk-UA" sz="2400" dirty="0">
                <a:effectLst/>
                <a:ea typeface="Times New Roman" panose="02020603050405020304" pitchFamily="18" charset="0"/>
              </a:rPr>
              <a:t> — сума, на яку платник податку з доходів фізичних осіб має зменшити суму свого загального місячного оподаткованого доходу, отримуваного з джерел на території України від одного працедавця у вигляді заробітної плати</a:t>
            </a:r>
            <a:r>
              <a:rPr lang="uk-UA" sz="2400" u="sng" baseline="30000" dirty="0">
                <a:solidFill>
                  <a:srgbClr val="0563C1"/>
                </a:solidFill>
                <a:effectLst/>
                <a:ea typeface="Times New Roman" panose="02020603050405020304" pitchFamily="18" charset="0"/>
                <a:hlinkClick r:id="rId2"/>
              </a:rPr>
              <a:t>[1]</a:t>
            </a:r>
            <a:r>
              <a:rPr lang="uk-UA" sz="2400" dirty="0">
                <a:effectLst/>
                <a:ea typeface="Times New Roman" panose="02020603050405020304" pitchFamily="18" charset="0"/>
              </a:rPr>
              <a:t>.</a:t>
            </a:r>
            <a:endParaRPr lang="ru-UA" sz="2400" dirty="0">
              <a:effectLst/>
              <a:ea typeface="Times New Roman" panose="02020603050405020304" pitchFamily="18" charset="0"/>
            </a:endParaRPr>
          </a:p>
          <a:p>
            <a:pPr marL="450215" indent="269875" algn="just"/>
            <a:r>
              <a:rPr lang="uk-UA" sz="2400" b="1" dirty="0">
                <a:effectLst/>
                <a:ea typeface="Times New Roman" panose="02020603050405020304" pitchFamily="18" charset="0"/>
              </a:rPr>
              <a:t>Податкова соціальна пільга дорівнює 50% розміру </a:t>
            </a:r>
            <a:r>
              <a:rPr lang="uk-UA" sz="2400" b="1" u="sng" dirty="0">
                <a:solidFill>
                  <a:srgbClr val="0563C1"/>
                </a:solidFill>
                <a:effectLst/>
                <a:ea typeface="Times New Roman" panose="02020603050405020304" pitchFamily="18" charset="0"/>
                <a:hlinkClick r:id="rId3" tooltip="Прожитковий мінімум"/>
              </a:rPr>
              <a:t>прожиткового мінімуму</a:t>
            </a:r>
            <a:r>
              <a:rPr lang="uk-UA" sz="2400" b="1" dirty="0">
                <a:effectLst/>
                <a:ea typeface="Times New Roman" panose="02020603050405020304" pitchFamily="18" charset="0"/>
              </a:rPr>
              <a:t> для працездатної особи (у розрахунку на місяць), встановленого законом на 1 січня звітного податкового року, — для будь-якого платника податку.</a:t>
            </a:r>
            <a:r>
              <a:rPr lang="uk-UA" sz="2400" dirty="0">
                <a:effectLst/>
                <a:ea typeface="Times New Roman" panose="02020603050405020304" pitchFamily="18" charset="0"/>
              </a:rPr>
              <a:t> </a:t>
            </a:r>
            <a:endParaRPr lang="ru-UA" sz="2400" dirty="0">
              <a:effectLst/>
              <a:ea typeface="Times New Roman" panose="02020603050405020304" pitchFamily="18" charset="0"/>
            </a:endParaRPr>
          </a:p>
          <a:p>
            <a:pPr marL="450215" indent="269875" algn="just"/>
            <a:r>
              <a:rPr lang="uk-UA" sz="2400" dirty="0">
                <a:effectLst/>
                <a:ea typeface="Times New Roman" panose="02020603050405020304" pitchFamily="18" charset="0"/>
              </a:rPr>
              <a:t>Розмір прожиткового мінімуму в Україні для працездатної особи на 01.01.2024 – 3028 грн.</a:t>
            </a:r>
            <a:endParaRPr lang="ru-UA" sz="2400" dirty="0">
              <a:effectLst/>
              <a:ea typeface="Times New Roman" panose="02020603050405020304" pitchFamily="18" charset="0"/>
            </a:endParaRPr>
          </a:p>
          <a:p>
            <a:pPr marL="450215" indent="269875" algn="just"/>
            <a:r>
              <a:rPr lang="uk-UA" sz="2400" dirty="0">
                <a:effectLst/>
                <a:ea typeface="Times New Roman" panose="02020603050405020304" pitchFamily="18" charset="0"/>
              </a:rPr>
              <a:t>3028:2=1514 (грн) – податкова пільга на цей час, від якої нараховується штраф.</a:t>
            </a:r>
            <a:endParaRPr lang="ru-UA" sz="2400" dirty="0">
              <a:effectLst/>
              <a:ea typeface="Times New Roman" panose="02020603050405020304" pitchFamily="18" charset="0"/>
            </a:endParaRPr>
          </a:p>
          <a:p>
            <a:endParaRPr lang="ru-UA" dirty="0"/>
          </a:p>
        </p:txBody>
      </p:sp>
    </p:spTree>
    <p:extLst>
      <p:ext uri="{BB962C8B-B14F-4D97-AF65-F5344CB8AC3E}">
        <p14:creationId xmlns:p14="http://schemas.microsoft.com/office/powerpoint/2010/main" val="156248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A5EA0AA-8004-43CA-876B-83426EC74D16}"/>
              </a:ext>
            </a:extLst>
          </p:cNvPr>
          <p:cNvSpPr>
            <a:spLocks noGrp="1"/>
          </p:cNvSpPr>
          <p:nvPr>
            <p:ph idx="1"/>
          </p:nvPr>
        </p:nvSpPr>
        <p:spPr>
          <a:xfrm>
            <a:off x="677334" y="1645921"/>
            <a:ext cx="8596668" cy="4395442"/>
          </a:xfrm>
        </p:spPr>
        <p:txBody>
          <a:bodyPr/>
          <a:lstStyle/>
          <a:p>
            <a:pPr algn="just"/>
            <a:r>
              <a:rPr lang="uk-UA" sz="2000" b="0" i="0" dirty="0">
                <a:solidFill>
                  <a:srgbClr val="2F2F2F"/>
                </a:solidFill>
                <a:effectLst/>
              </a:rPr>
              <a:t>Таким чином, відповідно до статті 51 </a:t>
            </a:r>
            <a:r>
              <a:rPr lang="uk-UA" sz="2000" b="0" i="0" u="sng" dirty="0">
                <a:solidFill>
                  <a:srgbClr val="001F8E"/>
                </a:solidFill>
                <a:effectLst/>
                <a:hlinkClick r:id="rId2"/>
              </a:rPr>
              <a:t>КпАП</a:t>
            </a:r>
            <a:r>
              <a:rPr lang="uk-UA" sz="2000" b="0" i="0" dirty="0">
                <a:solidFill>
                  <a:srgbClr val="2F2F2F"/>
                </a:solidFill>
                <a:effectLst/>
              </a:rPr>
              <a:t> </a:t>
            </a:r>
            <a:r>
              <a:rPr lang="uk-UA" sz="2000" b="1" i="0" dirty="0">
                <a:solidFill>
                  <a:srgbClr val="2F2F2F"/>
                </a:solidFill>
                <a:effectLst/>
              </a:rPr>
              <a:t>крадіжка чужого майна вважається дрібною</a:t>
            </a:r>
            <a:r>
              <a:rPr lang="uk-UA" sz="2000" b="0" i="0" dirty="0">
                <a:solidFill>
                  <a:srgbClr val="2F2F2F"/>
                </a:solidFill>
                <a:effectLst/>
              </a:rPr>
              <a:t>, якщо вартість такого майна на момент здійснення правопорушення не перевищує 0,2 неоподатковуваного мінімуму доходів громадян, тобто -</a:t>
            </a:r>
            <a:r>
              <a:rPr lang="uk-UA" sz="2000" b="1" i="0" dirty="0">
                <a:solidFill>
                  <a:srgbClr val="2F2F2F"/>
                </a:solidFill>
                <a:effectLst/>
              </a:rPr>
              <a:t> 302,8 грн</a:t>
            </a:r>
            <a:r>
              <a:rPr lang="uk-UA" sz="2000" b="0" i="0" dirty="0">
                <a:solidFill>
                  <a:srgbClr val="2F2F2F"/>
                </a:solidFill>
                <a:effectLst/>
              </a:rPr>
              <a:t>. (0,2 х (50% х 3028)).</a:t>
            </a:r>
          </a:p>
          <a:p>
            <a:pPr algn="just"/>
            <a:r>
              <a:rPr lang="uk-UA" sz="2000" b="0" i="0" dirty="0">
                <a:solidFill>
                  <a:srgbClr val="2F2F2F"/>
                </a:solidFill>
                <a:effectLst/>
              </a:rPr>
              <a:t>Якщо вартість викраденого майна </a:t>
            </a:r>
            <a:r>
              <a:rPr lang="uk-UA" sz="2000" b="1" i="0" dirty="0">
                <a:solidFill>
                  <a:srgbClr val="2F2F2F"/>
                </a:solidFill>
                <a:effectLst/>
              </a:rPr>
              <a:t>перевищує 302,8 грн, настає кримінальна відповідальність</a:t>
            </a:r>
            <a:r>
              <a:rPr lang="uk-UA" sz="2000" b="0" i="0" dirty="0">
                <a:solidFill>
                  <a:srgbClr val="2F2F2F"/>
                </a:solidFill>
                <a:effectLst/>
              </a:rPr>
              <a:t>. Відповідно до статті 185 </a:t>
            </a:r>
            <a:r>
              <a:rPr lang="uk-UA" sz="2000" b="0" i="0" u="sng" dirty="0">
                <a:solidFill>
                  <a:srgbClr val="001F8E"/>
                </a:solidFill>
                <a:effectLst/>
                <a:hlinkClick r:id="rId3"/>
              </a:rPr>
              <a:t>Кримінального кодексу</a:t>
            </a:r>
            <a:r>
              <a:rPr lang="uk-UA" sz="2000" b="0" i="0" dirty="0">
                <a:solidFill>
                  <a:srgbClr val="2F2F2F"/>
                </a:solidFill>
                <a:effectLst/>
              </a:rPr>
              <a:t> таємне викрадення чужого майна карається штрафом від однієї тисячі до трьох тисяч неоподатковуваних мінімумів доходів громадян (тут вже </a:t>
            </a:r>
            <a:r>
              <a:rPr lang="uk-UA" sz="2000" b="0" i="0" dirty="0" err="1">
                <a:solidFill>
                  <a:srgbClr val="2F2F2F"/>
                </a:solidFill>
                <a:effectLst/>
              </a:rPr>
              <a:t>нмдг</a:t>
            </a:r>
            <a:r>
              <a:rPr lang="uk-UA" sz="2000" b="0" i="0" dirty="0">
                <a:solidFill>
                  <a:srgbClr val="2F2F2F"/>
                </a:solidFill>
                <a:effectLst/>
              </a:rPr>
              <a:t> застосовується у розмірі 17 грн) або громадськими роботами на строк від вісімдесяти до двохсот сорока годин, або виправними роботами на строк до двох років, або арештом на строк до шести місяців, або обмеженням волі на строк до п'яти років.</a:t>
            </a:r>
          </a:p>
          <a:p>
            <a:endParaRPr lang="uk-UA" dirty="0"/>
          </a:p>
        </p:txBody>
      </p:sp>
    </p:spTree>
    <p:extLst>
      <p:ext uri="{BB962C8B-B14F-4D97-AF65-F5344CB8AC3E}">
        <p14:creationId xmlns:p14="http://schemas.microsoft.com/office/powerpoint/2010/main" val="2140779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50522"/>
            <a:ext cx="8596668" cy="1315232"/>
          </a:xfrm>
        </p:spPr>
        <p:txBody>
          <a:bodyPr/>
          <a:lstStyle/>
          <a:p>
            <a:r>
              <a:rPr lang="uk-UA" dirty="0"/>
              <a:t>Вчинення дій, що визнані як недобросовісна конкуренція, а саме:</a:t>
            </a:r>
            <a:endParaRPr lang="ru-RU" dirty="0"/>
          </a:p>
        </p:txBody>
      </p:sp>
      <p:sp>
        <p:nvSpPr>
          <p:cNvPr id="3" name="Объект 2"/>
          <p:cNvSpPr>
            <a:spLocks noGrp="1"/>
          </p:cNvSpPr>
          <p:nvPr>
            <p:ph idx="1"/>
          </p:nvPr>
        </p:nvSpPr>
        <p:spPr>
          <a:xfrm>
            <a:off x="677334" y="2417523"/>
            <a:ext cx="8596668" cy="3623840"/>
          </a:xfrm>
        </p:spPr>
        <p:txBody>
          <a:bodyPr>
            <a:noAutofit/>
          </a:bodyPr>
          <a:lstStyle/>
          <a:p>
            <a:r>
              <a:rPr lang="uk-UA" sz="3200" dirty="0"/>
              <a:t>незаконне копіювання форми, упаковки, зовнішнього оформлення;</a:t>
            </a:r>
          </a:p>
          <a:p>
            <a:r>
              <a:rPr lang="uk-UA" sz="3200" dirty="0"/>
              <a:t>імітація, копіювання, пряме відтворення товару іншого підприємця;</a:t>
            </a:r>
          </a:p>
          <a:p>
            <a:r>
              <a:rPr lang="uk-UA" sz="3200" dirty="0"/>
              <a:t>самовільне використання його імені;</a:t>
            </a:r>
          </a:p>
        </p:txBody>
      </p:sp>
    </p:spTree>
    <p:extLst>
      <p:ext uri="{BB962C8B-B14F-4D97-AF65-F5344CB8AC3E}">
        <p14:creationId xmlns:p14="http://schemas.microsoft.com/office/powerpoint/2010/main" val="1954960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64297"/>
            <a:ext cx="8596668" cy="5177066"/>
          </a:xfrm>
        </p:spPr>
        <p:txBody>
          <a:bodyPr/>
          <a:lstStyle/>
          <a:p>
            <a:r>
              <a:rPr lang="uk-UA" sz="3200" dirty="0"/>
              <a:t>умисне поширення неправдивих або неточних відомостей, які можуть завдати шкоди діловій репутації або майновим інтересам іншого підприємця;</a:t>
            </a:r>
          </a:p>
          <a:p>
            <a:r>
              <a:rPr lang="uk-UA" sz="3200" dirty="0"/>
              <a:t> отримання, використання, розголошення комерційної таємниці, а також конфіденційної інформації з метою заподіяння шкоди діловій репутації або майну іншого підприємця -</a:t>
            </a:r>
          </a:p>
          <a:p>
            <a:endParaRPr lang="ru-RU" dirty="0"/>
          </a:p>
        </p:txBody>
      </p:sp>
    </p:spTree>
    <p:extLst>
      <p:ext uri="{BB962C8B-B14F-4D97-AF65-F5344CB8AC3E}">
        <p14:creationId xmlns:p14="http://schemas.microsoft.com/office/powerpoint/2010/main" val="3786258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600" dirty="0"/>
              <a:t>передбачає накладення штрафу у визначеному Законом розмірі, а в певних випадках - </a:t>
            </a:r>
            <a:r>
              <a:rPr lang="uk-UA" sz="3600" b="1" i="1" dirty="0"/>
              <a:t>конфіскацію виготовленої продукції, знарядь виробництва і сировини.</a:t>
            </a:r>
          </a:p>
          <a:p>
            <a:endParaRPr lang="ru-RU" sz="3600" dirty="0"/>
          </a:p>
        </p:txBody>
      </p:sp>
    </p:spTree>
    <p:extLst>
      <p:ext uri="{BB962C8B-B14F-4D97-AF65-F5344CB8AC3E}">
        <p14:creationId xmlns:p14="http://schemas.microsoft.com/office/powerpoint/2010/main" val="2482586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51979"/>
            <a:ext cx="8596668" cy="5089384"/>
          </a:xfrm>
        </p:spPr>
        <p:txBody>
          <a:bodyPr>
            <a:noAutofit/>
          </a:bodyPr>
          <a:lstStyle/>
          <a:p>
            <a:r>
              <a:rPr lang="uk-UA" sz="2800" dirty="0"/>
              <a:t>Власник права інтелектуальної власності, який має підстави вважати, що </a:t>
            </a:r>
            <a:r>
              <a:rPr lang="uk-UA" sz="2800" b="1" i="1" dirty="0"/>
              <a:t>при переміщенні товарів через митний кордон України </a:t>
            </a:r>
            <a:r>
              <a:rPr lang="uk-UA" sz="2800" dirty="0"/>
              <a:t>порушуються чи можуть бути порушені його права, що охороняються в Україні, </a:t>
            </a:r>
            <a:r>
              <a:rPr lang="uk-UA" sz="2800" b="1" i="1" dirty="0"/>
              <a:t>має право подати заяву до Держаної митної служби </a:t>
            </a:r>
            <a:r>
              <a:rPr lang="uk-UA" sz="2800" dirty="0"/>
              <a:t>України про реєстрацію товару, що містить об'єкт права інтелектуальної власності з метою вжиття митними органами заходів щодо попередження переміщення через митний кордон України таких товарів.</a:t>
            </a:r>
          </a:p>
        </p:txBody>
      </p:sp>
    </p:spTree>
    <p:extLst>
      <p:ext uri="{BB962C8B-B14F-4D97-AF65-F5344CB8AC3E}">
        <p14:creationId xmlns:p14="http://schemas.microsoft.com/office/powerpoint/2010/main" val="136163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968679"/>
          </a:xfrm>
        </p:spPr>
        <p:txBody>
          <a:bodyPr>
            <a:noAutofit/>
          </a:bodyPr>
          <a:lstStyle/>
          <a:p>
            <a:r>
              <a:rPr lang="uk-UA" sz="4400" dirty="0"/>
              <a:t>Адміністративна відповідальність</a:t>
            </a:r>
            <a:br>
              <a:rPr lang="uk-UA" sz="4400" dirty="0"/>
            </a:br>
            <a:endParaRPr lang="uk-UA" sz="4400" dirty="0"/>
          </a:p>
        </p:txBody>
      </p:sp>
      <p:sp>
        <p:nvSpPr>
          <p:cNvPr id="3" name="Объект 2"/>
          <p:cNvSpPr>
            <a:spLocks noGrp="1"/>
          </p:cNvSpPr>
          <p:nvPr>
            <p:ph idx="1"/>
          </p:nvPr>
        </p:nvSpPr>
        <p:spPr>
          <a:xfrm>
            <a:off x="677334" y="1816275"/>
            <a:ext cx="8596668" cy="4225088"/>
          </a:xfrm>
        </p:spPr>
        <p:txBody>
          <a:bodyPr>
            <a:noAutofit/>
          </a:bodyPr>
          <a:lstStyle/>
          <a:p>
            <a:r>
              <a:rPr lang="uk-UA" sz="3200" dirty="0"/>
              <a:t>Законодавство України передбачає вирішення в адміністративному порядку широкого кола питань захисту прав інтелектуальної власності.</a:t>
            </a:r>
          </a:p>
          <a:p>
            <a:r>
              <a:rPr lang="uk-UA" sz="3200" dirty="0"/>
              <a:t>Найважливішою особливістю адміністративної відповідальності є те, що в більшості випадків вона застосовується в </a:t>
            </a:r>
            <a:r>
              <a:rPr lang="uk-UA" sz="3200" b="1" i="1" dirty="0"/>
              <a:t>позасудових процесуальних формах</a:t>
            </a:r>
            <a:r>
              <a:rPr lang="uk-UA" sz="3200" dirty="0"/>
              <a:t>.</a:t>
            </a:r>
          </a:p>
        </p:txBody>
      </p:sp>
    </p:spTree>
    <p:extLst>
      <p:ext uri="{BB962C8B-B14F-4D97-AF65-F5344CB8AC3E}">
        <p14:creationId xmlns:p14="http://schemas.microsoft.com/office/powerpoint/2010/main" val="3966293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Ввезення на митну територію України або вивезення за межі цієї території</a:t>
            </a:r>
            <a:endParaRPr lang="ru-RU" dirty="0"/>
          </a:p>
        </p:txBody>
      </p:sp>
      <p:sp>
        <p:nvSpPr>
          <p:cNvPr id="3" name="Объект 2"/>
          <p:cNvSpPr>
            <a:spLocks noGrp="1"/>
          </p:cNvSpPr>
          <p:nvPr>
            <p:ph idx="1"/>
          </p:nvPr>
        </p:nvSpPr>
        <p:spPr/>
        <p:txBody>
          <a:bodyPr>
            <a:noAutofit/>
          </a:bodyPr>
          <a:lstStyle/>
          <a:p>
            <a:r>
              <a:rPr lang="uk-UA" sz="3200" dirty="0"/>
              <a:t>з комерційною метою товарів з порушенням права інтелектуальної власності </a:t>
            </a:r>
            <a:r>
              <a:rPr lang="uk-UA" sz="3200" b="1" i="1" dirty="0"/>
              <a:t>тягне за собою накладення штрафу на громадян у розмірі від десяти до ста неоподатковуваних мінімумів доходів громадян з конфіскацією контрафактних товарів</a:t>
            </a:r>
            <a:r>
              <a:rPr lang="uk-UA" sz="3200" dirty="0"/>
              <a:t>.</a:t>
            </a:r>
          </a:p>
        </p:txBody>
      </p:sp>
    </p:spTree>
    <p:extLst>
      <p:ext uri="{BB962C8B-B14F-4D97-AF65-F5344CB8AC3E}">
        <p14:creationId xmlns:p14="http://schemas.microsoft.com/office/powerpoint/2010/main" val="1659141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uk-UA" sz="3200" dirty="0"/>
              <a:t>Якщо власник прав інтелектуальної власності або власник товарів, що містять об'єкти права інтелектуальної власності, не згодні з рішенням митного органу, то вони мають </a:t>
            </a:r>
            <a:r>
              <a:rPr lang="uk-UA" sz="3200" b="1" i="1" dirty="0"/>
              <a:t>право звернутися за захистом своїх порушених прав до суду.</a:t>
            </a:r>
          </a:p>
        </p:txBody>
      </p:sp>
    </p:spTree>
    <p:extLst>
      <p:ext uri="{BB962C8B-B14F-4D97-AF65-F5344CB8AC3E}">
        <p14:creationId xmlns:p14="http://schemas.microsoft.com/office/powerpoint/2010/main" val="852693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39453"/>
            <a:ext cx="8596668" cy="5101910"/>
          </a:xfrm>
        </p:spPr>
        <p:txBody>
          <a:bodyPr>
            <a:noAutofit/>
          </a:bodyPr>
          <a:lstStyle/>
          <a:p>
            <a:r>
              <a:rPr lang="uk-UA" sz="3200" dirty="0"/>
              <a:t>Захист прав інтелектуальної власності в адміністративному порядку </a:t>
            </a:r>
            <a:r>
              <a:rPr lang="uk-UA" sz="3200" b="1" i="1" dirty="0"/>
              <a:t>здійснює також Апеляційна палата Державного департаменту інтелектуальної власності</a:t>
            </a:r>
            <a:r>
              <a:rPr lang="uk-UA" sz="3200" dirty="0"/>
              <a:t>, яка розглядає заперечення проти рішень Державного департаменту інтелектуальної власності щодо реєстрації прав інтелектуальної власності в Україні, заяви про визнання торговельної марки добре відомою в Україні, інші спірні питання.</a:t>
            </a:r>
          </a:p>
        </p:txBody>
      </p:sp>
    </p:spTree>
    <p:extLst>
      <p:ext uri="{BB962C8B-B14F-4D97-AF65-F5344CB8AC3E}">
        <p14:creationId xmlns:p14="http://schemas.microsoft.com/office/powerpoint/2010/main" val="532171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76405"/>
            <a:ext cx="8596668" cy="5364957"/>
          </a:xfrm>
        </p:spPr>
        <p:txBody>
          <a:bodyPr>
            <a:normAutofit fontScale="92500"/>
          </a:bodyPr>
          <a:lstStyle/>
          <a:p>
            <a:r>
              <a:rPr lang="uk-UA" sz="2800" b="1" i="1" dirty="0"/>
              <a:t>Заперечення</a:t>
            </a:r>
            <a:r>
              <a:rPr lang="uk-UA" sz="2800" dirty="0"/>
              <a:t>, зокрема, може бути </a:t>
            </a:r>
            <a:r>
              <a:rPr lang="uk-UA" sz="2800" b="1" i="1" dirty="0"/>
              <a:t>подано у зв'язку з відмовою </a:t>
            </a:r>
            <a:r>
              <a:rPr lang="uk-UA" sz="2800" dirty="0"/>
              <a:t>Держдепартаменту </a:t>
            </a:r>
            <a:r>
              <a:rPr lang="uk-UA" sz="2800" b="1" i="1" dirty="0"/>
              <a:t>у реєстрації прав </a:t>
            </a:r>
            <a:r>
              <a:rPr lang="uk-UA" sz="2800" dirty="0"/>
              <a:t>інтелектуальної власності та </a:t>
            </a:r>
            <a:r>
              <a:rPr lang="uk-UA" sz="2800" b="1" i="1" dirty="0"/>
              <a:t>видачі охоронного документа</a:t>
            </a:r>
            <a:r>
              <a:rPr lang="uk-UA" sz="2800" dirty="0"/>
              <a:t> на об'єкт права інтелектуальної власності за результатами проведення експертизи поданої заявки.</a:t>
            </a:r>
          </a:p>
          <a:p>
            <a:r>
              <a:rPr lang="uk-UA" sz="2800" dirty="0"/>
              <a:t> В Апеляційній палаті законодавчо закріплена колегіальна форма розгляду справ, віднесених до її компетенції. </a:t>
            </a:r>
          </a:p>
          <a:p>
            <a:r>
              <a:rPr lang="uk-UA" sz="2800" dirty="0"/>
              <a:t>Заперечення розглядається колегією Апеляційної палати, яка приймає рішення щодо правомірності дій Держдепартаменту з відмови в реєстрації прав.</a:t>
            </a:r>
          </a:p>
        </p:txBody>
      </p:sp>
    </p:spTree>
    <p:extLst>
      <p:ext uri="{BB962C8B-B14F-4D97-AF65-F5344CB8AC3E}">
        <p14:creationId xmlns:p14="http://schemas.microsoft.com/office/powerpoint/2010/main" val="2091302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63879"/>
            <a:ext cx="8596668" cy="5377483"/>
          </a:xfrm>
        </p:spPr>
        <p:txBody>
          <a:bodyPr>
            <a:noAutofit/>
          </a:bodyPr>
          <a:lstStyle/>
          <a:p>
            <a:r>
              <a:rPr lang="uk-UA" sz="3200" b="1" i="1" dirty="0"/>
              <a:t>Апеляційна палата оперативно вирішує спори</a:t>
            </a:r>
            <a:r>
              <a:rPr lang="uk-UA" sz="3200" dirty="0"/>
              <a:t>, оскільки:</a:t>
            </a:r>
          </a:p>
          <a:p>
            <a:r>
              <a:rPr lang="uk-UA" sz="3200" dirty="0"/>
              <a:t>процедура звернення і розгляду є простою і дешевою;</a:t>
            </a:r>
          </a:p>
          <a:p>
            <a:r>
              <a:rPr lang="uk-UA" sz="3200" dirty="0"/>
              <a:t>у розгляді справи беруть участь найдосвідченіші фахівці, які залучені до роботи в Апеляційній палаті;</a:t>
            </a:r>
          </a:p>
          <a:p>
            <a:r>
              <a:rPr lang="uk-UA" sz="3200" dirty="0"/>
              <a:t>спрацьовує  менталітет наших громадян: вони не поспішають звертатися до суду, якщо справу можна вирішити в адміністративному порядку.</a:t>
            </a:r>
          </a:p>
        </p:txBody>
      </p:sp>
    </p:spTree>
    <p:extLst>
      <p:ext uri="{BB962C8B-B14F-4D97-AF65-F5344CB8AC3E}">
        <p14:creationId xmlns:p14="http://schemas.microsoft.com/office/powerpoint/2010/main" val="3717480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02083"/>
            <a:ext cx="8596668" cy="5039280"/>
          </a:xfrm>
        </p:spPr>
        <p:txBody>
          <a:bodyPr>
            <a:normAutofit/>
          </a:bodyPr>
          <a:lstStyle/>
          <a:p>
            <a:r>
              <a:rPr lang="uk-UA" sz="3600" dirty="0"/>
              <a:t>Будь-яка особа вирішує </a:t>
            </a:r>
            <a:r>
              <a:rPr lang="uk-UA" sz="3600" b="1" i="1" dirty="0"/>
              <a:t>на власний розсуд </a:t>
            </a:r>
            <a:r>
              <a:rPr lang="uk-UA" sz="3600" dirty="0"/>
              <a:t>питання потреби в оскарженні дій </a:t>
            </a:r>
            <a:r>
              <a:rPr lang="uk-UA" sz="3600" b="1" i="1" dirty="0"/>
              <a:t>Держдепартаменту </a:t>
            </a:r>
            <a:r>
              <a:rPr lang="uk-UA" sz="3600" dirty="0"/>
              <a:t>щодо відмови в реєстрації прав через подання заперечення де Апеляційної палати або </a:t>
            </a:r>
            <a:r>
              <a:rPr lang="uk-UA" sz="3600" b="1" i="1" dirty="0"/>
              <a:t>звернення до суду.</a:t>
            </a:r>
          </a:p>
        </p:txBody>
      </p:sp>
    </p:spTree>
    <p:extLst>
      <p:ext uri="{BB962C8B-B14F-4D97-AF65-F5344CB8AC3E}">
        <p14:creationId xmlns:p14="http://schemas.microsoft.com/office/powerpoint/2010/main" val="793492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068888"/>
          </a:xfrm>
        </p:spPr>
        <p:txBody>
          <a:bodyPr>
            <a:normAutofit fontScale="90000"/>
          </a:bodyPr>
          <a:lstStyle/>
          <a:p>
            <a:r>
              <a:rPr lang="uk-UA" dirty="0"/>
              <a:t>Кримінальна відповідальність за порушення прав інтелектуальної власності.</a:t>
            </a:r>
            <a:br>
              <a:rPr lang="uk-UA" dirty="0"/>
            </a:br>
            <a:endParaRPr lang="uk-UA" dirty="0"/>
          </a:p>
        </p:txBody>
      </p:sp>
      <p:sp>
        <p:nvSpPr>
          <p:cNvPr id="3" name="Объект 2"/>
          <p:cNvSpPr>
            <a:spLocks noGrp="1"/>
          </p:cNvSpPr>
          <p:nvPr>
            <p:ph idx="1"/>
          </p:nvPr>
        </p:nvSpPr>
        <p:spPr>
          <a:xfrm>
            <a:off x="677334" y="1678488"/>
            <a:ext cx="8596668" cy="4362875"/>
          </a:xfrm>
        </p:spPr>
        <p:txBody>
          <a:bodyPr>
            <a:noAutofit/>
          </a:bodyPr>
          <a:lstStyle/>
          <a:p>
            <a:r>
              <a:rPr lang="uk-UA" sz="2800" dirty="0"/>
              <a:t>Згідно із ст.176 Кримінального кодексу України (КК України) </a:t>
            </a:r>
            <a:r>
              <a:rPr lang="uk-UA" sz="2800" b="1" i="1" dirty="0"/>
              <a:t>кримінальним злочином визнається </a:t>
            </a:r>
            <a:r>
              <a:rPr lang="uk-UA" sz="2800" dirty="0"/>
              <a:t>незаконне використання об’єктів авторського права і суміжних прав, а саме: </a:t>
            </a:r>
          </a:p>
          <a:p>
            <a:r>
              <a:rPr lang="uk-UA" sz="2800" dirty="0"/>
              <a:t>незаконне відтворення, розповсюдження творів науки, літератури і мистецтва, комп’ютерних програм і баз даних,</a:t>
            </a:r>
          </a:p>
          <a:p>
            <a:r>
              <a:rPr lang="uk-UA" sz="2800" dirty="0"/>
              <a:t>незаконне відтворення, розповсюдження виконань, фонограм, відеограм і програм мовлення, </a:t>
            </a:r>
          </a:p>
          <a:p>
            <a:endParaRPr lang="uk-UA" sz="2800" dirty="0"/>
          </a:p>
        </p:txBody>
      </p:sp>
    </p:spTree>
    <p:extLst>
      <p:ext uri="{BB962C8B-B14F-4D97-AF65-F5344CB8AC3E}">
        <p14:creationId xmlns:p14="http://schemas.microsoft.com/office/powerpoint/2010/main" val="2023839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029215"/>
            <a:ext cx="8596668" cy="4012147"/>
          </a:xfrm>
        </p:spPr>
        <p:txBody>
          <a:bodyPr>
            <a:noAutofit/>
          </a:bodyPr>
          <a:lstStyle/>
          <a:p>
            <a:r>
              <a:rPr lang="uk-UA" sz="3200" dirty="0"/>
              <a:t>їх незаконне тиражування та розповсюдження на аудіо- та відеокасетах, дискетах, інших носіях інформації, </a:t>
            </a:r>
          </a:p>
          <a:p>
            <a:r>
              <a:rPr lang="uk-UA" sz="3200" dirty="0"/>
              <a:t>або інше умисне порушення авторського права і суміжних прав.</a:t>
            </a:r>
            <a:endParaRPr lang="ru-RU" sz="3200" dirty="0"/>
          </a:p>
        </p:txBody>
      </p:sp>
    </p:spTree>
    <p:extLst>
      <p:ext uri="{BB962C8B-B14F-4D97-AF65-F5344CB8AC3E}">
        <p14:creationId xmlns:p14="http://schemas.microsoft.com/office/powerpoint/2010/main" val="1169101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Наслідки протиправних дій:</a:t>
            </a:r>
            <a:endParaRPr lang="ru-RU" dirty="0"/>
          </a:p>
        </p:txBody>
      </p:sp>
      <p:sp>
        <p:nvSpPr>
          <p:cNvPr id="3" name="Объект 2"/>
          <p:cNvSpPr>
            <a:spLocks noGrp="1"/>
          </p:cNvSpPr>
          <p:nvPr>
            <p:ph idx="1"/>
          </p:nvPr>
        </p:nvSpPr>
        <p:spPr>
          <a:xfrm>
            <a:off x="677334" y="1352811"/>
            <a:ext cx="8596668" cy="4688551"/>
          </a:xfrm>
        </p:spPr>
        <p:txBody>
          <a:bodyPr>
            <a:normAutofit lnSpcReduction="10000"/>
          </a:bodyPr>
          <a:lstStyle/>
          <a:p>
            <a:endParaRPr lang="uk-UA" dirty="0"/>
          </a:p>
          <a:p>
            <a:r>
              <a:rPr lang="uk-UA" sz="2800" dirty="0"/>
              <a:t>завдання матеріальної шкоди у великому розмірі,</a:t>
            </a:r>
          </a:p>
          <a:p>
            <a:r>
              <a:rPr lang="uk-UA" sz="2800" dirty="0"/>
              <a:t> якщо вони вчинені повторно, </a:t>
            </a:r>
          </a:p>
          <a:p>
            <a:r>
              <a:rPr lang="uk-UA" sz="2800" dirty="0"/>
              <a:t>або за попередньою змовою групою осіб,</a:t>
            </a:r>
          </a:p>
          <a:p>
            <a:r>
              <a:rPr lang="uk-UA" sz="2800" dirty="0"/>
              <a:t> або завдали матеріальної шкоди в особливо великому розмірі, </a:t>
            </a:r>
          </a:p>
          <a:p>
            <a:r>
              <a:rPr lang="uk-UA" sz="2800" dirty="0"/>
              <a:t>або вчинені службовою особою з використанням службового становища щодо підлеглої особи.</a:t>
            </a:r>
            <a:endParaRPr lang="ru-RU" sz="2800" dirty="0"/>
          </a:p>
          <a:p>
            <a:endParaRPr lang="ru-RU" sz="2800" dirty="0"/>
          </a:p>
        </p:txBody>
      </p:sp>
    </p:spTree>
    <p:extLst>
      <p:ext uri="{BB962C8B-B14F-4D97-AF65-F5344CB8AC3E}">
        <p14:creationId xmlns:p14="http://schemas.microsoft.com/office/powerpoint/2010/main" val="3220658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51770"/>
            <a:ext cx="8596668" cy="5189592"/>
          </a:xfrm>
        </p:spPr>
        <p:txBody>
          <a:bodyPr>
            <a:noAutofit/>
          </a:bodyPr>
          <a:lstStyle/>
          <a:p>
            <a:r>
              <a:rPr lang="uk-UA" sz="3200" b="1" i="1" dirty="0">
                <a:solidFill>
                  <a:schemeClr val="accent1"/>
                </a:solidFill>
              </a:rPr>
              <a:t>Об’єктом </a:t>
            </a:r>
            <a:r>
              <a:rPr lang="uk-UA" sz="3200" dirty="0"/>
              <a:t>цього злочину </a:t>
            </a:r>
            <a:r>
              <a:rPr lang="uk-UA" sz="3200" b="1" i="1" dirty="0"/>
              <a:t>є майнове право власника </a:t>
            </a:r>
            <a:r>
              <a:rPr lang="uk-UA" sz="3200" dirty="0"/>
              <a:t>авторських і суміжних прав на використання об’єкта авторського і суміжного права. </a:t>
            </a:r>
          </a:p>
          <a:p>
            <a:r>
              <a:rPr lang="uk-UA" sz="3200" b="1" i="1" dirty="0"/>
              <a:t>Не підпадають під кримінальне діяння порушення особистих немайнових прав автора </a:t>
            </a:r>
            <a:r>
              <a:rPr lang="uk-UA" sz="3200" dirty="0"/>
              <a:t>(наприклад, права авторства, права на ім’я, права на захист репутації автора).</a:t>
            </a:r>
          </a:p>
        </p:txBody>
      </p:sp>
    </p:spTree>
    <p:extLst>
      <p:ext uri="{BB962C8B-B14F-4D97-AF65-F5344CB8AC3E}">
        <p14:creationId xmlns:p14="http://schemas.microsoft.com/office/powerpoint/2010/main" val="1073708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003367"/>
            <a:ext cx="8596668" cy="4037995"/>
          </a:xfrm>
        </p:spPr>
        <p:txBody>
          <a:bodyPr>
            <a:normAutofit/>
          </a:bodyPr>
          <a:lstStyle/>
          <a:p>
            <a:r>
              <a:rPr lang="uk-UA" sz="3200" b="1" i="1" dirty="0"/>
              <a:t>Об'єктом</a:t>
            </a:r>
            <a:r>
              <a:rPr lang="uk-UA" sz="3200" dirty="0"/>
              <a:t> адміністративного проступку - є суспільні відносини у сфері охорони об'єктів права інтелектуальної власності.</a:t>
            </a:r>
          </a:p>
          <a:p>
            <a:r>
              <a:rPr lang="uk-UA" sz="3200" dirty="0"/>
              <a:t>Безпосередній об'єкт - </a:t>
            </a:r>
            <a:r>
              <a:rPr lang="uk-UA" sz="3200" b="1" i="1" dirty="0"/>
              <a:t>майнові та немайнові права суб'єктів права інтелектуальної власності.</a:t>
            </a:r>
          </a:p>
          <a:p>
            <a:endParaRPr lang="uk-UA" sz="3200" dirty="0"/>
          </a:p>
          <a:p>
            <a:endParaRPr lang="uk-UA" sz="3200" dirty="0"/>
          </a:p>
        </p:txBody>
      </p:sp>
    </p:spTree>
    <p:extLst>
      <p:ext uri="{BB962C8B-B14F-4D97-AF65-F5344CB8AC3E}">
        <p14:creationId xmlns:p14="http://schemas.microsoft.com/office/powerpoint/2010/main" val="3968546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Суб'єкт злочину -</a:t>
            </a:r>
            <a:endParaRPr lang="ru-RU" dirty="0"/>
          </a:p>
        </p:txBody>
      </p:sp>
      <p:sp>
        <p:nvSpPr>
          <p:cNvPr id="3" name="Объект 2"/>
          <p:cNvSpPr>
            <a:spLocks noGrp="1"/>
          </p:cNvSpPr>
          <p:nvPr>
            <p:ph idx="1"/>
          </p:nvPr>
        </p:nvSpPr>
        <p:spPr/>
        <p:txBody>
          <a:bodyPr>
            <a:normAutofit/>
          </a:bodyPr>
          <a:lstStyle/>
          <a:p>
            <a:r>
              <a:rPr lang="uk-UA" sz="4000" dirty="0"/>
              <a:t>Кримінальну відповідальність за цей вид злочину несуть особи, які досягли віку осудності (16 років).</a:t>
            </a:r>
          </a:p>
        </p:txBody>
      </p:sp>
    </p:spTree>
    <p:extLst>
      <p:ext uri="{BB962C8B-B14F-4D97-AF65-F5344CB8AC3E}">
        <p14:creationId xmlns:p14="http://schemas.microsoft.com/office/powerpoint/2010/main" val="967224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Об’єктивна сторона зазначеного злочину-</a:t>
            </a:r>
            <a:endParaRPr lang="ru-RU" dirty="0"/>
          </a:p>
        </p:txBody>
      </p:sp>
      <p:sp>
        <p:nvSpPr>
          <p:cNvPr id="3" name="Объект 2"/>
          <p:cNvSpPr>
            <a:spLocks noGrp="1"/>
          </p:cNvSpPr>
          <p:nvPr>
            <p:ph idx="1"/>
          </p:nvPr>
        </p:nvSpPr>
        <p:spPr>
          <a:xfrm>
            <a:off x="677334" y="1590805"/>
            <a:ext cx="8596668" cy="4450557"/>
          </a:xfrm>
        </p:spPr>
        <p:txBody>
          <a:bodyPr>
            <a:noAutofit/>
          </a:bodyPr>
          <a:lstStyle/>
          <a:p>
            <a:r>
              <a:rPr lang="uk-UA" sz="2400" dirty="0"/>
              <a:t>полягає у вчиненні будь-якої дії, пов’язаної з незаконним використанням об’єктів авторських і суміжних прав, що спричинили матеріальну шкоду у великому розмірі.</a:t>
            </a:r>
          </a:p>
          <a:p>
            <a:r>
              <a:rPr lang="uk-UA" sz="2400" b="1" i="1" dirty="0"/>
              <a:t>Матеріальна шкода </a:t>
            </a:r>
            <a:r>
              <a:rPr lang="uk-UA" sz="2400" dirty="0"/>
              <a:t>вважається завданою </a:t>
            </a:r>
            <a:r>
              <a:rPr lang="uk-UA" sz="2400" b="1" i="1" dirty="0"/>
              <a:t>у великому розмірі,</a:t>
            </a:r>
            <a:r>
              <a:rPr lang="uk-UA" sz="2400" dirty="0"/>
              <a:t> якщо її розмір у двісті і більше разів перевищує неоподатковуваний мінімум доходів громадян,</a:t>
            </a:r>
          </a:p>
          <a:p>
            <a:r>
              <a:rPr lang="uk-UA" sz="2400" b="1" i="1" dirty="0"/>
              <a:t>особливо великому розмірі </a:t>
            </a:r>
            <a:r>
              <a:rPr lang="uk-UA" sz="2400" dirty="0"/>
              <a:t>— якщо її розмір у тисячу і більше разів перевищує неоподатковуваний мінімум доходів громадян (ст. 176 КК України).</a:t>
            </a:r>
          </a:p>
        </p:txBody>
      </p:sp>
    </p:spTree>
    <p:extLst>
      <p:ext uri="{BB962C8B-B14F-4D97-AF65-F5344CB8AC3E}">
        <p14:creationId xmlns:p14="http://schemas.microsoft.com/office/powerpoint/2010/main" val="4013358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Суб'єктивна сторона -</a:t>
            </a:r>
            <a:endParaRPr lang="ru-RU" dirty="0"/>
          </a:p>
        </p:txBody>
      </p:sp>
      <p:sp>
        <p:nvSpPr>
          <p:cNvPr id="3" name="Объект 2"/>
          <p:cNvSpPr>
            <a:spLocks noGrp="1"/>
          </p:cNvSpPr>
          <p:nvPr>
            <p:ph idx="1"/>
          </p:nvPr>
        </p:nvSpPr>
        <p:spPr>
          <a:xfrm>
            <a:off x="677334" y="1352811"/>
            <a:ext cx="8596668" cy="4688551"/>
          </a:xfrm>
        </p:spPr>
        <p:txBody>
          <a:bodyPr>
            <a:normAutofit/>
          </a:bodyPr>
          <a:lstStyle/>
          <a:p>
            <a:endParaRPr lang="uk-UA" dirty="0"/>
          </a:p>
          <a:p>
            <a:pPr marL="0" indent="0">
              <a:buNone/>
            </a:pPr>
            <a:r>
              <a:rPr lang="uk-UA" sz="3600" dirty="0"/>
              <a:t>   Характеризується:</a:t>
            </a:r>
          </a:p>
          <a:p>
            <a:pPr marL="0" indent="0">
              <a:buNone/>
            </a:pPr>
            <a:endParaRPr lang="uk-UA" sz="3600" dirty="0"/>
          </a:p>
          <a:p>
            <a:r>
              <a:rPr lang="uk-UA" sz="3600" dirty="0"/>
              <a:t> </a:t>
            </a:r>
            <a:r>
              <a:rPr lang="uk-UA" sz="3600" b="1" i="1" dirty="0"/>
              <a:t>умислом; </a:t>
            </a:r>
          </a:p>
          <a:p>
            <a:r>
              <a:rPr lang="uk-UA" sz="3600" b="1" i="1" dirty="0"/>
              <a:t> мотивом;</a:t>
            </a:r>
          </a:p>
          <a:p>
            <a:r>
              <a:rPr lang="uk-UA" sz="3600" b="1" i="1" dirty="0"/>
              <a:t> метою. </a:t>
            </a:r>
          </a:p>
        </p:txBody>
      </p:sp>
    </p:spTree>
    <p:extLst>
      <p:ext uri="{BB962C8B-B14F-4D97-AF65-F5344CB8AC3E}">
        <p14:creationId xmlns:p14="http://schemas.microsoft.com/office/powerpoint/2010/main" val="18377285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89765"/>
            <a:ext cx="8596668" cy="4951598"/>
          </a:xfrm>
        </p:spPr>
        <p:txBody>
          <a:bodyPr>
            <a:normAutofit/>
          </a:bodyPr>
          <a:lstStyle/>
          <a:p>
            <a:r>
              <a:rPr lang="uk-UA" sz="3200" dirty="0">
                <a:solidFill>
                  <a:schemeClr val="accent1"/>
                </a:solidFill>
              </a:rPr>
              <a:t>Умисел </a:t>
            </a:r>
            <a:r>
              <a:rPr lang="uk-UA" sz="3200" dirty="0"/>
              <a:t>полягає у тому, що особа:</a:t>
            </a:r>
          </a:p>
          <a:p>
            <a:r>
              <a:rPr lang="uk-UA" sz="3200" dirty="0"/>
              <a:t> усвідомлювала суспільно небезпечний характер свого діяння (дії або бездіяльності), </a:t>
            </a:r>
          </a:p>
          <a:p>
            <a:r>
              <a:rPr lang="uk-UA" sz="3200" dirty="0"/>
              <a:t>могла і передбачала його суспільно небезпечні наслідки,</a:t>
            </a:r>
          </a:p>
          <a:p>
            <a:r>
              <a:rPr lang="uk-UA" sz="3200" dirty="0"/>
              <a:t>бажала або свідомо припускала їх настання. </a:t>
            </a:r>
          </a:p>
          <a:p>
            <a:endParaRPr lang="ru-RU" sz="3200" dirty="0"/>
          </a:p>
        </p:txBody>
      </p:sp>
    </p:spTree>
    <p:extLst>
      <p:ext uri="{BB962C8B-B14F-4D97-AF65-F5344CB8AC3E}">
        <p14:creationId xmlns:p14="http://schemas.microsoft.com/office/powerpoint/2010/main" val="1765761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27759"/>
            <a:ext cx="8596668" cy="4713603"/>
          </a:xfrm>
        </p:spPr>
        <p:txBody>
          <a:bodyPr>
            <a:normAutofit/>
          </a:bodyPr>
          <a:lstStyle/>
          <a:p>
            <a:r>
              <a:rPr lang="uk-UA" sz="3200" dirty="0">
                <a:solidFill>
                  <a:schemeClr val="accent1"/>
                </a:solidFill>
              </a:rPr>
              <a:t>Мотивом</a:t>
            </a:r>
            <a:r>
              <a:rPr lang="uk-UA" sz="3200" dirty="0"/>
              <a:t> скоєння цього злочину може бути</a:t>
            </a:r>
            <a:r>
              <a:rPr lang="uk-UA" sz="3200" i="1" dirty="0"/>
              <a:t>, наприклад</a:t>
            </a:r>
            <a:r>
              <a:rPr lang="uk-UA" sz="3200" dirty="0"/>
              <a:t>, прагнення одержання прибутку або просування по службі. </a:t>
            </a:r>
          </a:p>
          <a:p>
            <a:r>
              <a:rPr lang="uk-UA" sz="3200" dirty="0">
                <a:solidFill>
                  <a:schemeClr val="accent1"/>
                </a:solidFill>
              </a:rPr>
              <a:t>Мета</a:t>
            </a:r>
            <a:r>
              <a:rPr lang="uk-UA" sz="3200" dirty="0"/>
              <a:t> у цій категорії злочинів збігається з мотивом, проте в кожному конкретному злочині злочинець може переслідувати корисну мету, </a:t>
            </a:r>
            <a:r>
              <a:rPr lang="uk-UA" sz="3200" i="1" dirty="0"/>
              <a:t>але суть цієї користі може бути різною.</a:t>
            </a:r>
          </a:p>
          <a:p>
            <a:endParaRPr lang="ru-RU" sz="2400" dirty="0"/>
          </a:p>
        </p:txBody>
      </p:sp>
    </p:spTree>
    <p:extLst>
      <p:ext uri="{BB962C8B-B14F-4D97-AF65-F5344CB8AC3E}">
        <p14:creationId xmlns:p14="http://schemas.microsoft.com/office/powerpoint/2010/main" val="25135016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26301"/>
            <a:ext cx="8596668" cy="5415061"/>
          </a:xfrm>
        </p:spPr>
        <p:txBody>
          <a:bodyPr>
            <a:normAutofit/>
          </a:bodyPr>
          <a:lstStyle/>
          <a:p>
            <a:r>
              <a:rPr lang="uk-UA" sz="2800" dirty="0"/>
              <a:t>За порушення вимог діючого законодавства в сфері інтелектуальної власності </a:t>
            </a:r>
            <a:r>
              <a:rPr lang="uk-UA" sz="2800" b="1" i="1" dirty="0"/>
              <a:t>Кримінальним кодексом України </a:t>
            </a:r>
            <a:r>
              <a:rPr lang="uk-UA" sz="2800" dirty="0"/>
              <a:t>передбачено кримінальну відповідальність за злочини:</a:t>
            </a:r>
          </a:p>
          <a:p>
            <a:r>
              <a:rPr lang="uk-UA" sz="2800" i="1" dirty="0"/>
              <a:t>Стаття 176 "Порушення авторського права і суміжних прав";</a:t>
            </a:r>
            <a:endParaRPr lang="uk-UA" sz="2800" dirty="0"/>
          </a:p>
          <a:p>
            <a:r>
              <a:rPr lang="uk-UA" sz="2800" i="1" dirty="0"/>
              <a:t>Стаття 177 "Порушення прав на винахід, корисну модель, промисловий зразок, топографію інтегральної мікросхеми, сорт рослин, раціоналізаторську пропозицію";</a:t>
            </a:r>
            <a:endParaRPr lang="uk-UA" sz="2800" dirty="0"/>
          </a:p>
          <a:p>
            <a:endParaRPr lang="ru-RU" sz="2800" dirty="0"/>
          </a:p>
        </p:txBody>
      </p:sp>
    </p:spTree>
    <p:extLst>
      <p:ext uri="{BB962C8B-B14F-4D97-AF65-F5344CB8AC3E}">
        <p14:creationId xmlns:p14="http://schemas.microsoft.com/office/powerpoint/2010/main" val="1574199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 </a:t>
            </a:r>
            <a:r>
              <a:rPr lang="uk-UA" sz="2800" i="1" dirty="0"/>
              <a:t>Стаття 203-1 "Незаконний обіг дисків для лазерних систем зчитування, матриць, обладнання та сировини для їх виробництва";</a:t>
            </a:r>
            <a:endParaRPr lang="uk-UA" sz="2800" dirty="0"/>
          </a:p>
          <a:p>
            <a:r>
              <a:rPr lang="uk-UA" sz="2800" i="1" dirty="0"/>
              <a:t>Стаття 229 "Незаконне використання знака для товарів і послуг, фірмового найменування, кваліфікованого зазначення походження товару".</a:t>
            </a:r>
            <a:endParaRPr lang="uk-UA" sz="2800" dirty="0"/>
          </a:p>
          <a:p>
            <a:endParaRPr lang="ru-RU" sz="2800" dirty="0"/>
          </a:p>
        </p:txBody>
      </p:sp>
    </p:spTree>
    <p:extLst>
      <p:ext uri="{BB962C8B-B14F-4D97-AF65-F5344CB8AC3E}">
        <p14:creationId xmlns:p14="http://schemas.microsoft.com/office/powerpoint/2010/main" val="3919789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t>Кримінальна відповідальність за порушення прав інтелектуальної власності наступає у випадках:</a:t>
            </a:r>
            <a:endParaRPr lang="uk-UA" dirty="0"/>
          </a:p>
        </p:txBody>
      </p:sp>
      <p:sp>
        <p:nvSpPr>
          <p:cNvPr id="3" name="Объект 2"/>
          <p:cNvSpPr>
            <a:spLocks noGrp="1"/>
          </p:cNvSpPr>
          <p:nvPr>
            <p:ph idx="1"/>
          </p:nvPr>
        </p:nvSpPr>
        <p:spPr/>
        <p:txBody>
          <a:bodyPr>
            <a:normAutofit fontScale="92500" lnSpcReduction="10000"/>
          </a:bodyPr>
          <a:lstStyle/>
          <a:p>
            <a:r>
              <a:rPr lang="uk-UA" sz="2400" dirty="0"/>
              <a:t>матеріальна шкода завдана </a:t>
            </a:r>
            <a:r>
              <a:rPr lang="uk-UA" sz="2400" b="1" i="1" dirty="0"/>
              <a:t>у значному розмірі </a:t>
            </a:r>
            <a:r>
              <a:rPr lang="uk-UA" sz="2400" dirty="0"/>
              <a:t>(понад </a:t>
            </a:r>
            <a:r>
              <a:rPr lang="uk-UA" sz="2400" b="1" dirty="0"/>
              <a:t>200 </a:t>
            </a:r>
            <a:r>
              <a:rPr lang="uk-UA" sz="2400" dirty="0"/>
              <a:t>неоподатковуваних мінімумів доходів громадян). </a:t>
            </a:r>
          </a:p>
          <a:p>
            <a:r>
              <a:rPr lang="uk-UA" sz="2400" b="1" i="1" dirty="0">
                <a:solidFill>
                  <a:schemeClr val="accent1"/>
                </a:solidFill>
              </a:rPr>
              <a:t>Санкції</a:t>
            </a:r>
            <a:r>
              <a:rPr lang="uk-UA" sz="2400" b="1" i="1" dirty="0"/>
              <a:t>: </a:t>
            </a:r>
          </a:p>
          <a:p>
            <a:r>
              <a:rPr lang="uk-UA" sz="2400" i="1" dirty="0"/>
              <a:t>винний карається штрафом від </a:t>
            </a:r>
            <a:r>
              <a:rPr lang="uk-UA" sz="2400" b="1" i="1" dirty="0"/>
              <a:t>200 </a:t>
            </a:r>
            <a:r>
              <a:rPr lang="uk-UA" sz="2400" i="1" dirty="0"/>
              <a:t>до </a:t>
            </a:r>
            <a:r>
              <a:rPr lang="uk-UA" sz="2400" b="1" i="1" dirty="0"/>
              <a:t>1000  </a:t>
            </a:r>
            <a:r>
              <a:rPr lang="uk-UA" sz="2400" i="1" dirty="0"/>
              <a:t>неоподатковуваних мінімумів доходів громадян;</a:t>
            </a:r>
          </a:p>
          <a:p>
            <a:r>
              <a:rPr lang="uk-UA" sz="2400" i="1" dirty="0"/>
              <a:t> або виправними роботами на термін до </a:t>
            </a:r>
            <a:r>
              <a:rPr lang="uk-UA" sz="2400" b="1" i="1" dirty="0"/>
              <a:t>2 </a:t>
            </a:r>
            <a:r>
              <a:rPr lang="uk-UA" sz="2400" i="1" dirty="0"/>
              <a:t>років;</a:t>
            </a:r>
          </a:p>
          <a:p>
            <a:r>
              <a:rPr lang="uk-UA" sz="2400" i="1" dirty="0"/>
              <a:t> або позбавленням волі до </a:t>
            </a:r>
            <a:r>
              <a:rPr lang="uk-UA" sz="2400" b="1" i="1" dirty="0"/>
              <a:t>2 </a:t>
            </a:r>
            <a:r>
              <a:rPr lang="uk-UA" sz="2400" i="1" dirty="0"/>
              <a:t>років з конфіскацією незаконно виготовленої продукції та обладнання і матеріалів, призначених для їх виготовлення.</a:t>
            </a:r>
            <a:endParaRPr lang="uk-UA" sz="2400" dirty="0"/>
          </a:p>
          <a:p>
            <a:endParaRPr lang="ru-RU" dirty="0"/>
          </a:p>
          <a:p>
            <a:endParaRPr lang="ru-RU" dirty="0"/>
          </a:p>
        </p:txBody>
      </p:sp>
    </p:spTree>
    <p:extLst>
      <p:ext uri="{BB962C8B-B14F-4D97-AF65-F5344CB8AC3E}">
        <p14:creationId xmlns:p14="http://schemas.microsoft.com/office/powerpoint/2010/main" val="275840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89349"/>
            <a:ext cx="8596668" cy="5152014"/>
          </a:xfrm>
        </p:spPr>
        <p:txBody>
          <a:bodyPr>
            <a:normAutofit fontScale="92500" lnSpcReduction="10000"/>
          </a:bodyPr>
          <a:lstStyle/>
          <a:p>
            <a:r>
              <a:rPr lang="uk-UA" sz="2800" dirty="0"/>
              <a:t>матеріальна шкода заподіяна </a:t>
            </a:r>
            <a:r>
              <a:rPr lang="uk-UA" sz="2800" b="1" i="1" dirty="0"/>
              <a:t>в особливо великому  розмірі </a:t>
            </a:r>
            <a:r>
              <a:rPr lang="uk-UA" sz="2800" dirty="0"/>
              <a:t>(понад </a:t>
            </a:r>
            <a:r>
              <a:rPr lang="uk-UA" sz="2800" b="1" dirty="0"/>
              <a:t>1000 </a:t>
            </a:r>
            <a:r>
              <a:rPr lang="uk-UA" sz="2800" dirty="0"/>
              <a:t>неоподатковуваних мінімумів доходів громадян), </a:t>
            </a:r>
            <a:r>
              <a:rPr lang="uk-UA" sz="2800" b="1" i="1" dirty="0"/>
              <a:t>або її вчинено повторно. </a:t>
            </a:r>
          </a:p>
          <a:p>
            <a:r>
              <a:rPr lang="uk-UA" sz="2800" b="1" i="1" dirty="0">
                <a:solidFill>
                  <a:schemeClr val="accent1"/>
                </a:solidFill>
              </a:rPr>
              <a:t>Санкції:</a:t>
            </a:r>
            <a:endParaRPr lang="uk-UA" sz="2800" dirty="0">
              <a:solidFill>
                <a:schemeClr val="accent1"/>
              </a:solidFill>
            </a:endParaRPr>
          </a:p>
          <a:p>
            <a:r>
              <a:rPr lang="uk-UA" sz="2800" dirty="0"/>
              <a:t> </a:t>
            </a:r>
            <a:r>
              <a:rPr lang="uk-UA" sz="2800" i="1" dirty="0"/>
              <a:t>штраф від </a:t>
            </a:r>
            <a:r>
              <a:rPr lang="uk-UA" sz="2800" b="1" i="1" dirty="0"/>
              <a:t>1000 </a:t>
            </a:r>
            <a:r>
              <a:rPr lang="uk-UA" sz="2800" i="1" dirty="0"/>
              <a:t>до </a:t>
            </a:r>
            <a:r>
              <a:rPr lang="uk-UA" sz="2800" b="1" i="1" dirty="0"/>
              <a:t>2000 </a:t>
            </a:r>
            <a:r>
              <a:rPr lang="uk-UA" sz="2800" i="1" dirty="0"/>
              <a:t>неоподатковуваних мінімумів доходів громадян;</a:t>
            </a:r>
          </a:p>
          <a:p>
            <a:r>
              <a:rPr lang="uk-UA" sz="2800" i="1" dirty="0"/>
              <a:t> або виправні роботи на термін до </a:t>
            </a:r>
            <a:r>
              <a:rPr lang="uk-UA" sz="2800" b="1" i="1" dirty="0"/>
              <a:t>2 </a:t>
            </a:r>
            <a:r>
              <a:rPr lang="uk-UA" sz="2800" i="1" dirty="0"/>
              <a:t>років; </a:t>
            </a:r>
          </a:p>
          <a:p>
            <a:r>
              <a:rPr lang="uk-UA" sz="2800" i="1" dirty="0"/>
              <a:t>або позбавлення волі від </a:t>
            </a:r>
            <a:r>
              <a:rPr lang="uk-UA" sz="2800" b="1" i="1" dirty="0"/>
              <a:t>2 </a:t>
            </a:r>
            <a:r>
              <a:rPr lang="uk-UA" sz="2800" i="1" dirty="0"/>
              <a:t>до </a:t>
            </a:r>
            <a:r>
              <a:rPr lang="uk-UA" sz="2800" b="1" i="1" dirty="0"/>
              <a:t>5 </a:t>
            </a:r>
            <a:r>
              <a:rPr lang="uk-UA" sz="2800" i="1" dirty="0"/>
              <a:t>років із конфіскацією незаконно виготовленої продукції та обладнання і матеріалів, призначених для їх виготовлення.</a:t>
            </a:r>
            <a:endParaRPr lang="uk-UA" sz="2800" dirty="0"/>
          </a:p>
          <a:p>
            <a:endParaRPr lang="uk-UA" sz="2800" dirty="0"/>
          </a:p>
        </p:txBody>
      </p:sp>
    </p:spTree>
    <p:extLst>
      <p:ext uri="{BB962C8B-B14F-4D97-AF65-F5344CB8AC3E}">
        <p14:creationId xmlns:p14="http://schemas.microsoft.com/office/powerpoint/2010/main" val="1234172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889349"/>
            <a:ext cx="8596668" cy="5152014"/>
          </a:xfrm>
        </p:spPr>
        <p:txBody>
          <a:bodyPr>
            <a:normAutofit lnSpcReduction="10000"/>
          </a:bodyPr>
          <a:lstStyle/>
          <a:p>
            <a:r>
              <a:rPr lang="uk-UA" sz="2400" dirty="0"/>
              <a:t>збитки вчинені </a:t>
            </a:r>
            <a:r>
              <a:rPr lang="uk-UA" sz="2400" b="1" i="1" dirty="0"/>
              <a:t>службовою особою </a:t>
            </a:r>
            <a:r>
              <a:rPr lang="uk-UA" sz="2400" dirty="0"/>
              <a:t>з використанням службового становища </a:t>
            </a:r>
            <a:r>
              <a:rPr lang="uk-UA" sz="2400" b="1" i="1" dirty="0"/>
              <a:t>або організованою групою, </a:t>
            </a:r>
            <a:r>
              <a:rPr lang="uk-UA" sz="2400" dirty="0"/>
              <a:t>якщо вони завдали матеріальної шкоди в особливо великому розмірі. </a:t>
            </a:r>
          </a:p>
          <a:p>
            <a:r>
              <a:rPr lang="uk-UA" sz="2400" b="1" i="1" dirty="0">
                <a:solidFill>
                  <a:schemeClr val="accent1"/>
                </a:solidFill>
              </a:rPr>
              <a:t>Санкції:</a:t>
            </a:r>
          </a:p>
          <a:p>
            <a:r>
              <a:rPr lang="uk-UA" sz="2400" b="1" i="1" dirty="0"/>
              <a:t> </a:t>
            </a:r>
            <a:r>
              <a:rPr lang="uk-UA" sz="2400" i="1" dirty="0"/>
              <a:t>штраф від </a:t>
            </a:r>
            <a:r>
              <a:rPr lang="uk-UA" sz="2400" b="1" i="1" dirty="0"/>
              <a:t>2000 </a:t>
            </a:r>
            <a:r>
              <a:rPr lang="uk-UA" sz="2400" i="1" dirty="0"/>
              <a:t>до </a:t>
            </a:r>
            <a:r>
              <a:rPr lang="uk-UA" sz="2400" b="1" i="1" dirty="0"/>
              <a:t>3000 </a:t>
            </a:r>
            <a:r>
              <a:rPr lang="uk-UA" sz="2400" i="1" dirty="0"/>
              <a:t>неоподатковуваних мінімумів доходів громадян;</a:t>
            </a:r>
          </a:p>
          <a:p>
            <a:r>
              <a:rPr lang="uk-UA" sz="2400" i="1" dirty="0"/>
              <a:t>або позбавленням волі на строк від </a:t>
            </a:r>
            <a:r>
              <a:rPr lang="uk-UA" sz="2400" b="1" i="1" dirty="0"/>
              <a:t>3 </a:t>
            </a:r>
            <a:r>
              <a:rPr lang="uk-UA" sz="2400" i="1" dirty="0"/>
              <a:t>до </a:t>
            </a:r>
            <a:r>
              <a:rPr lang="uk-UA" sz="2400" b="1" i="1" dirty="0"/>
              <a:t>6 </a:t>
            </a:r>
            <a:r>
              <a:rPr lang="uk-UA" sz="2400" i="1" dirty="0"/>
              <a:t>років, з позбавленням права обіймати певні посади чи займатися певною діяльністю на строк до </a:t>
            </a:r>
            <a:r>
              <a:rPr lang="uk-UA" sz="2400" b="1" i="1" dirty="0"/>
              <a:t>3 </a:t>
            </a:r>
            <a:r>
              <a:rPr lang="uk-UA" sz="2400" i="1" dirty="0"/>
              <a:t>років або без такого та з конфіскацією продукції та знарядь і матеріалів, які спеціально використовувалися для її виготовлення.</a:t>
            </a:r>
            <a:endParaRPr lang="uk-UA" sz="2400" dirty="0"/>
          </a:p>
        </p:txBody>
      </p:sp>
    </p:spTree>
    <p:extLst>
      <p:ext uri="{BB962C8B-B14F-4D97-AF65-F5344CB8AC3E}">
        <p14:creationId xmlns:p14="http://schemas.microsoft.com/office/powerpoint/2010/main" val="3576446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31025"/>
            <a:ext cx="8596668" cy="5110337"/>
          </a:xfrm>
        </p:spPr>
        <p:txBody>
          <a:bodyPr>
            <a:normAutofit fontScale="92500" lnSpcReduction="10000"/>
          </a:bodyPr>
          <a:lstStyle/>
          <a:p>
            <a:r>
              <a:rPr lang="uk-UA" sz="2800" b="1" dirty="0"/>
              <a:t>Адміністративна відповідальність за правопорушення настає </a:t>
            </a:r>
            <a:r>
              <a:rPr lang="uk-UA" sz="2800" dirty="0"/>
              <a:t>в разі, якщо ці порушення за своїм характером не тягнуть за собою відповідно до закону, кримінальної відповідальності.</a:t>
            </a:r>
          </a:p>
          <a:p>
            <a:r>
              <a:rPr lang="uk-UA" sz="2800" b="1" i="1" dirty="0"/>
              <a:t>Суб'єкт адміністративного проступку </a:t>
            </a:r>
            <a:r>
              <a:rPr lang="uk-UA" sz="2800" dirty="0"/>
              <a:t>- загальний (фізична осудна особа, яка досягла 16-річного віку).</a:t>
            </a:r>
          </a:p>
          <a:p>
            <a:r>
              <a:rPr lang="uk-UA" sz="2800" b="1" i="1" dirty="0"/>
              <a:t>Суб'єктивна сторона </a:t>
            </a:r>
            <a:r>
              <a:rPr lang="uk-UA" sz="2800" dirty="0"/>
              <a:t>правопорушення визначається:</a:t>
            </a:r>
          </a:p>
          <a:p>
            <a:r>
              <a:rPr lang="uk-UA" sz="2800" dirty="0"/>
              <a:t>ставленням до наслідків; </a:t>
            </a:r>
          </a:p>
          <a:p>
            <a:r>
              <a:rPr lang="uk-UA" sz="2800" dirty="0"/>
              <a:t>наявністю вини виключно у формі прямого або непрямого умислу.</a:t>
            </a:r>
          </a:p>
          <a:p>
            <a:endParaRPr lang="uk-UA" sz="2800" dirty="0"/>
          </a:p>
          <a:p>
            <a:endParaRPr lang="ru-RU" dirty="0"/>
          </a:p>
        </p:txBody>
      </p:sp>
    </p:spTree>
    <p:extLst>
      <p:ext uri="{BB962C8B-B14F-4D97-AF65-F5344CB8AC3E}">
        <p14:creationId xmlns:p14="http://schemas.microsoft.com/office/powerpoint/2010/main" val="19150457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ctr"/>
            <a:endParaRPr lang="uk-UA" sz="3600" dirty="0"/>
          </a:p>
          <a:p>
            <a:pPr algn="ctr"/>
            <a:endParaRPr lang="uk-UA" sz="3600" dirty="0"/>
          </a:p>
          <a:p>
            <a:pPr algn="ctr"/>
            <a:endParaRPr lang="uk-UA" sz="3600" dirty="0"/>
          </a:p>
          <a:p>
            <a:pPr algn="ctr"/>
            <a:r>
              <a:rPr lang="uk-UA" sz="3600" dirty="0"/>
              <a:t>Дякую </a:t>
            </a:r>
            <a:r>
              <a:rPr lang="uk-UA" sz="3600"/>
              <a:t>за увагу!</a:t>
            </a:r>
            <a:endParaRPr lang="ru-RU" sz="3600" dirty="0"/>
          </a:p>
        </p:txBody>
      </p:sp>
    </p:spTree>
    <p:extLst>
      <p:ext uri="{BB962C8B-B14F-4D97-AF65-F5344CB8AC3E}">
        <p14:creationId xmlns:p14="http://schemas.microsoft.com/office/powerpoint/2010/main" val="325004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Норми адміністративного права, що стосуються захисту прав інтелектуальної власності, містяться в:</a:t>
            </a:r>
            <a:endParaRPr lang="ru-RU" dirty="0"/>
          </a:p>
        </p:txBody>
      </p:sp>
      <p:sp>
        <p:nvSpPr>
          <p:cNvPr id="3" name="Объект 2"/>
          <p:cNvSpPr>
            <a:spLocks noGrp="1"/>
          </p:cNvSpPr>
          <p:nvPr>
            <p:ph idx="1"/>
          </p:nvPr>
        </p:nvSpPr>
        <p:spPr/>
        <p:txBody>
          <a:bodyPr>
            <a:normAutofit fontScale="92500" lnSpcReduction="20000"/>
          </a:bodyPr>
          <a:lstStyle/>
          <a:p>
            <a:r>
              <a:rPr lang="uk-UA" sz="2800" dirty="0"/>
              <a:t>Кодексі України про адміністративні правопорушення,</a:t>
            </a:r>
          </a:p>
          <a:p>
            <a:r>
              <a:rPr lang="uk-UA" sz="2800" dirty="0"/>
              <a:t>Митному кодексі України, </a:t>
            </a:r>
          </a:p>
          <a:p>
            <a:r>
              <a:rPr lang="uk-UA" sz="2800" dirty="0"/>
              <a:t>Законах України "Про охорону прав на винаходи і корисні моделі", </a:t>
            </a:r>
          </a:p>
          <a:p>
            <a:r>
              <a:rPr lang="uk-UA" sz="2800" dirty="0"/>
              <a:t>"Про охорону прав на промислові зразки", </a:t>
            </a:r>
          </a:p>
          <a:p>
            <a:r>
              <a:rPr lang="uk-UA" sz="2800" dirty="0"/>
              <a:t>"Про охорону прав на знаки для товарів і послуг", </a:t>
            </a:r>
          </a:p>
          <a:p>
            <a:r>
              <a:rPr lang="uk-UA" sz="2800" dirty="0"/>
              <a:t>"Про охорону прав на зазначення походження товарів",</a:t>
            </a:r>
          </a:p>
        </p:txBody>
      </p:sp>
    </p:spTree>
    <p:extLst>
      <p:ext uri="{BB962C8B-B14F-4D97-AF65-F5344CB8AC3E}">
        <p14:creationId xmlns:p14="http://schemas.microsoft.com/office/powerpoint/2010/main" val="272736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64089"/>
            <a:ext cx="8596668" cy="5277274"/>
          </a:xfrm>
        </p:spPr>
        <p:txBody>
          <a:bodyPr/>
          <a:lstStyle/>
          <a:p>
            <a:r>
              <a:rPr lang="uk-UA" dirty="0"/>
              <a:t> "</a:t>
            </a:r>
            <a:r>
              <a:rPr lang="uk-UA" sz="2800" dirty="0"/>
              <a:t>Про охорону прав на топографії інтегральних мікросхем",</a:t>
            </a:r>
          </a:p>
          <a:p>
            <a:r>
              <a:rPr lang="uk-UA" sz="2800" dirty="0"/>
              <a:t> "Про охорону прав на сорти рослин",</a:t>
            </a:r>
          </a:p>
          <a:p>
            <a:r>
              <a:rPr lang="uk-UA" sz="2800" dirty="0"/>
              <a:t> "Про розповсюдження примірників аудіовізуальних творів, фонограм, відеограм, комп'ютерних програм, баз даних", </a:t>
            </a:r>
          </a:p>
          <a:p>
            <a:r>
              <a:rPr lang="uk-UA" sz="2800" dirty="0"/>
              <a:t>"Про особливості державного регулювання діяльності суб'єктів господарювання, пов'язаної з виробництвом, експортом, імпортом дисків для лазерних систем зчитування".</a:t>
            </a:r>
          </a:p>
          <a:p>
            <a:endParaRPr lang="ru-RU" sz="2800" dirty="0"/>
          </a:p>
        </p:txBody>
      </p:sp>
    </p:spTree>
    <p:extLst>
      <p:ext uri="{BB962C8B-B14F-4D97-AF65-F5344CB8AC3E}">
        <p14:creationId xmlns:p14="http://schemas.microsoft.com/office/powerpoint/2010/main" val="2721642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Адміністративне розслідування</a:t>
            </a:r>
            <a:br>
              <a:rPr lang="ru-RU" b="1" dirty="0"/>
            </a:br>
            <a:endParaRPr lang="ru-RU" dirty="0"/>
          </a:p>
        </p:txBody>
      </p:sp>
      <p:sp>
        <p:nvSpPr>
          <p:cNvPr id="3" name="Объект 2"/>
          <p:cNvSpPr>
            <a:spLocks noGrp="1"/>
          </p:cNvSpPr>
          <p:nvPr>
            <p:ph idx="1"/>
          </p:nvPr>
        </p:nvSpPr>
        <p:spPr>
          <a:xfrm>
            <a:off x="677334" y="1415441"/>
            <a:ext cx="8596668" cy="4625921"/>
          </a:xfrm>
        </p:spPr>
        <p:txBody>
          <a:bodyPr>
            <a:noAutofit/>
          </a:bodyPr>
          <a:lstStyle/>
          <a:p>
            <a:r>
              <a:rPr lang="uk-UA" sz="2400" dirty="0"/>
              <a:t>протоколи про адміністративні правопорушення, відповідальність за які передбачена </a:t>
            </a:r>
            <a:r>
              <a:rPr lang="uk-UA" sz="2400" dirty="0">
                <a:hlinkClick r:id="rId2"/>
              </a:rPr>
              <a:t>статтями 51</a:t>
            </a:r>
            <a:r>
              <a:rPr lang="uk-UA" sz="2400" baseline="30000" dirty="0">
                <a:hlinkClick r:id="rId2"/>
              </a:rPr>
              <a:t>2</a:t>
            </a:r>
            <a:r>
              <a:rPr lang="uk-UA" sz="2400" dirty="0"/>
              <a:t> та </a:t>
            </a:r>
            <a:r>
              <a:rPr lang="uk-UA" sz="2400" dirty="0">
                <a:hlinkClick r:id="rId3"/>
              </a:rPr>
              <a:t>164</a:t>
            </a:r>
            <a:r>
              <a:rPr lang="uk-UA" sz="2400" baseline="30000" dirty="0">
                <a:hlinkClick r:id="rId3"/>
              </a:rPr>
              <a:t>9</a:t>
            </a:r>
            <a:r>
              <a:rPr lang="uk-UA" sz="2400" dirty="0">
                <a:hlinkClick r:id="rId3"/>
              </a:rPr>
              <a:t> КпАП</a:t>
            </a:r>
            <a:r>
              <a:rPr lang="uk-UA" sz="2400" dirty="0"/>
              <a:t>, складаються, як правило, уповноваженими на те особами, перелік яких наведено у </a:t>
            </a:r>
            <a:r>
              <a:rPr lang="uk-UA" sz="2400" dirty="0">
                <a:hlinkClick r:id="rId4"/>
              </a:rPr>
              <a:t>ст. 255 КпАП</a:t>
            </a:r>
            <a:r>
              <a:rPr lang="uk-UA" sz="2400" dirty="0"/>
              <a:t>, а саме:</a:t>
            </a:r>
          </a:p>
          <a:p>
            <a:r>
              <a:rPr lang="uk-UA" sz="2400" dirty="0"/>
              <a:t>за </a:t>
            </a:r>
            <a:r>
              <a:rPr lang="uk-UA" sz="2400" dirty="0">
                <a:hlinkClick r:id="rId2"/>
              </a:rPr>
              <a:t>ст. 51</a:t>
            </a:r>
            <a:r>
              <a:rPr lang="uk-UA" sz="2400" baseline="30000" dirty="0">
                <a:hlinkClick r:id="rId2"/>
              </a:rPr>
              <a:t>2</a:t>
            </a:r>
            <a:r>
              <a:rPr lang="uk-UA" sz="2400" dirty="0">
                <a:hlinkClick r:id="rId2"/>
              </a:rPr>
              <a:t> КпАП</a:t>
            </a:r>
            <a:r>
              <a:rPr lang="uk-UA" sz="2400" dirty="0"/>
              <a:t> - посадовими особами органів внутрішніх справ та органів державної податкової служби; державними інспекторами з питань інтелектуальної власності, а також із охорони прав на сорти рослин;</a:t>
            </a:r>
          </a:p>
          <a:p>
            <a:r>
              <a:rPr lang="uk-UA" sz="2400" dirty="0"/>
              <a:t>за </a:t>
            </a:r>
            <a:r>
              <a:rPr lang="uk-UA" sz="2400" dirty="0">
                <a:hlinkClick r:id="rId3"/>
              </a:rPr>
              <a:t>ст. 164</a:t>
            </a:r>
            <a:r>
              <a:rPr lang="uk-UA" sz="2400" baseline="30000" dirty="0">
                <a:hlinkClick r:id="rId3"/>
              </a:rPr>
              <a:t>9</a:t>
            </a:r>
            <a:r>
              <a:rPr lang="uk-UA" sz="2400" dirty="0">
                <a:hlinkClick r:id="rId3"/>
              </a:rPr>
              <a:t> КпАП</a:t>
            </a:r>
            <a:r>
              <a:rPr lang="uk-UA" sz="2400" dirty="0"/>
              <a:t> - посадовими особами органів внутрішніх справ; державними інспекторами з питань інтелектуальної власності.</a:t>
            </a:r>
          </a:p>
          <a:p>
            <a:endParaRPr lang="uk-UA" sz="2400" dirty="0"/>
          </a:p>
        </p:txBody>
      </p:sp>
    </p:spTree>
    <p:extLst>
      <p:ext uri="{BB962C8B-B14F-4D97-AF65-F5344CB8AC3E}">
        <p14:creationId xmlns:p14="http://schemas.microsoft.com/office/powerpoint/2010/main" val="301372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14608"/>
            <a:ext cx="8596668" cy="5026754"/>
          </a:xfrm>
        </p:spPr>
        <p:txBody>
          <a:bodyPr>
            <a:noAutofit/>
          </a:bodyPr>
          <a:lstStyle/>
          <a:p>
            <a:r>
              <a:rPr lang="uk-UA" sz="3200" dirty="0"/>
              <a:t>В Україні також діє Закон України </a:t>
            </a:r>
            <a:r>
              <a:rPr lang="uk-UA" sz="3200" b="1" i="1" dirty="0"/>
              <a:t>"Про захист від недобросовісної конкуренції</a:t>
            </a:r>
            <a:r>
              <a:rPr lang="uk-UA" sz="3200" dirty="0"/>
              <a:t>", яким передбачено розгляд адміністративних правопорушень, що стосуються недобросовісної конкуренції, за зверненням до Антимонопольного комітету України або до його територіальних органів із заявою про вжиття заходів щодо захисту порушених прав.</a:t>
            </a:r>
          </a:p>
        </p:txBody>
      </p:sp>
    </p:spTree>
    <p:extLst>
      <p:ext uri="{BB962C8B-B14F-4D97-AF65-F5344CB8AC3E}">
        <p14:creationId xmlns:p14="http://schemas.microsoft.com/office/powerpoint/2010/main" val="86522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906087"/>
            <a:ext cx="8596668" cy="5135275"/>
          </a:xfrm>
        </p:spPr>
        <p:txBody>
          <a:bodyPr>
            <a:normAutofit/>
          </a:bodyPr>
          <a:lstStyle/>
          <a:p>
            <a:pPr marL="0" indent="0">
              <a:buNone/>
            </a:pPr>
            <a:r>
              <a:rPr lang="uk-UA" sz="2800" dirty="0"/>
              <a:t>  </a:t>
            </a:r>
            <a:r>
              <a:rPr lang="uk-UA" sz="3600" b="1" i="1" dirty="0"/>
              <a:t>За незаконне використання</a:t>
            </a:r>
            <a:r>
              <a:rPr lang="uk-UA" sz="2800" dirty="0"/>
              <a:t>:</a:t>
            </a:r>
          </a:p>
          <a:p>
            <a:r>
              <a:rPr lang="uk-UA" sz="2800" dirty="0"/>
              <a:t> літературного чи художнього твору,</a:t>
            </a:r>
          </a:p>
          <a:p>
            <a:r>
              <a:rPr lang="uk-UA" sz="2800" dirty="0"/>
              <a:t> їх виконання, фонограми, передачі організації мовлення, </a:t>
            </a:r>
          </a:p>
          <a:p>
            <a:r>
              <a:rPr lang="uk-UA" sz="2800" dirty="0"/>
              <a:t> комп'ютерної програми, </a:t>
            </a:r>
          </a:p>
          <a:p>
            <a:r>
              <a:rPr lang="uk-UA" sz="2800" dirty="0"/>
              <a:t> бази даних, </a:t>
            </a:r>
          </a:p>
          <a:p>
            <a:r>
              <a:rPr lang="uk-UA" sz="2800" dirty="0"/>
              <a:t> наукового відкриття,</a:t>
            </a:r>
          </a:p>
          <a:p>
            <a:r>
              <a:rPr lang="uk-UA" sz="2800" dirty="0"/>
              <a:t> винаходу, корисної моделі, </a:t>
            </a:r>
          </a:p>
          <a:p>
            <a:r>
              <a:rPr lang="uk-UA" sz="2800" dirty="0"/>
              <a:t> промислового зразка, </a:t>
            </a:r>
          </a:p>
        </p:txBody>
      </p:sp>
    </p:spTree>
    <p:extLst>
      <p:ext uri="{BB962C8B-B14F-4D97-AF65-F5344CB8AC3E}">
        <p14:creationId xmlns:p14="http://schemas.microsoft.com/office/powerpoint/2010/main" val="688109087"/>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430</TotalTime>
  <Words>2002</Words>
  <Application>Microsoft Office PowerPoint</Application>
  <PresentationFormat>Широкоэкранный</PresentationFormat>
  <Paragraphs>131</Paragraphs>
  <Slides>40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40</vt:i4>
      </vt:variant>
    </vt:vector>
  </HeadingPairs>
  <TitlesOfParts>
    <vt:vector size="44" baseType="lpstr">
      <vt:lpstr>Arial</vt:lpstr>
      <vt:lpstr>Times New Roman</vt:lpstr>
      <vt:lpstr>Wingdings 3</vt:lpstr>
      <vt:lpstr>Грань</vt:lpstr>
      <vt:lpstr>Інтелектуальна власність </vt:lpstr>
      <vt:lpstr>Адміністративна відповідальність </vt:lpstr>
      <vt:lpstr>Презентация PowerPoint</vt:lpstr>
      <vt:lpstr>Презентация PowerPoint</vt:lpstr>
      <vt:lpstr>Норми адміністративного права, що стосуються захисту прав інтелектуальної власності, містяться в:</vt:lpstr>
      <vt:lpstr>Презентация PowerPoint</vt:lpstr>
      <vt:lpstr>Адміністративне розслідування </vt:lpstr>
      <vt:lpstr>Презентация PowerPoint</vt:lpstr>
      <vt:lpstr>Презентация PowerPoint</vt:lpstr>
      <vt:lpstr>Презентация PowerPoint</vt:lpstr>
      <vt:lpstr>Санкції -</vt:lpstr>
      <vt:lpstr>Презентация PowerPoint</vt:lpstr>
      <vt:lpstr>Презентация PowerPoint</vt:lpstr>
      <vt:lpstr>Презентация PowerPoint</vt:lpstr>
      <vt:lpstr>Презентация PowerPoint</vt:lpstr>
      <vt:lpstr>Вчинення дій, що визнані як недобросовісна конкуренція, а саме:</vt:lpstr>
      <vt:lpstr>Презентация PowerPoint</vt:lpstr>
      <vt:lpstr>Презентация PowerPoint</vt:lpstr>
      <vt:lpstr>Презентация PowerPoint</vt:lpstr>
      <vt:lpstr>Ввезення на митну територію України або вивезення за межі цієї території</vt:lpstr>
      <vt:lpstr>Презентация PowerPoint</vt:lpstr>
      <vt:lpstr>Презентация PowerPoint</vt:lpstr>
      <vt:lpstr>Презентация PowerPoint</vt:lpstr>
      <vt:lpstr>Презентация PowerPoint</vt:lpstr>
      <vt:lpstr>Презентация PowerPoint</vt:lpstr>
      <vt:lpstr>Кримінальна відповідальність за порушення прав інтелектуальної власності. </vt:lpstr>
      <vt:lpstr>Презентация PowerPoint</vt:lpstr>
      <vt:lpstr>Наслідки протиправних дій:</vt:lpstr>
      <vt:lpstr>Презентация PowerPoint</vt:lpstr>
      <vt:lpstr>Суб'єкт злочину -</vt:lpstr>
      <vt:lpstr>Об’єктивна сторона зазначеного злочину-</vt:lpstr>
      <vt:lpstr>Суб'єктивна сторона -</vt:lpstr>
      <vt:lpstr>Презентация PowerPoint</vt:lpstr>
      <vt:lpstr>Презентация PowerPoint</vt:lpstr>
      <vt:lpstr>Презентация PowerPoint</vt:lpstr>
      <vt:lpstr>Презентация PowerPoint</vt:lpstr>
      <vt:lpstr>Кримінальна відповідальність за порушення прав інтелектуальної власності наступає у випадках:</vt:lpstr>
      <vt:lpstr>Презентация PowerPoint</vt:lpstr>
      <vt:lpstr>Презентация PowerPoint</vt:lpstr>
      <vt:lpstr>Презентация PowerPoint</vt:lpstr>
    </vt:vector>
  </TitlesOfParts>
  <Company>CtrlSoft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Інтелектуальна власність</dc:title>
  <dc:creator>Елена</dc:creator>
  <cp:lastModifiedBy>Щербакова Олена Миколаївна</cp:lastModifiedBy>
  <cp:revision>22</cp:revision>
  <dcterms:created xsi:type="dcterms:W3CDTF">2020-12-01T11:00:36Z</dcterms:created>
  <dcterms:modified xsi:type="dcterms:W3CDTF">2024-04-01T07:26:43Z</dcterms:modified>
</cp:coreProperties>
</file>