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57" r:id="rId4"/>
    <p:sldId id="295" r:id="rId5"/>
    <p:sldId id="296" r:id="rId6"/>
    <p:sldId id="297" r:id="rId7"/>
    <p:sldId id="299" r:id="rId8"/>
    <p:sldId id="258" r:id="rId9"/>
    <p:sldId id="259" r:id="rId10"/>
    <p:sldId id="302" r:id="rId11"/>
    <p:sldId id="260" r:id="rId12"/>
    <p:sldId id="261" r:id="rId13"/>
    <p:sldId id="262" r:id="rId14"/>
    <p:sldId id="300" r:id="rId15"/>
    <p:sldId id="263" r:id="rId16"/>
    <p:sldId id="264" r:id="rId17"/>
    <p:sldId id="301"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92" r:id="rId43"/>
    <p:sldId id="290" r:id="rId44"/>
    <p:sldId id="291" r:id="rId45"/>
    <p:sldId id="293" r:id="rId46"/>
    <p:sldId id="29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205"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CD1D54CF-0C3D-4330-B035-5733E795DFCA}" type="datetimeFigureOut">
              <a:rPr lang="en-US" smtClean="0"/>
              <a:t>4/1/2024</a:t>
            </a:fld>
            <a:endParaRPr lang="en-US"/>
          </a:p>
        </p:txBody>
      </p:sp>
      <p:sp>
        <p:nvSpPr>
          <p:cNvPr id="17" name="Нижний колонтитул 16"/>
          <p:cNvSpPr>
            <a:spLocks noGrp="1"/>
          </p:cNvSpPr>
          <p:nvPr>
            <p:ph type="ftr" sz="quarter" idx="11"/>
          </p:nvPr>
        </p:nvSpPr>
        <p:spPr>
          <a:xfrm>
            <a:off x="5410200" y="4205288"/>
            <a:ext cx="1295400" cy="457200"/>
          </a:xfrm>
        </p:spPr>
        <p:txBody>
          <a:bodyPr/>
          <a:lstStyle/>
          <a:p>
            <a:endParaRPr lang="en-US"/>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C63EC3D-5F7E-474F-9D80-DFF33C0C1B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CD1D54CF-0C3D-4330-B035-5733E795DFCA}" type="datetimeFigureOut">
              <a:rPr lang="en-US" smtClean="0"/>
              <a:t>4/1/2024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CD1D54CF-0C3D-4330-B035-5733E795DFCA}" type="datetimeFigureOut">
              <a:rPr lang="en-US" smtClean="0"/>
              <a:t>4/1/2024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CD1D54CF-0C3D-4330-B035-5733E795DFCA}" type="datetimeFigureOut">
              <a:rPr lang="en-US" smtClean="0"/>
              <a:t>4/1/2024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CD1D54CF-0C3D-4330-B035-5733E795DFCA}" type="datetimeFigureOut">
              <a:rPr lang="en-US" smtClean="0"/>
              <a:t>4/1/2024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CD1D54CF-0C3D-4330-B035-5733E795DFCA}" type="datetimeFigureOut">
              <a:rPr lang="en-US" smtClean="0"/>
              <a:t>4/1/2024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fld id="{CD1D54CF-0C3D-4330-B035-5733E795DFCA}" type="datetimeFigureOut">
              <a:rPr lang="en-US" smtClean="0"/>
              <a:t>4/1/2024</a:t>
            </a:fld>
            <a:endParaRPr lang="en-US"/>
          </a:p>
        </p:txBody>
      </p:sp>
      <p:sp>
        <p:nvSpPr>
          <p:cNvPr id="27" name="Номер слайда 26"/>
          <p:cNvSpPr>
            <a:spLocks noGrp="1"/>
          </p:cNvSpPr>
          <p:nvPr>
            <p:ph type="sldNum" sz="quarter" idx="11"/>
          </p:nvPr>
        </p:nvSpPr>
        <p:spPr/>
        <p:txBody>
          <a:bodyPr rtlCol="0"/>
          <a:lstStyle/>
          <a:p>
            <a:fld id="{1C63EC3D-5F7E-474F-9D80-DFF33C0C1BEC}" type="slidenum">
              <a:rPr lang="en-US" smtClean="0"/>
              <a:t>‹#›</a:t>
            </a:fld>
            <a:endParaRPr lang="en-US"/>
          </a:p>
        </p:txBody>
      </p:sp>
      <p:sp>
        <p:nvSpPr>
          <p:cNvPr id="28" name="Нижний колонтитул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CD1D54CF-0C3D-4330-B035-5733E795DFCA}" type="datetimeFigureOut">
              <a:rPr lang="en-US" smtClean="0"/>
              <a:t>4/1/2024</a:t>
            </a:fld>
            <a:endParaRPr lang="en-US"/>
          </a:p>
        </p:txBody>
      </p:sp>
      <p:sp>
        <p:nvSpPr>
          <p:cNvPr id="4" name="Нижний колонтитул 3"/>
          <p:cNvSpPr>
            <a:spLocks noGrp="1"/>
          </p:cNvSpPr>
          <p:nvPr>
            <p:ph type="ftr" sz="quarter" idx="11"/>
          </p:nvPr>
        </p:nvSpPr>
        <p:spPr>
          <a:xfrm>
            <a:off x="5257800" y="612648"/>
            <a:ext cx="1325880" cy="457200"/>
          </a:xfrm>
        </p:spPr>
        <p:txBody>
          <a:bodyPr/>
          <a:lstStyle/>
          <a:p>
            <a:endParaRPr lang="en-US"/>
          </a:p>
        </p:txBody>
      </p:sp>
      <p:sp>
        <p:nvSpPr>
          <p:cNvPr id="5" name="Номер слайда 4"/>
          <p:cNvSpPr>
            <a:spLocks noGrp="1"/>
          </p:cNvSpPr>
          <p:nvPr>
            <p:ph type="sldNum" sz="quarter" idx="12"/>
          </p:nvPr>
        </p:nvSpPr>
        <p:spPr>
          <a:xfrm>
            <a:off x="8174736" y="2272"/>
            <a:ext cx="762000" cy="365760"/>
          </a:xfrm>
        </p:spPr>
        <p:txBody>
          <a:bodyPr/>
          <a:lstStyle/>
          <a:p>
            <a:fld id="{1C63EC3D-5F7E-474F-9D80-DFF33C0C1B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D1D54CF-0C3D-4330-B035-5733E795DFCA}" type="datetimeFigureOut">
              <a:rPr lang="en-US" smtClean="0"/>
              <a:t>4/1/2024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CD1D54CF-0C3D-4330-B035-5733E795DFCA}" type="datetimeFigureOut">
              <a:rPr lang="en-US" smtClean="0"/>
              <a:t>4/1/2024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CD1D54CF-0C3D-4330-B035-5733E795DFCA}" type="datetimeFigureOut">
              <a:rPr lang="en-US" smtClean="0"/>
              <a:t>4/1/2024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1C63EC3D-5F7E-474F-9D80-DFF33C0C1B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D1D54CF-0C3D-4330-B035-5733E795DFCA}" type="datetimeFigureOut">
              <a:rPr lang="en-US" smtClean="0"/>
              <a:t>4/1/2024</a:t>
            </a:fld>
            <a:endParaRPr lang="en-US"/>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C63EC3D-5F7E-474F-9D80-DFF33C0C1B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zakon.rada.gov.ua/laws/show/2974-20#n1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zakon.rada.gov.ua/laws/show/2974-20#n13" TargetMode="External"/><Relationship Id="rId2" Type="http://schemas.openxmlformats.org/officeDocument/2006/relationships/hyperlink" Target="https://zakon.rada.gov.ua/laws/show/2974-20#n1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zakon.rada.gov.ua/laws/show/2974-20#n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dirty="0"/>
              <a:t>Інтелектуальна власність</a:t>
            </a:r>
            <a:endParaRPr lang="en-US" dirty="0"/>
          </a:p>
        </p:txBody>
      </p:sp>
      <p:sp>
        <p:nvSpPr>
          <p:cNvPr id="3" name="Подзаголовок 2"/>
          <p:cNvSpPr>
            <a:spLocks noGrp="1"/>
          </p:cNvSpPr>
          <p:nvPr>
            <p:ph type="subTitle" idx="1"/>
          </p:nvPr>
        </p:nvSpPr>
        <p:spPr/>
        <p:txBody>
          <a:bodyPr/>
          <a:lstStyle/>
          <a:p>
            <a:r>
              <a:rPr lang="uk-UA" dirty="0">
                <a:solidFill>
                  <a:schemeClr val="tx1"/>
                </a:solidFill>
              </a:rPr>
              <a:t>Тема </a:t>
            </a:r>
            <a:r>
              <a:rPr lang="uk-UA">
                <a:solidFill>
                  <a:schemeClr val="tx1"/>
                </a:solidFill>
              </a:rPr>
              <a:t>№ 10. </a:t>
            </a:r>
            <a:r>
              <a:rPr lang="uk-UA" dirty="0">
                <a:solidFill>
                  <a:schemeClr val="tx1"/>
                </a:solidFill>
              </a:rPr>
              <a:t>Цивільно-правовий захист права інтелектуальної власності</a:t>
            </a:r>
            <a:endParaRPr lang="en-US" dirty="0">
              <a:solidFill>
                <a:schemeClr val="tx1"/>
              </a:solidFill>
            </a:endParaRPr>
          </a:p>
        </p:txBody>
      </p:sp>
    </p:spTree>
    <p:extLst>
      <p:ext uri="{BB962C8B-B14F-4D97-AF65-F5344CB8AC3E}">
        <p14:creationId xmlns:p14="http://schemas.microsoft.com/office/powerpoint/2010/main" val="36560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0D9F5B1-D77E-487B-87AD-F0A683D9B94A}"/>
              </a:ext>
            </a:extLst>
          </p:cNvPr>
          <p:cNvSpPr>
            <a:spLocks noGrp="1"/>
          </p:cNvSpPr>
          <p:nvPr>
            <p:ph idx="1"/>
          </p:nvPr>
        </p:nvSpPr>
        <p:spPr>
          <a:xfrm>
            <a:off x="457200" y="1196752"/>
            <a:ext cx="8229600" cy="5377784"/>
          </a:xfrm>
        </p:spPr>
        <p:txBody>
          <a:bodyPr>
            <a:normAutofit fontScale="85000" lnSpcReduction="20000"/>
          </a:bodyPr>
          <a:lstStyle/>
          <a:p>
            <a:pPr algn="just"/>
            <a:r>
              <a:rPr lang="ru-RU" b="0" i="0" dirty="0">
                <a:solidFill>
                  <a:srgbClr val="333333"/>
                </a:solidFill>
                <a:effectLst/>
              </a:rPr>
              <a:t>4</a:t>
            </a:r>
            <a:r>
              <a:rPr lang="ru-RU" sz="1800" b="1" i="0" u="none" strike="noStrike" baseline="30000" dirty="0">
                <a:solidFill>
                  <a:srgbClr val="333333"/>
                </a:solidFill>
                <a:effectLst/>
              </a:rPr>
              <a:t>-1</a:t>
            </a:r>
            <a:r>
              <a:rPr lang="ru-RU" b="0" i="0" dirty="0">
                <a:solidFill>
                  <a:srgbClr val="333333"/>
                </a:solidFill>
                <a:effectLst/>
              </a:rPr>
              <a:t>) </a:t>
            </a:r>
            <a:r>
              <a:rPr lang="uk-UA" b="0" i="0" dirty="0">
                <a:solidFill>
                  <a:srgbClr val="333333"/>
                </a:solidFill>
                <a:effectLst/>
              </a:rPr>
              <a:t>застосування разової грошової виплати замість застосування способів захисту права інтелектуальної власності, встановлених пунктами 3 та/або 4 цієї частини. Застосування разової грошової виплати здійснюється за заявою відповідача, за умови що право інтелектуальної власності порушено відповідачем ненавмисно і без недбалості та що застосування способів захисту, встановлених пунктами 3 і 4 цієї частини, є </a:t>
            </a:r>
            <a:r>
              <a:rPr lang="uk-UA" b="0" i="0" dirty="0" err="1">
                <a:solidFill>
                  <a:srgbClr val="333333"/>
                </a:solidFill>
                <a:effectLst/>
              </a:rPr>
              <a:t>неспівмірним</a:t>
            </a:r>
            <a:r>
              <a:rPr lang="uk-UA" b="0" i="0" dirty="0">
                <a:solidFill>
                  <a:srgbClr val="333333"/>
                </a:solidFill>
                <a:effectLst/>
              </a:rPr>
              <a:t> шкоді, заподіяній позивачеві. Розмір разової грошової виплати визначається судом як розмір винагороди, яка була б сплачена за надання позивачем дозволу на використання права інтелектуальної власності, щодо якого виник спір, і обґрунтовано задовольняє позивача;</a:t>
            </a:r>
          </a:p>
          <a:p>
            <a:pPr algn="just"/>
            <a:r>
              <a:rPr lang="uk-UA" sz="1800" b="0" i="1" u="none" strike="noStrike" dirty="0">
                <a:solidFill>
                  <a:srgbClr val="333333"/>
                </a:solidFill>
                <a:effectLst/>
              </a:rPr>
              <a:t>{Частину другу статті 432 доповнено пунктом 4</a:t>
            </a:r>
            <a:r>
              <a:rPr lang="uk-UA" sz="1800" b="1" i="0" u="none" strike="noStrike" baseline="30000" dirty="0">
                <a:solidFill>
                  <a:srgbClr val="333333"/>
                </a:solidFill>
                <a:effectLst/>
              </a:rPr>
              <a:t>-1</a:t>
            </a:r>
            <a:r>
              <a:rPr lang="uk-UA" sz="1800" b="0" i="1" u="none" strike="noStrike" dirty="0">
                <a:solidFill>
                  <a:srgbClr val="333333"/>
                </a:solidFill>
                <a:effectLst/>
              </a:rPr>
              <a:t> згідно із Законом </a:t>
            </a:r>
            <a:r>
              <a:rPr lang="uk-UA" sz="1800" b="0" i="1" u="sng" dirty="0">
                <a:solidFill>
                  <a:srgbClr val="000099"/>
                </a:solidFill>
                <a:effectLst/>
                <a:hlinkClick r:id="rId2"/>
              </a:rPr>
              <a:t>№ 2974-IX від 20.03.2023</a:t>
            </a:r>
            <a:r>
              <a:rPr lang="uk-UA" sz="1800" b="0" i="1" u="none" strike="noStrike" dirty="0">
                <a:solidFill>
                  <a:srgbClr val="333333"/>
                </a:solidFill>
                <a:effectLst/>
              </a:rPr>
              <a:t>}</a:t>
            </a:r>
            <a:endParaRPr lang="uk-UA" b="0" i="0" dirty="0">
              <a:solidFill>
                <a:srgbClr val="333333"/>
              </a:solidFill>
              <a:effectLst/>
            </a:endParaRPr>
          </a:p>
          <a:p>
            <a:endParaRPr lang="ru-UA" dirty="0"/>
          </a:p>
        </p:txBody>
      </p:sp>
    </p:spTree>
    <p:extLst>
      <p:ext uri="{BB962C8B-B14F-4D97-AF65-F5344CB8AC3E}">
        <p14:creationId xmlns:p14="http://schemas.microsoft.com/office/powerpoint/2010/main" val="1635666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19256" cy="5377784"/>
          </a:xfrm>
        </p:spPr>
        <p:txBody>
          <a:bodyPr>
            <a:normAutofit fontScale="92500" lnSpcReduction="20000"/>
          </a:bodyPr>
          <a:lstStyle/>
          <a:p>
            <a:pPr algn="just"/>
            <a:r>
              <a:rPr lang="uk-UA" b="0" i="0" dirty="0">
                <a:solidFill>
                  <a:srgbClr val="333333"/>
                </a:solidFill>
                <a:effectLst/>
              </a:rPr>
              <a:t>5) застосування компенсації замість відшкодування збитків за неправомірне використання об'єкта права інтелектуальної власності. Розмір компенсації визначається відповідно до закону з урахуванням вини особи та інших обставин, що мають істотне значення;</a:t>
            </a:r>
          </a:p>
          <a:p>
            <a:pPr algn="just"/>
            <a:r>
              <a:rPr lang="uk-UA" sz="1800" b="0" i="1" u="none" strike="noStrike" dirty="0">
                <a:solidFill>
                  <a:srgbClr val="333333"/>
                </a:solidFill>
                <a:effectLst/>
              </a:rPr>
              <a:t>{Пункт 5 частини другої статті 432 із змінами, внесеними згідно із Законом </a:t>
            </a:r>
            <a:r>
              <a:rPr lang="uk-UA" sz="1800" b="0" i="1" u="sng" dirty="0">
                <a:solidFill>
                  <a:srgbClr val="000099"/>
                </a:solidFill>
                <a:effectLst/>
                <a:hlinkClick r:id="rId2"/>
              </a:rPr>
              <a:t>№ 2974-IX від 20.03.2023</a:t>
            </a:r>
            <a:r>
              <a:rPr lang="uk-UA" sz="1800" b="0" i="1" u="none" strike="noStrike" dirty="0">
                <a:solidFill>
                  <a:srgbClr val="333333"/>
                </a:solidFill>
                <a:effectLst/>
              </a:rPr>
              <a:t>}</a:t>
            </a:r>
            <a:endParaRPr lang="uk-UA" b="0" i="0" dirty="0">
              <a:solidFill>
                <a:srgbClr val="333333"/>
              </a:solidFill>
              <a:effectLst/>
            </a:endParaRPr>
          </a:p>
          <a:p>
            <a:pPr algn="just"/>
            <a:r>
              <a:rPr lang="uk-UA" b="0" i="0" dirty="0">
                <a:solidFill>
                  <a:srgbClr val="333333"/>
                </a:solidFill>
                <a:effectLst/>
              </a:rPr>
              <a:t>6) опублікування за заявою позивача в засобах масової інформації або доведення до загального відома іншим визначеним судом шляхом відомостей про порушення права інтелектуальної власності та зміст судового рішення щодо такого порушення за рахунок особи, яка вчинила правопорушення.</a:t>
            </a:r>
          </a:p>
          <a:p>
            <a:pPr algn="just"/>
            <a:r>
              <a:rPr lang="uk-UA" sz="1800" b="0" i="1" u="none" strike="noStrike" dirty="0">
                <a:solidFill>
                  <a:srgbClr val="333333"/>
                </a:solidFill>
                <a:effectLst/>
              </a:rPr>
              <a:t>{Пункт 6 частини другої статті 432 в редакції Закону </a:t>
            </a:r>
            <a:r>
              <a:rPr lang="uk-UA" sz="1800" b="0" i="1" u="sng" dirty="0">
                <a:solidFill>
                  <a:srgbClr val="000099"/>
                </a:solidFill>
                <a:effectLst/>
                <a:hlinkClick r:id="rId3"/>
              </a:rPr>
              <a:t>№ 2974-IX від 20.03.2023</a:t>
            </a:r>
            <a:r>
              <a:rPr lang="uk-UA" sz="1800" b="0" i="1" u="none" strike="noStrike" dirty="0">
                <a:solidFill>
                  <a:srgbClr val="333333"/>
                </a:solidFill>
                <a:effectLst/>
              </a:rPr>
              <a:t>}</a:t>
            </a:r>
            <a:endParaRPr lang="uk-UA" b="0" i="0" dirty="0">
              <a:solidFill>
                <a:srgbClr val="333333"/>
              </a:solidFill>
              <a:effectLst/>
            </a:endParaRPr>
          </a:p>
          <a:p>
            <a:endParaRPr lang="en-US" dirty="0"/>
          </a:p>
        </p:txBody>
      </p:sp>
    </p:spTree>
    <p:extLst>
      <p:ext uri="{BB962C8B-B14F-4D97-AF65-F5344CB8AC3E}">
        <p14:creationId xmlns:p14="http://schemas.microsoft.com/office/powerpoint/2010/main" val="173705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72816"/>
            <a:ext cx="8219256" cy="4801720"/>
          </a:xfrm>
        </p:spPr>
        <p:txBody>
          <a:bodyPr>
            <a:normAutofit/>
          </a:bodyPr>
          <a:lstStyle/>
          <a:p>
            <a:pPr marL="109728" indent="0">
              <a:buNone/>
            </a:pPr>
            <a:r>
              <a:rPr lang="uk-UA" dirty="0"/>
              <a:t>   Захист авторського права і суміжних прав встановлений:</a:t>
            </a:r>
          </a:p>
          <a:p>
            <a:r>
              <a:rPr lang="uk-UA" dirty="0"/>
              <a:t>Конституцією України;</a:t>
            </a:r>
          </a:p>
          <a:p>
            <a:r>
              <a:rPr lang="uk-UA" dirty="0"/>
              <a:t>Цивільним кодексом України,</a:t>
            </a:r>
          </a:p>
          <a:p>
            <a:r>
              <a:rPr lang="uk-UA" dirty="0"/>
              <a:t>Законом України «Про авторське право і суміжні права»;</a:t>
            </a:r>
          </a:p>
          <a:p>
            <a:r>
              <a:rPr lang="uk-UA" dirty="0"/>
              <a:t>іншими законодавчими і нормативними актами. </a:t>
            </a:r>
          </a:p>
        </p:txBody>
      </p:sp>
    </p:spTree>
    <p:extLst>
      <p:ext uri="{BB962C8B-B14F-4D97-AF65-F5344CB8AC3E}">
        <p14:creationId xmlns:p14="http://schemas.microsoft.com/office/powerpoint/2010/main" val="229203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412776"/>
            <a:ext cx="8291264" cy="5161760"/>
          </a:xfrm>
        </p:spPr>
        <p:txBody>
          <a:bodyPr>
            <a:normAutofit/>
          </a:bodyPr>
          <a:lstStyle/>
          <a:p>
            <a:r>
              <a:rPr lang="uk-UA" sz="3200" dirty="0"/>
              <a:t>Згідно з цими законами порушенням авторського права і (або) суміжних прав, що дає підстави для судового захисту, є:</a:t>
            </a:r>
          </a:p>
          <a:p>
            <a:r>
              <a:rPr lang="uk-UA" sz="3200" dirty="0"/>
              <a:t>1) вчинення будь-якою особою дій, що порушують особисті немайнові права суб'єктів авторського права і (або) суміжних прав та їх майнові права;</a:t>
            </a:r>
          </a:p>
          <a:p>
            <a:endParaRPr lang="en-US" sz="3200" dirty="0"/>
          </a:p>
        </p:txBody>
      </p:sp>
    </p:spTree>
    <p:extLst>
      <p:ext uri="{BB962C8B-B14F-4D97-AF65-F5344CB8AC3E}">
        <p14:creationId xmlns:p14="http://schemas.microsoft.com/office/powerpoint/2010/main" val="3566338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84784"/>
            <a:ext cx="8229600" cy="5089752"/>
          </a:xfrm>
        </p:spPr>
        <p:txBody>
          <a:bodyPr/>
          <a:lstStyle/>
          <a:p>
            <a:r>
              <a:rPr lang="uk-UA" dirty="0"/>
              <a:t>2) піратство у сфері авторського права і (або) суміжних прав – опублікування, відтворення, ввезення на митну територію України, вивезення з митної території України і розповсюдження контрафактних примірників творів; </a:t>
            </a:r>
          </a:p>
          <a:p>
            <a:r>
              <a:rPr lang="uk-UA" dirty="0"/>
              <a:t>3) плагіат-оприлюднення (опублікування), повністю або частково, чужого твору під іменем особи, яка не є автором цього твору;</a:t>
            </a:r>
          </a:p>
          <a:p>
            <a:endParaRPr lang="uk-UA" dirty="0"/>
          </a:p>
          <a:p>
            <a:endParaRPr lang="uk-UA" dirty="0"/>
          </a:p>
          <a:p>
            <a:endParaRPr lang="uk-UA" dirty="0"/>
          </a:p>
        </p:txBody>
      </p:sp>
    </p:spTree>
    <p:extLst>
      <p:ext uri="{BB962C8B-B14F-4D97-AF65-F5344CB8AC3E}">
        <p14:creationId xmlns:p14="http://schemas.microsoft.com/office/powerpoint/2010/main" val="1901556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916832"/>
            <a:ext cx="8219256" cy="4657704"/>
          </a:xfrm>
        </p:spPr>
        <p:txBody>
          <a:bodyPr>
            <a:normAutofit/>
          </a:bodyPr>
          <a:lstStyle/>
          <a:p>
            <a:r>
              <a:rPr lang="uk-UA" dirty="0"/>
              <a:t>4) ввезення на митну територію України без дозволу осіб, які мають авторське право і (або) суміжні права, примірників творів (у тому числі комп'ютерних програм і баз даних), фонограм, відеограм, програм мовлення;</a:t>
            </a:r>
          </a:p>
          <a:p>
            <a:r>
              <a:rPr lang="uk-UA" dirty="0"/>
              <a:t>5) вчинення дій, що створюють загрозу порушення авторського права і (або) суміжних прав;</a:t>
            </a:r>
          </a:p>
          <a:p>
            <a:endParaRPr lang="en-US" dirty="0"/>
          </a:p>
        </p:txBody>
      </p:sp>
    </p:spTree>
    <p:extLst>
      <p:ext uri="{BB962C8B-B14F-4D97-AF65-F5344CB8AC3E}">
        <p14:creationId xmlns:p14="http://schemas.microsoft.com/office/powerpoint/2010/main" val="2335389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3168352"/>
          </a:xfrm>
        </p:spPr>
        <p:txBody>
          <a:bodyPr>
            <a:normAutofit/>
          </a:bodyPr>
          <a:lstStyle/>
          <a:p>
            <a:r>
              <a:rPr lang="uk-UA" sz="3200" dirty="0"/>
              <a:t>6) підроблення, зміна чи вилучення інформації, зокрема в електронній формі, про управління правами без дозволу суб'єктів авторського права і (або) суміжних прав чи особи, яка здійснює таке управління;</a:t>
            </a:r>
          </a:p>
          <a:p>
            <a:endParaRPr lang="en-US" sz="3200" dirty="0"/>
          </a:p>
        </p:txBody>
      </p:sp>
    </p:spTree>
    <p:extLst>
      <p:ext uri="{BB962C8B-B14F-4D97-AF65-F5344CB8AC3E}">
        <p14:creationId xmlns:p14="http://schemas.microsoft.com/office/powerpoint/2010/main" val="1060024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873728"/>
          </a:xfrm>
        </p:spPr>
        <p:txBody>
          <a:bodyPr>
            <a:normAutofit/>
          </a:bodyPr>
          <a:lstStyle/>
          <a:p>
            <a:r>
              <a:rPr lang="uk-UA" sz="3200" dirty="0"/>
              <a:t>7) розповсюдження, ввезення на митну територію України з метою розповсюдження, публічне сповіщення об'єктів авторського права і (або) суміжних прав, з яких без дозволу суб'єктів авторського права і (або) суміжних прав вилучена чи змінена інформація про управління правами, зокрема в електронній формі.</a:t>
            </a:r>
          </a:p>
          <a:p>
            <a:endParaRPr lang="uk-UA" sz="3200" dirty="0"/>
          </a:p>
        </p:txBody>
      </p:sp>
    </p:spTree>
    <p:extLst>
      <p:ext uri="{BB962C8B-B14F-4D97-AF65-F5344CB8AC3E}">
        <p14:creationId xmlns:p14="http://schemas.microsoft.com/office/powerpoint/2010/main" val="104018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600" dirty="0"/>
              <a:t>Деякі порушеннях авторського права і суміжних прав</a:t>
            </a:r>
          </a:p>
        </p:txBody>
      </p:sp>
      <p:sp>
        <p:nvSpPr>
          <p:cNvPr id="3" name="Объект 2"/>
          <p:cNvSpPr>
            <a:spLocks noGrp="1"/>
          </p:cNvSpPr>
          <p:nvPr>
            <p:ph idx="1"/>
          </p:nvPr>
        </p:nvSpPr>
        <p:spPr/>
        <p:txBody>
          <a:bodyPr>
            <a:normAutofit/>
          </a:bodyPr>
          <a:lstStyle/>
          <a:p>
            <a:r>
              <a:rPr lang="uk-UA" b="1" dirty="0"/>
              <a:t>Відтворення будь-якого твору </a:t>
            </a:r>
            <a:r>
              <a:rPr lang="uk-UA" dirty="0"/>
              <a:t>– виготовлення одного або більше примірників твору, відеограми, фонограми у будь-якій матеріальній формі, а також їх запис для тимчасового чи постійного зберігання в електронній (включаючи цифрову), оптичній або іншій формі, яку може зчитувати комп'ютер. </a:t>
            </a:r>
            <a:endParaRPr lang="en-US" dirty="0"/>
          </a:p>
        </p:txBody>
      </p:sp>
    </p:spTree>
    <p:extLst>
      <p:ext uri="{BB962C8B-B14F-4D97-AF65-F5344CB8AC3E}">
        <p14:creationId xmlns:p14="http://schemas.microsoft.com/office/powerpoint/2010/main" val="1175275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84784"/>
            <a:ext cx="8219256" cy="5089752"/>
          </a:xfrm>
        </p:spPr>
        <p:txBody>
          <a:bodyPr>
            <a:normAutofit/>
          </a:bodyPr>
          <a:lstStyle/>
          <a:p>
            <a:r>
              <a:rPr lang="uk-UA" b="1" dirty="0"/>
              <a:t>Порушенням</a:t>
            </a:r>
            <a:r>
              <a:rPr lang="uk-UA" dirty="0"/>
              <a:t> авторського права чи суміжних прав </a:t>
            </a:r>
            <a:r>
              <a:rPr lang="uk-UA" b="1" i="1" dirty="0"/>
              <a:t>є будь-яке відтворення твору в будь-якій матеріальній формі і в будь-якій кількості примірників</a:t>
            </a:r>
            <a:r>
              <a:rPr lang="uk-UA" dirty="0"/>
              <a:t>, починаючи від одного, без дозволу осіб, які мають авторське право. </a:t>
            </a:r>
          </a:p>
          <a:p>
            <a:r>
              <a:rPr lang="uk-UA" dirty="0"/>
              <a:t>Для визнання відтворення твору неправомірним не має значення мета його відтворення. </a:t>
            </a:r>
          </a:p>
          <a:p>
            <a:r>
              <a:rPr lang="uk-UA" dirty="0"/>
              <a:t>Зазначене стосується також і об'єктів суміжних прав.</a:t>
            </a:r>
            <a:endParaRPr lang="en-US" dirty="0"/>
          </a:p>
          <a:p>
            <a:endParaRPr lang="en-US" dirty="0"/>
          </a:p>
        </p:txBody>
      </p:sp>
    </p:spTree>
    <p:extLst>
      <p:ext uri="{BB962C8B-B14F-4D97-AF65-F5344CB8AC3E}">
        <p14:creationId xmlns:p14="http://schemas.microsoft.com/office/powerpoint/2010/main" val="281012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b="1" dirty="0"/>
              <a:t>Цивільно</a:t>
            </a:r>
            <a:r>
              <a:rPr lang="uk-UA" dirty="0"/>
              <a:t>-</a:t>
            </a:r>
            <a:r>
              <a:rPr lang="uk-UA" b="1" dirty="0"/>
              <a:t>правовим захистом прав інтелектуальної власності</a:t>
            </a:r>
            <a:r>
              <a:rPr lang="uk-UA" dirty="0"/>
              <a:t> є передбачені законом </a:t>
            </a:r>
            <a:r>
              <a:rPr lang="uk-UA" b="1" dirty="0"/>
              <a:t>матеріально</a:t>
            </a:r>
            <a:r>
              <a:rPr lang="uk-UA" dirty="0"/>
              <a:t>-</a:t>
            </a:r>
            <a:r>
              <a:rPr lang="uk-UA" b="1" dirty="0"/>
              <a:t>правові</a:t>
            </a:r>
            <a:r>
              <a:rPr lang="uk-UA" dirty="0"/>
              <a:t> заходи примусового характеру, за допомогою яких здійснюється визнання або відновлення порушеного </a:t>
            </a:r>
            <a:r>
              <a:rPr lang="uk-UA" b="1" dirty="0"/>
              <a:t>права інтелектуальної власності</a:t>
            </a:r>
            <a:r>
              <a:rPr lang="uk-UA" dirty="0"/>
              <a:t>, припинення порушення, а також майновий вплив на порушника.</a:t>
            </a:r>
          </a:p>
        </p:txBody>
      </p:sp>
    </p:spTree>
    <p:extLst>
      <p:ext uri="{BB962C8B-B14F-4D97-AF65-F5344CB8AC3E}">
        <p14:creationId xmlns:p14="http://schemas.microsoft.com/office/powerpoint/2010/main" val="3701873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556792"/>
            <a:ext cx="8219256" cy="5017744"/>
          </a:xfrm>
        </p:spPr>
        <p:txBody>
          <a:bodyPr>
            <a:normAutofit/>
          </a:bodyPr>
          <a:lstStyle/>
          <a:p>
            <a:r>
              <a:rPr lang="uk-UA" b="1" dirty="0"/>
              <a:t>Розповсюдження примірників творів, фонограм, відеограм та програм мовлення</a:t>
            </a:r>
            <a:r>
              <a:rPr lang="uk-UA" dirty="0"/>
              <a:t> (контрафакти)– відтворення  з метою їх комерційного розповсюдження для одержання доходу без дозволу автора чи іншої особи, яка має авторське право, виробника фонограми, відеограми та власника програми мовлення.</a:t>
            </a:r>
          </a:p>
          <a:p>
            <a:r>
              <a:rPr lang="uk-UA" dirty="0"/>
              <a:t>Будь-яке розповсюдження без цієї мети  не вважається порушенням авторського права чи суміжних прав. </a:t>
            </a:r>
          </a:p>
        </p:txBody>
      </p:sp>
    </p:spTree>
    <p:extLst>
      <p:ext uri="{BB962C8B-B14F-4D97-AF65-F5344CB8AC3E}">
        <p14:creationId xmlns:p14="http://schemas.microsoft.com/office/powerpoint/2010/main" val="2007021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44824"/>
            <a:ext cx="8229600" cy="4729712"/>
          </a:xfrm>
        </p:spPr>
        <p:txBody>
          <a:bodyPr/>
          <a:lstStyle/>
          <a:p>
            <a:r>
              <a:rPr lang="uk-UA" b="1" dirty="0"/>
              <a:t>Використання об'єктів </a:t>
            </a:r>
            <a:r>
              <a:rPr lang="uk-UA" dirty="0"/>
              <a:t>права інтелектуальної власності </a:t>
            </a:r>
            <a:r>
              <a:rPr lang="uk-UA" b="1" dirty="0"/>
              <a:t>без договору </a:t>
            </a:r>
            <a:r>
              <a:rPr lang="uk-UA" dirty="0"/>
              <a:t>з особою, яка має авторське право і (або) суміжні права, а також недотримання умов використання цих об'єктів, порушення особистих немайнових і майнових прав особи, яка має авторське право чи суміжні права, надає їй </a:t>
            </a:r>
            <a:r>
              <a:rPr lang="uk-UA" b="1" dirty="0"/>
              <a:t>право звертатися до суду з позовом.</a:t>
            </a:r>
            <a:endParaRPr lang="en-US" b="1" dirty="0"/>
          </a:p>
        </p:txBody>
      </p:sp>
    </p:spTree>
    <p:extLst>
      <p:ext uri="{BB962C8B-B14F-4D97-AF65-F5344CB8AC3E}">
        <p14:creationId xmlns:p14="http://schemas.microsoft.com/office/powerpoint/2010/main" val="2288746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873728"/>
          </a:xfrm>
        </p:spPr>
        <p:txBody>
          <a:bodyPr>
            <a:normAutofit/>
          </a:bodyPr>
          <a:lstStyle/>
          <a:p>
            <a:r>
              <a:rPr lang="uk-UA" dirty="0"/>
              <a:t>Стаття 432 ЦК України передбачає </a:t>
            </a:r>
            <a:r>
              <a:rPr lang="uk-UA" b="1" dirty="0"/>
              <a:t>спеціальні правові способи забезпечення позову</a:t>
            </a:r>
            <a:r>
              <a:rPr lang="uk-UA" dirty="0"/>
              <a:t> у справах про порушення авторського права і суміжних прав. </a:t>
            </a:r>
          </a:p>
          <a:p>
            <a:r>
              <a:rPr lang="uk-UA" dirty="0"/>
              <a:t>Ще до розгляду справи по суті суд може винести ухвалу про заборону відповідачеві або особі, щодо якої є достатні підстави вважати, що вона є порушником авторського права або суміжних прав, вчиняти певні дії:</a:t>
            </a:r>
            <a:endParaRPr lang="en-US" dirty="0"/>
          </a:p>
        </p:txBody>
      </p:sp>
    </p:spTree>
    <p:extLst>
      <p:ext uri="{BB962C8B-B14F-4D97-AF65-F5344CB8AC3E}">
        <p14:creationId xmlns:p14="http://schemas.microsoft.com/office/powerpoint/2010/main" val="3230422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28800"/>
            <a:ext cx="8229600" cy="4945736"/>
          </a:xfrm>
        </p:spPr>
        <p:txBody>
          <a:bodyPr/>
          <a:lstStyle/>
          <a:p>
            <a:pPr marL="109728" indent="0">
              <a:buNone/>
            </a:pPr>
            <a:r>
              <a:rPr lang="uk-UA" dirty="0"/>
              <a:t>   А саме:</a:t>
            </a:r>
          </a:p>
          <a:p>
            <a:r>
              <a:rPr lang="uk-UA" dirty="0"/>
              <a:t>виготовлення, відтворення, продаж, здавання в найм, імпорт тощо, передбачене цим Кодексом використання, </a:t>
            </a:r>
          </a:p>
          <a:p>
            <a:r>
              <a:rPr lang="uk-UA" dirty="0"/>
              <a:t>транспортування, зберігання або володіння з метою випуску в цивільний обіг примірників творів або фонограм, щодо яких припускається, що вони є контрафактними.</a:t>
            </a:r>
            <a:endParaRPr lang="en-US" dirty="0"/>
          </a:p>
          <a:p>
            <a:endParaRPr lang="en-US" dirty="0"/>
          </a:p>
        </p:txBody>
      </p:sp>
    </p:spTree>
    <p:extLst>
      <p:ext uri="{BB962C8B-B14F-4D97-AF65-F5344CB8AC3E}">
        <p14:creationId xmlns:p14="http://schemas.microsoft.com/office/powerpoint/2010/main" val="424169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873728"/>
          </a:xfrm>
        </p:spPr>
        <p:txBody>
          <a:bodyPr/>
          <a:lstStyle/>
          <a:p>
            <a:r>
              <a:rPr lang="uk-UA" dirty="0"/>
              <a:t>У разі необхідності суд може винести ухвалу </a:t>
            </a:r>
            <a:r>
              <a:rPr lang="uk-UA" b="1" dirty="0"/>
              <a:t>про накладення арешту і вилучення усіх примірників </a:t>
            </a:r>
            <a:r>
              <a:rPr lang="uk-UA" dirty="0"/>
              <a:t>творів, фонограм, відеограм щодо яких є підстави вважати, що вони є контрафактними. </a:t>
            </a:r>
          </a:p>
          <a:p>
            <a:r>
              <a:rPr lang="uk-UA" dirty="0"/>
              <a:t>Суд може винести ухвалу також </a:t>
            </a:r>
            <a:r>
              <a:rPr lang="uk-UA" b="1" dirty="0"/>
              <a:t>про вилучення і арешт матеріалів та обладнання </a:t>
            </a:r>
            <a:r>
              <a:rPr lang="uk-UA" dirty="0"/>
              <a:t>для їх виготовлення і відтворення.</a:t>
            </a:r>
            <a:endParaRPr lang="en-US" dirty="0"/>
          </a:p>
        </p:txBody>
      </p:sp>
    </p:spTree>
    <p:extLst>
      <p:ext uri="{BB962C8B-B14F-4D97-AF65-F5344CB8AC3E}">
        <p14:creationId xmlns:p14="http://schemas.microsoft.com/office/powerpoint/2010/main" val="221616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Якщо відповідно до кримінального законодавства України дії певної особи щодо авторського права чи суміжних прав підпадають </a:t>
            </a:r>
            <a:r>
              <a:rPr lang="uk-UA" b="1" dirty="0"/>
              <a:t>під ознаки злочину</a:t>
            </a:r>
            <a:r>
              <a:rPr lang="uk-UA" dirty="0"/>
              <a:t>, орган чи суд зобов'язані вжити заходів для забезпечення вчиненого або можливого в майбутньому </a:t>
            </a:r>
            <a:r>
              <a:rPr lang="uk-UA" b="1" dirty="0"/>
              <a:t>цивільного позову шляхом розшуку і накладення арешту на:</a:t>
            </a:r>
            <a:endParaRPr lang="en-US" b="1" dirty="0"/>
          </a:p>
        </p:txBody>
      </p:sp>
    </p:spTree>
    <p:extLst>
      <p:ext uri="{BB962C8B-B14F-4D97-AF65-F5344CB8AC3E}">
        <p14:creationId xmlns:p14="http://schemas.microsoft.com/office/powerpoint/2010/main" val="393895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873728"/>
          </a:xfrm>
        </p:spPr>
        <p:txBody>
          <a:bodyPr>
            <a:normAutofit/>
          </a:bodyPr>
          <a:lstStyle/>
          <a:p>
            <a:r>
              <a:rPr lang="uk-UA" dirty="0"/>
              <a:t>1) примірники творів, фонограм, відеограм, щодо яких припускається, що вони є контрафактними;</a:t>
            </a:r>
          </a:p>
          <a:p>
            <a:r>
              <a:rPr lang="uk-UA" dirty="0"/>
              <a:t>2) матеріали та обладнання, призначені для їх виготовлення та відтворення;</a:t>
            </a:r>
          </a:p>
          <a:p>
            <a:r>
              <a:rPr lang="uk-UA" dirty="0"/>
              <a:t>3) документи, рахунки та інші предмети, що можуть бути доказом вчинення дій, за які відповідно до чинного кримінального законодавства передбачена кримінальна відповідальність.</a:t>
            </a:r>
          </a:p>
          <a:p>
            <a:endParaRPr lang="en-US" dirty="0"/>
          </a:p>
        </p:txBody>
      </p:sp>
    </p:spTree>
    <p:extLst>
      <p:ext uri="{BB962C8B-B14F-4D97-AF65-F5344CB8AC3E}">
        <p14:creationId xmlns:p14="http://schemas.microsoft.com/office/powerpoint/2010/main" val="1409686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628800"/>
            <a:ext cx="8219256" cy="4945736"/>
          </a:xfrm>
        </p:spPr>
        <p:txBody>
          <a:bodyPr>
            <a:normAutofit/>
          </a:bodyPr>
          <a:lstStyle/>
          <a:p>
            <a:r>
              <a:rPr lang="uk-UA" b="1" dirty="0"/>
              <a:t>Суд має право постановити рішення чи ухвалу про:</a:t>
            </a:r>
          </a:p>
          <a:p>
            <a:r>
              <a:rPr lang="uk-UA" dirty="0"/>
              <a:t>1) відшкодування моральної (немайнової) шкоди, завданої порушенням авторського права і (або) суміжних прав, з визначенням розміру відшкодування;</a:t>
            </a:r>
          </a:p>
          <a:p>
            <a:r>
              <a:rPr lang="uk-UA" dirty="0"/>
              <a:t>2) відшкодування збитків, завданих порушенням авторського права і (або) суміжних прав;</a:t>
            </a:r>
          </a:p>
          <a:p>
            <a:endParaRPr lang="en-US" dirty="0"/>
          </a:p>
        </p:txBody>
      </p:sp>
    </p:spTree>
    <p:extLst>
      <p:ext uri="{BB962C8B-B14F-4D97-AF65-F5344CB8AC3E}">
        <p14:creationId xmlns:p14="http://schemas.microsoft.com/office/powerpoint/2010/main" val="1488438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44824"/>
            <a:ext cx="8229600" cy="4757160"/>
          </a:xfrm>
        </p:spPr>
        <p:txBody>
          <a:bodyPr/>
          <a:lstStyle/>
          <a:p>
            <a:r>
              <a:rPr lang="uk-UA" dirty="0"/>
              <a:t>3) стягнення із порушника авторського права і (або) суміжних прав доходу, отриманого внаслідок порушення;</a:t>
            </a:r>
          </a:p>
          <a:p>
            <a:r>
              <a:rPr lang="uk-UA" dirty="0"/>
              <a:t>4) виплату компенсації, що визначається судом, у розмірі від 10 до 50 000 мінімальних заробітних плат, замість відшкодування збитків або стягнення доходу.</a:t>
            </a:r>
          </a:p>
          <a:p>
            <a:endParaRPr lang="en-US" dirty="0"/>
          </a:p>
        </p:txBody>
      </p:sp>
    </p:spTree>
    <p:extLst>
      <p:ext uri="{BB962C8B-B14F-4D97-AF65-F5344CB8AC3E}">
        <p14:creationId xmlns:p14="http://schemas.microsoft.com/office/powerpoint/2010/main" val="2044065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00808"/>
            <a:ext cx="8219256" cy="4873728"/>
          </a:xfrm>
        </p:spPr>
        <p:txBody>
          <a:bodyPr/>
          <a:lstStyle/>
          <a:p>
            <a:r>
              <a:rPr lang="uk-UA" dirty="0"/>
              <a:t>Захист патентних прав засобами цивільного права здійснюється передусім патентними законами України:</a:t>
            </a:r>
          </a:p>
          <a:p>
            <a:r>
              <a:rPr lang="uk-UA" dirty="0"/>
              <a:t>«Про охорону прав на винаходи і корисні моделі»;</a:t>
            </a:r>
          </a:p>
          <a:p>
            <a:r>
              <a:rPr lang="uk-UA" dirty="0"/>
              <a:t>«Про промислові зразки»;</a:t>
            </a:r>
          </a:p>
          <a:p>
            <a:r>
              <a:rPr lang="uk-UA" dirty="0"/>
              <a:t>«Про охорону прав на сорти рослин»; </a:t>
            </a:r>
          </a:p>
          <a:p>
            <a:r>
              <a:rPr lang="uk-UA" dirty="0"/>
              <a:t>«Про охорону прав на топографії інтегральних мікросхем» та ін.</a:t>
            </a:r>
          </a:p>
        </p:txBody>
      </p:sp>
    </p:spTree>
    <p:extLst>
      <p:ext uri="{BB962C8B-B14F-4D97-AF65-F5344CB8AC3E}">
        <p14:creationId xmlns:p14="http://schemas.microsoft.com/office/powerpoint/2010/main" val="416241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Захист права інтелектуальної власності забезпечує Цивільний кодекс України</a:t>
            </a:r>
            <a:endParaRPr lang="en-US" dirty="0"/>
          </a:p>
          <a:p>
            <a:pPr marL="109728" indent="0">
              <a:buNone/>
            </a:pPr>
            <a:r>
              <a:rPr lang="en-US" dirty="0"/>
              <a:t> </a:t>
            </a:r>
            <a:r>
              <a:rPr lang="uk-UA" dirty="0"/>
              <a:t> (книга </a:t>
            </a:r>
            <a:r>
              <a:rPr lang="en-US" dirty="0"/>
              <a:t>IV)</a:t>
            </a:r>
            <a:r>
              <a:rPr lang="uk-UA" dirty="0"/>
              <a:t>. </a:t>
            </a:r>
          </a:p>
          <a:p>
            <a:r>
              <a:rPr lang="uk-UA" dirty="0"/>
              <a:t>Відповідно зі ст. 432, «кожна особа має право звернутися до суду за захистом свого права інтелектуальної власності».</a:t>
            </a:r>
          </a:p>
          <a:p>
            <a:r>
              <a:rPr lang="uk-UA" dirty="0"/>
              <a:t>Іншими нормативно-правовими актами .</a:t>
            </a:r>
          </a:p>
          <a:p>
            <a:endParaRPr lang="uk-UA" dirty="0"/>
          </a:p>
        </p:txBody>
      </p:sp>
    </p:spTree>
    <p:extLst>
      <p:ext uri="{BB962C8B-B14F-4D97-AF65-F5344CB8AC3E}">
        <p14:creationId xmlns:p14="http://schemas.microsoft.com/office/powerpoint/2010/main" val="13971701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060848"/>
            <a:ext cx="8219256" cy="4513688"/>
          </a:xfrm>
        </p:spPr>
        <p:txBody>
          <a:bodyPr>
            <a:normAutofit/>
          </a:bodyPr>
          <a:lstStyle/>
          <a:p>
            <a:r>
              <a:rPr lang="uk-UA" sz="2500" dirty="0"/>
              <a:t>Патентні закони України не містять чіткого визначення порушення патентних прав. </a:t>
            </a:r>
          </a:p>
          <a:p>
            <a:r>
              <a:rPr lang="uk-UA" sz="2500" dirty="0"/>
              <a:t>Закон України «Про охорону прав на винаходи і корисні моделі» визначає, що </a:t>
            </a:r>
            <a:r>
              <a:rPr lang="uk-UA" sz="2500" b="1" dirty="0"/>
              <a:t>будь-яке посягання на права власника патенту вважається порушенням його прав</a:t>
            </a:r>
            <a:r>
              <a:rPr lang="uk-UA" sz="2500" dirty="0"/>
              <a:t>, що спричиняє відповідальність згідно з чинним законодавством України. </a:t>
            </a:r>
          </a:p>
          <a:p>
            <a:r>
              <a:rPr lang="uk-UA" sz="2500" dirty="0"/>
              <a:t>Таке саме визначення містить і Закон України «Про охорону прав на промислові зразки».</a:t>
            </a:r>
          </a:p>
        </p:txBody>
      </p:sp>
    </p:spTree>
    <p:extLst>
      <p:ext uri="{BB962C8B-B14F-4D97-AF65-F5344CB8AC3E}">
        <p14:creationId xmlns:p14="http://schemas.microsoft.com/office/powerpoint/2010/main" val="40939834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916832"/>
            <a:ext cx="8219256" cy="4657704"/>
          </a:xfrm>
        </p:spPr>
        <p:txBody>
          <a:bodyPr>
            <a:normAutofit/>
          </a:bodyPr>
          <a:lstStyle/>
          <a:p>
            <a:r>
              <a:rPr lang="uk-UA" sz="2600" dirty="0"/>
              <a:t>Закон України "Про охорону прав на сорти рослин" передбачає, що суд має право ухвалити рішення про встановлення цивільно-правової відповідальності за порушення, аналогічні тим, що визначені Законом України "Про авторське право і суміжні права" та </a:t>
            </a:r>
            <a:r>
              <a:rPr lang="uk-UA" sz="2600" b="1" dirty="0"/>
              <a:t>про вилучення чи конфіскацію матеріалів і (або) обладнання, використаного для незаконного виробництва матеріалів сорту.</a:t>
            </a:r>
            <a:endParaRPr lang="en-US" sz="2600" b="1" dirty="0"/>
          </a:p>
        </p:txBody>
      </p:sp>
    </p:spTree>
    <p:extLst>
      <p:ext uri="{BB962C8B-B14F-4D97-AF65-F5344CB8AC3E}">
        <p14:creationId xmlns:p14="http://schemas.microsoft.com/office/powerpoint/2010/main" val="3430364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44824"/>
            <a:ext cx="8229600" cy="4729712"/>
          </a:xfrm>
        </p:spPr>
        <p:txBody>
          <a:bodyPr>
            <a:normAutofit/>
          </a:bodyPr>
          <a:lstStyle/>
          <a:p>
            <a:pPr marL="109728" indent="0">
              <a:buNone/>
            </a:pPr>
            <a:r>
              <a:rPr lang="uk-UA" dirty="0"/>
              <a:t>    При порушенні патентних прав власник патенту має </a:t>
            </a:r>
            <a:r>
              <a:rPr lang="uk-UA" b="1" dirty="0"/>
              <a:t>право вимагати</a:t>
            </a:r>
            <a:r>
              <a:rPr lang="uk-UA" dirty="0"/>
              <a:t>:</a:t>
            </a:r>
          </a:p>
          <a:p>
            <a:r>
              <a:rPr lang="uk-UA" dirty="0"/>
              <a:t>припинення дій, що порушують або створюють загрозу порушення його права, і відновлення становища, що існувало до порушення;</a:t>
            </a:r>
          </a:p>
          <a:p>
            <a:r>
              <a:rPr lang="uk-UA" dirty="0"/>
              <a:t>стягнення завданих збитків, включаючи неодержані доходи;</a:t>
            </a:r>
          </a:p>
          <a:p>
            <a:endParaRPr lang="en-US" dirty="0"/>
          </a:p>
        </p:txBody>
      </p:sp>
    </p:spTree>
    <p:extLst>
      <p:ext uri="{BB962C8B-B14F-4D97-AF65-F5344CB8AC3E}">
        <p14:creationId xmlns:p14="http://schemas.microsoft.com/office/powerpoint/2010/main" val="34033922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 </a:t>
            </a:r>
            <a:r>
              <a:rPr lang="uk-UA" sz="3200" dirty="0"/>
              <a:t>відшкодування моральної шкоди;</a:t>
            </a:r>
          </a:p>
          <a:p>
            <a:r>
              <a:rPr lang="uk-UA" sz="3200" dirty="0"/>
              <a:t> вжиття інших передбачених законодавчими актами заходів, пов'язаних із захистом прав власника патенту.</a:t>
            </a:r>
            <a:r>
              <a:rPr lang="ru-RU" sz="3200" dirty="0"/>
              <a:t> </a:t>
            </a:r>
            <a:endParaRPr lang="uk-UA" sz="3200" dirty="0"/>
          </a:p>
          <a:p>
            <a:endParaRPr lang="uk-UA" sz="3200" dirty="0"/>
          </a:p>
          <a:p>
            <a:endParaRPr lang="en-US" dirty="0"/>
          </a:p>
        </p:txBody>
      </p:sp>
    </p:spTree>
    <p:extLst>
      <p:ext uri="{BB962C8B-B14F-4D97-AF65-F5344CB8AC3E}">
        <p14:creationId xmlns:p14="http://schemas.microsoft.com/office/powerpoint/2010/main" val="1163583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200" b="1" dirty="0"/>
              <a:t>Вимагати поновлення порушених прав </a:t>
            </a:r>
            <a:r>
              <a:rPr lang="uk-UA" sz="3200" dirty="0"/>
              <a:t>власника патенту </a:t>
            </a:r>
            <a:r>
              <a:rPr lang="uk-UA" sz="3200" b="1" dirty="0"/>
              <a:t>може</a:t>
            </a:r>
            <a:r>
              <a:rPr lang="uk-UA" sz="3200" dirty="0"/>
              <a:t> також </a:t>
            </a:r>
            <a:r>
              <a:rPr lang="uk-UA" sz="3200" b="1" dirty="0"/>
              <a:t>особа, яка має право на використання винаходу </a:t>
            </a:r>
            <a:r>
              <a:rPr lang="uk-UA" sz="3200" dirty="0"/>
              <a:t>(корисної моделі) за ліцензійним договором, якщо інше не передбачене цим договором.</a:t>
            </a:r>
            <a:endParaRPr lang="en-US" sz="3200" dirty="0"/>
          </a:p>
        </p:txBody>
      </p:sp>
    </p:spTree>
    <p:extLst>
      <p:ext uri="{BB962C8B-B14F-4D97-AF65-F5344CB8AC3E}">
        <p14:creationId xmlns:p14="http://schemas.microsoft.com/office/powerpoint/2010/main" val="1241256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600" dirty="0"/>
              <a:t>Такі самі норми містить Закон України "Про охорону прав на промислові зразки", за винятком на </a:t>
            </a:r>
            <a:r>
              <a:rPr lang="uk-UA" sz="3600" b="1" dirty="0"/>
              <a:t>відшкодування моральної шкоди.</a:t>
            </a:r>
          </a:p>
        </p:txBody>
      </p:sp>
    </p:spTree>
    <p:extLst>
      <p:ext uri="{BB962C8B-B14F-4D97-AF65-F5344CB8AC3E}">
        <p14:creationId xmlns:p14="http://schemas.microsoft.com/office/powerpoint/2010/main" val="36830559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sz="3200" b="1" dirty="0"/>
              <a:t>Захист компонування ІМС </a:t>
            </a:r>
            <a:r>
              <a:rPr lang="uk-UA" sz="3200" dirty="0"/>
              <a:t>наближається до захисту авторського права і суміжних прав, але також не передбачає права на відшкодування моральної шкоди.</a:t>
            </a:r>
          </a:p>
        </p:txBody>
      </p:sp>
    </p:spTree>
    <p:extLst>
      <p:ext uri="{BB962C8B-B14F-4D97-AF65-F5344CB8AC3E}">
        <p14:creationId xmlns:p14="http://schemas.microsoft.com/office/powerpoint/2010/main" val="13195874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84784"/>
            <a:ext cx="8229600" cy="5089752"/>
          </a:xfrm>
        </p:spPr>
        <p:txBody>
          <a:bodyPr>
            <a:normAutofit/>
          </a:bodyPr>
          <a:lstStyle/>
          <a:p>
            <a:r>
              <a:rPr lang="uk-UA" dirty="0"/>
              <a:t>Закон України "Про охорону прав на знаки для товарів і послуг" порушенням прав на торговельну марку </a:t>
            </a:r>
            <a:r>
              <a:rPr lang="uk-UA" b="1" dirty="0"/>
              <a:t>визнає будь-яке посягання на ці права з боку інших осіб. </a:t>
            </a:r>
          </a:p>
          <a:p>
            <a:r>
              <a:rPr lang="uk-UA" dirty="0"/>
              <a:t>На вимогу власника свідоцтва таке порушення має бути припинене, а порушник зобов'язаний відшкодувати власнику свідоцтва заподіяні збитки. </a:t>
            </a:r>
          </a:p>
          <a:p>
            <a:r>
              <a:rPr lang="uk-UA" dirty="0"/>
              <a:t>Упущену вигода та одержані прибутки у Законі не передбачаються.</a:t>
            </a:r>
          </a:p>
        </p:txBody>
      </p:sp>
    </p:spTree>
    <p:extLst>
      <p:ext uri="{BB962C8B-B14F-4D97-AF65-F5344CB8AC3E}">
        <p14:creationId xmlns:p14="http://schemas.microsoft.com/office/powerpoint/2010/main" val="11177586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28800"/>
            <a:ext cx="8229600" cy="4945736"/>
          </a:xfrm>
        </p:spPr>
        <p:txBody>
          <a:bodyPr>
            <a:normAutofit/>
          </a:bodyPr>
          <a:lstStyle/>
          <a:p>
            <a:r>
              <a:rPr lang="uk-UA" dirty="0"/>
              <a:t>Особливістю захисту торговельної марки є обов'язок порушника </a:t>
            </a:r>
            <a:r>
              <a:rPr lang="uk-UA" b="1" dirty="0"/>
              <a:t>усунути з товару, його упаковки незаконно використану марку або позначення</a:t>
            </a:r>
            <a:r>
              <a:rPr lang="uk-UA" dirty="0"/>
              <a:t>, схожого з ним настільки, що їх можна сплутати. </a:t>
            </a:r>
          </a:p>
          <a:p>
            <a:r>
              <a:rPr lang="uk-UA" dirty="0"/>
              <a:t>Власник свідоцтва має </a:t>
            </a:r>
            <a:r>
              <a:rPr lang="uk-UA" b="1" dirty="0"/>
              <a:t>право також вимагати знищення виготовлених зображень марки або позначення</a:t>
            </a:r>
            <a:r>
              <a:rPr lang="uk-UA" dirty="0"/>
              <a:t>, схожого з ним настільки, що їх можна сплутати.</a:t>
            </a:r>
          </a:p>
        </p:txBody>
      </p:sp>
    </p:spTree>
    <p:extLst>
      <p:ext uri="{BB962C8B-B14F-4D97-AF65-F5344CB8AC3E}">
        <p14:creationId xmlns:p14="http://schemas.microsoft.com/office/powerpoint/2010/main" val="200457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200" b="1" dirty="0"/>
              <a:t>Захист прав на використання географічного зазначення походження товару </a:t>
            </a:r>
            <a:r>
              <a:rPr lang="uk-UA" sz="3200" dirty="0"/>
              <a:t>здійснюється на підставі Закону України "Про охорону прав на зазначення походження товарів". </a:t>
            </a:r>
          </a:p>
        </p:txBody>
      </p:sp>
    </p:spTree>
    <p:extLst>
      <p:ext uri="{BB962C8B-B14F-4D97-AF65-F5344CB8AC3E}">
        <p14:creationId xmlns:p14="http://schemas.microsoft.com/office/powerpoint/2010/main" val="389033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200" b="1" dirty="0"/>
              <a:t>Спори</a:t>
            </a:r>
            <a:r>
              <a:rPr lang="uk-UA" sz="3200" dirty="0"/>
              <a:t> у сфері інтелектуальної власності вирішуються спеціальним судом – </a:t>
            </a:r>
            <a:r>
              <a:rPr lang="uk-UA" sz="3200" b="1" dirty="0"/>
              <a:t>Вищим судом з питань інтелектуальної власності. </a:t>
            </a:r>
          </a:p>
          <a:p>
            <a:r>
              <a:rPr lang="uk-UA" sz="3200" dirty="0"/>
              <a:t>У своєї діяльності він користується Господарським процесуальним кодексом України.</a:t>
            </a:r>
          </a:p>
        </p:txBody>
      </p:sp>
    </p:spTree>
    <p:extLst>
      <p:ext uri="{BB962C8B-B14F-4D97-AF65-F5344CB8AC3E}">
        <p14:creationId xmlns:p14="http://schemas.microsoft.com/office/powerpoint/2010/main" val="15704950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36912"/>
            <a:ext cx="8229600" cy="3937624"/>
          </a:xfrm>
        </p:spPr>
        <p:txBody>
          <a:bodyPr/>
          <a:lstStyle/>
          <a:p>
            <a:r>
              <a:rPr lang="uk-UA" dirty="0"/>
              <a:t>Закон визначає </a:t>
            </a:r>
            <a:r>
              <a:rPr lang="uk-UA" b="1" i="1" dirty="0"/>
              <a:t>порушенням</a:t>
            </a:r>
            <a:r>
              <a:rPr lang="uk-UA" dirty="0"/>
              <a:t> прав на використання географічного зазначення походження товару, а також використання фальшивого зазначення або такого географічного зазначення, </a:t>
            </a:r>
            <a:r>
              <a:rPr lang="uk-UA" b="1" i="1" dirty="0"/>
              <a:t>що вводить споживача в оману </a:t>
            </a:r>
            <a:r>
              <a:rPr lang="uk-UA" dirty="0"/>
              <a:t>щодо справжнього місця походження товару.</a:t>
            </a:r>
          </a:p>
          <a:p>
            <a:endParaRPr lang="en-US" dirty="0"/>
          </a:p>
        </p:txBody>
      </p:sp>
    </p:spTree>
    <p:extLst>
      <p:ext uri="{BB962C8B-B14F-4D97-AF65-F5344CB8AC3E}">
        <p14:creationId xmlns:p14="http://schemas.microsoft.com/office/powerpoint/2010/main" val="1564055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873728"/>
          </a:xfrm>
        </p:spPr>
        <p:txBody>
          <a:bodyPr>
            <a:normAutofit/>
          </a:bodyPr>
          <a:lstStyle/>
          <a:p>
            <a:pPr marL="109728" indent="0">
              <a:buNone/>
            </a:pPr>
            <a:r>
              <a:rPr lang="uk-UA" dirty="0"/>
              <a:t>  </a:t>
            </a:r>
            <a:r>
              <a:rPr lang="uk-UA" sz="3200" dirty="0"/>
              <a:t>Чинний Закон охоплює такі дії:</a:t>
            </a:r>
          </a:p>
          <a:p>
            <a:pPr marL="109728" indent="0">
              <a:buNone/>
            </a:pPr>
            <a:endParaRPr lang="uk-UA" sz="3200" dirty="0"/>
          </a:p>
          <a:p>
            <a:r>
              <a:rPr lang="uk-UA" sz="3200" dirty="0"/>
              <a:t>використання зареєстрованого географічного зазначення походження товару особою, яка не має свідоцтва про право на його використання;</a:t>
            </a:r>
          </a:p>
          <a:p>
            <a:pPr marL="109728" indent="0">
              <a:buNone/>
            </a:pPr>
            <a:r>
              <a:rPr lang="uk-UA" sz="3200" dirty="0"/>
              <a:t> </a:t>
            </a:r>
            <a:endParaRPr lang="en-US" sz="3200" dirty="0"/>
          </a:p>
        </p:txBody>
      </p:sp>
    </p:spTree>
    <p:extLst>
      <p:ext uri="{BB962C8B-B14F-4D97-AF65-F5344CB8AC3E}">
        <p14:creationId xmlns:p14="http://schemas.microsoft.com/office/powerpoint/2010/main" val="1240108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84784"/>
            <a:ext cx="8219256" cy="4320480"/>
          </a:xfrm>
        </p:spPr>
        <p:txBody>
          <a:bodyPr>
            <a:normAutofit/>
          </a:bodyPr>
          <a:lstStyle/>
          <a:p>
            <a:r>
              <a:rPr lang="uk-UA" dirty="0"/>
              <a:t>використання зареєстрованого географічного зазначення походження товару, якщо цей товар не походить із зареєстрованого для цього зазначення географічного місця, навіть якщо справжнє місце походження товару або географічне зазначення його походження використовується у перекладі або супроводжується словами: "вид", "тип", "стиль", "марка", "імітація" тощо;</a:t>
            </a:r>
            <a:endParaRPr lang="en-US" dirty="0"/>
          </a:p>
        </p:txBody>
      </p:sp>
    </p:spTree>
    <p:extLst>
      <p:ext uri="{BB962C8B-B14F-4D97-AF65-F5344CB8AC3E}">
        <p14:creationId xmlns:p14="http://schemas.microsoft.com/office/powerpoint/2010/main" val="35787727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12776"/>
            <a:ext cx="8219256" cy="5161760"/>
          </a:xfrm>
        </p:spPr>
        <p:txBody>
          <a:bodyPr>
            <a:normAutofit/>
          </a:bodyPr>
          <a:lstStyle/>
          <a:p>
            <a:r>
              <a:rPr lang="uk-UA" sz="2600" dirty="0"/>
              <a:t>використання зареєстрованого географічного зазначення походження товару або подібного до нього позначення для відмінних від описаних у Реєстрі однорідних товарів, якщо таке використання вводить в оману споживачів щодо походження товару та його особливих властивостей або інших характеристик, а також для неоднорідних товарів, якщо таке використання завдає шкоди репутації зареєстрованого географічного зазначення або є неправомірним використанням його репутації;</a:t>
            </a:r>
          </a:p>
          <a:p>
            <a:endParaRPr lang="ru-RU" dirty="0"/>
          </a:p>
          <a:p>
            <a:endParaRPr lang="en-US" dirty="0"/>
          </a:p>
        </p:txBody>
      </p:sp>
    </p:spTree>
    <p:extLst>
      <p:ext uri="{BB962C8B-B14F-4D97-AF65-F5344CB8AC3E}">
        <p14:creationId xmlns:p14="http://schemas.microsoft.com/office/powerpoint/2010/main" val="33479897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sz="3200" dirty="0"/>
              <a:t> </a:t>
            </a:r>
            <a:r>
              <a:rPr lang="uk-UA" sz="3200" dirty="0"/>
              <a:t>використання зареєстрованого географічного зазначення походження товару як видової назви.</a:t>
            </a:r>
          </a:p>
        </p:txBody>
      </p:sp>
    </p:spTree>
    <p:extLst>
      <p:ext uri="{BB962C8B-B14F-4D97-AF65-F5344CB8AC3E}">
        <p14:creationId xmlns:p14="http://schemas.microsoft.com/office/powerpoint/2010/main" val="37958718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556792"/>
            <a:ext cx="8229600" cy="5017744"/>
          </a:xfrm>
        </p:spPr>
        <p:txBody>
          <a:bodyPr>
            <a:normAutofit/>
          </a:bodyPr>
          <a:lstStyle/>
          <a:p>
            <a:r>
              <a:rPr lang="uk-UA" dirty="0"/>
              <a:t>Громадянин на свій розсуд може звернутися за захистом свого порушеного права не тільки до суду, а й до відповідного державного органу управління або громадської організації, до вищої організації відповідача, до творчої спілки, до якої входить відповідач, до антимонопольного органу. </a:t>
            </a:r>
          </a:p>
          <a:p>
            <a:r>
              <a:rPr lang="uk-UA" dirty="0"/>
              <a:t>Такі спори частіше розв’язуються в адміністративному порядку.</a:t>
            </a:r>
          </a:p>
        </p:txBody>
      </p:sp>
    </p:spTree>
    <p:extLst>
      <p:ext uri="{BB962C8B-B14F-4D97-AF65-F5344CB8AC3E}">
        <p14:creationId xmlns:p14="http://schemas.microsoft.com/office/powerpoint/2010/main" val="40239130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ctr"/>
            <a:endParaRPr lang="uk-UA" sz="3600" dirty="0"/>
          </a:p>
          <a:p>
            <a:pPr algn="ctr"/>
            <a:endParaRPr lang="uk-UA" sz="3600" dirty="0"/>
          </a:p>
          <a:p>
            <a:pPr algn="ctr"/>
            <a:endParaRPr lang="uk-UA" sz="3600" dirty="0"/>
          </a:p>
          <a:p>
            <a:pPr algn="ctr"/>
            <a:endParaRPr lang="uk-UA" sz="3600" dirty="0"/>
          </a:p>
          <a:p>
            <a:pPr algn="ctr"/>
            <a:r>
              <a:rPr lang="uk-UA" sz="3600" dirty="0"/>
              <a:t>Дякую за увагу!</a:t>
            </a:r>
            <a:endParaRPr lang="en-US" sz="3600" dirty="0"/>
          </a:p>
        </p:txBody>
      </p:sp>
    </p:spTree>
    <p:extLst>
      <p:ext uri="{BB962C8B-B14F-4D97-AF65-F5344CB8AC3E}">
        <p14:creationId xmlns:p14="http://schemas.microsoft.com/office/powerpoint/2010/main" val="356073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72816"/>
            <a:ext cx="8219256" cy="4801720"/>
          </a:xfrm>
        </p:spPr>
        <p:txBody>
          <a:bodyPr>
            <a:normAutofit lnSpcReduction="10000"/>
          </a:bodyPr>
          <a:lstStyle/>
          <a:p>
            <a:pPr marL="109728" indent="0">
              <a:buNone/>
            </a:pPr>
            <a:r>
              <a:rPr lang="uk-UA" dirty="0"/>
              <a:t>   У випадку порушення прав потерпілий подає позов - заяву, звернену до суду, про відправлення право­суддя з метою захисту особистих чи майнових прав.</a:t>
            </a:r>
          </a:p>
          <a:p>
            <a:pPr marL="109728" indent="0">
              <a:buNone/>
            </a:pPr>
            <a:r>
              <a:rPr lang="uk-UA" dirty="0"/>
              <a:t>    У по­зовній заяві вказується:</a:t>
            </a:r>
          </a:p>
          <a:p>
            <a:r>
              <a:rPr lang="uk-UA" dirty="0"/>
              <a:t>форма захисту (заборона робити будь-яку дію, відшкодування збитків тощо);</a:t>
            </a:r>
          </a:p>
          <a:p>
            <a:r>
              <a:rPr lang="uk-UA" dirty="0"/>
              <a:t>розмір нанесеного збитку; </a:t>
            </a:r>
          </a:p>
          <a:p>
            <a:r>
              <a:rPr lang="uk-UA" dirty="0"/>
              <a:t>приводяться докази обґрунтованості вимог. </a:t>
            </a:r>
          </a:p>
          <a:p>
            <a:pPr marL="109728" indent="0">
              <a:buNone/>
            </a:pPr>
            <a:r>
              <a:rPr lang="uk-UA" dirty="0"/>
              <a:t>   </a:t>
            </a:r>
          </a:p>
          <a:p>
            <a:pPr marL="109728" indent="0">
              <a:buNone/>
            </a:pPr>
            <a:r>
              <a:rPr lang="uk-UA" dirty="0"/>
              <a:t> </a:t>
            </a:r>
          </a:p>
        </p:txBody>
      </p:sp>
    </p:spTree>
    <p:extLst>
      <p:ext uri="{BB962C8B-B14F-4D97-AF65-F5344CB8AC3E}">
        <p14:creationId xmlns:p14="http://schemas.microsoft.com/office/powerpoint/2010/main" val="22125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dirty="0"/>
              <a:t>За загальним правилом цивільного судочинства конкретна цивільна справа, як правило, розглядається за місцем перебування відповідача.</a:t>
            </a:r>
          </a:p>
          <a:p>
            <a:r>
              <a:rPr lang="uk-UA" dirty="0"/>
              <a:t> У будь-якому судовому розгляді про порушення прав інтелектуальної власності зважуються два основних питання:</a:t>
            </a:r>
          </a:p>
        </p:txBody>
      </p:sp>
    </p:spTree>
    <p:extLst>
      <p:ext uri="{BB962C8B-B14F-4D97-AF65-F5344CB8AC3E}">
        <p14:creationId xmlns:p14="http://schemas.microsoft.com/office/powerpoint/2010/main" val="3322146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b="1" i="1" dirty="0"/>
              <a:t>Перше</a:t>
            </a:r>
            <a:r>
              <a:rPr lang="uk-UA" dirty="0"/>
              <a:t> пов'язане зі встановленням чи не встановленням факту використання ОІВ, що охороняється. </a:t>
            </a:r>
          </a:p>
          <a:p>
            <a:r>
              <a:rPr lang="uk-UA" b="1" i="1" dirty="0"/>
              <a:t>Друге</a:t>
            </a:r>
            <a:r>
              <a:rPr lang="uk-UA" dirty="0"/>
              <a:t> - з визначенням розміру збит­ків, що підлягають стягненню з відповідача на користь по­зивача.</a:t>
            </a:r>
          </a:p>
          <a:p>
            <a:endParaRPr lang="uk-UA" dirty="0"/>
          </a:p>
        </p:txBody>
      </p:sp>
    </p:spTree>
    <p:extLst>
      <p:ext uri="{BB962C8B-B14F-4D97-AF65-F5344CB8AC3E}">
        <p14:creationId xmlns:p14="http://schemas.microsoft.com/office/powerpoint/2010/main" val="7728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268760"/>
            <a:ext cx="8291264" cy="5305776"/>
          </a:xfrm>
        </p:spPr>
        <p:txBody>
          <a:bodyPr>
            <a:normAutofit/>
          </a:bodyPr>
          <a:lstStyle/>
          <a:p>
            <a:r>
              <a:rPr lang="uk-UA" dirty="0"/>
              <a:t>Суд у випадках і в порядку, встановлених законом (ст.432 ЦКУ), може постановити рішення, зокрема, про:</a:t>
            </a:r>
          </a:p>
          <a:p>
            <a:r>
              <a:rPr lang="uk-UA" dirty="0"/>
              <a:t>1) застосування негайних заходів щодо запобігання порушенню права інтелектуальної власності та збереження відповідних доказів;</a:t>
            </a:r>
          </a:p>
          <a:p>
            <a:r>
              <a:rPr lang="uk-UA" dirty="0"/>
              <a:t>2) зупинення пропуску через митний кордон України товарів, імпорт чи експорт яких здійснюється з порушенням права інтелектуальної власності;</a:t>
            </a:r>
          </a:p>
          <a:p>
            <a:endParaRPr lang="en-US" dirty="0"/>
          </a:p>
        </p:txBody>
      </p:sp>
    </p:spTree>
    <p:extLst>
      <p:ext uri="{BB962C8B-B14F-4D97-AF65-F5344CB8AC3E}">
        <p14:creationId xmlns:p14="http://schemas.microsoft.com/office/powerpoint/2010/main" val="23022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12776"/>
            <a:ext cx="8229600" cy="5161760"/>
          </a:xfrm>
        </p:spPr>
        <p:txBody>
          <a:bodyPr>
            <a:normAutofit fontScale="92500" lnSpcReduction="10000"/>
          </a:bodyPr>
          <a:lstStyle/>
          <a:p>
            <a:pPr algn="just"/>
            <a:r>
              <a:rPr lang="uk-UA" b="0" i="0" dirty="0">
                <a:solidFill>
                  <a:srgbClr val="333333"/>
                </a:solidFill>
                <a:effectLst/>
              </a:rPr>
              <a:t>3) вилучення з цивільного обороту товарів, виготовлених або введених у цивільний оборот з порушенням права інтелектуальної власності, та знищення таких товарів за рахунок особи, яка вчинила порушення;</a:t>
            </a:r>
          </a:p>
          <a:p>
            <a:pPr algn="just"/>
            <a:r>
              <a:rPr lang="uk-UA" sz="1800" b="0" i="1" u="none" strike="noStrike" dirty="0">
                <a:solidFill>
                  <a:srgbClr val="333333"/>
                </a:solidFill>
                <a:effectLst/>
              </a:rPr>
              <a:t>{Пункт 3 частини другої статті 432 в редакції Закону </a:t>
            </a:r>
            <a:r>
              <a:rPr lang="uk-UA" sz="1800" b="0" i="1" u="sng" dirty="0">
                <a:solidFill>
                  <a:srgbClr val="000099"/>
                </a:solidFill>
                <a:effectLst/>
                <a:hlinkClick r:id="rId2"/>
              </a:rPr>
              <a:t>№ 2974-IX від 20.03.2023</a:t>
            </a:r>
            <a:r>
              <a:rPr lang="uk-UA" sz="1800" b="0" i="1" u="none" strike="noStrike" dirty="0">
                <a:solidFill>
                  <a:srgbClr val="333333"/>
                </a:solidFill>
                <a:effectLst/>
              </a:rPr>
              <a:t>}</a:t>
            </a:r>
            <a:endParaRPr lang="uk-UA" b="0" i="0" dirty="0">
              <a:solidFill>
                <a:srgbClr val="333333"/>
              </a:solidFill>
              <a:effectLst/>
            </a:endParaRPr>
          </a:p>
          <a:p>
            <a:pPr algn="just"/>
            <a:r>
              <a:rPr lang="uk-UA" b="0" i="0" dirty="0">
                <a:solidFill>
                  <a:srgbClr val="333333"/>
                </a:solidFill>
                <a:effectLst/>
              </a:rPr>
              <a:t>4) вилучення з цивільного обороту матеріалів та знарядь, які використовувалися переважно для виготовлення товарів з порушенням права інтелектуальної власності, або вилучення та знищення таких матеріалів та знарядь за рахунок особи, яка вчинила порушення;</a:t>
            </a:r>
          </a:p>
          <a:p>
            <a:pPr algn="just"/>
            <a:r>
              <a:rPr lang="uk-UA" sz="1800" b="0" i="1" u="none" strike="noStrike" dirty="0">
                <a:solidFill>
                  <a:srgbClr val="333333"/>
                </a:solidFill>
                <a:effectLst/>
              </a:rPr>
              <a:t>{Пункт 4 частини другої статті 432 в редакції Закону </a:t>
            </a:r>
            <a:r>
              <a:rPr lang="uk-UA" sz="1800" b="0" i="1" u="sng" dirty="0">
                <a:solidFill>
                  <a:srgbClr val="000099"/>
                </a:solidFill>
                <a:effectLst/>
                <a:hlinkClick r:id="rId2"/>
              </a:rPr>
              <a:t>№ 2974-IX від 20.03.2023</a:t>
            </a:r>
            <a:r>
              <a:rPr lang="uk-UA" sz="1800" b="0" i="1" u="none" strike="noStrike" dirty="0">
                <a:solidFill>
                  <a:srgbClr val="333333"/>
                </a:solidFill>
                <a:effectLst/>
              </a:rPr>
              <a:t>}</a:t>
            </a:r>
            <a:endParaRPr lang="uk-UA" b="0" i="0" dirty="0">
              <a:solidFill>
                <a:srgbClr val="333333"/>
              </a:solidFill>
              <a:effectLst/>
            </a:endParaRPr>
          </a:p>
          <a:p>
            <a:endParaRPr lang="en-US" dirty="0"/>
          </a:p>
        </p:txBody>
      </p:sp>
    </p:spTree>
    <p:extLst>
      <p:ext uri="{BB962C8B-B14F-4D97-AF65-F5344CB8AC3E}">
        <p14:creationId xmlns:p14="http://schemas.microsoft.com/office/powerpoint/2010/main" val="4223437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1496</TotalTime>
  <Words>2143</Words>
  <Application>Microsoft Office PowerPoint</Application>
  <PresentationFormat>Экран (4:3)</PresentationFormat>
  <Paragraphs>109</Paragraphs>
  <Slides>46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46</vt:i4>
      </vt:variant>
    </vt:vector>
  </HeadingPairs>
  <TitlesOfParts>
    <vt:vector size="50" baseType="lpstr">
      <vt:lpstr>Georgia</vt:lpstr>
      <vt:lpstr>Trebuchet MS</vt:lpstr>
      <vt:lpstr>Wingdings 2</vt:lpstr>
      <vt:lpstr>Городская</vt:lpstr>
      <vt:lpstr>Інтелектуальна власність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Деякі порушеннях авторського права і суміжних прав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Вадос</dc:creator>
  <cp:lastModifiedBy>Щербакова Олена Миколаївна</cp:lastModifiedBy>
  <cp:revision>22</cp:revision>
  <dcterms:created xsi:type="dcterms:W3CDTF">2020-11-24T12:56:21Z</dcterms:created>
  <dcterms:modified xsi:type="dcterms:W3CDTF">2024-04-01T06:58:24Z</dcterms:modified>
</cp:coreProperties>
</file>