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95" r:id="rId4"/>
    <p:sldId id="258" r:id="rId5"/>
    <p:sldId id="259" r:id="rId6"/>
    <p:sldId id="260" r:id="rId7"/>
    <p:sldId id="294" r:id="rId8"/>
    <p:sldId id="261" r:id="rId9"/>
    <p:sldId id="262" r:id="rId10"/>
    <p:sldId id="287" r:id="rId11"/>
    <p:sldId id="263" r:id="rId12"/>
    <p:sldId id="288" r:id="rId13"/>
    <p:sldId id="280" r:id="rId14"/>
    <p:sldId id="264" r:id="rId15"/>
    <p:sldId id="265" r:id="rId16"/>
    <p:sldId id="266" r:id="rId17"/>
    <p:sldId id="267" r:id="rId18"/>
    <p:sldId id="268" r:id="rId19"/>
    <p:sldId id="269" r:id="rId20"/>
    <p:sldId id="270" r:id="rId21"/>
    <p:sldId id="289" r:id="rId22"/>
    <p:sldId id="271" r:id="rId23"/>
    <p:sldId id="272" r:id="rId24"/>
    <p:sldId id="273" r:id="rId25"/>
    <p:sldId id="290" r:id="rId26"/>
    <p:sldId id="274" r:id="rId27"/>
    <p:sldId id="275" r:id="rId28"/>
    <p:sldId id="276" r:id="rId29"/>
    <p:sldId id="277" r:id="rId30"/>
    <p:sldId id="291" r:id="rId31"/>
    <p:sldId id="278" r:id="rId32"/>
    <p:sldId id="292" r:id="rId33"/>
    <p:sldId id="281" r:id="rId34"/>
    <p:sldId id="282" r:id="rId35"/>
    <p:sldId id="293" r:id="rId36"/>
    <p:sldId id="286" r:id="rId37"/>
    <p:sldId id="283" r:id="rId38"/>
    <p:sldId id="284" r:id="rId39"/>
    <p:sldId id="285" r:id="rId4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2" d="100"/>
          <a:sy n="82" d="100"/>
        </p:scale>
        <p:origin x="9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10/4/2022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10/4/2022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2A54C80-263E-416B-A8E0-580EDEADCBDC}" type="datetimeFigureOut">
              <a:rPr lang="en-US" dirty="0"/>
              <a:t>10/4/2022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10/4/2022</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10/4/2022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zakon4.rada.gov.ua/laws/show/3792-12" TargetMode="External"/><Relationship Id="rId2" Type="http://schemas.openxmlformats.org/officeDocument/2006/relationships/hyperlink" Target="https://i.factor.ua/ukr/law-54/section-299/article-5656"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zakon4.rada.gov.ua/laws/show/3792-12" TargetMode="External"/><Relationship Id="rId2" Type="http://schemas.openxmlformats.org/officeDocument/2006/relationships/hyperlink" Target="https://i.factor.ua/ukr/law-54/section-299/article-5672"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nipo.gov.ua/" TargetMode="External"/><Relationship Id="rId2" Type="http://schemas.openxmlformats.org/officeDocument/2006/relationships/hyperlink" Target="http://me.gov.ua/Documents/Detail?lang=uk-UA&amp;id=cca853f6-5358-4c06-8593-e5d19ed2f5eb&amp;title=DepartamentRozvitkuTorgivli" TargetMode="External"/><Relationship Id="rId1" Type="http://schemas.openxmlformats.org/officeDocument/2006/relationships/slideLayout" Target="../slideLayouts/slideLayout2.xml"/><Relationship Id="rId6" Type="http://schemas.openxmlformats.org/officeDocument/2006/relationships/hyperlink" Target="http://uacrr.org/" TargetMode="External"/><Relationship Id="rId5" Type="http://schemas.openxmlformats.org/officeDocument/2006/relationships/hyperlink" Target="https://www.sfii.gov.ua/" TargetMode="External"/><Relationship Id="rId4" Type="http://schemas.openxmlformats.org/officeDocument/2006/relationships/hyperlink" Target="https://ukrpatent.org/uk"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pPr algn="ctr"/>
            <a:r>
              <a:rPr lang="uk-UA" sz="4800" dirty="0" smtClean="0"/>
              <a:t>Інтелектуальна власність</a:t>
            </a:r>
            <a:endParaRPr lang="ru-RU" sz="4800" dirty="0"/>
          </a:p>
        </p:txBody>
      </p:sp>
      <p:sp>
        <p:nvSpPr>
          <p:cNvPr id="3" name="Подзаголовок 2"/>
          <p:cNvSpPr>
            <a:spLocks noGrp="1"/>
          </p:cNvSpPr>
          <p:nvPr>
            <p:ph type="subTitle" idx="1"/>
          </p:nvPr>
        </p:nvSpPr>
        <p:spPr/>
        <p:txBody>
          <a:bodyPr>
            <a:normAutofit/>
          </a:bodyPr>
          <a:lstStyle/>
          <a:p>
            <a:pPr algn="ctr"/>
            <a:r>
              <a:rPr lang="uk-UA" sz="3200" dirty="0" smtClean="0">
                <a:solidFill>
                  <a:schemeClr val="tx1"/>
                </a:solidFill>
              </a:rPr>
              <a:t>Тема № 1. Інтелектуальна власність як право</a:t>
            </a:r>
            <a:endParaRPr lang="ru-RU" sz="3200" dirty="0">
              <a:solidFill>
                <a:schemeClr val="tx1"/>
              </a:solidFill>
            </a:endParaRPr>
          </a:p>
        </p:txBody>
      </p:sp>
    </p:spTree>
    <p:extLst>
      <p:ext uri="{BB962C8B-B14F-4D97-AF65-F5344CB8AC3E}">
        <p14:creationId xmlns:p14="http://schemas.microsoft.com/office/powerpoint/2010/main" val="7399395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12503" y="1043355"/>
            <a:ext cx="8596668" cy="4998008"/>
          </a:xfrm>
        </p:spPr>
        <p:txBody>
          <a:bodyPr/>
          <a:lstStyle/>
          <a:p>
            <a:r>
              <a:rPr lang="uk-UA" sz="2600" dirty="0"/>
              <a:t>2. Законом можуть бути встановлені винятки та обмеження в майнових правах інтелектуальної власності за умови, що такі обмеження та винятки не створюють істотних перешкод для нормальної реалізації майнових прав інтелектуальної власності та здійснення законних інтересів суб'єктів цих прав.</a:t>
            </a:r>
          </a:p>
          <a:p>
            <a:r>
              <a:rPr lang="uk-UA" sz="2600" dirty="0"/>
              <a:t>3. Майнові права інтелектуальної власності можуть відповідно до закону бути вкладом до статутного капіталу юридичної особи, предметом договору застави та інших зобов'язань, а також використовуватися в інших цивільних відносинах.</a:t>
            </a:r>
          </a:p>
          <a:p>
            <a:endParaRPr lang="uk-UA" dirty="0"/>
          </a:p>
        </p:txBody>
      </p:sp>
    </p:spTree>
    <p:extLst>
      <p:ext uri="{BB962C8B-B14F-4D97-AF65-F5344CB8AC3E}">
        <p14:creationId xmlns:p14="http://schemas.microsoft.com/office/powerpoint/2010/main" val="36211485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Особисті немайнові права інтелектуальної власності (ст.423 ЦКУ)</a:t>
            </a:r>
            <a:r>
              <a:rPr lang="ru-RU" dirty="0"/>
              <a:t/>
            </a:r>
            <a:br>
              <a:rPr lang="ru-RU" dirty="0"/>
            </a:br>
            <a:endParaRPr lang="ru-RU" dirty="0"/>
          </a:p>
        </p:txBody>
      </p:sp>
      <p:sp>
        <p:nvSpPr>
          <p:cNvPr id="3" name="Объект 2"/>
          <p:cNvSpPr>
            <a:spLocks noGrp="1"/>
          </p:cNvSpPr>
          <p:nvPr>
            <p:ph idx="1"/>
          </p:nvPr>
        </p:nvSpPr>
        <p:spPr>
          <a:xfrm>
            <a:off x="677334" y="1776249"/>
            <a:ext cx="8596668" cy="4265114"/>
          </a:xfrm>
        </p:spPr>
        <p:txBody>
          <a:bodyPr>
            <a:normAutofit lnSpcReduction="10000"/>
          </a:bodyPr>
          <a:lstStyle/>
          <a:p>
            <a:r>
              <a:rPr lang="ru-RU" sz="2800" dirty="0"/>
              <a:t>1) </a:t>
            </a:r>
            <a:r>
              <a:rPr lang="uk-UA" sz="2800" dirty="0" smtClean="0"/>
              <a:t>право на визнання людини творцем (автором, виконавцем, винахідником тощо) об'єкта права інтелектуальної власності;</a:t>
            </a:r>
          </a:p>
          <a:p>
            <a:r>
              <a:rPr lang="uk-UA" sz="2800" dirty="0" smtClean="0"/>
              <a:t>2) право перешкоджати будь-якому посяганню на право інтелектуальної власності, здатному завдати шкоди честі чи репутації творця об'єкта права інтелектуальної власності;</a:t>
            </a:r>
          </a:p>
          <a:p>
            <a:r>
              <a:rPr lang="uk-UA" sz="2800" dirty="0" smtClean="0"/>
              <a:t>3) інші особисті немайнові права інтелектуальної власності, встановлені законом.</a:t>
            </a:r>
          </a:p>
          <a:p>
            <a:endParaRPr lang="ru-RU" dirty="0"/>
          </a:p>
        </p:txBody>
      </p:sp>
    </p:spTree>
    <p:extLst>
      <p:ext uri="{BB962C8B-B14F-4D97-AF65-F5344CB8AC3E}">
        <p14:creationId xmlns:p14="http://schemas.microsoft.com/office/powerpoint/2010/main" val="41113392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488831"/>
            <a:ext cx="8596668" cy="4552531"/>
          </a:xfrm>
        </p:spPr>
        <p:txBody>
          <a:bodyPr/>
          <a:lstStyle/>
          <a:p>
            <a:r>
              <a:rPr lang="uk-UA" sz="2400" dirty="0"/>
              <a:t>2. Особисті немайнові права інтелектуальної власності належать творцеві об'єкта права інтелектуальної власності. У випадках, передбачених законом, особисті немайнові права інтелектуальної власності можуть належати іншим особам.</a:t>
            </a:r>
          </a:p>
          <a:p>
            <a:r>
              <a:rPr lang="uk-UA" sz="2400" dirty="0"/>
              <a:t>3. Особисті немайнові права інтелектуальної власності не залежать від майнових прав інтелектуальної власності.</a:t>
            </a:r>
          </a:p>
          <a:p>
            <a:r>
              <a:rPr lang="uk-UA" sz="2400" dirty="0"/>
              <a:t>4. Особисті немайнові права інтелектуальної власності не можуть відчужуватися (передаватися), за винятками, встановленими законом.</a:t>
            </a:r>
          </a:p>
          <a:p>
            <a:endParaRPr lang="uk-UA" dirty="0"/>
          </a:p>
        </p:txBody>
      </p:sp>
    </p:spTree>
    <p:extLst>
      <p:ext uri="{BB962C8B-B14F-4D97-AF65-F5344CB8AC3E}">
        <p14:creationId xmlns:p14="http://schemas.microsoft.com/office/powerpoint/2010/main" val="8064937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371601"/>
            <a:ext cx="8596668" cy="4669762"/>
          </a:xfrm>
        </p:spPr>
        <p:txBody>
          <a:bodyPr>
            <a:normAutofit/>
          </a:bodyPr>
          <a:lstStyle/>
          <a:p>
            <a:r>
              <a:rPr lang="uk-UA" sz="2800" dirty="0" smtClean="0"/>
              <a:t>Майнові права інтелектуальної власності мають свій "строк придатності". Це слід враховувати, як при їх обліку, так і при оцінці об'єктів інтелектуальної власності. </a:t>
            </a:r>
          </a:p>
          <a:p>
            <a:r>
              <a:rPr lang="uk-UA" sz="2800" dirty="0" smtClean="0"/>
              <a:t>Згідно з ст.425 ЦКУ майнові права є чинними протягом строків, що встановлені ЦКУ, іншими законами або договором.</a:t>
            </a:r>
          </a:p>
          <a:p>
            <a:r>
              <a:rPr lang="uk-UA" sz="2800" dirty="0" smtClean="0"/>
              <a:t>Особисті немайнові права охороняються безстроково.</a:t>
            </a:r>
            <a:endParaRPr lang="uk-UA" sz="2800" dirty="0"/>
          </a:p>
        </p:txBody>
      </p:sp>
    </p:spTree>
    <p:extLst>
      <p:ext uri="{BB962C8B-B14F-4D97-AF65-F5344CB8AC3E}">
        <p14:creationId xmlns:p14="http://schemas.microsoft.com/office/powerpoint/2010/main" val="1078781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Суб'єкти інтелектуальної власності (ст.421 ЦКУ):</a:t>
            </a:r>
            <a:endParaRPr lang="ru-RU" dirty="0"/>
          </a:p>
        </p:txBody>
      </p:sp>
      <p:sp>
        <p:nvSpPr>
          <p:cNvPr id="3" name="Объект 2"/>
          <p:cNvSpPr>
            <a:spLocks noGrp="1"/>
          </p:cNvSpPr>
          <p:nvPr>
            <p:ph idx="1"/>
          </p:nvPr>
        </p:nvSpPr>
        <p:spPr/>
        <p:txBody>
          <a:bodyPr>
            <a:noAutofit/>
          </a:bodyPr>
          <a:lstStyle/>
          <a:p>
            <a:r>
              <a:rPr lang="uk-UA" sz="3200" b="1" i="1" dirty="0" smtClean="0"/>
              <a:t>Суб'єктами</a:t>
            </a:r>
            <a:r>
              <a:rPr lang="uk-UA" sz="3200" dirty="0" smtClean="0"/>
              <a:t> права інтелектуальної власності є: творець (творці) об'єкта права інтелектуальної власності (автор, виконавець, винахідник тощо) та інші особи, яким належать особисті немайнові та (або) майнові права інтелектуальної власності відповідно до цього Кодексу, іншого закону чи договору.</a:t>
            </a:r>
            <a:endParaRPr lang="uk-UA" sz="3200" dirty="0"/>
          </a:p>
        </p:txBody>
      </p:sp>
    </p:spTree>
    <p:extLst>
      <p:ext uri="{BB962C8B-B14F-4D97-AF65-F5344CB8AC3E}">
        <p14:creationId xmlns:p14="http://schemas.microsoft.com/office/powerpoint/2010/main" val="21297936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marL="0" indent="0">
              <a:buNone/>
            </a:pPr>
            <a:r>
              <a:rPr lang="uk-UA" sz="3200" dirty="0" smtClean="0"/>
              <a:t>  </a:t>
            </a:r>
            <a:r>
              <a:rPr lang="uk-UA" sz="3200" b="1" i="1" dirty="0" smtClean="0"/>
              <a:t>Суб'єкти</a:t>
            </a:r>
            <a:r>
              <a:rPr lang="uk-UA" sz="3200" dirty="0" smtClean="0"/>
              <a:t> інтелектуальної власності:</a:t>
            </a:r>
          </a:p>
          <a:p>
            <a:r>
              <a:rPr lang="uk-UA" sz="3200" b="1" i="1" dirty="0" smtClean="0"/>
              <a:t>фізичні особи</a:t>
            </a:r>
            <a:r>
              <a:rPr lang="uk-UA" sz="3200" dirty="0" smtClean="0"/>
              <a:t>;</a:t>
            </a:r>
          </a:p>
          <a:p>
            <a:r>
              <a:rPr lang="uk-UA" sz="3200" b="1" i="1" dirty="0" smtClean="0"/>
              <a:t>інші особи</a:t>
            </a:r>
            <a:r>
              <a:rPr lang="uk-UA" sz="3200" dirty="0" smtClean="0"/>
              <a:t>, яким належать особисті немайнові та (або) майнові права інтелектуальної власності </a:t>
            </a:r>
            <a:r>
              <a:rPr lang="uk-UA" sz="2800" dirty="0" smtClean="0"/>
              <a:t>(у т.ч. </a:t>
            </a:r>
            <a:r>
              <a:rPr lang="uk-UA" sz="3200" b="1" i="1" dirty="0" smtClean="0"/>
              <a:t>юридичні особи</a:t>
            </a:r>
            <a:r>
              <a:rPr lang="uk-UA" sz="3200" dirty="0" smtClean="0"/>
              <a:t>).</a:t>
            </a:r>
            <a:endParaRPr lang="ru-RU" sz="3200" dirty="0"/>
          </a:p>
        </p:txBody>
      </p:sp>
    </p:spTree>
    <p:extLst>
      <p:ext uri="{BB962C8B-B14F-4D97-AF65-F5344CB8AC3E}">
        <p14:creationId xmlns:p14="http://schemas.microsoft.com/office/powerpoint/2010/main" val="34960143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30442" y="1535723"/>
            <a:ext cx="8596668" cy="5009732"/>
          </a:xfrm>
        </p:spPr>
        <p:txBody>
          <a:bodyPr>
            <a:normAutofit/>
          </a:bodyPr>
          <a:lstStyle/>
          <a:p>
            <a:r>
              <a:rPr lang="uk-UA" sz="3200" b="1" i="1" dirty="0" smtClean="0"/>
              <a:t>Творець (автор) – це фізична особа</a:t>
            </a:r>
            <a:r>
              <a:rPr lang="uk-UA" sz="3200" dirty="0" smtClean="0"/>
              <a:t>, творчою працею якої створений об'єкт інтелектуальної власності.</a:t>
            </a:r>
          </a:p>
          <a:p>
            <a:r>
              <a:rPr lang="uk-UA" sz="3200" dirty="0" smtClean="0"/>
              <a:t>Результат інтелектуальної, творчої діяльності може створити лише фізична особа.</a:t>
            </a:r>
          </a:p>
          <a:p>
            <a:r>
              <a:rPr lang="uk-UA" sz="3200" dirty="0" smtClean="0"/>
              <a:t>Визнання особи творцем (автором) </a:t>
            </a:r>
            <a:r>
              <a:rPr lang="uk-UA" sz="3200" b="1" i="1" dirty="0" smtClean="0"/>
              <a:t>не залежить від обсягу її дієздатності.</a:t>
            </a:r>
            <a:endParaRPr lang="ru-RU" sz="3200" b="1" i="1" dirty="0"/>
          </a:p>
        </p:txBody>
      </p:sp>
    </p:spTree>
    <p:extLst>
      <p:ext uri="{BB962C8B-B14F-4D97-AF65-F5344CB8AC3E}">
        <p14:creationId xmlns:p14="http://schemas.microsoft.com/office/powerpoint/2010/main" val="1993084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101969"/>
            <a:ext cx="8596668" cy="4939393"/>
          </a:xfrm>
        </p:spPr>
        <p:txBody>
          <a:bodyPr>
            <a:normAutofit/>
          </a:bodyPr>
          <a:lstStyle/>
          <a:p>
            <a:r>
              <a:rPr lang="uk-UA" sz="3200" b="1" i="1" dirty="0" smtClean="0"/>
              <a:t>Юридичні особи</a:t>
            </a:r>
            <a:r>
              <a:rPr lang="uk-UA" sz="3200" dirty="0" smtClean="0"/>
              <a:t> за ЦК не можуть бути творцями, але вони можуть стати первинними суб´єктами права інтелектуальної власності в силу закону.</a:t>
            </a:r>
          </a:p>
          <a:p>
            <a:r>
              <a:rPr lang="uk-UA" sz="3200" dirty="0" smtClean="0"/>
              <a:t> Первісне право інтелектуальної власності виникає у роботодавців на об´єкти, створені в порядку виконання службових обов´язків (у зв´язку з виконанням трудового договору).</a:t>
            </a:r>
            <a:endParaRPr lang="uk-UA" sz="3200" dirty="0"/>
          </a:p>
        </p:txBody>
      </p:sp>
    </p:spTree>
    <p:extLst>
      <p:ext uri="{BB962C8B-B14F-4D97-AF65-F5344CB8AC3E}">
        <p14:creationId xmlns:p14="http://schemas.microsoft.com/office/powerpoint/2010/main" val="1421375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19375" y="1324303"/>
            <a:ext cx="8596668" cy="4717059"/>
          </a:xfrm>
        </p:spPr>
        <p:txBody>
          <a:bodyPr>
            <a:normAutofit lnSpcReduction="10000"/>
          </a:bodyPr>
          <a:lstStyle/>
          <a:p>
            <a:pPr marL="0" indent="0">
              <a:buNone/>
            </a:pPr>
            <a:r>
              <a:rPr lang="uk-UA" sz="2400" dirty="0" smtClean="0"/>
              <a:t> </a:t>
            </a:r>
            <a:r>
              <a:rPr lang="uk-UA" sz="2800" dirty="0" smtClean="0"/>
              <a:t>Суб'єкти поділяються на :</a:t>
            </a:r>
          </a:p>
          <a:p>
            <a:pPr>
              <a:buFont typeface="Wingdings" panose="05000000000000000000" pitchFamily="2" charset="2"/>
              <a:buChar char="§"/>
            </a:pPr>
            <a:r>
              <a:rPr lang="uk-UA" sz="2800" b="1" i="1" dirty="0" smtClean="0"/>
              <a:t>первинні</a:t>
            </a:r>
            <a:r>
              <a:rPr lang="uk-UA" sz="2800" dirty="0" smtClean="0"/>
              <a:t>, які набули право інтелектуальної </a:t>
            </a:r>
            <a:r>
              <a:rPr lang="uk-UA" sz="2800" dirty="0"/>
              <a:t>власності </a:t>
            </a:r>
            <a:r>
              <a:rPr lang="uk-UA" sz="2800" dirty="0" smtClean="0"/>
              <a:t>в результаті створення або державної реєстрації  прав на об'єкт права інтелектуальної власності;</a:t>
            </a:r>
          </a:p>
          <a:p>
            <a:pPr>
              <a:buFont typeface="Wingdings" panose="05000000000000000000" pitchFamily="2" charset="2"/>
              <a:buChar char="§"/>
            </a:pPr>
            <a:r>
              <a:rPr lang="uk-UA" sz="2800" b="1" i="1" dirty="0" smtClean="0"/>
              <a:t>вторинні (похідні)</a:t>
            </a:r>
            <a:r>
              <a:rPr lang="uk-UA" sz="2800" dirty="0" smtClean="0"/>
              <a:t> – самі нічого не створюють, але на підставі закону або договору набувають у встановленому порядку майнових прав інтелектуальної власності (наприклад, спадкоємці, суб'єкти права на комерційні таємниці тощо) .</a:t>
            </a:r>
            <a:endParaRPr lang="ru-RU" sz="2800" dirty="0"/>
          </a:p>
        </p:txBody>
      </p:sp>
    </p:spTree>
    <p:extLst>
      <p:ext uri="{BB962C8B-B14F-4D97-AF65-F5344CB8AC3E}">
        <p14:creationId xmlns:p14="http://schemas.microsoft.com/office/powerpoint/2010/main" val="26127694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Підстави виникнення (набуття) права інтелектуальної власності (ст.422 ЦКУ)</a:t>
            </a:r>
            <a:endParaRPr lang="uk-UA" dirty="0"/>
          </a:p>
        </p:txBody>
      </p:sp>
      <p:sp>
        <p:nvSpPr>
          <p:cNvPr id="3" name="Объект 2"/>
          <p:cNvSpPr>
            <a:spLocks noGrp="1"/>
          </p:cNvSpPr>
          <p:nvPr>
            <p:ph idx="1"/>
          </p:nvPr>
        </p:nvSpPr>
        <p:spPr/>
        <p:txBody>
          <a:bodyPr/>
          <a:lstStyle/>
          <a:p>
            <a:r>
              <a:rPr lang="uk-UA" sz="2400" dirty="0" smtClean="0"/>
              <a:t>Право інтелектуальної власності виникає (набувається) з підстав, встановлених цим Кодексом, іншим законом та договором.</a:t>
            </a:r>
          </a:p>
          <a:p>
            <a:r>
              <a:rPr lang="uk-UA" sz="2400" dirty="0" smtClean="0"/>
              <a:t>Право інтелектуальної власності на той чи інший результат інтелектуальної, творчої діяльності виникає передусім в силу його створення за умови відповідності вимогам закону: написання будь-якого літературного твору, створення твору образотворчого мистецтва, створення винаходу, корисної моделі промислового зразка тощо.</a:t>
            </a:r>
          </a:p>
          <a:p>
            <a:endParaRPr lang="ru-RU" dirty="0"/>
          </a:p>
        </p:txBody>
      </p:sp>
    </p:spTree>
    <p:extLst>
      <p:ext uri="{BB962C8B-B14F-4D97-AF65-F5344CB8AC3E}">
        <p14:creationId xmlns:p14="http://schemas.microsoft.com/office/powerpoint/2010/main" val="28458787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860331"/>
            <a:ext cx="8596668" cy="4181031"/>
          </a:xfrm>
        </p:spPr>
        <p:txBody>
          <a:bodyPr>
            <a:normAutofit/>
          </a:bodyPr>
          <a:lstStyle/>
          <a:p>
            <a:r>
              <a:rPr lang="uk-UA" sz="3600" b="1" dirty="0" smtClean="0"/>
              <a:t>Право інтелектуальної власності </a:t>
            </a:r>
            <a:r>
              <a:rPr lang="uk-UA" sz="3600" dirty="0" smtClean="0"/>
              <a:t>- це право особи на результат інтелектуальної, творчої діяльності або на інший об'єкт права інтелектуальної власності (ст.418 ч.1 ЦК України) </a:t>
            </a:r>
            <a:endParaRPr lang="uk-UA" sz="3600" dirty="0"/>
          </a:p>
        </p:txBody>
      </p:sp>
    </p:spTree>
    <p:extLst>
      <p:ext uri="{BB962C8B-B14F-4D97-AF65-F5344CB8AC3E}">
        <p14:creationId xmlns:p14="http://schemas.microsoft.com/office/powerpoint/2010/main" val="26646855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926123"/>
            <a:ext cx="8596668" cy="5115239"/>
          </a:xfrm>
        </p:spPr>
        <p:txBody>
          <a:bodyPr>
            <a:normAutofit/>
          </a:bodyPr>
          <a:lstStyle/>
          <a:p>
            <a:r>
              <a:rPr lang="uk-UA" sz="2800" dirty="0" smtClean="0"/>
              <a:t>Право інтелектуальної власності може виникнути </a:t>
            </a:r>
            <a:r>
              <a:rPr lang="uk-UA" sz="2800" b="1" i="1" dirty="0" smtClean="0"/>
              <a:t>на підставі закону.</a:t>
            </a:r>
            <a:r>
              <a:rPr lang="uk-UA" sz="2800" dirty="0" smtClean="0"/>
              <a:t> </a:t>
            </a:r>
            <a:endParaRPr lang="uk-UA" sz="2800" dirty="0" smtClean="0"/>
          </a:p>
          <a:p>
            <a:r>
              <a:rPr lang="uk-UA" sz="2800" dirty="0" smtClean="0"/>
              <a:t>ЦК </a:t>
            </a:r>
            <a:r>
              <a:rPr lang="uk-UA" sz="2800" dirty="0" smtClean="0"/>
              <a:t>та інші закони України про інтелектуальну власність передбачають випадки виникнення права інтелектуальної власності </a:t>
            </a:r>
            <a:r>
              <a:rPr lang="uk-UA" sz="2800" b="1" i="1" dirty="0" smtClean="0"/>
              <a:t>незалежно від волі творця</a:t>
            </a:r>
            <a:r>
              <a:rPr lang="uk-UA" sz="2800" dirty="0" smtClean="0"/>
              <a:t>.</a:t>
            </a:r>
          </a:p>
          <a:p>
            <a:r>
              <a:rPr lang="uk-UA" sz="2800" dirty="0" smtClean="0"/>
              <a:t> </a:t>
            </a:r>
            <a:r>
              <a:rPr lang="uk-UA" sz="2800" dirty="0" smtClean="0"/>
              <a:t>В силу закону виникає право інтелектуальної власності роботодавця на об´єкти, створені </a:t>
            </a:r>
            <a:r>
              <a:rPr lang="uk-UA" sz="2800" b="1" i="1" dirty="0" smtClean="0"/>
              <a:t>в порядку виконання трудового договору, а також на замовлення.</a:t>
            </a:r>
          </a:p>
          <a:p>
            <a:endParaRPr lang="ru-RU" dirty="0"/>
          </a:p>
        </p:txBody>
      </p:sp>
    </p:spTree>
    <p:extLst>
      <p:ext uri="{BB962C8B-B14F-4D97-AF65-F5344CB8AC3E}">
        <p14:creationId xmlns:p14="http://schemas.microsoft.com/office/powerpoint/2010/main" val="7401534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371600"/>
            <a:ext cx="8596668" cy="4669762"/>
          </a:xfrm>
        </p:spPr>
        <p:txBody>
          <a:bodyPr/>
          <a:lstStyle/>
          <a:p>
            <a:r>
              <a:rPr lang="uk-UA" sz="2800" dirty="0"/>
              <a:t>В силу закону право інтелектуальної власності переходить до інших осіб </a:t>
            </a:r>
            <a:r>
              <a:rPr lang="uk-UA" sz="2800" b="1" i="1" dirty="0"/>
              <a:t>в порядку спадкування за законом чи за заповітом</a:t>
            </a:r>
            <a:r>
              <a:rPr lang="uk-UA" sz="2800" b="1" i="1" dirty="0" smtClean="0"/>
              <a:t>.</a:t>
            </a:r>
          </a:p>
          <a:p>
            <a:r>
              <a:rPr lang="uk-UA" sz="2800" b="1" i="1" dirty="0" smtClean="0"/>
              <a:t> </a:t>
            </a:r>
            <a:r>
              <a:rPr lang="uk-UA" sz="2800" b="1" i="1" dirty="0"/>
              <a:t>Майнові права інтелектуальної власності </a:t>
            </a:r>
            <a:r>
              <a:rPr lang="uk-UA" sz="2800" dirty="0"/>
              <a:t>переходять до інших фізичних чи юридичних осіб, в тому числі і до держави, на підставі цивільно-правового договору</a:t>
            </a:r>
            <a:r>
              <a:rPr lang="uk-UA" sz="2800" dirty="0" smtClean="0"/>
              <a:t>.</a:t>
            </a:r>
          </a:p>
          <a:p>
            <a:r>
              <a:rPr lang="uk-UA" sz="2800" dirty="0" smtClean="0"/>
              <a:t> </a:t>
            </a:r>
            <a:r>
              <a:rPr lang="uk-UA" sz="2800" dirty="0"/>
              <a:t>Суб´єкт права інтелектуальної власності може це </a:t>
            </a:r>
            <a:r>
              <a:rPr lang="uk-UA" sz="2800" b="1" i="1" dirty="0"/>
              <a:t>право продати, обміняти, подарувати, здати в оренду, </a:t>
            </a:r>
            <a:r>
              <a:rPr lang="uk-UA" sz="2800" b="1" i="1" dirty="0" err="1"/>
              <a:t>найм</a:t>
            </a:r>
            <a:r>
              <a:rPr lang="uk-UA" sz="2800" b="1" i="1" dirty="0"/>
              <a:t> тощо</a:t>
            </a:r>
            <a:r>
              <a:rPr lang="uk-UA" sz="2800" dirty="0"/>
              <a:t>. </a:t>
            </a:r>
          </a:p>
          <a:p>
            <a:endParaRPr lang="uk-UA" sz="2800" b="1" i="1" dirty="0" smtClean="0"/>
          </a:p>
          <a:p>
            <a:endParaRPr lang="uk-UA" sz="2800" b="1" i="1" dirty="0"/>
          </a:p>
          <a:p>
            <a:endParaRPr lang="uk-UA" dirty="0"/>
          </a:p>
        </p:txBody>
      </p:sp>
    </p:spTree>
    <p:extLst>
      <p:ext uri="{BB962C8B-B14F-4D97-AF65-F5344CB8AC3E}">
        <p14:creationId xmlns:p14="http://schemas.microsoft.com/office/powerpoint/2010/main" val="36131833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239107"/>
            <a:ext cx="8596668" cy="3802255"/>
          </a:xfrm>
        </p:spPr>
        <p:txBody>
          <a:bodyPr>
            <a:normAutofit/>
          </a:bodyPr>
          <a:lstStyle/>
          <a:p>
            <a:r>
              <a:rPr lang="uk-UA" sz="3200" b="1" dirty="0" smtClean="0"/>
              <a:t>Майнові </a:t>
            </a:r>
            <a:r>
              <a:rPr lang="uk-UA" sz="3200" b="1" dirty="0" smtClean="0"/>
              <a:t>права </a:t>
            </a:r>
            <a:r>
              <a:rPr lang="uk-UA" sz="3200" dirty="0" smtClean="0"/>
              <a:t>інтелектуальної власності визнані товаром і можуть бути запущені в цивільний оборот будь-яким способом, не забороненим </a:t>
            </a:r>
            <a:r>
              <a:rPr lang="uk-UA" sz="3200" dirty="0" smtClean="0"/>
              <a:t>законом (право </a:t>
            </a:r>
            <a:r>
              <a:rPr lang="uk-UA" sz="3200" dirty="0" smtClean="0"/>
              <a:t>інтелектуальної власності може відчужуватися на підставі цивільно-правового </a:t>
            </a:r>
            <a:r>
              <a:rPr lang="uk-UA" sz="3200" dirty="0" smtClean="0"/>
              <a:t>договору).</a:t>
            </a:r>
            <a:endParaRPr lang="uk-UA" sz="3200" dirty="0"/>
          </a:p>
        </p:txBody>
      </p:sp>
    </p:spTree>
    <p:extLst>
      <p:ext uri="{BB962C8B-B14F-4D97-AF65-F5344CB8AC3E}">
        <p14:creationId xmlns:p14="http://schemas.microsoft.com/office/powerpoint/2010/main" val="27194347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893379"/>
          </a:xfrm>
        </p:spPr>
        <p:txBody>
          <a:bodyPr/>
          <a:lstStyle/>
          <a:p>
            <a:r>
              <a:rPr lang="uk-UA" dirty="0" smtClean="0"/>
              <a:t>Об'єкти інтелектуальної власності:</a:t>
            </a:r>
            <a:endParaRPr lang="ru-RU" dirty="0"/>
          </a:p>
        </p:txBody>
      </p:sp>
      <p:sp>
        <p:nvSpPr>
          <p:cNvPr id="3" name="Объект 2"/>
          <p:cNvSpPr>
            <a:spLocks noGrp="1"/>
          </p:cNvSpPr>
          <p:nvPr>
            <p:ph idx="1"/>
          </p:nvPr>
        </p:nvSpPr>
        <p:spPr>
          <a:xfrm>
            <a:off x="677334" y="1617785"/>
            <a:ext cx="8596668" cy="4423577"/>
          </a:xfrm>
        </p:spPr>
        <p:txBody>
          <a:bodyPr>
            <a:normAutofit/>
          </a:bodyPr>
          <a:lstStyle/>
          <a:p>
            <a:r>
              <a:rPr lang="uk-UA" sz="2800" dirty="0" smtClean="0"/>
              <a:t>Класифікація об'єктів:</a:t>
            </a:r>
          </a:p>
          <a:p>
            <a:r>
              <a:rPr lang="uk-UA" sz="2800" b="1" dirty="0" smtClean="0"/>
              <a:t>І група — об’єкти авторського права</a:t>
            </a:r>
            <a:r>
              <a:rPr lang="uk-UA" sz="2800" dirty="0" smtClean="0"/>
              <a:t>  та</a:t>
            </a:r>
            <a:r>
              <a:rPr lang="uk-UA" sz="2800" b="1" dirty="0" smtClean="0"/>
              <a:t> суміжних прав</a:t>
            </a:r>
            <a:r>
              <a:rPr lang="uk-UA" sz="2800" dirty="0" smtClean="0"/>
              <a:t>. До цієї групи можна віднести літературні та художні твори; комп’ютерні програми; компіляції даних (бази даних); виконання; фонограми, відеограми, передачі (програми) організацій мовлення. Більш детальний перелік наведений у </a:t>
            </a:r>
            <a:r>
              <a:rPr lang="uk-UA" sz="2800" dirty="0" smtClean="0">
                <a:hlinkClick r:id="rId2" tooltip="ст. 433 ЦКУ"/>
              </a:rPr>
              <a:t>ст. 433 ЦКУ</a:t>
            </a:r>
            <a:r>
              <a:rPr lang="uk-UA" sz="2800" dirty="0" smtClean="0"/>
              <a:t> і </a:t>
            </a:r>
            <a:r>
              <a:rPr lang="uk-UA" sz="2800" dirty="0" smtClean="0">
                <a:hlinkClick r:id="rId3" tooltip="ст. 8 Закону № 3792"/>
              </a:rPr>
              <a:t>ст. 8 Закону № 3792</a:t>
            </a:r>
            <a:r>
              <a:rPr lang="uk-UA" sz="2800" dirty="0" smtClean="0"/>
              <a:t>. До нього включають:</a:t>
            </a:r>
            <a:endParaRPr lang="uk-UA" sz="2800" dirty="0"/>
          </a:p>
        </p:txBody>
      </p:sp>
    </p:spTree>
    <p:extLst>
      <p:ext uri="{BB962C8B-B14F-4D97-AF65-F5344CB8AC3E}">
        <p14:creationId xmlns:p14="http://schemas.microsoft.com/office/powerpoint/2010/main" val="26233901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914400"/>
          </a:xfrm>
        </p:spPr>
        <p:txBody>
          <a:bodyPr/>
          <a:lstStyle/>
          <a:p>
            <a:r>
              <a:rPr lang="uk-UA" dirty="0" smtClean="0"/>
              <a:t>Об'єкти авторського права:</a:t>
            </a:r>
            <a:endParaRPr lang="ru-RU" dirty="0"/>
          </a:p>
        </p:txBody>
      </p:sp>
      <p:sp>
        <p:nvSpPr>
          <p:cNvPr id="3" name="Объект 2"/>
          <p:cNvSpPr>
            <a:spLocks noGrp="1"/>
          </p:cNvSpPr>
          <p:nvPr>
            <p:ph idx="1"/>
          </p:nvPr>
        </p:nvSpPr>
        <p:spPr>
          <a:xfrm>
            <a:off x="677334" y="1781907"/>
            <a:ext cx="8596668" cy="4259455"/>
          </a:xfrm>
        </p:spPr>
        <p:txBody>
          <a:bodyPr>
            <a:normAutofit/>
          </a:bodyPr>
          <a:lstStyle/>
          <a:p>
            <a:pPr fontAlgn="base"/>
            <a:r>
              <a:rPr lang="uk-UA" sz="2600" dirty="0" smtClean="0"/>
              <a:t>1) літературні письмові твори белетристичного, публіцистичного, наукового, технічного або іншого характеру (книги, брошури, статті тощо);</a:t>
            </a:r>
          </a:p>
          <a:p>
            <a:pPr fontAlgn="base"/>
            <a:r>
              <a:rPr lang="uk-UA" sz="2600" dirty="0" smtClean="0"/>
              <a:t>2) виступи, лекції, промови, проповіді та інші усні твори;</a:t>
            </a:r>
          </a:p>
          <a:p>
            <a:pPr fontAlgn="base"/>
            <a:r>
              <a:rPr lang="uk-UA" sz="2600" dirty="0" smtClean="0"/>
              <a:t>3) комп’ютерні програми;</a:t>
            </a:r>
          </a:p>
          <a:p>
            <a:pPr fontAlgn="base"/>
            <a:r>
              <a:rPr lang="uk-UA" sz="2600" dirty="0" smtClean="0"/>
              <a:t>4) компіляції даних (бази даних), якщо вони за добором або впорядковуванням їх складових частин є результатом інтелектуальної діяльності;</a:t>
            </a:r>
          </a:p>
          <a:p>
            <a:endParaRPr lang="ru-RU" dirty="0"/>
          </a:p>
        </p:txBody>
      </p:sp>
    </p:spTree>
    <p:extLst>
      <p:ext uri="{BB962C8B-B14F-4D97-AF65-F5344CB8AC3E}">
        <p14:creationId xmlns:p14="http://schemas.microsoft.com/office/powerpoint/2010/main" val="25735444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644769"/>
            <a:ext cx="8596668" cy="5396594"/>
          </a:xfrm>
        </p:spPr>
        <p:txBody>
          <a:bodyPr/>
          <a:lstStyle/>
          <a:p>
            <a:pPr fontAlgn="base"/>
            <a:r>
              <a:rPr lang="uk-UA" sz="2600" dirty="0"/>
              <a:t>5) музичні твори з текстом і без тексту;</a:t>
            </a:r>
          </a:p>
          <a:p>
            <a:pPr fontAlgn="base"/>
            <a:r>
              <a:rPr lang="uk-UA" sz="2600" dirty="0"/>
              <a:t>6) драматичні, музично-драматичні твори, пантоміми, хореографічні та інші твори, створені для сценічного показу, та їх постановки;</a:t>
            </a:r>
          </a:p>
          <a:p>
            <a:pPr fontAlgn="base"/>
            <a:r>
              <a:rPr lang="uk-UA" sz="2600" dirty="0"/>
              <a:t>7) аудіовізуальні твори;</a:t>
            </a:r>
          </a:p>
          <a:p>
            <a:pPr fontAlgn="base"/>
            <a:r>
              <a:rPr lang="uk-UA" sz="2600" dirty="0"/>
              <a:t>8) твори образотворчого мистецтва</a:t>
            </a:r>
            <a:r>
              <a:rPr lang="uk-UA" sz="2600" dirty="0" smtClean="0"/>
              <a:t>;</a:t>
            </a:r>
          </a:p>
          <a:p>
            <a:pPr fontAlgn="base"/>
            <a:r>
              <a:rPr lang="uk-UA" sz="2600" dirty="0"/>
              <a:t>9) твори архітектури, містобудування і садово-паркового мистецтва</a:t>
            </a:r>
            <a:r>
              <a:rPr lang="uk-UA" sz="2600" dirty="0" smtClean="0"/>
              <a:t>;</a:t>
            </a:r>
          </a:p>
          <a:p>
            <a:pPr fontAlgn="base"/>
            <a:r>
              <a:rPr lang="uk-UA" sz="2800" dirty="0"/>
              <a:t>10) фотографічні твори, у тому числі твори, виконані способами, подібними до фотографії;</a:t>
            </a:r>
          </a:p>
          <a:p>
            <a:pPr fontAlgn="base"/>
            <a:endParaRPr lang="uk-UA" sz="2600" dirty="0"/>
          </a:p>
          <a:p>
            <a:pPr fontAlgn="base"/>
            <a:endParaRPr lang="uk-UA" dirty="0"/>
          </a:p>
          <a:p>
            <a:endParaRPr lang="uk-UA" dirty="0"/>
          </a:p>
        </p:txBody>
      </p:sp>
    </p:spTree>
    <p:extLst>
      <p:ext uri="{BB962C8B-B14F-4D97-AF65-F5344CB8AC3E}">
        <p14:creationId xmlns:p14="http://schemas.microsoft.com/office/powerpoint/2010/main" val="39481059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715109"/>
            <a:ext cx="8596668" cy="5326254"/>
          </a:xfrm>
        </p:spPr>
        <p:txBody>
          <a:bodyPr>
            <a:normAutofit/>
          </a:bodyPr>
          <a:lstStyle/>
          <a:p>
            <a:pPr fontAlgn="base"/>
            <a:r>
              <a:rPr lang="uk-UA" sz="2400" dirty="0" smtClean="0"/>
              <a:t>11</a:t>
            </a:r>
            <a:r>
              <a:rPr lang="uk-UA" sz="2400" dirty="0"/>
              <a:t>) твори ужиткового мистецтва, у тому числі твори декоративного ткацтва, кераміки, різьблення, </a:t>
            </a:r>
            <a:r>
              <a:rPr lang="uk-UA" sz="2400" dirty="0" err="1"/>
              <a:t>ливарства</a:t>
            </a:r>
            <a:r>
              <a:rPr lang="uk-UA" sz="2400" dirty="0"/>
              <a:t>, твори з художнього скла, ювелірні вироби тощо;</a:t>
            </a:r>
          </a:p>
          <a:p>
            <a:pPr fontAlgn="base"/>
            <a:r>
              <a:rPr lang="uk-UA" sz="2400" dirty="0" smtClean="0"/>
              <a:t>12</a:t>
            </a:r>
            <a:r>
              <a:rPr lang="uk-UA" sz="2400" dirty="0"/>
              <a:t>) ілюстрації, карти, плани, креслення, ескізи, пластичні твори, що стосуються географії, геології, топографії, техніки, архітектури та інших сфер діяльності;</a:t>
            </a:r>
          </a:p>
          <a:p>
            <a:pPr fontAlgn="base"/>
            <a:r>
              <a:rPr lang="uk-UA" sz="2400" dirty="0"/>
              <a:t>13) сценічні обробки літературних творів, обробки фольклору, придатні для сценічного показу;</a:t>
            </a:r>
          </a:p>
          <a:p>
            <a:pPr fontAlgn="base"/>
            <a:r>
              <a:rPr lang="uk-UA" sz="2400" dirty="0"/>
              <a:t>14) похідні твори;</a:t>
            </a:r>
          </a:p>
          <a:p>
            <a:pPr fontAlgn="base"/>
            <a:r>
              <a:rPr lang="uk-UA" sz="2400" dirty="0"/>
              <a:t>І </a:t>
            </a:r>
            <a:r>
              <a:rPr lang="uk-UA" sz="2400" dirty="0" err="1"/>
              <a:t>т.д</a:t>
            </a:r>
            <a:r>
              <a:rPr lang="uk-UA" sz="2400" dirty="0"/>
              <a:t>.</a:t>
            </a:r>
          </a:p>
          <a:p>
            <a:endParaRPr lang="ru-RU" dirty="0"/>
          </a:p>
        </p:txBody>
      </p:sp>
    </p:spTree>
    <p:extLst>
      <p:ext uri="{BB962C8B-B14F-4D97-AF65-F5344CB8AC3E}">
        <p14:creationId xmlns:p14="http://schemas.microsoft.com/office/powerpoint/2010/main" val="17958075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t>Об’єкти</a:t>
            </a:r>
            <a:r>
              <a:rPr lang="ru-RU" b="1" dirty="0" smtClean="0"/>
              <a:t> </a:t>
            </a:r>
            <a:r>
              <a:rPr lang="uk-UA" b="1" dirty="0" smtClean="0"/>
              <a:t>суміжних прав</a:t>
            </a:r>
            <a:r>
              <a:rPr lang="uk-UA" dirty="0" smtClean="0"/>
              <a:t> </a:t>
            </a:r>
            <a:r>
              <a:rPr lang="ru-RU" dirty="0" smtClean="0"/>
              <a:t>(</a:t>
            </a:r>
            <a:r>
              <a:rPr lang="ru-RU" dirty="0" smtClean="0">
                <a:hlinkClick r:id="rId2" tooltip="ст. 449 ЦКУ"/>
              </a:rPr>
              <a:t>ст</a:t>
            </a:r>
            <a:r>
              <a:rPr lang="ru-RU" dirty="0">
                <a:hlinkClick r:id="rId2" tooltip="ст. 449 ЦКУ"/>
              </a:rPr>
              <a:t>. 449 ЦКУ</a:t>
            </a:r>
            <a:r>
              <a:rPr lang="ru-RU" dirty="0"/>
              <a:t> і </a:t>
            </a:r>
            <a:r>
              <a:rPr lang="ru-RU" dirty="0">
                <a:hlinkClick r:id="rId3" tooltip="ст. 35 Закону № 3792"/>
              </a:rPr>
              <a:t>ст. 35 Закону № 3792</a:t>
            </a:r>
            <a:r>
              <a:rPr lang="ru-RU" dirty="0"/>
              <a:t>):</a:t>
            </a:r>
          </a:p>
        </p:txBody>
      </p:sp>
      <p:sp>
        <p:nvSpPr>
          <p:cNvPr id="3" name="Объект 2"/>
          <p:cNvSpPr>
            <a:spLocks noGrp="1"/>
          </p:cNvSpPr>
          <p:nvPr>
            <p:ph idx="1"/>
          </p:nvPr>
        </p:nvSpPr>
        <p:spPr>
          <a:xfrm>
            <a:off x="677334" y="2754923"/>
            <a:ext cx="8596668" cy="3286439"/>
          </a:xfrm>
        </p:spPr>
        <p:txBody>
          <a:bodyPr/>
          <a:lstStyle/>
          <a:p>
            <a:pPr fontAlgn="base"/>
            <a:r>
              <a:rPr lang="uk-UA" sz="2800" dirty="0" smtClean="0"/>
              <a:t>виконання літературних, драматичних, музичних, музично-драматичних, хореографічних, фольклорних та інших творів;</a:t>
            </a:r>
          </a:p>
          <a:p>
            <a:pPr fontAlgn="base"/>
            <a:r>
              <a:rPr lang="uk-UA" sz="2800" dirty="0" smtClean="0"/>
              <a:t>фонограми;</a:t>
            </a:r>
          </a:p>
          <a:p>
            <a:pPr fontAlgn="base"/>
            <a:r>
              <a:rPr lang="uk-UA" sz="2800" dirty="0" smtClean="0"/>
              <a:t> відеограми;</a:t>
            </a:r>
          </a:p>
          <a:p>
            <a:pPr fontAlgn="base"/>
            <a:r>
              <a:rPr lang="uk-UA" sz="2800" dirty="0" smtClean="0"/>
              <a:t> програми (передачі) організацій мовлення.</a:t>
            </a:r>
          </a:p>
          <a:p>
            <a:endParaRPr lang="uk-UA" dirty="0"/>
          </a:p>
        </p:txBody>
      </p:sp>
    </p:spTree>
    <p:extLst>
      <p:ext uri="{BB962C8B-B14F-4D97-AF65-F5344CB8AC3E}">
        <p14:creationId xmlns:p14="http://schemas.microsoft.com/office/powerpoint/2010/main" val="16404411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332891"/>
            <a:ext cx="8596668" cy="3708471"/>
          </a:xfrm>
        </p:spPr>
        <p:txBody>
          <a:bodyPr>
            <a:normAutofit/>
          </a:bodyPr>
          <a:lstStyle/>
          <a:p>
            <a:r>
              <a:rPr lang="uk-UA" sz="3200" b="1" dirty="0" smtClean="0"/>
              <a:t>ІІ група — об’єкти патентного права (промислової власності)</a:t>
            </a:r>
            <a:r>
              <a:rPr lang="uk-UA" sz="3200" dirty="0" smtClean="0"/>
              <a:t>, тобто винаходи, корисні моделі та промислові зразки. Об’єднання цих об’єктів в одну групу пояснюється тим, що всі вони охороняються шляхом видачі </a:t>
            </a:r>
            <a:r>
              <a:rPr lang="uk-UA" sz="3200" b="1" dirty="0" smtClean="0"/>
              <a:t>патенту</a:t>
            </a:r>
            <a:r>
              <a:rPr lang="uk-UA" sz="3200" dirty="0" smtClean="0"/>
              <a:t>.</a:t>
            </a:r>
            <a:endParaRPr lang="uk-UA" sz="3200" dirty="0"/>
          </a:p>
        </p:txBody>
      </p:sp>
    </p:spTree>
    <p:extLst>
      <p:ext uri="{BB962C8B-B14F-4D97-AF65-F5344CB8AC3E}">
        <p14:creationId xmlns:p14="http://schemas.microsoft.com/office/powerpoint/2010/main" val="229593687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579077"/>
            <a:ext cx="8596668" cy="3462286"/>
          </a:xfrm>
        </p:spPr>
        <p:txBody>
          <a:bodyPr>
            <a:noAutofit/>
          </a:bodyPr>
          <a:lstStyle/>
          <a:p>
            <a:pPr fontAlgn="base"/>
            <a:r>
              <a:rPr lang="uk-UA" sz="2800" b="1" dirty="0" smtClean="0"/>
              <a:t>ІІІ група — засоби індивідуалізації учасників цивільного обороту і продукції, яка ними виробляється</a:t>
            </a:r>
            <a:r>
              <a:rPr lang="uk-UA" sz="2800" dirty="0" smtClean="0"/>
              <a:t>: комерційні (фірмові) найменування, торговельні марки (знаки для товарів і послуг), географічні зазначення.</a:t>
            </a:r>
          </a:p>
          <a:p>
            <a:endParaRPr lang="uk-UA" sz="2800" dirty="0"/>
          </a:p>
        </p:txBody>
      </p:sp>
    </p:spTree>
    <p:extLst>
      <p:ext uri="{BB962C8B-B14F-4D97-AF65-F5344CB8AC3E}">
        <p14:creationId xmlns:p14="http://schemas.microsoft.com/office/powerpoint/2010/main" val="9559248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867509"/>
            <a:ext cx="8596668" cy="5173854"/>
          </a:xfrm>
        </p:spPr>
        <p:txBody>
          <a:bodyPr>
            <a:noAutofit/>
          </a:bodyPr>
          <a:lstStyle/>
          <a:p>
            <a:r>
              <a:rPr lang="uk-UA" sz="2800" dirty="0" smtClean="0"/>
              <a:t>2. Право інтелектуальної власності становлять особисті немайнові права інтелектуальної власності та (або) майнові права інтелектуальної власності, зміст яких щодо певних об'єктів права інтелектуальної власності визначається цим Кодексом та іншим законом.</a:t>
            </a:r>
            <a:br>
              <a:rPr lang="uk-UA" sz="2800" dirty="0" smtClean="0"/>
            </a:br>
            <a:r>
              <a:rPr lang="uk-UA" sz="2800" dirty="0" smtClean="0"/>
              <a:t/>
            </a:r>
            <a:br>
              <a:rPr lang="uk-UA" sz="2800" dirty="0" smtClean="0"/>
            </a:br>
            <a:r>
              <a:rPr lang="uk-UA" sz="2800" dirty="0" smtClean="0"/>
              <a:t>3. Право інтелектуальної власності є непорушним. Ніхто не може бути позбавлений права інтелектуальної власності чи обмежений у його здійсненні, крім випадків, передбачених законом.</a:t>
            </a:r>
            <a:br>
              <a:rPr lang="uk-UA" sz="2800" dirty="0" smtClean="0"/>
            </a:br>
            <a:endParaRPr lang="uk-UA" sz="2800" dirty="0"/>
          </a:p>
        </p:txBody>
      </p:sp>
    </p:spTree>
    <p:extLst>
      <p:ext uri="{BB962C8B-B14F-4D97-AF65-F5344CB8AC3E}">
        <p14:creationId xmlns:p14="http://schemas.microsoft.com/office/powerpoint/2010/main" val="21630789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488831"/>
            <a:ext cx="8596668" cy="4552532"/>
          </a:xfrm>
        </p:spPr>
        <p:txBody>
          <a:bodyPr>
            <a:normAutofit/>
          </a:bodyPr>
          <a:lstStyle/>
          <a:p>
            <a:r>
              <a:rPr lang="uk-UA" sz="2800" dirty="0"/>
              <a:t>Загальною для цих об’єктів інтелектуальної власності функцією є </a:t>
            </a:r>
            <a:r>
              <a:rPr lang="uk-UA" sz="2800" b="1" dirty="0"/>
              <a:t>забезпечення індивідуалізації виробників та їх товарів (робіт, послуг)</a:t>
            </a:r>
            <a:r>
              <a:rPr lang="uk-UA" sz="2800" dirty="0"/>
              <a:t>. </a:t>
            </a:r>
            <a:endParaRPr lang="uk-UA" sz="2800" dirty="0" smtClean="0"/>
          </a:p>
          <a:p>
            <a:r>
              <a:rPr lang="uk-UA" sz="2800" dirty="0" smtClean="0"/>
              <a:t>Їх </a:t>
            </a:r>
            <a:r>
              <a:rPr lang="uk-UA" sz="2800" dirty="0"/>
              <a:t>цінність як об’єктів інтелектуальної власності не в тому, що вони є результатом інтелектуальної праці (творчої діяльності), а в тому, що вони прив’язані до конкретного суб’єкта господарювання або товару.</a:t>
            </a:r>
          </a:p>
          <a:p>
            <a:endParaRPr lang="uk-UA" sz="2800" dirty="0"/>
          </a:p>
        </p:txBody>
      </p:sp>
    </p:spTree>
    <p:extLst>
      <p:ext uri="{BB962C8B-B14F-4D97-AF65-F5344CB8AC3E}">
        <p14:creationId xmlns:p14="http://schemas.microsoft.com/office/powerpoint/2010/main" val="52247345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23518" y="1066800"/>
            <a:ext cx="8596668" cy="5279363"/>
          </a:xfrm>
        </p:spPr>
        <p:txBody>
          <a:bodyPr>
            <a:normAutofit/>
          </a:bodyPr>
          <a:lstStyle/>
          <a:p>
            <a:pPr fontAlgn="base"/>
            <a:r>
              <a:rPr lang="uk-UA" sz="2800" b="1" dirty="0" smtClean="0"/>
              <a:t>ІV група —</a:t>
            </a:r>
            <a:r>
              <a:rPr lang="uk-UA" sz="2800" dirty="0" smtClean="0"/>
              <a:t> «</a:t>
            </a:r>
            <a:r>
              <a:rPr lang="uk-UA" sz="2800" b="1" dirty="0" smtClean="0"/>
              <a:t>нетрадиційні» об’єкти інтелектуальної власності</a:t>
            </a:r>
            <a:r>
              <a:rPr lang="uk-UA" sz="2800" dirty="0" smtClean="0"/>
              <a:t>. </a:t>
            </a:r>
            <a:endParaRPr lang="uk-UA" sz="2800" dirty="0" smtClean="0"/>
          </a:p>
          <a:p>
            <a:pPr fontAlgn="base"/>
            <a:r>
              <a:rPr lang="uk-UA" sz="2800" dirty="0" smtClean="0"/>
              <a:t>До </a:t>
            </a:r>
            <a:r>
              <a:rPr lang="uk-UA" sz="2800" dirty="0" smtClean="0"/>
              <a:t>них належать: </a:t>
            </a:r>
            <a:endParaRPr lang="uk-UA" sz="2800" dirty="0" smtClean="0"/>
          </a:p>
          <a:p>
            <a:pPr lvl="1" fontAlgn="base"/>
            <a:r>
              <a:rPr lang="uk-UA" sz="2800" dirty="0" smtClean="0"/>
              <a:t>наукові </a:t>
            </a:r>
            <a:r>
              <a:rPr lang="uk-UA" sz="2800" dirty="0" smtClean="0"/>
              <a:t>відкриття</a:t>
            </a:r>
            <a:r>
              <a:rPr lang="uk-UA" sz="2800" dirty="0" smtClean="0"/>
              <a:t>;</a:t>
            </a:r>
          </a:p>
          <a:p>
            <a:pPr lvl="1" fontAlgn="base"/>
            <a:r>
              <a:rPr lang="uk-UA" sz="2800" dirty="0" smtClean="0"/>
              <a:t> </a:t>
            </a:r>
            <a:r>
              <a:rPr lang="uk-UA" sz="2800" dirty="0" smtClean="0"/>
              <a:t>компонування (топографії) інтегральних мікросхем; раціоналізаторські пропозиції</a:t>
            </a:r>
            <a:r>
              <a:rPr lang="uk-UA" sz="2800" dirty="0" smtClean="0"/>
              <a:t>;</a:t>
            </a:r>
          </a:p>
          <a:p>
            <a:pPr lvl="1" fontAlgn="base"/>
            <a:r>
              <a:rPr lang="uk-UA" sz="2800" dirty="0" smtClean="0"/>
              <a:t> </a:t>
            </a:r>
            <a:r>
              <a:rPr lang="uk-UA" sz="2800" dirty="0" smtClean="0"/>
              <a:t>сорти рослин</a:t>
            </a:r>
            <a:r>
              <a:rPr lang="uk-UA" sz="2800" dirty="0" smtClean="0"/>
              <a:t>,</a:t>
            </a:r>
          </a:p>
          <a:p>
            <a:pPr lvl="1" fontAlgn="base"/>
            <a:r>
              <a:rPr lang="uk-UA" sz="2800" dirty="0" smtClean="0"/>
              <a:t> </a:t>
            </a:r>
            <a:r>
              <a:rPr lang="uk-UA" sz="2800" dirty="0" smtClean="0"/>
              <a:t>породи тварин; </a:t>
            </a:r>
            <a:endParaRPr lang="uk-UA" sz="2800" dirty="0" smtClean="0"/>
          </a:p>
          <a:p>
            <a:pPr lvl="1" fontAlgn="base"/>
            <a:r>
              <a:rPr lang="uk-UA" sz="2800" dirty="0" smtClean="0"/>
              <a:t>комерційні </a:t>
            </a:r>
            <a:r>
              <a:rPr lang="uk-UA" sz="2800" dirty="0" smtClean="0"/>
              <a:t>таємниці</a:t>
            </a:r>
            <a:r>
              <a:rPr lang="uk-UA" sz="2800" dirty="0" smtClean="0"/>
              <a:t>.</a:t>
            </a:r>
            <a:endParaRPr lang="uk-UA" sz="2800" dirty="0" smtClean="0"/>
          </a:p>
        </p:txBody>
      </p:sp>
    </p:spTree>
    <p:extLst>
      <p:ext uri="{BB962C8B-B14F-4D97-AF65-F5344CB8AC3E}">
        <p14:creationId xmlns:p14="http://schemas.microsoft.com/office/powerpoint/2010/main" val="378780706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860431"/>
            <a:ext cx="8596668" cy="3180932"/>
          </a:xfrm>
        </p:spPr>
        <p:txBody>
          <a:bodyPr/>
          <a:lstStyle/>
          <a:p>
            <a:pPr fontAlgn="base"/>
            <a:r>
              <a:rPr lang="uk-UA" sz="2400" dirty="0"/>
              <a:t>Ці об’єкти об’єднуються в одну групу не тому, що вони схожі за правовим регулюванням. </a:t>
            </a:r>
            <a:endParaRPr lang="uk-UA" sz="2400" dirty="0" smtClean="0"/>
          </a:p>
          <a:p>
            <a:pPr fontAlgn="base"/>
            <a:r>
              <a:rPr lang="uk-UA" sz="2400" dirty="0" smtClean="0"/>
              <a:t>Просто </a:t>
            </a:r>
            <a:r>
              <a:rPr lang="uk-UA" sz="2400" dirty="0"/>
              <a:t>наукові відкриття та решту «нетрадиційних» об’єктів не можна віднести до груп, які зазначені вище, через їх яскраво виражені особливості порівняно з усіма іншими об’єктами інтелектуальної власності.</a:t>
            </a:r>
          </a:p>
          <a:p>
            <a:endParaRPr lang="uk-UA" dirty="0"/>
          </a:p>
          <a:p>
            <a:endParaRPr lang="uk-UA" dirty="0"/>
          </a:p>
        </p:txBody>
      </p:sp>
    </p:spTree>
    <p:extLst>
      <p:ext uri="{BB962C8B-B14F-4D97-AF65-F5344CB8AC3E}">
        <p14:creationId xmlns:p14="http://schemas.microsoft.com/office/powerpoint/2010/main" val="379723023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Законодавча база інтелектуальної власності.</a:t>
            </a:r>
            <a:endParaRPr lang="uk-UA" dirty="0"/>
          </a:p>
        </p:txBody>
      </p:sp>
      <p:sp>
        <p:nvSpPr>
          <p:cNvPr id="3" name="Объект 2"/>
          <p:cNvSpPr>
            <a:spLocks noGrp="1"/>
          </p:cNvSpPr>
          <p:nvPr>
            <p:ph idx="1"/>
          </p:nvPr>
        </p:nvSpPr>
        <p:spPr/>
        <p:txBody>
          <a:bodyPr>
            <a:normAutofit/>
          </a:bodyPr>
          <a:lstStyle/>
          <a:p>
            <a:r>
              <a:rPr lang="uk-UA" sz="2400" dirty="0"/>
              <a:t>Правовідносини у сфері інтелектуальної власності в Україні </a:t>
            </a:r>
            <a:r>
              <a:rPr lang="uk-UA" sz="2400" dirty="0" smtClean="0"/>
              <a:t>регулюються:</a:t>
            </a:r>
          </a:p>
          <a:p>
            <a:r>
              <a:rPr lang="uk-UA" sz="2400" dirty="0" smtClean="0"/>
              <a:t> </a:t>
            </a:r>
            <a:r>
              <a:rPr lang="uk-UA" sz="2400" dirty="0"/>
              <a:t>окремими положеннями Конституції України (ст. 41, 54), </a:t>
            </a:r>
            <a:endParaRPr lang="uk-UA" sz="2400" dirty="0" smtClean="0"/>
          </a:p>
          <a:p>
            <a:r>
              <a:rPr lang="uk-UA" sz="2400" dirty="0" smtClean="0"/>
              <a:t>Нормами </a:t>
            </a:r>
            <a:r>
              <a:rPr lang="uk-UA" sz="2400" dirty="0"/>
              <a:t>Цивільного кодексу України (Книга IV "Право інтелектуальної власності"), </a:t>
            </a:r>
            <a:endParaRPr lang="uk-UA" sz="2400" dirty="0" smtClean="0"/>
          </a:p>
          <a:p>
            <a:r>
              <a:rPr lang="uk-UA" sz="2400" dirty="0" smtClean="0"/>
              <a:t>Кримінального</a:t>
            </a:r>
            <a:r>
              <a:rPr lang="uk-UA" sz="2400" dirty="0"/>
              <a:t>, Митного кодексів України, Кодексу України </a:t>
            </a:r>
            <a:r>
              <a:rPr lang="uk-UA" sz="2400" dirty="0" smtClean="0"/>
              <a:t>про адміністративні правопорушення.</a:t>
            </a:r>
          </a:p>
          <a:p>
            <a:endParaRPr lang="uk-UA" sz="2400" dirty="0"/>
          </a:p>
        </p:txBody>
      </p:sp>
    </p:spTree>
    <p:extLst>
      <p:ext uri="{BB962C8B-B14F-4D97-AF65-F5344CB8AC3E}">
        <p14:creationId xmlns:p14="http://schemas.microsoft.com/office/powerpoint/2010/main" val="413022321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609600"/>
            <a:ext cx="8596668" cy="5431763"/>
          </a:xfrm>
        </p:spPr>
        <p:txBody>
          <a:bodyPr>
            <a:noAutofit/>
          </a:bodyPr>
          <a:lstStyle/>
          <a:p>
            <a:pPr marL="0" indent="0">
              <a:buNone/>
            </a:pPr>
            <a:r>
              <a:rPr lang="uk-UA" sz="2600" dirty="0" smtClean="0"/>
              <a:t>    </a:t>
            </a:r>
            <a:r>
              <a:rPr lang="uk-UA" sz="2800" dirty="0" smtClean="0"/>
              <a:t>В </a:t>
            </a:r>
            <a:r>
              <a:rPr lang="uk-UA" sz="2800" dirty="0"/>
              <a:t>Україні діють 10 спеціальних законів щодо сфери інтелектуальної власності. Це закони України: </a:t>
            </a:r>
          </a:p>
          <a:p>
            <a:pPr lvl="1"/>
            <a:r>
              <a:rPr lang="uk-UA" sz="2800" dirty="0" smtClean="0"/>
              <a:t>«</a:t>
            </a:r>
            <a:r>
              <a:rPr lang="uk-UA" sz="2800" dirty="0" smtClean="0"/>
              <a:t>Про </a:t>
            </a:r>
            <a:r>
              <a:rPr lang="uk-UA" sz="2800" dirty="0" smtClean="0"/>
              <a:t>охорону </a:t>
            </a:r>
            <a:r>
              <a:rPr lang="uk-UA" sz="2800" dirty="0"/>
              <a:t>прав на винаходи і корисні </a:t>
            </a:r>
            <a:r>
              <a:rPr lang="uk-UA" sz="2800" dirty="0" smtClean="0"/>
              <a:t>моделі»;</a:t>
            </a:r>
            <a:endParaRPr lang="uk-UA" sz="2800" dirty="0" smtClean="0"/>
          </a:p>
          <a:p>
            <a:pPr lvl="1"/>
            <a:r>
              <a:rPr lang="uk-UA" sz="2800" dirty="0" smtClean="0"/>
              <a:t>«</a:t>
            </a:r>
            <a:r>
              <a:rPr lang="uk-UA" sz="2800" dirty="0" smtClean="0"/>
              <a:t>Про </a:t>
            </a:r>
            <a:r>
              <a:rPr lang="uk-UA" sz="2800" dirty="0"/>
              <a:t>охорону прав на промислові </a:t>
            </a:r>
            <a:r>
              <a:rPr lang="uk-UA" sz="2800" dirty="0" smtClean="0"/>
              <a:t>зразки»;</a:t>
            </a:r>
            <a:endParaRPr lang="uk-UA" sz="2800" dirty="0" smtClean="0"/>
          </a:p>
          <a:p>
            <a:pPr lvl="1"/>
            <a:r>
              <a:rPr lang="uk-UA" sz="2800" dirty="0" smtClean="0"/>
              <a:t>«Про </a:t>
            </a:r>
            <a:r>
              <a:rPr lang="uk-UA" sz="2800" dirty="0"/>
              <a:t>охорону прав на знаки для товарів і </a:t>
            </a:r>
            <a:r>
              <a:rPr lang="uk-UA" sz="2800" dirty="0" smtClean="0"/>
              <a:t>послуг»; </a:t>
            </a:r>
            <a:endParaRPr lang="uk-UA" sz="2800" dirty="0" smtClean="0"/>
          </a:p>
          <a:p>
            <a:pPr lvl="1"/>
            <a:r>
              <a:rPr lang="uk-UA" sz="2800" dirty="0" smtClean="0"/>
              <a:t>«</a:t>
            </a:r>
            <a:r>
              <a:rPr lang="uk-UA" sz="2800" dirty="0" smtClean="0"/>
              <a:t>Про </a:t>
            </a:r>
            <a:r>
              <a:rPr lang="uk-UA" sz="2800" dirty="0"/>
              <a:t>охорону прав на сорти </a:t>
            </a:r>
            <a:r>
              <a:rPr lang="uk-UA" sz="2800" dirty="0" smtClean="0"/>
              <a:t>рослин»; </a:t>
            </a:r>
            <a:endParaRPr lang="uk-UA" sz="2800" dirty="0" smtClean="0"/>
          </a:p>
          <a:p>
            <a:pPr lvl="1"/>
            <a:r>
              <a:rPr lang="uk-UA" sz="2800" dirty="0" smtClean="0"/>
              <a:t>«</a:t>
            </a:r>
            <a:r>
              <a:rPr lang="uk-UA" sz="2800" dirty="0" smtClean="0"/>
              <a:t>Про </a:t>
            </a:r>
            <a:r>
              <a:rPr lang="uk-UA" sz="2800" dirty="0"/>
              <a:t>охорону прав на зазначення походження </a:t>
            </a:r>
            <a:r>
              <a:rPr lang="uk-UA" sz="2800" dirty="0" smtClean="0"/>
              <a:t>товарів»;</a:t>
            </a:r>
            <a:endParaRPr lang="uk-UA" sz="2800" dirty="0" smtClean="0"/>
          </a:p>
          <a:p>
            <a:endParaRPr lang="uk-UA" sz="2800" dirty="0"/>
          </a:p>
        </p:txBody>
      </p:sp>
    </p:spTree>
    <p:extLst>
      <p:ext uri="{BB962C8B-B14F-4D97-AF65-F5344CB8AC3E}">
        <p14:creationId xmlns:p14="http://schemas.microsoft.com/office/powerpoint/2010/main" val="25753873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266092"/>
            <a:ext cx="8596668" cy="4775270"/>
          </a:xfrm>
        </p:spPr>
        <p:txBody>
          <a:bodyPr>
            <a:noAutofit/>
          </a:bodyPr>
          <a:lstStyle/>
          <a:p>
            <a:pPr lvl="1"/>
            <a:r>
              <a:rPr lang="uk-UA" sz="2600" dirty="0" smtClean="0"/>
              <a:t>«Про </a:t>
            </a:r>
            <a:r>
              <a:rPr lang="uk-UA" sz="2600" dirty="0"/>
              <a:t>охорону прав на топографії інтегральних </a:t>
            </a:r>
            <a:r>
              <a:rPr lang="uk-UA" sz="2600" dirty="0" smtClean="0"/>
              <a:t>мікросхем»;</a:t>
            </a:r>
            <a:endParaRPr lang="uk-UA" sz="2600" dirty="0"/>
          </a:p>
          <a:p>
            <a:pPr lvl="1"/>
            <a:r>
              <a:rPr lang="uk-UA" sz="2600" dirty="0" smtClean="0"/>
              <a:t>«Про </a:t>
            </a:r>
            <a:r>
              <a:rPr lang="uk-UA" sz="2600" i="1" dirty="0"/>
              <a:t>авторське право </a:t>
            </a:r>
            <a:r>
              <a:rPr lang="uk-UA" sz="2600" dirty="0"/>
              <a:t>і суміжні </a:t>
            </a:r>
            <a:r>
              <a:rPr lang="uk-UA" sz="2600" dirty="0" smtClean="0"/>
              <a:t>права», </a:t>
            </a:r>
            <a:endParaRPr lang="uk-UA" sz="2600" dirty="0"/>
          </a:p>
          <a:p>
            <a:pPr lvl="1"/>
            <a:r>
              <a:rPr lang="uk-UA" sz="2600" dirty="0" smtClean="0"/>
              <a:t>«Про </a:t>
            </a:r>
            <a:r>
              <a:rPr lang="uk-UA" sz="2600" dirty="0"/>
              <a:t>захист економічної </a:t>
            </a:r>
            <a:r>
              <a:rPr lang="uk-UA" sz="2600" dirty="0" smtClean="0"/>
              <a:t>конкуренції»,</a:t>
            </a:r>
            <a:endParaRPr lang="uk-UA" sz="2600" dirty="0"/>
          </a:p>
          <a:p>
            <a:pPr lvl="1"/>
            <a:r>
              <a:rPr lang="uk-UA" sz="2600" dirty="0"/>
              <a:t> </a:t>
            </a:r>
            <a:r>
              <a:rPr lang="uk-UA" sz="2600" dirty="0" smtClean="0"/>
              <a:t>«Про </a:t>
            </a:r>
            <a:r>
              <a:rPr lang="uk-UA" sz="2600" dirty="0"/>
              <a:t>розповсюдження примірників аудіовізуальних творів та </a:t>
            </a:r>
            <a:r>
              <a:rPr lang="uk-UA" sz="2600" dirty="0" smtClean="0"/>
              <a:t>фонограм»,</a:t>
            </a:r>
            <a:endParaRPr lang="uk-UA" sz="2600" dirty="0"/>
          </a:p>
          <a:p>
            <a:pPr lvl="1"/>
            <a:r>
              <a:rPr lang="uk-UA" sz="2600" dirty="0"/>
              <a:t> </a:t>
            </a:r>
            <a:r>
              <a:rPr lang="uk-UA" sz="2600" dirty="0" smtClean="0"/>
              <a:t>«Про </a:t>
            </a:r>
            <a:r>
              <a:rPr lang="uk-UA" sz="2600" dirty="0"/>
              <a:t>особливості державного регулювання діяльності суб'єктів господарювання, пов'язаних з виробництвом, експортом, імпортом дисків для лазерних систем </a:t>
            </a:r>
            <a:r>
              <a:rPr lang="uk-UA" sz="2600" dirty="0" smtClean="0"/>
              <a:t>зчитування».</a:t>
            </a:r>
            <a:endParaRPr lang="ru-RU" sz="2600" dirty="0"/>
          </a:p>
          <a:p>
            <a:pPr lvl="1"/>
            <a:endParaRPr lang="uk-UA" sz="2800" dirty="0"/>
          </a:p>
          <a:p>
            <a:pPr lvl="1"/>
            <a:endParaRPr lang="uk-UA" sz="2800" dirty="0"/>
          </a:p>
        </p:txBody>
      </p:sp>
    </p:spTree>
    <p:extLst>
      <p:ext uri="{BB962C8B-B14F-4D97-AF65-F5344CB8AC3E}">
        <p14:creationId xmlns:p14="http://schemas.microsoft.com/office/powerpoint/2010/main" val="284754104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597573"/>
            <a:ext cx="8596668" cy="4443790"/>
          </a:xfrm>
        </p:spPr>
        <p:txBody>
          <a:bodyPr>
            <a:normAutofit/>
          </a:bodyPr>
          <a:lstStyle/>
          <a:p>
            <a:r>
              <a:rPr lang="uk-UA" sz="2800" dirty="0" smtClean="0"/>
              <a:t>Стандарти у сфері інтелектуальної власності;</a:t>
            </a:r>
          </a:p>
          <a:p>
            <a:r>
              <a:rPr lang="uk-UA" sz="2800" dirty="0" smtClean="0"/>
              <a:t>Укази Президента України;</a:t>
            </a:r>
          </a:p>
          <a:p>
            <a:r>
              <a:rPr lang="uk-UA" sz="2800" dirty="0" smtClean="0"/>
              <a:t>Постанови та розпорядження Кабінету Міністрів України;</a:t>
            </a:r>
          </a:p>
          <a:p>
            <a:r>
              <a:rPr lang="uk-UA" sz="2800" dirty="0" smtClean="0"/>
              <a:t>Відомчі нормативно-правові акти;</a:t>
            </a:r>
          </a:p>
          <a:p>
            <a:r>
              <a:rPr lang="uk-UA" sz="2800" dirty="0" smtClean="0"/>
              <a:t>Міжнародні договори та угоди в сфері інтелектуальної власності.</a:t>
            </a:r>
          </a:p>
          <a:p>
            <a:endParaRPr lang="uk-UA" sz="2800" dirty="0"/>
          </a:p>
        </p:txBody>
      </p:sp>
    </p:spTree>
    <p:extLst>
      <p:ext uri="{BB962C8B-B14F-4D97-AF65-F5344CB8AC3E}">
        <p14:creationId xmlns:p14="http://schemas.microsoft.com/office/powerpoint/2010/main" val="176667963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513491"/>
            <a:ext cx="8596668" cy="4527872"/>
          </a:xfrm>
        </p:spPr>
        <p:txBody>
          <a:bodyPr>
            <a:normAutofit/>
          </a:bodyPr>
          <a:lstStyle/>
          <a:p>
            <a:r>
              <a:rPr lang="uk-UA" sz="2800" dirty="0"/>
              <a:t>У випадку, коли необхідно врегулювати спори </a:t>
            </a:r>
            <a:r>
              <a:rPr lang="uk-UA" sz="2800" dirty="0" smtClean="0"/>
              <a:t>щодо </a:t>
            </a:r>
            <a:r>
              <a:rPr lang="uk-UA" sz="2800" dirty="0"/>
              <a:t>прав  на </a:t>
            </a:r>
            <a:r>
              <a:rPr lang="uk-UA" sz="2800" dirty="0" smtClean="0"/>
              <a:t>об'єкти </a:t>
            </a:r>
            <a:r>
              <a:rPr lang="uk-UA" sz="2800" dirty="0"/>
              <a:t>інтелектуальної власності між </a:t>
            </a:r>
            <a:r>
              <a:rPr lang="uk-UA" sz="2800" dirty="0" smtClean="0"/>
              <a:t>фізичними </a:t>
            </a:r>
            <a:r>
              <a:rPr lang="uk-UA" sz="2800" dirty="0"/>
              <a:t>або юридичними особами України та іноземних держав, верховенство перед національними законами </a:t>
            </a:r>
            <a:r>
              <a:rPr lang="uk-UA" sz="2800" dirty="0" smtClean="0"/>
              <a:t>мають </a:t>
            </a:r>
            <a:r>
              <a:rPr lang="uk-UA" sz="2800" dirty="0"/>
              <a:t>міжнародні договори, до яких приєдналася Україна. </a:t>
            </a:r>
          </a:p>
        </p:txBody>
      </p:sp>
    </p:spTree>
    <p:extLst>
      <p:ext uri="{BB962C8B-B14F-4D97-AF65-F5344CB8AC3E}">
        <p14:creationId xmlns:p14="http://schemas.microsoft.com/office/powerpoint/2010/main" val="2749516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Про державну систему правової охорони інтелектуальної власності:</a:t>
            </a:r>
            <a:endParaRPr lang="uk-UA" dirty="0"/>
          </a:p>
        </p:txBody>
      </p:sp>
      <p:sp>
        <p:nvSpPr>
          <p:cNvPr id="3" name="Объект 2"/>
          <p:cNvSpPr>
            <a:spLocks noGrp="1"/>
          </p:cNvSpPr>
          <p:nvPr>
            <p:ph idx="1"/>
          </p:nvPr>
        </p:nvSpPr>
        <p:spPr/>
        <p:txBody>
          <a:bodyPr/>
          <a:lstStyle/>
          <a:p>
            <a:r>
              <a:rPr lang="uk-UA" dirty="0" smtClean="0"/>
              <a:t>Міністерство розвитку економіки, торгівлі та сільського господарства України.</a:t>
            </a:r>
          </a:p>
          <a:p>
            <a:r>
              <a:rPr lang="uk-UA" dirty="0" smtClean="0">
                <a:solidFill>
                  <a:schemeClr val="tx1"/>
                </a:solidFill>
                <a:hlinkClick r:id="rId2"/>
              </a:rPr>
              <a:t>Департамент розвитку сфери інтелектуальної власності Мінекономіки</a:t>
            </a:r>
            <a:endParaRPr lang="uk-UA" dirty="0" smtClean="0">
              <a:solidFill>
                <a:schemeClr val="tx1"/>
              </a:solidFill>
            </a:endParaRPr>
          </a:p>
          <a:p>
            <a:r>
              <a:rPr lang="uk-UA" dirty="0" smtClean="0">
                <a:solidFill>
                  <a:schemeClr val="tx1"/>
                </a:solidFill>
                <a:hlinkClick r:id="rId3"/>
              </a:rPr>
              <a:t>Державна організація «Національний офіс інтелектуальної власності»</a:t>
            </a:r>
            <a:endParaRPr lang="uk-UA" dirty="0" smtClean="0">
              <a:solidFill>
                <a:schemeClr val="tx1"/>
              </a:solidFill>
            </a:endParaRPr>
          </a:p>
          <a:p>
            <a:r>
              <a:rPr lang="uk-UA" dirty="0" smtClean="0">
                <a:solidFill>
                  <a:schemeClr val="tx1"/>
                </a:solidFill>
                <a:hlinkClick r:id="rId4"/>
              </a:rPr>
              <a:t>Державне підприємство «Український інститут інтелектуальної власності» (</a:t>
            </a:r>
            <a:r>
              <a:rPr lang="uk-UA" dirty="0" err="1" smtClean="0">
                <a:solidFill>
                  <a:schemeClr val="tx1"/>
                </a:solidFill>
                <a:hlinkClick r:id="rId4"/>
              </a:rPr>
              <a:t>Укрпатент</a:t>
            </a:r>
            <a:r>
              <a:rPr lang="uk-UA" dirty="0" smtClean="0">
                <a:solidFill>
                  <a:schemeClr val="tx1"/>
                </a:solidFill>
                <a:hlinkClick r:id="rId4"/>
              </a:rPr>
              <a:t>)</a:t>
            </a:r>
            <a:endParaRPr lang="uk-UA" dirty="0" smtClean="0">
              <a:solidFill>
                <a:schemeClr val="tx1"/>
              </a:solidFill>
            </a:endParaRPr>
          </a:p>
          <a:p>
            <a:r>
              <a:rPr lang="uk-UA" dirty="0" smtClean="0">
                <a:solidFill>
                  <a:schemeClr val="tx1"/>
                </a:solidFill>
                <a:hlinkClick r:id="rId5"/>
              </a:rPr>
              <a:t>Державна інноваційна фінансово-кредитна установа</a:t>
            </a:r>
            <a:endParaRPr lang="uk-UA" dirty="0" smtClean="0">
              <a:solidFill>
                <a:schemeClr val="tx1"/>
              </a:solidFill>
            </a:endParaRPr>
          </a:p>
          <a:p>
            <a:r>
              <a:rPr lang="uk-UA" dirty="0" smtClean="0">
                <a:solidFill>
                  <a:schemeClr val="tx1"/>
                </a:solidFill>
                <a:hlinkClick r:id="rId6"/>
              </a:rPr>
              <a:t>Державна організація «Українське агентство з авторських та суміжних прав»</a:t>
            </a:r>
            <a:endParaRPr lang="uk-UA" dirty="0" smtClean="0">
              <a:solidFill>
                <a:schemeClr val="tx1"/>
              </a:solidFill>
            </a:endParaRPr>
          </a:p>
          <a:p>
            <a:endParaRPr lang="uk-UA" dirty="0">
              <a:solidFill>
                <a:schemeClr val="tx1"/>
              </a:solidFill>
            </a:endParaRPr>
          </a:p>
        </p:txBody>
      </p:sp>
    </p:spTree>
    <p:extLst>
      <p:ext uri="{BB962C8B-B14F-4D97-AF65-F5344CB8AC3E}">
        <p14:creationId xmlns:p14="http://schemas.microsoft.com/office/powerpoint/2010/main" val="73030089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endParaRPr lang="uk-UA" sz="3600" dirty="0" smtClean="0"/>
          </a:p>
          <a:p>
            <a:endParaRPr lang="uk-UA" sz="3600" dirty="0"/>
          </a:p>
          <a:p>
            <a:endParaRPr lang="uk-UA" sz="3600" dirty="0" smtClean="0"/>
          </a:p>
          <a:p>
            <a:pPr algn="ctr"/>
            <a:r>
              <a:rPr lang="uk-UA" sz="3600" dirty="0" smtClean="0"/>
              <a:t>Дякую за увагу!</a:t>
            </a:r>
            <a:endParaRPr lang="uk-UA" sz="3600" dirty="0"/>
          </a:p>
        </p:txBody>
      </p:sp>
    </p:spTree>
    <p:extLst>
      <p:ext uri="{BB962C8B-B14F-4D97-AF65-F5344CB8AC3E}">
        <p14:creationId xmlns:p14="http://schemas.microsoft.com/office/powerpoint/2010/main" val="30764760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984738"/>
            <a:ext cx="8596668" cy="5056624"/>
          </a:xfrm>
        </p:spPr>
        <p:txBody>
          <a:bodyPr>
            <a:normAutofit/>
          </a:bodyPr>
          <a:lstStyle/>
          <a:p>
            <a:r>
              <a:rPr lang="uk-UA" sz="2800" b="1" i="1" dirty="0" smtClean="0"/>
              <a:t>Інтелектуальна діяльність</a:t>
            </a:r>
            <a:r>
              <a:rPr lang="uk-UA" sz="2800" dirty="0" smtClean="0"/>
              <a:t> – це творча діяльність, а творчість – це цілеспрямована розумова робота людини, результатом якої є щось якісно нове, що відрізняється:</a:t>
            </a:r>
          </a:p>
          <a:p>
            <a:pPr lvl="1"/>
            <a:r>
              <a:rPr lang="uk-UA" sz="2600" dirty="0" smtClean="0"/>
              <a:t> </a:t>
            </a:r>
            <a:r>
              <a:rPr lang="uk-UA" sz="2600" dirty="0" smtClean="0"/>
              <a:t>неповторністю;</a:t>
            </a:r>
            <a:endParaRPr lang="uk-UA" sz="2600" dirty="0" smtClean="0"/>
          </a:p>
          <a:p>
            <a:pPr lvl="1"/>
            <a:r>
              <a:rPr lang="uk-UA" sz="2600" dirty="0" smtClean="0"/>
              <a:t> </a:t>
            </a:r>
            <a:r>
              <a:rPr lang="uk-UA" sz="2600" dirty="0" smtClean="0"/>
              <a:t>оригінальністю; </a:t>
            </a:r>
            <a:endParaRPr lang="uk-UA" sz="2600" dirty="0" smtClean="0"/>
          </a:p>
          <a:p>
            <a:pPr lvl="1"/>
            <a:r>
              <a:rPr lang="uk-UA" sz="2600" dirty="0" smtClean="0"/>
              <a:t> </a:t>
            </a:r>
            <a:r>
              <a:rPr lang="uk-UA" sz="2600" dirty="0" smtClean="0"/>
              <a:t>унікальністю </a:t>
            </a:r>
            <a:endParaRPr lang="uk-UA" sz="2600" dirty="0" smtClean="0"/>
          </a:p>
          <a:p>
            <a:r>
              <a:rPr lang="uk-UA" sz="2800" dirty="0" smtClean="0"/>
              <a:t>Чим </a:t>
            </a:r>
            <a:r>
              <a:rPr lang="uk-UA" sz="2800" dirty="0" smtClean="0"/>
              <a:t>вищий інтелектуальний потенціал індивідуума, тим цінніші результати його творчої діяльності.  </a:t>
            </a:r>
            <a:endParaRPr lang="uk-UA" sz="2800" dirty="0"/>
          </a:p>
        </p:txBody>
      </p:sp>
    </p:spTree>
    <p:extLst>
      <p:ext uri="{BB962C8B-B14F-4D97-AF65-F5344CB8AC3E}">
        <p14:creationId xmlns:p14="http://schemas.microsoft.com/office/powerpoint/2010/main" val="8504269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196661"/>
            <a:ext cx="8596668" cy="2527739"/>
          </a:xfrm>
        </p:spPr>
        <p:txBody>
          <a:bodyPr>
            <a:normAutofit/>
          </a:bodyPr>
          <a:lstStyle/>
          <a:p>
            <a:pPr marL="0" indent="0">
              <a:buNone/>
            </a:pPr>
            <a:r>
              <a:rPr lang="uk-UA" sz="4000" b="1" dirty="0" smtClean="0"/>
              <a:t>Види творчості:</a:t>
            </a:r>
          </a:p>
          <a:p>
            <a:pPr lvl="1">
              <a:buFont typeface="Wingdings" panose="05000000000000000000" pitchFamily="2" charset="2"/>
              <a:buChar char="§"/>
            </a:pPr>
            <a:r>
              <a:rPr lang="uk-UA" sz="3800" i="1" dirty="0" smtClean="0"/>
              <a:t>художня;</a:t>
            </a:r>
          </a:p>
          <a:p>
            <a:pPr lvl="1">
              <a:buFont typeface="Wingdings" panose="05000000000000000000" pitchFamily="2" charset="2"/>
              <a:buChar char="§"/>
            </a:pPr>
            <a:r>
              <a:rPr lang="uk-UA" sz="3800" i="1" dirty="0" smtClean="0"/>
              <a:t>технічна.</a:t>
            </a:r>
          </a:p>
          <a:p>
            <a:pPr marL="0" indent="0">
              <a:buNone/>
            </a:pPr>
            <a:endParaRPr lang="ru-RU" sz="4000" dirty="0"/>
          </a:p>
        </p:txBody>
      </p:sp>
    </p:spTree>
    <p:extLst>
      <p:ext uri="{BB962C8B-B14F-4D97-AF65-F5344CB8AC3E}">
        <p14:creationId xmlns:p14="http://schemas.microsoft.com/office/powerpoint/2010/main" val="21182742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918" y="2332892"/>
            <a:ext cx="8596668" cy="3223846"/>
          </a:xfrm>
        </p:spPr>
        <p:txBody>
          <a:bodyPr>
            <a:normAutofit/>
          </a:bodyPr>
          <a:lstStyle/>
          <a:p>
            <a:r>
              <a:rPr lang="uk-UA" sz="3600" b="1" i="1" dirty="0" smtClean="0"/>
              <a:t>Результати художньої творчості </a:t>
            </a:r>
            <a:r>
              <a:rPr lang="uk-UA" sz="3600" dirty="0" smtClean="0"/>
              <a:t>використовуються в гуманітарній сфері для збагачення внутрішнього світу людини, формування його світогляду. </a:t>
            </a:r>
          </a:p>
        </p:txBody>
      </p:sp>
    </p:spTree>
    <p:extLst>
      <p:ext uri="{BB962C8B-B14F-4D97-AF65-F5344CB8AC3E}">
        <p14:creationId xmlns:p14="http://schemas.microsoft.com/office/powerpoint/2010/main" val="16893716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524001"/>
            <a:ext cx="8596668" cy="4517362"/>
          </a:xfrm>
        </p:spPr>
        <p:txBody>
          <a:bodyPr>
            <a:noAutofit/>
          </a:bodyPr>
          <a:lstStyle/>
          <a:p>
            <a:r>
              <a:rPr lang="uk-UA" sz="3200" b="1" i="1" dirty="0"/>
              <a:t>Результати  технічної творчості </a:t>
            </a:r>
            <a:r>
              <a:rPr lang="uk-UA" sz="3200" dirty="0"/>
              <a:t>застосовуються переважно у сфері виробництва товарів і надання послуг, сприяють підвищенню технічного рівня суспільного виробництва, його ефективності, забезпечують конкурентоспроможність вироблених товарів і послуг.</a:t>
            </a:r>
          </a:p>
          <a:p>
            <a:endParaRPr lang="uk-UA" sz="3200" dirty="0"/>
          </a:p>
        </p:txBody>
      </p:sp>
    </p:spTree>
    <p:extLst>
      <p:ext uri="{BB962C8B-B14F-4D97-AF65-F5344CB8AC3E}">
        <p14:creationId xmlns:p14="http://schemas.microsoft.com/office/powerpoint/2010/main" val="19974343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sz="3200" dirty="0" smtClean="0"/>
              <a:t>Право інтелектуальної власності – це сума майнових та особистих немайнових прав особи </a:t>
            </a:r>
            <a:r>
              <a:rPr lang="uk-UA" sz="3200" dirty="0" smtClean="0">
                <a:solidFill>
                  <a:schemeClr val="tx1"/>
                </a:solidFill>
              </a:rPr>
              <a:t>(рис.1)</a:t>
            </a:r>
            <a:endParaRPr lang="ru-RU" sz="3200" dirty="0">
              <a:solidFill>
                <a:schemeClr val="tx1"/>
              </a:solidFill>
            </a:endParaRPr>
          </a:p>
        </p:txBody>
      </p:sp>
      <p:pic>
        <p:nvPicPr>
          <p:cNvPr id="1026" name="Picture 2" descr="https://studfile.net/html/2706/1004/html_ysjQqMLGmu.VqeJ/img-F0rJwH.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77863" y="2204889"/>
            <a:ext cx="8596312" cy="37928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48592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945931"/>
          </a:xfrm>
        </p:spPr>
        <p:txBody>
          <a:bodyPr/>
          <a:lstStyle/>
          <a:p>
            <a:r>
              <a:rPr lang="uk-UA" dirty="0" smtClean="0"/>
              <a:t>Майнові права (ст.424</a:t>
            </a:r>
            <a:r>
              <a:rPr lang="en-US" dirty="0" smtClean="0"/>
              <a:t> </a:t>
            </a:r>
            <a:r>
              <a:rPr lang="uk-UA" dirty="0" smtClean="0"/>
              <a:t>ЦКУ):</a:t>
            </a:r>
            <a:endParaRPr lang="ru-RU" dirty="0"/>
          </a:p>
        </p:txBody>
      </p:sp>
      <p:sp>
        <p:nvSpPr>
          <p:cNvPr id="3" name="Объект 2"/>
          <p:cNvSpPr>
            <a:spLocks noGrp="1"/>
          </p:cNvSpPr>
          <p:nvPr>
            <p:ph idx="1"/>
          </p:nvPr>
        </p:nvSpPr>
        <p:spPr>
          <a:xfrm>
            <a:off x="677334" y="1450429"/>
            <a:ext cx="8596668" cy="4590934"/>
          </a:xfrm>
        </p:spPr>
        <p:txBody>
          <a:bodyPr>
            <a:normAutofit lnSpcReduction="10000"/>
          </a:bodyPr>
          <a:lstStyle/>
          <a:p>
            <a:r>
              <a:rPr lang="ru-RU" sz="2800" dirty="0" smtClean="0"/>
              <a:t>1)</a:t>
            </a:r>
            <a:r>
              <a:rPr lang="ru-RU" sz="2800" dirty="0"/>
              <a:t> </a:t>
            </a:r>
            <a:r>
              <a:rPr lang="uk-UA" sz="2800" dirty="0" smtClean="0"/>
              <a:t>право на використання об'єкта права інтелектуальної власності;</a:t>
            </a:r>
          </a:p>
          <a:p>
            <a:r>
              <a:rPr lang="uk-UA" sz="2800" dirty="0" smtClean="0"/>
              <a:t>2) виключне право дозволяти використання об'єкта права інтелектуальної власності;</a:t>
            </a:r>
          </a:p>
          <a:p>
            <a:r>
              <a:rPr lang="uk-UA" sz="2800" dirty="0" smtClean="0"/>
              <a:t>3) виключне право перешкоджати неправомірному використанню об'єкта права інтелектуальної власності, в тому числі забороняти таке використання;</a:t>
            </a:r>
          </a:p>
          <a:p>
            <a:r>
              <a:rPr lang="uk-UA" sz="2800" dirty="0" smtClean="0"/>
              <a:t>4) інші майнові права інтелектуальної власності, встановлені законом.</a:t>
            </a:r>
          </a:p>
          <a:p>
            <a:endParaRPr lang="ru-RU" dirty="0"/>
          </a:p>
        </p:txBody>
      </p:sp>
    </p:spTree>
    <p:extLst>
      <p:ext uri="{BB962C8B-B14F-4D97-AF65-F5344CB8AC3E}">
        <p14:creationId xmlns:p14="http://schemas.microsoft.com/office/powerpoint/2010/main" val="1590505022"/>
      </p:ext>
    </p:extLst>
  </p:cSld>
  <p:clrMapOvr>
    <a:masterClrMapping/>
  </p:clrMapOvr>
  <p:timing>
    <p:tnLst>
      <p:par>
        <p:cTn id="1" dur="indefinite" restart="never" nodeType="tmRoot"/>
      </p:par>
    </p:tnLst>
  </p:timing>
</p:sld>
</file>

<file path=ppt/theme/theme1.xml><?xml version="1.0" encoding="utf-8"?>
<a:theme xmlns:a="http://schemas.openxmlformats.org/drawingml/2006/main" name="Аспект">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813</TotalTime>
  <Words>1594</Words>
  <Application>Microsoft Office PowerPoint</Application>
  <PresentationFormat>Широкоэкранный</PresentationFormat>
  <Paragraphs>127</Paragraphs>
  <Slides>39</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39</vt:i4>
      </vt:variant>
    </vt:vector>
  </HeadingPairs>
  <TitlesOfParts>
    <vt:vector size="44" baseType="lpstr">
      <vt:lpstr>Arial</vt:lpstr>
      <vt:lpstr>Trebuchet MS</vt:lpstr>
      <vt:lpstr>Wingdings</vt:lpstr>
      <vt:lpstr>Wingdings 3</vt:lpstr>
      <vt:lpstr>Аспект</vt:lpstr>
      <vt:lpstr>Інтелектуальна власність</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Право інтелектуальної власності – це сума майнових та особистих немайнових прав особи (рис.1)</vt:lpstr>
      <vt:lpstr>Майнові права (ст.424 ЦКУ):</vt:lpstr>
      <vt:lpstr>Презентация PowerPoint</vt:lpstr>
      <vt:lpstr>Особисті немайнові права інтелектуальної власності (ст.423 ЦКУ) </vt:lpstr>
      <vt:lpstr>Презентация PowerPoint</vt:lpstr>
      <vt:lpstr>Презентация PowerPoint</vt:lpstr>
      <vt:lpstr>Суб'єкти інтелектуальної власності (ст.421 ЦКУ):</vt:lpstr>
      <vt:lpstr>Презентация PowerPoint</vt:lpstr>
      <vt:lpstr>Презентация PowerPoint</vt:lpstr>
      <vt:lpstr>Презентация PowerPoint</vt:lpstr>
      <vt:lpstr>Презентация PowerPoint</vt:lpstr>
      <vt:lpstr>Підстави виникнення (набуття) права інтелектуальної власності (ст.422 ЦКУ)</vt:lpstr>
      <vt:lpstr>Презентация PowerPoint</vt:lpstr>
      <vt:lpstr>Презентация PowerPoint</vt:lpstr>
      <vt:lpstr>Презентация PowerPoint</vt:lpstr>
      <vt:lpstr>Об'єкти інтелектуальної власності:</vt:lpstr>
      <vt:lpstr>Об'єкти авторського права:</vt:lpstr>
      <vt:lpstr>Презентация PowerPoint</vt:lpstr>
      <vt:lpstr>Презентация PowerPoint</vt:lpstr>
      <vt:lpstr>Об’єкти суміжних прав (ст. 449 ЦКУ і ст. 35 Закону № 3792):</vt:lpstr>
      <vt:lpstr>Презентация PowerPoint</vt:lpstr>
      <vt:lpstr>Презентация PowerPoint</vt:lpstr>
      <vt:lpstr>Презентация PowerPoint</vt:lpstr>
      <vt:lpstr>Презентация PowerPoint</vt:lpstr>
      <vt:lpstr>Презентация PowerPoint</vt:lpstr>
      <vt:lpstr>Законодавча база інтелектуальної власності.</vt:lpstr>
      <vt:lpstr>Презентация PowerPoint</vt:lpstr>
      <vt:lpstr>Презентация PowerPoint</vt:lpstr>
      <vt:lpstr>Презентация PowerPoint</vt:lpstr>
      <vt:lpstr>Презентация PowerPoint</vt:lpstr>
      <vt:lpstr>Про державну систему правової охорони інтелектуальної власності:</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Інтелектуальна власність</dc:title>
  <dc:creator>PC</dc:creator>
  <cp:lastModifiedBy>PC</cp:lastModifiedBy>
  <cp:revision>33</cp:revision>
  <dcterms:created xsi:type="dcterms:W3CDTF">2021-02-08T08:00:25Z</dcterms:created>
  <dcterms:modified xsi:type="dcterms:W3CDTF">2022-10-04T16:19:12Z</dcterms:modified>
</cp:coreProperties>
</file>