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28" r:id="rId4"/>
    <p:sldId id="329" r:id="rId5"/>
    <p:sldId id="326" r:id="rId6"/>
    <p:sldId id="301" r:id="rId7"/>
    <p:sldId id="258" r:id="rId8"/>
    <p:sldId id="259" r:id="rId9"/>
    <p:sldId id="260" r:id="rId10"/>
    <p:sldId id="273" r:id="rId11"/>
    <p:sldId id="274" r:id="rId12"/>
    <p:sldId id="299" r:id="rId13"/>
    <p:sldId id="327" r:id="rId14"/>
    <p:sldId id="316" r:id="rId15"/>
    <p:sldId id="280" r:id="rId16"/>
    <p:sldId id="263" r:id="rId17"/>
    <p:sldId id="330" r:id="rId18"/>
    <p:sldId id="300" r:id="rId19"/>
    <p:sldId id="282" r:id="rId20"/>
    <p:sldId id="287" r:id="rId21"/>
    <p:sldId id="288" r:id="rId22"/>
    <p:sldId id="284" r:id="rId23"/>
    <p:sldId id="285" r:id="rId24"/>
    <p:sldId id="331" r:id="rId25"/>
    <p:sldId id="286" r:id="rId26"/>
    <p:sldId id="289" r:id="rId27"/>
    <p:sldId id="290" r:id="rId28"/>
    <p:sldId id="291" r:id="rId29"/>
    <p:sldId id="292" r:id="rId30"/>
    <p:sldId id="293" r:id="rId31"/>
    <p:sldId id="317" r:id="rId32"/>
    <p:sldId id="318" r:id="rId33"/>
    <p:sldId id="319" r:id="rId34"/>
    <p:sldId id="294" r:id="rId35"/>
    <p:sldId id="320" r:id="rId36"/>
    <p:sldId id="321" r:id="rId37"/>
    <p:sldId id="323" r:id="rId38"/>
    <p:sldId id="295" r:id="rId39"/>
    <p:sldId id="296" r:id="rId40"/>
    <p:sldId id="297" r:id="rId41"/>
    <p:sldId id="322" r:id="rId42"/>
    <p:sldId id="333" r:id="rId43"/>
    <p:sldId id="324" r:id="rId44"/>
    <p:sldId id="325" r:id="rId45"/>
    <p:sldId id="334" r:id="rId46"/>
    <p:sldId id="335" r:id="rId47"/>
    <p:sldId id="336" r:id="rId48"/>
    <p:sldId id="337" r:id="rId49"/>
    <p:sldId id="338" r:id="rId50"/>
    <p:sldId id="341" r:id="rId51"/>
    <p:sldId id="339" r:id="rId52"/>
    <p:sldId id="340" r:id="rId53"/>
    <p:sldId id="342" r:id="rId54"/>
    <p:sldId id="298"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20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7DC792AD-64E6-4733-9F6A-56E83AB802A6}" type="datetimeFigureOut">
              <a:rPr lang="en-US" smtClean="0"/>
              <a:t>3/18/2024</a:t>
            </a:fld>
            <a:endParaRPr lang="en-US" dirty="0"/>
          </a:p>
        </p:txBody>
      </p:sp>
      <p:sp>
        <p:nvSpPr>
          <p:cNvPr id="17" name="Нижний колонтитул 16"/>
          <p:cNvSpPr>
            <a:spLocks noGrp="1"/>
          </p:cNvSpPr>
          <p:nvPr>
            <p:ph type="ftr" sz="quarter" idx="11"/>
          </p:nvPr>
        </p:nvSpPr>
        <p:spPr>
          <a:xfrm>
            <a:off x="5410200" y="4205288"/>
            <a:ext cx="1295400" cy="457200"/>
          </a:xfrm>
        </p:spPr>
        <p:txBody>
          <a:bodyPr/>
          <a:lstStyle/>
          <a:p>
            <a:endParaRPr lang="en-US" dirty="0"/>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ED64856-B666-4757-ABD6-F01252E915D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7DC792AD-64E6-4733-9F6A-56E83AB802A6}" type="datetimeFigureOut">
              <a:rPr lang="en-US" smtClean="0"/>
              <a:t>3/18/2024</a:t>
            </a:fld>
            <a:endParaRPr lang="en-US" dirty="0"/>
          </a:p>
        </p:txBody>
      </p:sp>
      <p:sp>
        <p:nvSpPr>
          <p:cNvPr id="27" name="Номер слайда 26"/>
          <p:cNvSpPr>
            <a:spLocks noGrp="1"/>
          </p:cNvSpPr>
          <p:nvPr>
            <p:ph type="sldNum" sz="quarter" idx="11"/>
          </p:nvPr>
        </p:nvSpPr>
        <p:spPr/>
        <p:txBody>
          <a:bodyPr rtlCol="0"/>
          <a:lstStyle/>
          <a:p>
            <a:fld id="{CED64856-B666-4757-ABD6-F01252E915D6}" type="slidenum">
              <a:rPr lang="en-US" smtClean="0"/>
              <a:t>‹#›</a:t>
            </a:fld>
            <a:endParaRPr lang="en-US" dirty="0"/>
          </a:p>
        </p:txBody>
      </p:sp>
      <p:sp>
        <p:nvSpPr>
          <p:cNvPr id="28" name="Нижний колонтитул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7DC792AD-64E6-4733-9F6A-56E83AB802A6}" type="datetimeFigureOut">
              <a:rPr lang="en-US" smtClean="0"/>
              <a:t>3/18/2024</a:t>
            </a:fld>
            <a:endParaRPr lang="en-US" dirty="0"/>
          </a:p>
        </p:txBody>
      </p:sp>
      <p:sp>
        <p:nvSpPr>
          <p:cNvPr id="4" name="Нижний колонтитул 3"/>
          <p:cNvSpPr>
            <a:spLocks noGrp="1"/>
          </p:cNvSpPr>
          <p:nvPr>
            <p:ph type="ftr" sz="quarter" idx="11"/>
          </p:nvPr>
        </p:nvSpPr>
        <p:spPr>
          <a:xfrm>
            <a:off x="5257800" y="612648"/>
            <a:ext cx="1325880" cy="457200"/>
          </a:xfrm>
        </p:spPr>
        <p:txBody>
          <a:bodyPr/>
          <a:lstStyle/>
          <a:p>
            <a:endParaRPr lang="en-US" dirty="0"/>
          </a:p>
        </p:txBody>
      </p:sp>
      <p:sp>
        <p:nvSpPr>
          <p:cNvPr id="5" name="Номер слайда 4"/>
          <p:cNvSpPr>
            <a:spLocks noGrp="1"/>
          </p:cNvSpPr>
          <p:nvPr>
            <p:ph type="sldNum" sz="quarter" idx="12"/>
          </p:nvPr>
        </p:nvSpPr>
        <p:spPr>
          <a:xfrm>
            <a:off x="8174736" y="2272"/>
            <a:ext cx="762000" cy="365760"/>
          </a:xfrm>
        </p:spPr>
        <p:txBody>
          <a:bodyPr/>
          <a:lstStyle/>
          <a:p>
            <a:fld id="{CED64856-B666-4757-ABD6-F01252E915D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dirty="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7DC792AD-64E6-4733-9F6A-56E83AB802A6}" type="datetimeFigureOut">
              <a:rPr lang="en-US" smtClean="0"/>
              <a:t>3/18/2024</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CED64856-B666-4757-ABD6-F01252E915D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DC792AD-64E6-4733-9F6A-56E83AB802A6}" type="datetimeFigureOut">
              <a:rPr lang="en-US" smtClean="0"/>
              <a:t>3/18/2024</a:t>
            </a:fld>
            <a:endParaRPr lang="en-US" dirty="0"/>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ED64856-B666-4757-ABD6-F01252E915D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zakon.rada.gov.ua/laws/show/2811-20#n92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zakon.rada.gov.ua/laws/show/2811-20#n930"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zakon2.rada.gov.ua/laws/show/435-1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zakon.rada.gov.ua/laws/show/191-19#n63"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Інтелектуальна власність</a:t>
            </a:r>
            <a:endParaRPr lang="en-US" dirty="0"/>
          </a:p>
        </p:txBody>
      </p:sp>
      <p:sp>
        <p:nvSpPr>
          <p:cNvPr id="3" name="Подзаголовок 2"/>
          <p:cNvSpPr>
            <a:spLocks noGrp="1"/>
          </p:cNvSpPr>
          <p:nvPr>
            <p:ph type="subTitle" idx="1"/>
          </p:nvPr>
        </p:nvSpPr>
        <p:spPr/>
        <p:txBody>
          <a:bodyPr>
            <a:normAutofit/>
          </a:bodyPr>
          <a:lstStyle/>
          <a:p>
            <a:r>
              <a:rPr lang="uk-UA"/>
              <a:t>Тема №8 </a:t>
            </a:r>
            <a:r>
              <a:rPr lang="uk-UA" b="1" dirty="0"/>
              <a:t>Розпорядження майновими правами інтелектуальної власності</a:t>
            </a:r>
            <a:endParaRPr lang="en-US" dirty="0"/>
          </a:p>
          <a:p>
            <a:r>
              <a:rPr lang="uk-UA" b="1" dirty="0"/>
              <a:t> </a:t>
            </a:r>
            <a:endParaRPr lang="en-US" dirty="0"/>
          </a:p>
          <a:p>
            <a:endParaRPr lang="en-US" dirty="0"/>
          </a:p>
        </p:txBody>
      </p:sp>
    </p:spTree>
    <p:extLst>
      <p:ext uri="{BB962C8B-B14F-4D97-AF65-F5344CB8AC3E}">
        <p14:creationId xmlns:p14="http://schemas.microsoft.com/office/powerpoint/2010/main" val="1711257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В Україні діють два основних види патентів :</a:t>
            </a:r>
          </a:p>
          <a:p>
            <a:r>
              <a:rPr lang="uk-UA" b="1" i="1" dirty="0"/>
              <a:t>патент</a:t>
            </a:r>
            <a:r>
              <a:rPr lang="uk-UA" dirty="0"/>
              <a:t> — видається після проведення кваліфікаційної експертизи  (експертизи по суті);</a:t>
            </a:r>
          </a:p>
          <a:p>
            <a:r>
              <a:rPr lang="uk-UA" b="1" i="1" dirty="0"/>
              <a:t>деклараційний патент</a:t>
            </a:r>
            <a:r>
              <a:rPr lang="uk-UA" dirty="0"/>
              <a:t> — різновид патенту, що видається за результатами формальної експертизи та експертизи на локальну новизну заявки. </a:t>
            </a:r>
          </a:p>
        </p:txBody>
      </p:sp>
    </p:spTree>
    <p:extLst>
      <p:ext uri="{BB962C8B-B14F-4D97-AF65-F5344CB8AC3E}">
        <p14:creationId xmlns:p14="http://schemas.microsoft.com/office/powerpoint/2010/main" val="2914626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060848"/>
            <a:ext cx="8229600" cy="4513688"/>
          </a:xfrm>
        </p:spPr>
        <p:txBody>
          <a:bodyPr/>
          <a:lstStyle/>
          <a:p>
            <a:r>
              <a:rPr lang="uk-UA" dirty="0"/>
              <a:t>Терміни дії патенту відраховується від дати подання заявки до Установи. </a:t>
            </a:r>
          </a:p>
          <a:p>
            <a:r>
              <a:rPr lang="uk-UA" dirty="0"/>
              <a:t>Якщо заявка спочатку була подана в одній із країн Паризького Союзу, а потім в Україні, то дія патенту відраховується від дати раніше поданої заявки, що називається </a:t>
            </a:r>
            <a:r>
              <a:rPr lang="uk-UA" b="1" i="1" dirty="0"/>
              <a:t>конвенційним пріоритетом</a:t>
            </a:r>
            <a:r>
              <a:rPr lang="uk-UA" dirty="0"/>
              <a:t>.</a:t>
            </a:r>
          </a:p>
          <a:p>
            <a:pPr marL="109728" indent="0">
              <a:buNone/>
            </a:pPr>
            <a:endParaRPr lang="uk-UA" dirty="0"/>
          </a:p>
        </p:txBody>
      </p:sp>
    </p:spTree>
    <p:extLst>
      <p:ext uri="{BB962C8B-B14F-4D97-AF65-F5344CB8AC3E}">
        <p14:creationId xmlns:p14="http://schemas.microsoft.com/office/powerpoint/2010/main" val="406148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Порядок продовження зазначеного строку здійснюється відповідно до </a:t>
            </a:r>
            <a:r>
              <a:rPr lang="uk-UA" b="1" i="1" dirty="0"/>
              <a:t>Інструкції про порядок продовження строку дії патенту на винахід, об'єктом якого є засіб, використання якого потребує дозволу компетентного органу</a:t>
            </a:r>
            <a:r>
              <a:rPr lang="uk-UA" dirty="0"/>
              <a:t>;</a:t>
            </a:r>
          </a:p>
          <a:p>
            <a:endParaRPr lang="uk-UA" dirty="0"/>
          </a:p>
          <a:p>
            <a:endParaRPr lang="en-US" dirty="0"/>
          </a:p>
        </p:txBody>
      </p:sp>
    </p:spTree>
    <p:extLst>
      <p:ext uri="{BB962C8B-B14F-4D97-AF65-F5344CB8AC3E}">
        <p14:creationId xmlns:p14="http://schemas.microsoft.com/office/powerpoint/2010/main" val="370603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707C611-7F37-471D-9F4E-CB85C99645C1}"/>
              </a:ext>
            </a:extLst>
          </p:cNvPr>
          <p:cNvSpPr>
            <a:spLocks noGrp="1"/>
          </p:cNvSpPr>
          <p:nvPr>
            <p:ph idx="1"/>
          </p:nvPr>
        </p:nvSpPr>
        <p:spPr/>
        <p:txBody>
          <a:bodyPr/>
          <a:lstStyle/>
          <a:p>
            <a:r>
              <a:rPr lang="uk-UA" dirty="0"/>
              <a:t>Строк чинності майнових прав на зареєстрований промисловий зразок становить </a:t>
            </a:r>
            <a:r>
              <a:rPr lang="uk-UA" b="1" i="1" dirty="0"/>
              <a:t>п’ять років від дати подання заявки </a:t>
            </a:r>
            <a:r>
              <a:rPr lang="uk-UA" dirty="0"/>
              <a:t>до НОІВ і </a:t>
            </a:r>
            <a:r>
              <a:rPr lang="uk-UA" b="1" i="1" dirty="0"/>
              <a:t>подовжується</a:t>
            </a:r>
            <a:r>
              <a:rPr lang="uk-UA" dirty="0"/>
              <a:t> НОІВ за клопотанням власника промислового зразка </a:t>
            </a:r>
            <a:r>
              <a:rPr lang="uk-UA" b="1" i="1" dirty="0"/>
              <a:t>на один або більше п’ятирічних строків, за умови сплати збору в порядку,</a:t>
            </a:r>
            <a:r>
              <a:rPr lang="uk-UA" dirty="0"/>
              <a:t> встановленому ЗУ. </a:t>
            </a:r>
          </a:p>
          <a:p>
            <a:endParaRPr lang="ru-UA" dirty="0"/>
          </a:p>
        </p:txBody>
      </p:sp>
    </p:spTree>
    <p:extLst>
      <p:ext uri="{BB962C8B-B14F-4D97-AF65-F5344CB8AC3E}">
        <p14:creationId xmlns:p14="http://schemas.microsoft.com/office/powerpoint/2010/main" val="260691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680520"/>
          </a:xfrm>
        </p:spPr>
        <p:txBody>
          <a:bodyPr>
            <a:normAutofit/>
          </a:bodyPr>
          <a:lstStyle/>
          <a:p>
            <a:r>
              <a:rPr lang="uk-UA" dirty="0"/>
              <a:t>Загальний строк чинності майнових прав на зареєстрований промисловий зразок </a:t>
            </a:r>
            <a:r>
              <a:rPr lang="uk-UA" b="1" i="1" dirty="0"/>
              <a:t>не може становити більш як 15 років від дати подання заявки.</a:t>
            </a:r>
            <a:r>
              <a:rPr lang="uk-UA" dirty="0"/>
              <a:t> Порядок подовження строку чинності майнових прав на зареєстрований промисловий зразок встановлюється центральним органом виконавчої влади, що забезпечує формування та реалізує державну політику у сфері інтелектуальної власності.</a:t>
            </a:r>
          </a:p>
        </p:txBody>
      </p:sp>
    </p:spTree>
    <p:extLst>
      <p:ext uri="{BB962C8B-B14F-4D97-AF65-F5344CB8AC3E}">
        <p14:creationId xmlns:p14="http://schemas.microsoft.com/office/powerpoint/2010/main" val="3705098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dirty="0"/>
              <a:t>Усі патенти, що видаються Установою на об'єкти промислової власності, </a:t>
            </a:r>
            <a:r>
              <a:rPr lang="uk-UA" sz="3200" b="1" i="1" dirty="0"/>
              <a:t>мають чинність лише у межах України і протягом строку, визначеного законодавством.</a:t>
            </a:r>
          </a:p>
        </p:txBody>
      </p:sp>
    </p:spTree>
    <p:extLst>
      <p:ext uri="{BB962C8B-B14F-4D97-AF65-F5344CB8AC3E}">
        <p14:creationId xmlns:p14="http://schemas.microsoft.com/office/powerpoint/2010/main" val="1738334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a:t>Свідоцтва на об'єкти інтелектуальної власності</a:t>
            </a:r>
          </a:p>
        </p:txBody>
      </p:sp>
      <p:sp>
        <p:nvSpPr>
          <p:cNvPr id="3" name="Объект 2"/>
          <p:cNvSpPr>
            <a:spLocks noGrp="1"/>
          </p:cNvSpPr>
          <p:nvPr>
            <p:ph idx="1"/>
          </p:nvPr>
        </p:nvSpPr>
        <p:spPr>
          <a:xfrm>
            <a:off x="457200" y="2924944"/>
            <a:ext cx="8229600" cy="3168352"/>
          </a:xfrm>
        </p:spPr>
        <p:txBody>
          <a:bodyPr>
            <a:normAutofit/>
          </a:bodyPr>
          <a:lstStyle/>
          <a:p>
            <a:pPr marL="109728" indent="0">
              <a:buNone/>
            </a:pPr>
            <a:r>
              <a:rPr lang="uk-UA" dirty="0"/>
              <a:t>   </a:t>
            </a:r>
            <a:r>
              <a:rPr lang="uk-UA" sz="3200" b="1" i="1" dirty="0"/>
              <a:t>Свідоцтво видається </a:t>
            </a:r>
            <a:r>
              <a:rPr lang="uk-UA" sz="3200" dirty="0"/>
              <a:t>на:</a:t>
            </a:r>
          </a:p>
          <a:p>
            <a:r>
              <a:rPr lang="uk-UA" sz="3200" dirty="0"/>
              <a:t> компонування інтегральних мікросхем;</a:t>
            </a:r>
          </a:p>
          <a:p>
            <a:r>
              <a:rPr lang="uk-UA" sz="3200" dirty="0"/>
              <a:t> торговельні марки;</a:t>
            </a:r>
          </a:p>
          <a:p>
            <a:r>
              <a:rPr lang="uk-UA" sz="3200" dirty="0"/>
              <a:t> географічне зазначення походження товарів</a:t>
            </a:r>
            <a:r>
              <a:rPr lang="uk-UA" dirty="0"/>
              <a:t>. </a:t>
            </a:r>
            <a:endParaRPr lang="en-US" dirty="0"/>
          </a:p>
        </p:txBody>
      </p:sp>
    </p:spTree>
    <p:extLst>
      <p:ext uri="{BB962C8B-B14F-4D97-AF65-F5344CB8AC3E}">
        <p14:creationId xmlns:p14="http://schemas.microsoft.com/office/powerpoint/2010/main" val="37938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B6ED1C2-7D2D-489F-ABEF-B3AE28FA66A2}"/>
              </a:ext>
            </a:extLst>
          </p:cNvPr>
          <p:cNvSpPr>
            <a:spLocks noGrp="1"/>
          </p:cNvSpPr>
          <p:nvPr>
            <p:ph idx="1"/>
          </p:nvPr>
        </p:nvSpPr>
        <p:spPr>
          <a:xfrm>
            <a:off x="457200" y="1196752"/>
            <a:ext cx="8229600" cy="5377784"/>
          </a:xfrm>
        </p:spPr>
        <p:txBody>
          <a:bodyPr>
            <a:normAutofit fontScale="92500" lnSpcReduction="20000"/>
          </a:bodyPr>
          <a:lstStyle/>
          <a:p>
            <a:r>
              <a:rPr lang="uk-UA" dirty="0"/>
              <a:t>Розпорядження майновими правами інтелектуальної власності здійснюється на підставі договорів. </a:t>
            </a:r>
          </a:p>
          <a:p>
            <a:r>
              <a:rPr lang="uk-UA" dirty="0"/>
              <a:t>Специфіка договорів у сфері інтелектуальної власності полягає в тому, що їх </a:t>
            </a:r>
            <a:r>
              <a:rPr lang="uk-UA" b="1" dirty="0"/>
              <a:t>об'єктом є нематеріалізовані результати творчої діяльності</a:t>
            </a:r>
            <a:r>
              <a:rPr lang="uk-UA" dirty="0"/>
              <a:t>. </a:t>
            </a:r>
          </a:p>
          <a:p>
            <a:r>
              <a:rPr lang="uk-UA" dirty="0"/>
              <a:t>Такі договори набагато складніші від звичайних цивільно-правових договорів. Пояснюється це різними причинами, такими, як</a:t>
            </a:r>
          </a:p>
          <a:p>
            <a:pPr lvl="1"/>
            <a:r>
              <a:rPr lang="uk-UA" dirty="0">
                <a:solidFill>
                  <a:schemeClr val="tx1"/>
                </a:solidFill>
              </a:rPr>
              <a:t>складність визначення вартості й цінності об'єкта договору, </a:t>
            </a:r>
          </a:p>
          <a:p>
            <a:pPr lvl="1"/>
            <a:r>
              <a:rPr lang="uk-UA" dirty="0">
                <a:solidFill>
                  <a:schemeClr val="tx1"/>
                </a:solidFill>
              </a:rPr>
              <a:t>його можливої економічної ефективності,</a:t>
            </a:r>
          </a:p>
          <a:p>
            <a:pPr lvl="1"/>
            <a:r>
              <a:rPr lang="uk-UA" dirty="0">
                <a:solidFill>
                  <a:schemeClr val="tx1"/>
                </a:solidFill>
              </a:rPr>
              <a:t>важкість передбачення можливого доходу від використання об'єкта та іншими чинниками.</a:t>
            </a:r>
          </a:p>
        </p:txBody>
      </p:sp>
    </p:spTree>
    <p:extLst>
      <p:ext uri="{BB962C8B-B14F-4D97-AF65-F5344CB8AC3E}">
        <p14:creationId xmlns:p14="http://schemas.microsoft.com/office/powerpoint/2010/main" val="3143196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36912"/>
            <a:ext cx="8229600" cy="3096344"/>
          </a:xfrm>
        </p:spPr>
        <p:txBody>
          <a:bodyPr>
            <a:normAutofit/>
          </a:bodyPr>
          <a:lstStyle/>
          <a:p>
            <a:r>
              <a:rPr lang="uk-UA" sz="3200" b="1" i="1" dirty="0"/>
              <a:t>Власник  майнових прав </a:t>
            </a:r>
            <a:r>
              <a:rPr lang="uk-UA" sz="3200" dirty="0"/>
              <a:t>на об’єкти права  інтелектуальної власності може  розпоряджатися    цими правами  шляхом укладання </a:t>
            </a:r>
            <a:r>
              <a:rPr lang="uk-UA" sz="3200" b="1" dirty="0"/>
              <a:t> таких договорів:</a:t>
            </a:r>
            <a:endParaRPr lang="uk-UA" sz="3200" dirty="0"/>
          </a:p>
        </p:txBody>
      </p:sp>
    </p:spTree>
    <p:extLst>
      <p:ext uri="{BB962C8B-B14F-4D97-AF65-F5344CB8AC3E}">
        <p14:creationId xmlns:p14="http://schemas.microsoft.com/office/powerpoint/2010/main" val="1558548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dirty="0"/>
              <a:t>Види договорів щодо розпоряджання майновими правами інтелектуальної власності (ст.1107 ЦКУ):</a:t>
            </a:r>
            <a:br>
              <a:rPr lang="uk-UA" sz="2800" dirty="0"/>
            </a:br>
            <a:endParaRPr lang="uk-UA" sz="2800" dirty="0"/>
          </a:p>
        </p:txBody>
      </p:sp>
      <p:sp>
        <p:nvSpPr>
          <p:cNvPr id="3" name="Объект 2"/>
          <p:cNvSpPr>
            <a:spLocks noGrp="1"/>
          </p:cNvSpPr>
          <p:nvPr>
            <p:ph idx="1"/>
          </p:nvPr>
        </p:nvSpPr>
        <p:spPr>
          <a:xfrm>
            <a:off x="457200" y="1988840"/>
            <a:ext cx="8229600" cy="4585696"/>
          </a:xfrm>
        </p:spPr>
        <p:txBody>
          <a:bodyPr>
            <a:normAutofit lnSpcReduction="10000"/>
          </a:bodyPr>
          <a:lstStyle/>
          <a:p>
            <a:r>
              <a:rPr lang="uk-UA" dirty="0"/>
              <a:t>ліцензія на використання об'єкта права інтелектуальної власності;</a:t>
            </a:r>
          </a:p>
          <a:p>
            <a:r>
              <a:rPr lang="uk-UA" dirty="0"/>
              <a:t>ліцензійний договір;</a:t>
            </a:r>
          </a:p>
          <a:p>
            <a:r>
              <a:rPr lang="uk-UA" dirty="0"/>
              <a:t>договір про створення за замовленням і використання об'єкта права інтелектуальної власності;</a:t>
            </a:r>
          </a:p>
          <a:p>
            <a:r>
              <a:rPr lang="uk-UA" dirty="0"/>
              <a:t>договір про передання виключних майнових прав інтелектуальної власності;</a:t>
            </a:r>
          </a:p>
          <a:p>
            <a:r>
              <a:rPr lang="uk-UA" dirty="0"/>
              <a:t>інший договір щодо розпоряджання майновими правами інтелектуальної власності.</a:t>
            </a:r>
          </a:p>
          <a:p>
            <a:endParaRPr lang="en-US" dirty="0"/>
          </a:p>
        </p:txBody>
      </p:sp>
    </p:spTree>
    <p:extLst>
      <p:ext uri="{BB962C8B-B14F-4D97-AF65-F5344CB8AC3E}">
        <p14:creationId xmlns:p14="http://schemas.microsoft.com/office/powerpoint/2010/main" val="205724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464496"/>
          </a:xfrm>
        </p:spPr>
        <p:txBody>
          <a:bodyPr>
            <a:normAutofit/>
          </a:bodyPr>
          <a:lstStyle/>
          <a:p>
            <a:r>
              <a:rPr lang="uk-UA" dirty="0"/>
              <a:t>У ст. 41 Конституції України передбачено, що кожен має </a:t>
            </a:r>
            <a:r>
              <a:rPr lang="uk-UA" b="1" i="1" dirty="0"/>
              <a:t>право володіти, користуватися і розпоряджатися </a:t>
            </a:r>
            <a:r>
              <a:rPr lang="uk-UA" dirty="0"/>
              <a:t>результатами своєї інтелектуальної творчої  діяльності.</a:t>
            </a:r>
          </a:p>
          <a:p>
            <a:pPr marL="109728" indent="0">
              <a:buNone/>
            </a:pPr>
            <a:endParaRPr lang="uk-UA" dirty="0"/>
          </a:p>
          <a:p>
            <a:r>
              <a:rPr lang="uk-UA" dirty="0"/>
              <a:t>Об'єктом інтелектуальної власності визнається лише такий результат творчої діяльності, який </a:t>
            </a:r>
            <a:r>
              <a:rPr lang="uk-UA" b="1" i="1" dirty="0"/>
              <a:t>відповідає встановленим вимогам закону.</a:t>
            </a:r>
            <a:endParaRPr lang="en-US" b="1" i="1" dirty="0"/>
          </a:p>
        </p:txBody>
      </p:sp>
    </p:spTree>
    <p:extLst>
      <p:ext uri="{BB962C8B-B14F-4D97-AF65-F5344CB8AC3E}">
        <p14:creationId xmlns:p14="http://schemas.microsoft.com/office/powerpoint/2010/main" val="806623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a:t>До інших договорів можна віднести:</a:t>
            </a:r>
            <a:endParaRPr lang="en-US" sz="2800" dirty="0"/>
          </a:p>
        </p:txBody>
      </p:sp>
      <p:sp>
        <p:nvSpPr>
          <p:cNvPr id="3" name="Объект 2"/>
          <p:cNvSpPr>
            <a:spLocks noGrp="1"/>
          </p:cNvSpPr>
          <p:nvPr>
            <p:ph idx="1"/>
          </p:nvPr>
        </p:nvSpPr>
        <p:spPr/>
        <p:txBody>
          <a:bodyPr>
            <a:normAutofit lnSpcReduction="10000"/>
          </a:bodyPr>
          <a:lstStyle/>
          <a:p>
            <a:r>
              <a:rPr lang="uk-UA" dirty="0"/>
              <a:t>договір про розподіл майнових прав на об'єкти права інтелектуальної власності, які були створені при виконанні службових обов'язків або окремого доручення роботодавця;</a:t>
            </a:r>
          </a:p>
          <a:p>
            <a:r>
              <a:rPr lang="uk-UA" dirty="0"/>
              <a:t>договір між творцем (ями) і роботодавцем про передання права на одержання охоронного документа на об'єкти права інтелектуальної власності, які були створені у зв'язку з виконанням трудового договору;</a:t>
            </a:r>
          </a:p>
          <a:p>
            <a:endParaRPr lang="en-US" dirty="0"/>
          </a:p>
        </p:txBody>
      </p:sp>
    </p:spTree>
    <p:extLst>
      <p:ext uri="{BB962C8B-B14F-4D97-AF65-F5344CB8AC3E}">
        <p14:creationId xmlns:p14="http://schemas.microsoft.com/office/powerpoint/2010/main" val="3296433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договір між роботодавцем і творцем про винагороду;</a:t>
            </a:r>
          </a:p>
          <a:p>
            <a:r>
              <a:rPr lang="uk-UA" dirty="0"/>
              <a:t>договір між співавторами про вклад у створення об'єкта права інтелектуальної власності й розподіл винагороди.</a:t>
            </a:r>
          </a:p>
          <a:p>
            <a:endParaRPr lang="en-US" dirty="0"/>
          </a:p>
        </p:txBody>
      </p:sp>
    </p:spTree>
    <p:extLst>
      <p:ext uri="{BB962C8B-B14F-4D97-AF65-F5344CB8AC3E}">
        <p14:creationId xmlns:p14="http://schemas.microsoft.com/office/powerpoint/2010/main" val="4046968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945736"/>
          </a:xfrm>
        </p:spPr>
        <p:txBody>
          <a:bodyPr>
            <a:normAutofit/>
          </a:bodyPr>
          <a:lstStyle/>
          <a:p>
            <a:r>
              <a:rPr lang="uk-UA" b="1" i="1" dirty="0"/>
              <a:t>Договір</a:t>
            </a:r>
            <a:r>
              <a:rPr lang="uk-UA" dirty="0"/>
              <a:t> щодо розпоряджання майновими правами інтелектуальної власності укладається </a:t>
            </a:r>
            <a:r>
              <a:rPr lang="uk-UA" b="1" i="1" dirty="0"/>
              <a:t>у письмовій </a:t>
            </a:r>
            <a:r>
              <a:rPr lang="uk-UA" b="1" dirty="0"/>
              <a:t>(електронній)</a:t>
            </a:r>
            <a:r>
              <a:rPr lang="uk-UA" b="1" i="1" dirty="0"/>
              <a:t> формі </a:t>
            </a:r>
            <a:r>
              <a:rPr lang="uk-UA" dirty="0"/>
              <a:t>(ч.2 ст.1107 ЦКУ).</a:t>
            </a:r>
          </a:p>
          <a:p>
            <a:r>
              <a:rPr lang="ru-RU" dirty="0"/>
              <a:t> </a:t>
            </a:r>
            <a:r>
              <a:rPr lang="uk-UA" dirty="0"/>
              <a:t>У разі недодержання письмової форми - такий договір </a:t>
            </a:r>
            <a:r>
              <a:rPr lang="uk-UA" b="1" i="1" dirty="0"/>
              <a:t>є</a:t>
            </a:r>
            <a:r>
              <a:rPr lang="uk-UA" dirty="0"/>
              <a:t> </a:t>
            </a:r>
            <a:r>
              <a:rPr lang="uk-UA" b="1" i="1" dirty="0"/>
              <a:t>нікчемним</a:t>
            </a:r>
            <a:r>
              <a:rPr lang="uk-UA" dirty="0"/>
              <a:t>.</a:t>
            </a:r>
          </a:p>
          <a:p>
            <a:r>
              <a:rPr lang="uk-UA" b="0" i="0" dirty="0">
                <a:solidFill>
                  <a:srgbClr val="333333"/>
                </a:solidFill>
                <a:effectLst/>
              </a:rPr>
              <a:t>Законом можуть бути встановлені випадки, в яких договір щодо розпоряджання майновими правами інтелектуальної власності може </a:t>
            </a:r>
            <a:r>
              <a:rPr lang="uk-UA" b="1" i="1" dirty="0">
                <a:solidFill>
                  <a:srgbClr val="333333"/>
                </a:solidFill>
                <a:effectLst/>
              </a:rPr>
              <a:t>укладатись усно.</a:t>
            </a:r>
            <a:endParaRPr lang="uk-UA" b="1" i="1" dirty="0"/>
          </a:p>
          <a:p>
            <a:endParaRPr lang="uk-UA" sz="3200" dirty="0"/>
          </a:p>
        </p:txBody>
      </p:sp>
    </p:spTree>
    <p:extLst>
      <p:ext uri="{BB962C8B-B14F-4D97-AF65-F5344CB8AC3E}">
        <p14:creationId xmlns:p14="http://schemas.microsoft.com/office/powerpoint/2010/main" val="495218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200" b="1" dirty="0"/>
              <a:t>Ліцензія на використання об'єкта права інтелектуальної власності</a:t>
            </a:r>
            <a:br>
              <a:rPr lang="uk-UA" sz="3200" b="1" dirty="0"/>
            </a:br>
            <a:endParaRPr lang="uk-UA" sz="3200" b="1" dirty="0"/>
          </a:p>
        </p:txBody>
      </p:sp>
      <p:sp>
        <p:nvSpPr>
          <p:cNvPr id="3" name="Объект 2"/>
          <p:cNvSpPr>
            <a:spLocks noGrp="1"/>
          </p:cNvSpPr>
          <p:nvPr>
            <p:ph idx="1"/>
          </p:nvPr>
        </p:nvSpPr>
        <p:spPr/>
        <p:txBody>
          <a:bodyPr/>
          <a:lstStyle/>
          <a:p>
            <a:r>
              <a:rPr lang="uk-UA" dirty="0"/>
              <a:t>Видається особою, якій належать майнові права на об’єкт інтелектуальної власності, і є письмовим повноваженням на використання цього об’єкта в певній обмеженій сфері (ч. 1 ст. 1108 ЦКУ).</a:t>
            </a:r>
          </a:p>
          <a:p>
            <a:r>
              <a:rPr lang="uk-UA" dirty="0"/>
              <a:t>Ліцензію можна оформити як окремий документ або закріпити в одному з пунктів (розділів) ліцензійного договору.</a:t>
            </a:r>
          </a:p>
        </p:txBody>
      </p:sp>
    </p:spTree>
    <p:extLst>
      <p:ext uri="{BB962C8B-B14F-4D97-AF65-F5344CB8AC3E}">
        <p14:creationId xmlns:p14="http://schemas.microsoft.com/office/powerpoint/2010/main" val="3841791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9F5F40F-6477-4F9D-B014-30A0C63EC8B4}"/>
              </a:ext>
            </a:extLst>
          </p:cNvPr>
          <p:cNvSpPr>
            <a:spLocks noGrp="1"/>
          </p:cNvSpPr>
          <p:nvPr>
            <p:ph idx="1"/>
          </p:nvPr>
        </p:nvSpPr>
        <p:spPr>
          <a:xfrm>
            <a:off x="395536" y="2420888"/>
            <a:ext cx="8229600" cy="3024336"/>
          </a:xfrm>
        </p:spPr>
        <p:txBody>
          <a:bodyPr/>
          <a:lstStyle/>
          <a:p>
            <a:r>
              <a:rPr lang="uk-UA" b="1" i="0" dirty="0">
                <a:solidFill>
                  <a:srgbClr val="333333"/>
                </a:solidFill>
                <a:effectLst/>
                <a:latin typeface="Times New Roman" panose="02020603050405020304" pitchFamily="18" charset="0"/>
              </a:rPr>
              <a:t>Ліцензіат не має права використовувати об’єкт права інтелектуальної власності в іншій сфері</a:t>
            </a:r>
            <a:r>
              <a:rPr lang="uk-UA" b="0" i="0" dirty="0">
                <a:solidFill>
                  <a:srgbClr val="333333"/>
                </a:solidFill>
                <a:effectLst/>
                <a:latin typeface="Times New Roman" panose="02020603050405020304" pitchFamily="18" charset="0"/>
              </a:rPr>
              <a:t>, ніж визначено ліцензією на використання об’єкта права інтелектуальної власності.</a:t>
            </a:r>
            <a:r>
              <a:rPr lang="ru-RU" b="0" i="1" u="none" strike="noStrike" dirty="0">
                <a:solidFill>
                  <a:srgbClr val="333333"/>
                </a:solidFill>
                <a:effectLst/>
                <a:latin typeface="Times New Roman" panose="02020603050405020304" pitchFamily="18" charset="0"/>
              </a:rPr>
              <a:t>  (</a:t>
            </a:r>
            <a:r>
              <a:rPr lang="uk-UA" b="0" i="1" u="none" strike="noStrike" dirty="0">
                <a:solidFill>
                  <a:srgbClr val="333333"/>
                </a:solidFill>
                <a:effectLst/>
                <a:latin typeface="Times New Roman" panose="02020603050405020304" pitchFamily="18" charset="0"/>
              </a:rPr>
              <a:t>в редакції Закону </a:t>
            </a:r>
            <a:r>
              <a:rPr lang="uk-UA" b="0" i="1" u="sng" dirty="0">
                <a:solidFill>
                  <a:srgbClr val="0000FF"/>
                </a:solidFill>
                <a:effectLst/>
                <a:latin typeface="Times New Roman" panose="02020603050405020304" pitchFamily="18" charset="0"/>
                <a:hlinkClick r:id="rId2"/>
              </a:rPr>
              <a:t>№ 2811-IX від 01.12.2022</a:t>
            </a:r>
            <a:r>
              <a:rPr lang="uk-UA" i="1" dirty="0">
                <a:solidFill>
                  <a:srgbClr val="333333"/>
                </a:solidFill>
                <a:latin typeface="Times New Roman" panose="02020603050405020304" pitchFamily="18" charset="0"/>
              </a:rPr>
              <a:t>)</a:t>
            </a:r>
            <a:endParaRPr lang="uk-UA" dirty="0"/>
          </a:p>
        </p:txBody>
      </p:sp>
    </p:spTree>
    <p:extLst>
      <p:ext uri="{BB962C8B-B14F-4D97-AF65-F5344CB8AC3E}">
        <p14:creationId xmlns:p14="http://schemas.microsoft.com/office/powerpoint/2010/main" val="2801087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564904"/>
            <a:ext cx="8229600" cy="3649592"/>
          </a:xfrm>
        </p:spPr>
        <p:txBody>
          <a:bodyPr/>
          <a:lstStyle/>
          <a:p>
            <a:pPr marL="109728" indent="0">
              <a:buNone/>
            </a:pPr>
            <a:r>
              <a:rPr lang="uk-UA" dirty="0"/>
              <a:t>   </a:t>
            </a:r>
            <a:r>
              <a:rPr lang="uk-UA" sz="3200" b="1" i="1" dirty="0"/>
              <a:t>Види ліцензій (ч.3 ст.1108 ЦУК):</a:t>
            </a:r>
          </a:p>
          <a:p>
            <a:r>
              <a:rPr lang="uk-UA" sz="3200" dirty="0"/>
              <a:t>виключна ;</a:t>
            </a:r>
          </a:p>
          <a:p>
            <a:r>
              <a:rPr lang="uk-UA" sz="3200" dirty="0"/>
              <a:t>одинична;</a:t>
            </a:r>
          </a:p>
          <a:p>
            <a:r>
              <a:rPr lang="uk-UA" sz="3200" dirty="0"/>
              <a:t>невиключна;</a:t>
            </a:r>
          </a:p>
          <a:p>
            <a:r>
              <a:rPr lang="uk-UA" sz="3200" dirty="0"/>
              <a:t>іншого виду, що не суперечить закону.</a:t>
            </a:r>
            <a:br>
              <a:rPr lang="uk-UA" sz="3200" dirty="0"/>
            </a:br>
            <a:endParaRPr lang="uk-UA" sz="3200" dirty="0"/>
          </a:p>
        </p:txBody>
      </p:sp>
    </p:spTree>
    <p:extLst>
      <p:ext uri="{BB962C8B-B14F-4D97-AF65-F5344CB8AC3E}">
        <p14:creationId xmlns:p14="http://schemas.microsoft.com/office/powerpoint/2010/main" val="47194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00808"/>
            <a:ext cx="8229600" cy="4392488"/>
          </a:xfrm>
        </p:spPr>
        <p:txBody>
          <a:bodyPr>
            <a:normAutofit lnSpcReduction="10000"/>
          </a:bodyPr>
          <a:lstStyle/>
          <a:p>
            <a:r>
              <a:rPr lang="uk-UA" sz="3200" b="1" i="1" dirty="0"/>
              <a:t>Виключна ліцензія  </a:t>
            </a:r>
            <a:r>
              <a:rPr lang="uk-UA" sz="3200" i="1" dirty="0"/>
              <a:t>(абз.1 ч.2  ст. 1108 ЦКУ)</a:t>
            </a:r>
            <a:r>
              <a:rPr lang="uk-UA" sz="3200" b="1" i="1" dirty="0"/>
              <a:t> </a:t>
            </a:r>
            <a:r>
              <a:rPr lang="uk-UA" sz="3200" dirty="0"/>
              <a:t>видається лише одному ліцензіату і </a:t>
            </a:r>
            <a:r>
              <a:rPr lang="uk-UA" sz="3200" b="1" i="1" dirty="0"/>
              <a:t>виключає можливість використання </a:t>
            </a:r>
            <a:r>
              <a:rPr lang="uk-UA" sz="3200" dirty="0"/>
              <a:t>ліцензіаром об'єкта права інтелектуальної власності у сфері, що обмежена цією ліцензією, та видачі ним іншим особам ліцензій на використання цього об'єкта у зазначеній сфері.</a:t>
            </a:r>
            <a:endParaRPr lang="en-US" sz="3200" dirty="0"/>
          </a:p>
        </p:txBody>
      </p:sp>
    </p:spTree>
    <p:extLst>
      <p:ext uri="{BB962C8B-B14F-4D97-AF65-F5344CB8AC3E}">
        <p14:creationId xmlns:p14="http://schemas.microsoft.com/office/powerpoint/2010/main" val="2351252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28800"/>
            <a:ext cx="8229600" cy="4608512"/>
          </a:xfrm>
        </p:spPr>
        <p:txBody>
          <a:bodyPr>
            <a:normAutofit lnSpcReduction="10000"/>
          </a:bodyPr>
          <a:lstStyle/>
          <a:p>
            <a:r>
              <a:rPr lang="uk-UA" sz="3200" b="1" i="1" dirty="0"/>
              <a:t>Одинична ліцензія </a:t>
            </a:r>
            <a:r>
              <a:rPr lang="uk-UA" sz="3200" i="1" dirty="0"/>
              <a:t>(абз.2 ч.2 ст. 1108 ЦКУ)</a:t>
            </a:r>
            <a:r>
              <a:rPr lang="uk-UA" sz="3200" b="1" i="1" dirty="0"/>
              <a:t> </a:t>
            </a:r>
            <a:r>
              <a:rPr lang="uk-UA" sz="3200" dirty="0"/>
              <a:t>видається лише одному ліцензіату і виключає можливість видачі ліцензіаром іншим особам ліцензій на використання об'єкта права інтелектуальної власності у сфері, що обмежена цією ліцензією, але не виключає можливості використання ліцензіаром цього об'єкта у зазначеній сфері.</a:t>
            </a:r>
            <a:endParaRPr lang="en-US" sz="3200" dirty="0"/>
          </a:p>
        </p:txBody>
      </p:sp>
    </p:spTree>
    <p:extLst>
      <p:ext uri="{BB962C8B-B14F-4D97-AF65-F5344CB8AC3E}">
        <p14:creationId xmlns:p14="http://schemas.microsoft.com/office/powerpoint/2010/main" val="163226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700808"/>
            <a:ext cx="8229600" cy="4032448"/>
          </a:xfrm>
        </p:spPr>
        <p:txBody>
          <a:bodyPr>
            <a:normAutofit/>
          </a:bodyPr>
          <a:lstStyle/>
          <a:p>
            <a:pPr>
              <a:buFont typeface="Arial" panose="020B0604020202020204" pitchFamily="34" charset="0"/>
              <a:buChar char="•"/>
            </a:pPr>
            <a:r>
              <a:rPr lang="uk-UA" sz="3200" b="1" i="1" dirty="0"/>
              <a:t>Невиключна ліцензія </a:t>
            </a:r>
            <a:r>
              <a:rPr lang="uk-UA" sz="3200" i="1" dirty="0"/>
              <a:t>( абз.3 ч.2 ст. 1108 ЦКУ)</a:t>
            </a:r>
            <a:r>
              <a:rPr lang="uk-UA" sz="3200" b="1" i="1" dirty="0"/>
              <a:t> </a:t>
            </a:r>
            <a:r>
              <a:rPr lang="uk-UA" sz="3200" dirty="0"/>
              <a:t>не виключає можливості використання ліцензіаром об'єкта права інтелектуальної власності у сфері, що обмежена цією ліцензією, та видачі ним іншим особам ліцензій на</a:t>
            </a:r>
            <a:br>
              <a:rPr lang="uk-UA" sz="3200" dirty="0"/>
            </a:br>
            <a:r>
              <a:rPr lang="uk-UA" sz="3200" dirty="0"/>
              <a:t>використання цього об'єкта у зазначеній сфері.</a:t>
            </a:r>
            <a:endParaRPr lang="en-US" sz="3200" dirty="0"/>
          </a:p>
        </p:txBody>
      </p:sp>
    </p:spTree>
    <p:extLst>
      <p:ext uri="{BB962C8B-B14F-4D97-AF65-F5344CB8AC3E}">
        <p14:creationId xmlns:p14="http://schemas.microsoft.com/office/powerpoint/2010/main" val="3108165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dirty="0"/>
              <a:t>За згодою ліцензіара, наданою у письмовій формі, ліцензіат може видати письмове повноваження на використання об'єкта права</a:t>
            </a:r>
            <a:br>
              <a:rPr lang="uk-UA" sz="3200" dirty="0"/>
            </a:br>
            <a:r>
              <a:rPr lang="uk-UA" sz="3200" dirty="0"/>
              <a:t>інтелектуальної власності іншій особі (субліцензію).</a:t>
            </a:r>
          </a:p>
        </p:txBody>
      </p:sp>
    </p:spTree>
    <p:extLst>
      <p:ext uri="{BB962C8B-B14F-4D97-AF65-F5344CB8AC3E}">
        <p14:creationId xmlns:p14="http://schemas.microsoft.com/office/powerpoint/2010/main" val="3634424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63A0011-DC05-4236-9E51-D2D9CB0CE9B6}"/>
              </a:ext>
            </a:extLst>
          </p:cNvPr>
          <p:cNvSpPr>
            <a:spLocks noGrp="1"/>
          </p:cNvSpPr>
          <p:nvPr>
            <p:ph idx="1"/>
          </p:nvPr>
        </p:nvSpPr>
        <p:spPr>
          <a:xfrm>
            <a:off x="457200" y="2060848"/>
            <a:ext cx="8229600" cy="4513688"/>
          </a:xfrm>
        </p:spPr>
        <p:txBody>
          <a:bodyPr>
            <a:normAutofit/>
          </a:bodyPr>
          <a:lstStyle/>
          <a:p>
            <a:r>
              <a:rPr lang="uk-UA" dirty="0"/>
              <a:t>Одним з основних прав власника об'єкта інтелектуальної власності є його </a:t>
            </a:r>
            <a:r>
              <a:rPr lang="uk-UA" b="1" dirty="0"/>
              <a:t>право на розпорядження майновими правами на цей об'єкт.</a:t>
            </a:r>
          </a:p>
          <a:p>
            <a:r>
              <a:rPr lang="uk-UA" dirty="0"/>
              <a:t>Торгівля інтелектуальною власністю стає все більш прибутковим видом діяльності. Отримання прибутків від інтелектуальної власності може здійснюватися двома способами. </a:t>
            </a:r>
          </a:p>
        </p:txBody>
      </p:sp>
    </p:spTree>
    <p:extLst>
      <p:ext uri="{BB962C8B-B14F-4D97-AF65-F5344CB8AC3E}">
        <p14:creationId xmlns:p14="http://schemas.microsoft.com/office/powerpoint/2010/main" val="40505963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a:t>Ліцензійний договір</a:t>
            </a:r>
            <a:br>
              <a:rPr lang="uk-UA" sz="3200" b="1" dirty="0"/>
            </a:br>
            <a:endParaRPr lang="en-US" sz="3200" dirty="0"/>
          </a:p>
        </p:txBody>
      </p:sp>
      <p:sp>
        <p:nvSpPr>
          <p:cNvPr id="3" name="Объект 2"/>
          <p:cNvSpPr>
            <a:spLocks noGrp="1"/>
          </p:cNvSpPr>
          <p:nvPr>
            <p:ph idx="1"/>
          </p:nvPr>
        </p:nvSpPr>
        <p:spPr>
          <a:xfrm>
            <a:off x="457200" y="2276872"/>
            <a:ext cx="8229600" cy="4297664"/>
          </a:xfrm>
        </p:spPr>
        <p:txBody>
          <a:bodyPr/>
          <a:lstStyle/>
          <a:p>
            <a:pPr algn="just"/>
            <a:r>
              <a:rPr lang="ru-RU" b="0" i="0" dirty="0">
                <a:solidFill>
                  <a:srgbClr val="333333"/>
                </a:solidFill>
                <a:effectLst/>
                <a:latin typeface="Times New Roman" panose="02020603050405020304" pitchFamily="18" charset="0"/>
              </a:rPr>
              <a:t>1. </a:t>
            </a:r>
            <a:r>
              <a:rPr lang="uk-UA" b="0" i="0" dirty="0">
                <a:solidFill>
                  <a:srgbClr val="333333"/>
                </a:solidFill>
                <a:effectLst/>
                <a:latin typeface="Times New Roman" panose="02020603050405020304" pitchFamily="18" charset="0"/>
              </a:rPr>
              <a:t>За ліцензійним договором одна сторона (ліцензіар) надає другій стороні (ліцензіату) дозвіл на використання об’єкта права інтелектуальної власності визначеним способом (способами) протягом певного строку на певній території, а ліцензіат зобов’язується вносити плату за використання об’єкта, якщо інше не встановлено договором.</a:t>
            </a:r>
          </a:p>
          <a:p>
            <a:pPr algn="just"/>
            <a:r>
              <a:rPr lang="uk-UA" sz="1800" b="0" i="1" u="none" strike="noStrike" dirty="0">
                <a:solidFill>
                  <a:srgbClr val="333333"/>
                </a:solidFill>
                <a:effectLst/>
                <a:latin typeface="Times New Roman" panose="02020603050405020304" pitchFamily="18" charset="0"/>
              </a:rPr>
              <a:t>{Частина перша статті 1109 в редакції Закону </a:t>
            </a:r>
            <a:r>
              <a:rPr lang="uk-UA" sz="1800" b="0" i="1" u="sng" dirty="0">
                <a:solidFill>
                  <a:srgbClr val="000099"/>
                </a:solidFill>
                <a:effectLst/>
                <a:latin typeface="Times New Roman" panose="02020603050405020304" pitchFamily="18" charset="0"/>
                <a:hlinkClick r:id="rId2"/>
              </a:rPr>
              <a:t>№ 2811-IX від 01.12.2022</a:t>
            </a:r>
            <a:r>
              <a:rPr lang="uk-UA" sz="1800" b="0" i="1" u="none" strike="noStrike" dirty="0">
                <a:solidFill>
                  <a:srgbClr val="333333"/>
                </a:solidFill>
                <a:effectLst/>
                <a:latin typeface="Times New Roman" panose="02020603050405020304" pitchFamily="18" charset="0"/>
              </a:rPr>
              <a:t>}</a:t>
            </a:r>
            <a:endParaRPr lang="uk-UA" b="0" i="0" dirty="0">
              <a:solidFill>
                <a:srgbClr val="333333"/>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1585752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4C40E4-0630-4D1B-90F9-C96C7DCC7BB6}"/>
              </a:ext>
            </a:extLst>
          </p:cNvPr>
          <p:cNvSpPr>
            <a:spLocks noGrp="1"/>
          </p:cNvSpPr>
          <p:nvPr>
            <p:ph idx="1"/>
          </p:nvPr>
        </p:nvSpPr>
        <p:spPr>
          <a:xfrm>
            <a:off x="457200" y="1196752"/>
            <a:ext cx="8229600" cy="5377784"/>
          </a:xfrm>
        </p:spPr>
        <p:txBody>
          <a:bodyPr>
            <a:normAutofit fontScale="92500" lnSpcReduction="10000"/>
          </a:bodyPr>
          <a:lstStyle/>
          <a:p>
            <a:pPr algn="l"/>
            <a:r>
              <a:rPr lang="uk-UA" b="0" i="0" dirty="0">
                <a:solidFill>
                  <a:srgbClr val="202122"/>
                </a:solidFill>
                <a:effectLst/>
              </a:rPr>
              <a:t>У ліцензійному договорі визначаються вид ліцензії, сфера використання об'єкта права інтелектуальної власності (конкретні права, що надаються за договором, способи використання зазначеного об'єкта, територія та строк, на які надаються права, тощо), розмір, порядок і строки виплати плати за використання об'єкта права інтелектуальної власності, а також інші умови, які сторони вважають за доцільне включити у договір. (</a:t>
            </a:r>
            <a:r>
              <a:rPr lang="uk-UA" b="0" i="0" u="none" strike="noStrike" dirty="0">
                <a:solidFill>
                  <a:srgbClr val="3366BB"/>
                </a:solidFill>
                <a:effectLst/>
                <a:hlinkClick r:id="rId2"/>
              </a:rPr>
              <a:t>ч. 3 ст. 1109 ЦК України</a:t>
            </a:r>
            <a:r>
              <a:rPr lang="uk-UA" b="0" i="0" dirty="0">
                <a:solidFill>
                  <a:srgbClr val="202122"/>
                </a:solidFill>
                <a:effectLst/>
              </a:rPr>
              <a:t>).</a:t>
            </a:r>
          </a:p>
          <a:p>
            <a:pPr algn="l"/>
            <a:r>
              <a:rPr lang="uk-UA" b="0" i="0" dirty="0">
                <a:solidFill>
                  <a:srgbClr val="202122"/>
                </a:solidFill>
                <a:effectLst/>
              </a:rPr>
              <a:t>Вважається, що за ліцензійним договором надається невиключна ліцензія, якщо інше не встановлено ліцензійним договором. (</a:t>
            </a:r>
            <a:r>
              <a:rPr lang="uk-UA" b="0" i="0" u="none" strike="noStrike" dirty="0">
                <a:solidFill>
                  <a:srgbClr val="3366BB"/>
                </a:solidFill>
                <a:effectLst/>
                <a:hlinkClick r:id="rId2"/>
              </a:rPr>
              <a:t>ч. 4 ст. 1109 ЦК України</a:t>
            </a:r>
            <a:r>
              <a:rPr lang="uk-UA" b="0" i="0" dirty="0">
                <a:solidFill>
                  <a:srgbClr val="202122"/>
                </a:solidFill>
                <a:effectLst/>
              </a:rPr>
              <a:t>).</a:t>
            </a:r>
          </a:p>
          <a:p>
            <a:endParaRPr lang="ru-UA" dirty="0"/>
          </a:p>
        </p:txBody>
      </p:sp>
    </p:spTree>
    <p:extLst>
      <p:ext uri="{BB962C8B-B14F-4D97-AF65-F5344CB8AC3E}">
        <p14:creationId xmlns:p14="http://schemas.microsoft.com/office/powerpoint/2010/main" val="3783417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B2C44F9-C584-41FB-9425-E0ED4BC6BABA}"/>
              </a:ext>
            </a:extLst>
          </p:cNvPr>
          <p:cNvSpPr>
            <a:spLocks noGrp="1"/>
          </p:cNvSpPr>
          <p:nvPr>
            <p:ph idx="1"/>
          </p:nvPr>
        </p:nvSpPr>
        <p:spPr>
          <a:xfrm>
            <a:off x="457200" y="1340768"/>
            <a:ext cx="8229600" cy="5233768"/>
          </a:xfrm>
        </p:spPr>
        <p:txBody>
          <a:bodyPr>
            <a:normAutofit fontScale="85000" lnSpcReduction="10000"/>
          </a:bodyPr>
          <a:lstStyle/>
          <a:p>
            <a:pPr algn="l"/>
            <a:r>
              <a:rPr lang="uk-UA" b="0" i="0" dirty="0">
                <a:solidFill>
                  <a:srgbClr val="202122"/>
                </a:solidFill>
                <a:effectLst/>
              </a:rPr>
              <a:t>Предметом ліцензійного договору не можуть бути права на використання об'єкта права інтелектуальної власності, які на момент укладення договору не були чинними. (</a:t>
            </a:r>
            <a:r>
              <a:rPr lang="uk-UA" b="0" i="0" u="none" strike="noStrike" dirty="0">
                <a:solidFill>
                  <a:srgbClr val="3366BB"/>
                </a:solidFill>
                <a:effectLst/>
                <a:hlinkClick r:id="rId2"/>
              </a:rPr>
              <a:t>ч. 5 ст. 1109 ЦК України</a:t>
            </a:r>
            <a:r>
              <a:rPr lang="uk-UA" b="0" i="0" dirty="0">
                <a:solidFill>
                  <a:srgbClr val="202122"/>
                </a:solidFill>
                <a:effectLst/>
              </a:rPr>
              <a:t>).</a:t>
            </a:r>
          </a:p>
          <a:p>
            <a:pPr algn="l"/>
            <a:r>
              <a:rPr lang="uk-UA" b="0" i="0" dirty="0">
                <a:solidFill>
                  <a:srgbClr val="202122"/>
                </a:solidFill>
                <a:effectLst/>
              </a:rPr>
              <a:t>Права на використання об'єкта права інтелектуальної власності та способи його використання, які не визначені у ліцензійному договорі, вважаються такими, що не надані ліцензіату. (</a:t>
            </a:r>
            <a:r>
              <a:rPr lang="uk-UA" b="0" i="0" u="none" strike="noStrike" dirty="0">
                <a:solidFill>
                  <a:srgbClr val="3366BB"/>
                </a:solidFill>
                <a:effectLst/>
                <a:hlinkClick r:id="rId2"/>
              </a:rPr>
              <a:t>ч. 6 ст. 1109 ЦК України</a:t>
            </a:r>
            <a:r>
              <a:rPr lang="uk-UA" b="0" i="0" dirty="0">
                <a:solidFill>
                  <a:srgbClr val="202122"/>
                </a:solidFill>
                <a:effectLst/>
              </a:rPr>
              <a:t>).</a:t>
            </a:r>
          </a:p>
          <a:p>
            <a:pPr algn="l"/>
            <a:r>
              <a:rPr lang="uk-UA" b="0" i="0" dirty="0">
                <a:solidFill>
                  <a:srgbClr val="202122"/>
                </a:solidFill>
                <a:effectLst/>
              </a:rPr>
              <a:t>У разі відсутності в ліцензійному договорі умови про територію, на яку поширюються надані права на використання об'єкта права інтелектуальної власності, дія ліцензії поширюється на територію України. (</a:t>
            </a:r>
            <a:r>
              <a:rPr lang="uk-UA" b="0" i="0" u="none" strike="noStrike" dirty="0">
                <a:solidFill>
                  <a:srgbClr val="3366BB"/>
                </a:solidFill>
                <a:effectLst/>
                <a:hlinkClick r:id="rId2"/>
              </a:rPr>
              <a:t>ч. 7 ст. 1109 ЦК України</a:t>
            </a:r>
            <a:r>
              <a:rPr lang="uk-UA" b="0" i="0" dirty="0">
                <a:solidFill>
                  <a:srgbClr val="202122"/>
                </a:solidFill>
                <a:effectLst/>
              </a:rPr>
              <a:t>).</a:t>
            </a:r>
          </a:p>
        </p:txBody>
      </p:sp>
    </p:spTree>
    <p:extLst>
      <p:ext uri="{BB962C8B-B14F-4D97-AF65-F5344CB8AC3E}">
        <p14:creationId xmlns:p14="http://schemas.microsoft.com/office/powerpoint/2010/main" val="1755371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3A9AA1B-E05A-488F-8197-48F8FF28645E}"/>
              </a:ext>
            </a:extLst>
          </p:cNvPr>
          <p:cNvSpPr>
            <a:spLocks noGrp="1"/>
          </p:cNvSpPr>
          <p:nvPr>
            <p:ph idx="1"/>
          </p:nvPr>
        </p:nvSpPr>
        <p:spPr>
          <a:xfrm>
            <a:off x="457200" y="1340768"/>
            <a:ext cx="8229600" cy="5233768"/>
          </a:xfrm>
        </p:spPr>
        <p:txBody>
          <a:bodyPr/>
          <a:lstStyle/>
          <a:p>
            <a:pPr algn="l"/>
            <a:r>
              <a:rPr lang="uk-UA" b="0" i="0" dirty="0">
                <a:solidFill>
                  <a:srgbClr val="202122"/>
                </a:solidFill>
                <a:effectLst/>
              </a:rPr>
              <a:t>Якщо в ліцензійному договорі про видання або інше відтворення твору винагорода визначається у вигляді фіксованої грошової суми, то в договорі має бути встановлений максимальний тираж твору. (</a:t>
            </a:r>
            <a:r>
              <a:rPr lang="uk-UA" b="0" i="0" u="none" strike="noStrike" dirty="0">
                <a:solidFill>
                  <a:srgbClr val="3366BB"/>
                </a:solidFill>
                <a:effectLst/>
                <a:hlinkClick r:id="rId2"/>
              </a:rPr>
              <a:t>ч. 8 ст. 1109 ЦК України</a:t>
            </a:r>
            <a:r>
              <a:rPr lang="uk-UA" b="0" i="0" dirty="0">
                <a:solidFill>
                  <a:srgbClr val="202122"/>
                </a:solidFill>
                <a:effectLst/>
              </a:rPr>
              <a:t>).</a:t>
            </a:r>
          </a:p>
          <a:p>
            <a:pPr algn="l"/>
            <a:r>
              <a:rPr lang="uk-UA" b="0" i="0" dirty="0">
                <a:solidFill>
                  <a:srgbClr val="202122"/>
                </a:solidFill>
                <a:effectLst/>
              </a:rPr>
              <a:t>Умови ліцензійного договору, які суперечать положенням </a:t>
            </a:r>
            <a:r>
              <a:rPr lang="uk-UA" b="0" i="0" u="none" strike="noStrike" dirty="0">
                <a:solidFill>
                  <a:srgbClr val="3366BB"/>
                </a:solidFill>
                <a:effectLst/>
                <a:hlinkClick r:id="rId2"/>
              </a:rPr>
              <a:t>Цивільного Кодексу України</a:t>
            </a:r>
            <a:r>
              <a:rPr lang="uk-UA" b="0" i="0" dirty="0">
                <a:solidFill>
                  <a:srgbClr val="202122"/>
                </a:solidFill>
                <a:effectLst/>
              </a:rPr>
              <a:t>, є нікчемними. (</a:t>
            </a:r>
            <a:r>
              <a:rPr lang="uk-UA" b="0" i="0" u="none" strike="noStrike" dirty="0">
                <a:solidFill>
                  <a:srgbClr val="3366BB"/>
                </a:solidFill>
                <a:effectLst/>
                <a:hlinkClick r:id="rId2"/>
              </a:rPr>
              <a:t>ч. 9 ст. 1109 ЦК України</a:t>
            </a:r>
            <a:r>
              <a:rPr lang="uk-UA" b="0" i="0" dirty="0">
                <a:solidFill>
                  <a:srgbClr val="202122"/>
                </a:solidFill>
                <a:effectLst/>
              </a:rPr>
              <a:t>).</a:t>
            </a:r>
          </a:p>
          <a:p>
            <a:endParaRPr lang="ru-UA" dirty="0"/>
          </a:p>
        </p:txBody>
      </p:sp>
    </p:spTree>
    <p:extLst>
      <p:ext uri="{BB962C8B-B14F-4D97-AF65-F5344CB8AC3E}">
        <p14:creationId xmlns:p14="http://schemas.microsoft.com/office/powerpoint/2010/main" val="647487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916832"/>
            <a:ext cx="8229600" cy="4657704"/>
          </a:xfrm>
        </p:spPr>
        <p:txBody>
          <a:bodyPr/>
          <a:lstStyle/>
          <a:p>
            <a:r>
              <a:rPr lang="uk-UA" dirty="0"/>
              <a:t>Ліцензійний договір може передбачати право ліцензіата </a:t>
            </a:r>
            <a:r>
              <a:rPr lang="uk-UA" b="1" dirty="0"/>
              <a:t>укласти субліцензійний договір</a:t>
            </a:r>
            <a:r>
              <a:rPr lang="uk-UA" dirty="0"/>
              <a:t>, за яким іншій особі (субліцензіату) надається субліцензія на використання об’єкта інтелектуальної власності. Відповідальність перед ліцензіаром за дії субліцензіата несе ліцензіат, якщо інше не встановлено договором.</a:t>
            </a:r>
          </a:p>
        </p:txBody>
      </p:sp>
    </p:spTree>
    <p:extLst>
      <p:ext uri="{BB962C8B-B14F-4D97-AF65-F5344CB8AC3E}">
        <p14:creationId xmlns:p14="http://schemas.microsoft.com/office/powerpoint/2010/main" val="4291981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8BB6C4-E665-40EB-99B8-6DBE882A7FE1}"/>
              </a:ext>
            </a:extLst>
          </p:cNvPr>
          <p:cNvSpPr>
            <a:spLocks noGrp="1"/>
          </p:cNvSpPr>
          <p:nvPr>
            <p:ph type="title"/>
          </p:nvPr>
        </p:nvSpPr>
        <p:spPr>
          <a:xfrm>
            <a:off x="457200" y="1143000"/>
            <a:ext cx="8229600" cy="485800"/>
          </a:xfrm>
        </p:spPr>
        <p:txBody>
          <a:bodyPr>
            <a:normAutofit fontScale="90000"/>
          </a:bodyPr>
          <a:lstStyle/>
          <a:p>
            <a:r>
              <a:rPr lang="uk-UA" i="0" dirty="0">
                <a:solidFill>
                  <a:srgbClr val="000000"/>
                </a:solidFill>
                <a:effectLst/>
                <a:latin typeface="Arial" panose="020B0604020202020204" pitchFamily="34" charset="0"/>
              </a:rPr>
              <a:t>Строк ліцензійного договору</a:t>
            </a:r>
            <a:br>
              <a:rPr lang="ru-RU" b="1" i="0" dirty="0">
                <a:solidFill>
                  <a:srgbClr val="000000"/>
                </a:solidFill>
                <a:effectLst/>
                <a:latin typeface="Arial" panose="020B0604020202020204" pitchFamily="34" charset="0"/>
              </a:rPr>
            </a:br>
            <a:endParaRPr lang="ru-UA" dirty="0"/>
          </a:p>
        </p:txBody>
      </p:sp>
      <p:sp>
        <p:nvSpPr>
          <p:cNvPr id="3" name="Объект 2">
            <a:extLst>
              <a:ext uri="{FF2B5EF4-FFF2-40B4-BE49-F238E27FC236}">
                <a16:creationId xmlns:a16="http://schemas.microsoft.com/office/drawing/2014/main" id="{B567E157-A2D6-42B6-821D-686851D7408C}"/>
              </a:ext>
            </a:extLst>
          </p:cNvPr>
          <p:cNvSpPr>
            <a:spLocks noGrp="1"/>
          </p:cNvSpPr>
          <p:nvPr>
            <p:ph idx="1"/>
          </p:nvPr>
        </p:nvSpPr>
        <p:spPr>
          <a:xfrm>
            <a:off x="457200" y="1556792"/>
            <a:ext cx="8229600" cy="5017744"/>
          </a:xfrm>
        </p:spPr>
        <p:txBody>
          <a:bodyPr>
            <a:normAutofit fontScale="92500" lnSpcReduction="20000"/>
          </a:bodyPr>
          <a:lstStyle/>
          <a:p>
            <a:pPr algn="l">
              <a:buFont typeface="Arial" panose="020B0604020202020204" pitchFamily="34" charset="0"/>
              <a:buChar char="•"/>
            </a:pPr>
            <a:r>
              <a:rPr lang="uk-UA" b="0" i="0" dirty="0">
                <a:solidFill>
                  <a:srgbClr val="202122"/>
                </a:solidFill>
                <a:effectLst/>
              </a:rPr>
              <a:t>Ліцензійний договір укладається на строк, встановлений договором, який повинен спливати не пізніше спливу строку чинності виключного майнового права на визначений у договорі об'єкт права інтелектуальної власності. (</a:t>
            </a:r>
            <a:r>
              <a:rPr lang="uk-UA" b="0" i="0" u="none" strike="noStrike" dirty="0">
                <a:solidFill>
                  <a:srgbClr val="3366BB"/>
                </a:solidFill>
                <a:effectLst/>
                <a:hlinkClick r:id="rId2"/>
              </a:rPr>
              <a:t>ч. 1 ст. 1110 ЦК України</a:t>
            </a:r>
            <a:r>
              <a:rPr lang="uk-UA" b="0" i="0" dirty="0">
                <a:solidFill>
                  <a:srgbClr val="202122"/>
                </a:solidFill>
                <a:effectLst/>
              </a:rPr>
              <a:t>)</a:t>
            </a:r>
          </a:p>
          <a:p>
            <a:pPr algn="l">
              <a:buFont typeface="Arial" panose="020B0604020202020204" pitchFamily="34" charset="0"/>
              <a:buChar char="•"/>
            </a:pPr>
            <a:r>
              <a:rPr lang="uk-UA" b="0" i="0" dirty="0">
                <a:solidFill>
                  <a:srgbClr val="202122"/>
                </a:solidFill>
                <a:effectLst/>
              </a:rPr>
              <a:t>Ліцензіар може відмовитися від ліцензійного договору у разі порушення ліцензіатом встановленого договором терміну початку використання об'єкта права інтелектуальної власності. Ліцензіар або ліцензіат можуть відмовитися від ліцензійного договору у разі порушення другою стороною інших умов договору. </a:t>
            </a:r>
            <a:r>
              <a:rPr lang="uk-UA" b="0" i="0" u="none" strike="noStrike" dirty="0">
                <a:solidFill>
                  <a:srgbClr val="3366BB"/>
                </a:solidFill>
                <a:effectLst/>
                <a:hlinkClick r:id="rId2"/>
              </a:rPr>
              <a:t>ч. 2 ст. 1110 ЦК України</a:t>
            </a:r>
            <a:r>
              <a:rPr lang="uk-UA" b="0" i="0" dirty="0">
                <a:solidFill>
                  <a:srgbClr val="202122"/>
                </a:solidFill>
                <a:effectLst/>
              </a:rPr>
              <a:t>)</a:t>
            </a:r>
          </a:p>
          <a:p>
            <a:endParaRPr lang="ru-UA" dirty="0"/>
          </a:p>
        </p:txBody>
      </p:sp>
    </p:spTree>
    <p:extLst>
      <p:ext uri="{BB962C8B-B14F-4D97-AF65-F5344CB8AC3E}">
        <p14:creationId xmlns:p14="http://schemas.microsoft.com/office/powerpoint/2010/main" val="3329686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4CF1E2-CC77-44A8-BD36-AEBD2719DD09}"/>
              </a:ext>
            </a:extLst>
          </p:cNvPr>
          <p:cNvSpPr>
            <a:spLocks noGrp="1"/>
          </p:cNvSpPr>
          <p:nvPr>
            <p:ph idx="1"/>
          </p:nvPr>
        </p:nvSpPr>
        <p:spPr>
          <a:xfrm>
            <a:off x="457200" y="980728"/>
            <a:ext cx="8229600" cy="5593808"/>
          </a:xfrm>
        </p:spPr>
        <p:txBody>
          <a:bodyPr>
            <a:normAutofit lnSpcReduction="10000"/>
          </a:bodyPr>
          <a:lstStyle/>
          <a:p>
            <a:r>
              <a:rPr lang="uk-UA" dirty="0">
                <a:solidFill>
                  <a:srgbClr val="202122"/>
                </a:solidFill>
                <a:effectLst/>
              </a:rPr>
              <a:t>У разі відсутності у ліцензійному договорі умови про строк договору він вважається укладеним на строк, що залишився до спливу строку чинності виключного майнового права на визначений у договорі об'єкт права інтелектуальної власності, </a:t>
            </a:r>
            <a:r>
              <a:rPr lang="uk-UA" b="1" i="1" dirty="0">
                <a:solidFill>
                  <a:srgbClr val="202122"/>
                </a:solidFill>
                <a:effectLst/>
              </a:rPr>
              <a:t>але не більше ніж на п'ять років. Якщо за шість місяців до спливу зазначеного п'ятирічного строку жодна із сторін не повідомить письмово другу сторону про відмову від договору, </a:t>
            </a:r>
            <a:r>
              <a:rPr lang="uk-UA" b="0" i="0" dirty="0">
                <a:solidFill>
                  <a:srgbClr val="202122"/>
                </a:solidFill>
                <a:effectLst/>
              </a:rPr>
              <a:t>договір вважається продовженим </a:t>
            </a:r>
            <a:r>
              <a:rPr lang="uk-UA" b="1" i="1" dirty="0">
                <a:solidFill>
                  <a:srgbClr val="202122"/>
                </a:solidFill>
                <a:effectLst/>
              </a:rPr>
              <a:t>на невизначений час. </a:t>
            </a:r>
          </a:p>
          <a:p>
            <a:endParaRPr lang="ru-UA" dirty="0"/>
          </a:p>
        </p:txBody>
      </p:sp>
    </p:spTree>
    <p:extLst>
      <p:ext uri="{BB962C8B-B14F-4D97-AF65-F5344CB8AC3E}">
        <p14:creationId xmlns:p14="http://schemas.microsoft.com/office/powerpoint/2010/main" val="752954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A97F3A9-AA84-4BBC-9A76-9E75C0214B5C}"/>
              </a:ext>
            </a:extLst>
          </p:cNvPr>
          <p:cNvSpPr>
            <a:spLocks noGrp="1"/>
          </p:cNvSpPr>
          <p:nvPr>
            <p:ph idx="1"/>
          </p:nvPr>
        </p:nvSpPr>
        <p:spPr/>
        <p:txBody>
          <a:bodyPr/>
          <a:lstStyle/>
          <a:p>
            <a:r>
              <a:rPr lang="uk-UA" b="0" i="0" dirty="0">
                <a:solidFill>
                  <a:srgbClr val="202122"/>
                </a:solidFill>
                <a:effectLst/>
              </a:rPr>
              <a:t>У цьому випадку кожна із сторін може в будь-який час відмовитися від договору, письмово повідомивши про це другу сторону за шість місяців до розірвання договору, якщо більший строк для повідомлення не встановлений за домовленістю сторін. (</a:t>
            </a:r>
            <a:r>
              <a:rPr lang="uk-UA" b="0" i="0" u="none" strike="noStrike" dirty="0">
                <a:solidFill>
                  <a:srgbClr val="3366BB"/>
                </a:solidFill>
                <a:effectLst/>
                <a:hlinkClick r:id="rId2"/>
              </a:rPr>
              <a:t>ч. 3 ст. 1110 ЦК України</a:t>
            </a:r>
            <a:r>
              <a:rPr lang="uk-UA" b="0" i="0" dirty="0">
                <a:solidFill>
                  <a:srgbClr val="202122"/>
                </a:solidFill>
                <a:effectLst/>
              </a:rPr>
              <a:t>)</a:t>
            </a:r>
          </a:p>
          <a:p>
            <a:endParaRPr lang="ru-UA" dirty="0"/>
          </a:p>
        </p:txBody>
      </p:sp>
    </p:spTree>
    <p:extLst>
      <p:ext uri="{BB962C8B-B14F-4D97-AF65-F5344CB8AC3E}">
        <p14:creationId xmlns:p14="http://schemas.microsoft.com/office/powerpoint/2010/main" val="2167554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i="1" dirty="0"/>
              <a:t>Договір про створення на замовлення і використання об’єкта права інтелектуальної власності (ст.</a:t>
            </a:r>
            <a:r>
              <a:rPr lang="uk-UA" sz="2800" dirty="0"/>
              <a:t> 1112 ЦКУ)</a:t>
            </a:r>
          </a:p>
        </p:txBody>
      </p:sp>
      <p:sp>
        <p:nvSpPr>
          <p:cNvPr id="3" name="Объект 2"/>
          <p:cNvSpPr>
            <a:spLocks noGrp="1"/>
          </p:cNvSpPr>
          <p:nvPr>
            <p:ph idx="1"/>
          </p:nvPr>
        </p:nvSpPr>
        <p:spPr>
          <a:xfrm>
            <a:off x="457200" y="2348880"/>
            <a:ext cx="8229600" cy="3888432"/>
          </a:xfrm>
        </p:spPr>
        <p:txBody>
          <a:bodyPr/>
          <a:lstStyle/>
          <a:p>
            <a:r>
              <a:rPr lang="uk-UA" dirty="0"/>
              <a:t>За договором про створення за замовленням і використання об'єкта права інтелектуальної власності </a:t>
            </a:r>
            <a:r>
              <a:rPr lang="uk-UA" b="1" i="1" dirty="0"/>
              <a:t>одна сторона </a:t>
            </a:r>
            <a:r>
              <a:rPr lang="uk-UA" dirty="0"/>
              <a:t>(творець -</a:t>
            </a:r>
            <a:br>
              <a:rPr lang="uk-UA" dirty="0"/>
            </a:br>
            <a:r>
              <a:rPr lang="uk-UA" dirty="0"/>
              <a:t>письменник, художник тощо) </a:t>
            </a:r>
            <a:r>
              <a:rPr lang="uk-UA" b="1" i="1" dirty="0"/>
              <a:t>зобов'язується створити об'єкт</a:t>
            </a:r>
            <a:r>
              <a:rPr lang="uk-UA" dirty="0"/>
              <a:t> права інтелектуальної власності </a:t>
            </a:r>
            <a:r>
              <a:rPr lang="uk-UA" b="1" i="1" dirty="0"/>
              <a:t>відповідно до вимог другої сторони </a:t>
            </a:r>
            <a:r>
              <a:rPr lang="uk-UA" dirty="0"/>
              <a:t>(замовника) та в установлений строк.</a:t>
            </a:r>
          </a:p>
        </p:txBody>
      </p:sp>
    </p:spTree>
    <p:extLst>
      <p:ext uri="{BB962C8B-B14F-4D97-AF65-F5344CB8AC3E}">
        <p14:creationId xmlns:p14="http://schemas.microsoft.com/office/powerpoint/2010/main" val="2853733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556792"/>
            <a:ext cx="8229600" cy="5017744"/>
          </a:xfrm>
        </p:spPr>
        <p:txBody>
          <a:bodyPr>
            <a:normAutofit fontScale="92500" lnSpcReduction="20000"/>
          </a:bodyPr>
          <a:lstStyle/>
          <a:p>
            <a:r>
              <a:rPr lang="uk-UA" b="1" i="1" dirty="0"/>
              <a:t>Договір</a:t>
            </a:r>
            <a:r>
              <a:rPr lang="uk-UA" dirty="0"/>
              <a:t> про створення повинен </a:t>
            </a:r>
            <a:r>
              <a:rPr lang="uk-UA" b="1" i="1" dirty="0"/>
              <a:t>визначати способи та умови використання </a:t>
            </a:r>
            <a:r>
              <a:rPr lang="uk-UA" dirty="0"/>
              <a:t>цього об'єкта замовником.</a:t>
            </a:r>
          </a:p>
          <a:p>
            <a:r>
              <a:rPr lang="uk-UA" b="1" i="1" dirty="0"/>
              <a:t>Оригінал твору </a:t>
            </a:r>
            <a:r>
              <a:rPr lang="uk-UA" dirty="0"/>
              <a:t>образотворчого мистецтва, створеного за замовленням, </a:t>
            </a:r>
            <a:r>
              <a:rPr lang="uk-UA" b="1" i="1" dirty="0"/>
              <a:t>переходить у власність замовника, </a:t>
            </a:r>
            <a:r>
              <a:rPr lang="uk-UA" dirty="0"/>
              <a:t>при цьому </a:t>
            </a:r>
            <a:r>
              <a:rPr lang="uk-UA" b="1" i="1" dirty="0"/>
              <a:t>майнові права </a:t>
            </a:r>
            <a:r>
              <a:rPr lang="uk-UA" dirty="0"/>
              <a:t>інтелектуальної власності на цей твір </a:t>
            </a:r>
            <a:r>
              <a:rPr lang="uk-UA" b="1" i="1" dirty="0"/>
              <a:t>залишаються за його автором</a:t>
            </a:r>
            <a:r>
              <a:rPr lang="uk-UA" dirty="0"/>
              <a:t>, якщо інше не встановлено договором ( ч.3 ст.1112 ЦКУ).</a:t>
            </a:r>
          </a:p>
          <a:p>
            <a:r>
              <a:rPr lang="uk-UA" b="0" i="0" dirty="0">
                <a:solidFill>
                  <a:srgbClr val="202122"/>
                </a:solidFill>
                <a:effectLst/>
              </a:rPr>
              <a:t>Умови договору про створення за замовленням і використання об'єкта права інтелектуальної власності, що обмежують право творця цього об'єкта на створення інших об'єктів, є нікчемними. (</a:t>
            </a:r>
            <a:r>
              <a:rPr lang="uk-UA" b="0" i="0" u="none" strike="noStrike" dirty="0">
                <a:solidFill>
                  <a:srgbClr val="3366BB"/>
                </a:solidFill>
                <a:effectLst/>
                <a:hlinkClick r:id="rId2"/>
              </a:rPr>
              <a:t>ч. 4 ст. 1112 ЦК України</a:t>
            </a:r>
            <a:r>
              <a:rPr lang="uk-UA" b="0" i="0" dirty="0">
                <a:solidFill>
                  <a:srgbClr val="202122"/>
                </a:solidFill>
                <a:effectLst/>
              </a:rPr>
              <a:t>).</a:t>
            </a:r>
            <a:endParaRPr lang="uk-UA" dirty="0"/>
          </a:p>
        </p:txBody>
      </p:sp>
    </p:spTree>
    <p:extLst>
      <p:ext uri="{BB962C8B-B14F-4D97-AF65-F5344CB8AC3E}">
        <p14:creationId xmlns:p14="http://schemas.microsoft.com/office/powerpoint/2010/main" val="1162221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2F6DEA-B27A-4A68-9200-11B469902739}"/>
              </a:ext>
            </a:extLst>
          </p:cNvPr>
          <p:cNvSpPr>
            <a:spLocks noGrp="1"/>
          </p:cNvSpPr>
          <p:nvPr>
            <p:ph idx="1"/>
          </p:nvPr>
        </p:nvSpPr>
        <p:spPr>
          <a:xfrm>
            <a:off x="457200" y="1412776"/>
            <a:ext cx="8229600" cy="5161760"/>
          </a:xfrm>
        </p:spPr>
        <p:txBody>
          <a:bodyPr>
            <a:normAutofit/>
          </a:bodyPr>
          <a:lstStyle/>
          <a:p>
            <a:r>
              <a:rPr lang="uk-UA" b="1" dirty="0"/>
              <a:t>Перший спосіб </a:t>
            </a:r>
            <a:r>
              <a:rPr lang="uk-UA" dirty="0"/>
              <a:t>полягає в тому, що </a:t>
            </a:r>
            <a:r>
              <a:rPr lang="uk-UA" b="1" i="1" dirty="0"/>
              <a:t>власник даної власності самостійно перетворить інтелектуальну власність</a:t>
            </a:r>
            <a:r>
              <a:rPr lang="uk-UA" dirty="0"/>
              <a:t>, яка по суті має нематеріальний характер у матеріальний продукт, який він в змозі виготовляти і продавати сам.</a:t>
            </a:r>
          </a:p>
          <a:p>
            <a:r>
              <a:rPr lang="uk-UA" b="1" dirty="0"/>
              <a:t>Другий спосіб </a:t>
            </a:r>
            <a:r>
              <a:rPr lang="uk-UA" dirty="0"/>
              <a:t>полягає в тому, що </a:t>
            </a:r>
            <a:r>
              <a:rPr lang="uk-UA" b="1" i="1" dirty="0"/>
              <a:t>власник </a:t>
            </a:r>
            <a:r>
              <a:rPr lang="uk-UA" dirty="0"/>
              <a:t>інтелектуальної власності </a:t>
            </a:r>
            <a:r>
              <a:rPr lang="uk-UA" b="1" i="1" dirty="0"/>
              <a:t>надає право комусь іншому</a:t>
            </a:r>
            <a:r>
              <a:rPr lang="uk-UA" dirty="0"/>
              <a:t>, хто створюватиме і поширюватиме готовий продукт, проводячи певні платежі.</a:t>
            </a:r>
          </a:p>
        </p:txBody>
      </p:sp>
    </p:spTree>
    <p:extLst>
      <p:ext uri="{BB962C8B-B14F-4D97-AF65-F5344CB8AC3E}">
        <p14:creationId xmlns:p14="http://schemas.microsoft.com/office/powerpoint/2010/main" val="1334792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277888"/>
          </a:xfrm>
        </p:spPr>
        <p:txBody>
          <a:bodyPr>
            <a:noAutofit/>
          </a:bodyPr>
          <a:lstStyle/>
          <a:p>
            <a:r>
              <a:rPr lang="uk-UA" sz="2800" b="1" dirty="0"/>
              <a:t>Договір про передання виключних майнових прав інтелектуальної власності (ст.1113 ЦКУ)</a:t>
            </a:r>
            <a:br>
              <a:rPr lang="uk-UA" sz="2800" b="1" dirty="0"/>
            </a:br>
            <a:endParaRPr lang="uk-UA" sz="2800" dirty="0"/>
          </a:p>
        </p:txBody>
      </p:sp>
      <p:sp>
        <p:nvSpPr>
          <p:cNvPr id="3" name="Объект 2"/>
          <p:cNvSpPr>
            <a:spLocks noGrp="1"/>
          </p:cNvSpPr>
          <p:nvPr>
            <p:ph idx="1"/>
          </p:nvPr>
        </p:nvSpPr>
        <p:spPr>
          <a:xfrm>
            <a:off x="457200" y="2420888"/>
            <a:ext cx="8229600" cy="4153648"/>
          </a:xfrm>
        </p:spPr>
        <p:txBody>
          <a:bodyPr>
            <a:normAutofit/>
          </a:bodyPr>
          <a:lstStyle/>
          <a:p>
            <a:pPr algn="just"/>
            <a:r>
              <a:rPr lang="uk-UA" sz="2000" b="0" i="0" dirty="0">
                <a:solidFill>
                  <a:srgbClr val="333333"/>
                </a:solidFill>
                <a:effectLst/>
                <a:latin typeface="Georgia" panose="02040502050405020303" pitchFamily="18" charset="0"/>
              </a:rPr>
              <a:t>1. </a:t>
            </a:r>
            <a:r>
              <a:rPr lang="uk-UA" sz="2400" b="0" i="0" dirty="0">
                <a:solidFill>
                  <a:srgbClr val="333333"/>
                </a:solidFill>
                <a:effectLst/>
                <a:latin typeface="Georgia" panose="02040502050405020303" pitchFamily="18" charset="0"/>
              </a:rPr>
              <a:t>За договором про передання майнових прав інтелектуальної власності </a:t>
            </a:r>
            <a:r>
              <a:rPr lang="uk-UA" sz="2400" b="1" i="1" dirty="0">
                <a:solidFill>
                  <a:srgbClr val="333333"/>
                </a:solidFill>
                <a:effectLst/>
                <a:latin typeface="Georgia" panose="02040502050405020303" pitchFamily="18" charset="0"/>
              </a:rPr>
              <a:t>одна сторона (особа, що є суб’єктом майнових прав на об’єкт права інтелектуальної власності) передає другій стороні частково або у повному складі ці права </a:t>
            </a:r>
            <a:r>
              <a:rPr lang="uk-UA" sz="2400" b="0" i="0" dirty="0">
                <a:solidFill>
                  <a:srgbClr val="333333"/>
                </a:solidFill>
                <a:effectLst/>
                <a:latin typeface="Georgia" panose="02040502050405020303" pitchFamily="18" charset="0"/>
              </a:rPr>
              <a:t>відповідно до закону та на визначених договором умовах.</a:t>
            </a:r>
          </a:p>
          <a:p>
            <a:pPr algn="just"/>
            <a:r>
              <a:rPr lang="uk-UA" sz="2400" b="0" i="0" dirty="0">
                <a:solidFill>
                  <a:srgbClr val="333333"/>
                </a:solidFill>
                <a:effectLst/>
                <a:latin typeface="Georgia" panose="02040502050405020303" pitchFamily="18" charset="0"/>
              </a:rPr>
              <a:t>Предметом договору про передання майнових прав не можуть бути об’єкти і майнові права, яких не існувало на момент укладання договору.</a:t>
            </a:r>
          </a:p>
          <a:p>
            <a:endParaRPr lang="uk-UA" sz="3200" dirty="0"/>
          </a:p>
        </p:txBody>
      </p:sp>
    </p:spTree>
    <p:extLst>
      <p:ext uri="{BB962C8B-B14F-4D97-AF65-F5344CB8AC3E}">
        <p14:creationId xmlns:p14="http://schemas.microsoft.com/office/powerpoint/2010/main" val="2905085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7149889-54C5-455D-B372-87CB68DDDED8}"/>
              </a:ext>
            </a:extLst>
          </p:cNvPr>
          <p:cNvSpPr>
            <a:spLocks noGrp="1"/>
          </p:cNvSpPr>
          <p:nvPr>
            <p:ph idx="1"/>
          </p:nvPr>
        </p:nvSpPr>
        <p:spPr>
          <a:xfrm>
            <a:off x="457200" y="1484784"/>
            <a:ext cx="8229600" cy="5089752"/>
          </a:xfrm>
        </p:spPr>
        <p:txBody>
          <a:bodyPr>
            <a:normAutofit/>
          </a:bodyPr>
          <a:lstStyle/>
          <a:p>
            <a:pPr algn="l"/>
            <a:r>
              <a:rPr lang="uk-UA" b="0" i="0" dirty="0">
                <a:solidFill>
                  <a:srgbClr val="202122"/>
                </a:solidFill>
                <a:effectLst/>
              </a:rPr>
              <a:t>Укладення договору про передання виключних майнових прав інтелектуальної власності не впливає на ліцензійні договори, які були укладені раніше.(</a:t>
            </a:r>
            <a:r>
              <a:rPr lang="uk-UA" b="0" i="0" u="none" strike="noStrike" dirty="0">
                <a:solidFill>
                  <a:srgbClr val="3366BB"/>
                </a:solidFill>
                <a:effectLst/>
                <a:hlinkClick r:id="rId2"/>
              </a:rPr>
              <a:t>ч. 2 ст. 1113 ЦК України</a:t>
            </a:r>
            <a:r>
              <a:rPr lang="uk-UA" b="0" i="0" dirty="0">
                <a:solidFill>
                  <a:srgbClr val="202122"/>
                </a:solidFill>
                <a:effectLst/>
              </a:rPr>
              <a:t>).</a:t>
            </a:r>
          </a:p>
          <a:p>
            <a:r>
              <a:rPr lang="uk-UA" b="0" i="0" dirty="0">
                <a:solidFill>
                  <a:srgbClr val="333333"/>
                </a:solidFill>
                <a:effectLst/>
                <a:latin typeface="Georgia" panose="02040502050405020303" pitchFamily="18" charset="0"/>
              </a:rPr>
              <a:t>Майнові права інтелектуальної власності переходять до набувача за договором про передання майнових прав інтелектуальної власності з моменту його укладення, якщо інше не встановлено договором або законом.</a:t>
            </a:r>
          </a:p>
          <a:p>
            <a:pPr marL="109728" indent="0" algn="l">
              <a:buNone/>
            </a:pPr>
            <a:endParaRPr lang="uk-UA" b="0" i="0" dirty="0">
              <a:solidFill>
                <a:srgbClr val="202122"/>
              </a:solidFill>
              <a:effectLst/>
            </a:endParaRPr>
          </a:p>
          <a:p>
            <a:endParaRPr lang="ru-UA" dirty="0"/>
          </a:p>
        </p:txBody>
      </p:sp>
    </p:spTree>
    <p:extLst>
      <p:ext uri="{BB962C8B-B14F-4D97-AF65-F5344CB8AC3E}">
        <p14:creationId xmlns:p14="http://schemas.microsoft.com/office/powerpoint/2010/main" val="39621485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5969FA2-6B1A-48A2-B7EF-0323BD5D4E69}"/>
              </a:ext>
            </a:extLst>
          </p:cNvPr>
          <p:cNvSpPr>
            <a:spLocks noGrp="1"/>
          </p:cNvSpPr>
          <p:nvPr>
            <p:ph idx="1"/>
          </p:nvPr>
        </p:nvSpPr>
        <p:spPr/>
        <p:txBody>
          <a:bodyPr/>
          <a:lstStyle/>
          <a:p>
            <a:r>
              <a:rPr lang="uk-UA" b="1" i="1" dirty="0">
                <a:solidFill>
                  <a:srgbClr val="202122"/>
                </a:solidFill>
                <a:effectLst/>
              </a:rPr>
              <a:t>Умови договору </a:t>
            </a:r>
            <a:r>
              <a:rPr lang="uk-UA" b="0" i="0" dirty="0">
                <a:solidFill>
                  <a:srgbClr val="202122"/>
                </a:solidFill>
                <a:effectLst/>
              </a:rPr>
              <a:t>про передання виключних майнових прав інтелектуальної власності, </a:t>
            </a:r>
            <a:r>
              <a:rPr lang="uk-UA" b="1" i="1" dirty="0">
                <a:solidFill>
                  <a:srgbClr val="202122"/>
                </a:solidFill>
                <a:effectLst/>
              </a:rPr>
              <a:t>що погіршують становище творця </a:t>
            </a:r>
            <a:r>
              <a:rPr lang="uk-UA" b="0" i="0" dirty="0">
                <a:solidFill>
                  <a:srgbClr val="202122"/>
                </a:solidFill>
                <a:effectLst/>
              </a:rPr>
              <a:t>відповідного об'єкта або його спадкоємців порівняно з становищем, передбаченим цим Кодексом та іншим законом, а </a:t>
            </a:r>
            <a:r>
              <a:rPr lang="uk-UA" b="1" i="1" dirty="0">
                <a:solidFill>
                  <a:srgbClr val="202122"/>
                </a:solidFill>
                <a:effectLst/>
              </a:rPr>
              <a:t>також обмежують право творця на створення інших об'єктів, є нікчемними</a:t>
            </a:r>
            <a:r>
              <a:rPr lang="uk-UA" b="0" i="0" dirty="0">
                <a:solidFill>
                  <a:srgbClr val="202122"/>
                </a:solidFill>
                <a:effectLst/>
              </a:rPr>
              <a:t>.(</a:t>
            </a:r>
            <a:r>
              <a:rPr lang="uk-UA" b="0" i="0" u="none" strike="noStrike" dirty="0">
                <a:solidFill>
                  <a:srgbClr val="3366BB"/>
                </a:solidFill>
                <a:effectLst/>
                <a:hlinkClick r:id="rId2"/>
              </a:rPr>
              <a:t>ч. 3 ст. 1113 ЦК України</a:t>
            </a:r>
            <a:r>
              <a:rPr lang="ru-RU" b="0" i="0" dirty="0">
                <a:solidFill>
                  <a:srgbClr val="202122"/>
                </a:solidFill>
                <a:effectLst/>
                <a:latin typeface="Arial" panose="020B0604020202020204" pitchFamily="34" charset="0"/>
              </a:rPr>
              <a:t>).</a:t>
            </a:r>
          </a:p>
          <a:p>
            <a:endParaRPr lang="uk-UA" dirty="0"/>
          </a:p>
        </p:txBody>
      </p:sp>
    </p:spTree>
    <p:extLst>
      <p:ext uri="{BB962C8B-B14F-4D97-AF65-F5344CB8AC3E}">
        <p14:creationId xmlns:p14="http://schemas.microsoft.com/office/powerpoint/2010/main" val="4130913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758E95-8755-46D8-BD4B-5B5FBE79E235}"/>
              </a:ext>
            </a:extLst>
          </p:cNvPr>
          <p:cNvSpPr>
            <a:spLocks noGrp="1"/>
          </p:cNvSpPr>
          <p:nvPr>
            <p:ph type="title"/>
          </p:nvPr>
        </p:nvSpPr>
        <p:spPr>
          <a:xfrm>
            <a:off x="457200" y="1143000"/>
            <a:ext cx="8229600" cy="1205880"/>
          </a:xfrm>
        </p:spPr>
        <p:txBody>
          <a:bodyPr>
            <a:normAutofit fontScale="90000"/>
          </a:bodyPr>
          <a:lstStyle/>
          <a:p>
            <a:r>
              <a:rPr lang="uk-UA" sz="2700" b="1" i="0" dirty="0">
                <a:solidFill>
                  <a:srgbClr val="000000"/>
                </a:solidFill>
                <a:effectLst/>
                <a:latin typeface="Linux Libertine"/>
              </a:rPr>
              <a:t>Державна реєстрація договорів щодо розпоряджання майновими правами інтелектуальної власності</a:t>
            </a:r>
            <a:br>
              <a:rPr lang="ru-RU" b="0" i="0" dirty="0">
                <a:solidFill>
                  <a:srgbClr val="000000"/>
                </a:solidFill>
                <a:effectLst/>
                <a:latin typeface="Linux Libertine"/>
              </a:rPr>
            </a:br>
            <a:endParaRPr lang="ru-UA" dirty="0"/>
          </a:p>
        </p:txBody>
      </p:sp>
      <p:sp>
        <p:nvSpPr>
          <p:cNvPr id="3" name="Объект 2">
            <a:extLst>
              <a:ext uri="{FF2B5EF4-FFF2-40B4-BE49-F238E27FC236}">
                <a16:creationId xmlns:a16="http://schemas.microsoft.com/office/drawing/2014/main" id="{6F553202-A815-4A26-8283-00995DCBD37C}"/>
              </a:ext>
            </a:extLst>
          </p:cNvPr>
          <p:cNvSpPr>
            <a:spLocks noGrp="1"/>
          </p:cNvSpPr>
          <p:nvPr>
            <p:ph idx="1"/>
          </p:nvPr>
        </p:nvSpPr>
        <p:spPr>
          <a:xfrm>
            <a:off x="457200" y="2492896"/>
            <a:ext cx="8229600" cy="3816424"/>
          </a:xfrm>
        </p:spPr>
        <p:txBody>
          <a:bodyPr>
            <a:normAutofit fontScale="92500" lnSpcReduction="10000"/>
          </a:bodyPr>
          <a:lstStyle/>
          <a:p>
            <a:pPr algn="l"/>
            <a:r>
              <a:rPr lang="uk-UA" sz="3000" b="0" i="0" dirty="0">
                <a:solidFill>
                  <a:srgbClr val="202122"/>
                </a:solidFill>
                <a:effectLst/>
              </a:rPr>
              <a:t>Ліцензія на використання об'єкта права інтелектуальної власності та договори, визначені статтями 1109, 1112 та 1113 </a:t>
            </a:r>
            <a:r>
              <a:rPr lang="uk-UA" sz="3000" b="0" i="0" u="none" strike="noStrike" dirty="0">
                <a:solidFill>
                  <a:srgbClr val="3366BB"/>
                </a:solidFill>
                <a:effectLst/>
                <a:hlinkClick r:id="rId2"/>
              </a:rPr>
              <a:t>Цивільного Кодексу України</a:t>
            </a:r>
            <a:r>
              <a:rPr lang="uk-UA" sz="3000" b="0" i="0" dirty="0">
                <a:solidFill>
                  <a:srgbClr val="202122"/>
                </a:solidFill>
                <a:effectLst/>
              </a:rPr>
              <a:t>, не підлягають обов'язковій державній реєстрації. (</a:t>
            </a:r>
            <a:r>
              <a:rPr lang="uk-UA" sz="3000" b="0" i="0" u="none" strike="noStrike" dirty="0">
                <a:solidFill>
                  <a:srgbClr val="3366BB"/>
                </a:solidFill>
                <a:effectLst/>
                <a:hlinkClick r:id="rId2"/>
              </a:rPr>
              <a:t>ч. 1 ст. 1114 ЦК України</a:t>
            </a:r>
            <a:r>
              <a:rPr lang="uk-UA" sz="3000" b="0" i="0" dirty="0">
                <a:solidFill>
                  <a:srgbClr val="202122"/>
                </a:solidFill>
                <a:effectLst/>
              </a:rPr>
              <a:t>).</a:t>
            </a:r>
          </a:p>
          <a:p>
            <a:pPr algn="l">
              <a:buFont typeface="Arial" panose="020B0604020202020204" pitchFamily="34" charset="0"/>
              <a:buChar char="•"/>
            </a:pPr>
            <a:r>
              <a:rPr lang="uk-UA" sz="3000" b="0" i="0" dirty="0">
                <a:solidFill>
                  <a:srgbClr val="202122"/>
                </a:solidFill>
                <a:effectLst/>
              </a:rPr>
              <a:t>Їх державна реєстрація здійснюється на вимогу ліцензіара або ліцензіата у порядку, встановленому законом.</a:t>
            </a:r>
          </a:p>
          <a:p>
            <a:endParaRPr lang="ru-UA" dirty="0"/>
          </a:p>
        </p:txBody>
      </p:sp>
    </p:spTree>
    <p:extLst>
      <p:ext uri="{BB962C8B-B14F-4D97-AF65-F5344CB8AC3E}">
        <p14:creationId xmlns:p14="http://schemas.microsoft.com/office/powerpoint/2010/main" val="1066123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0A639D-A758-4730-9183-771A58F9059F}"/>
              </a:ext>
            </a:extLst>
          </p:cNvPr>
          <p:cNvSpPr>
            <a:spLocks noGrp="1"/>
          </p:cNvSpPr>
          <p:nvPr>
            <p:ph idx="1"/>
          </p:nvPr>
        </p:nvSpPr>
        <p:spPr>
          <a:xfrm>
            <a:off x="457200" y="1052736"/>
            <a:ext cx="8229600" cy="5521800"/>
          </a:xfrm>
        </p:spPr>
        <p:txBody>
          <a:bodyPr>
            <a:normAutofit fontScale="92500" lnSpcReduction="10000"/>
          </a:bodyPr>
          <a:lstStyle/>
          <a:p>
            <a:endParaRPr lang="uk-UA" sz="2800" b="0" i="0" dirty="0">
              <a:solidFill>
                <a:srgbClr val="202122"/>
              </a:solidFill>
              <a:effectLst/>
            </a:endParaRPr>
          </a:p>
          <a:p>
            <a:r>
              <a:rPr lang="uk-UA" sz="2800" b="0" i="0" dirty="0">
                <a:solidFill>
                  <a:srgbClr val="202122"/>
                </a:solidFill>
                <a:effectLst/>
              </a:rPr>
              <a:t>Відсутність державної реєстрації не впливає на чинність прав, наданих за ліцензією або іншим договором, та інших прав на відповідний об'єкт права інтелектуальної власності, зокрема на право ліцензіата на звернення до суду за </a:t>
            </a:r>
            <a:r>
              <a:rPr lang="uk-UA" sz="2600" b="0" i="0" dirty="0">
                <a:solidFill>
                  <a:srgbClr val="202122"/>
                </a:solidFill>
                <a:effectLst/>
              </a:rPr>
              <a:t>захистом</a:t>
            </a:r>
            <a:r>
              <a:rPr lang="uk-UA" sz="2800" b="0" i="0" dirty="0">
                <a:solidFill>
                  <a:srgbClr val="202122"/>
                </a:solidFill>
                <a:effectLst/>
              </a:rPr>
              <a:t> свого права.</a:t>
            </a:r>
          </a:p>
          <a:p>
            <a:endParaRPr lang="uk-UA" dirty="0">
              <a:solidFill>
                <a:srgbClr val="202122"/>
              </a:solidFill>
            </a:endParaRPr>
          </a:p>
          <a:p>
            <a:r>
              <a:rPr lang="uk-UA" sz="2800" b="0" i="0" dirty="0">
                <a:solidFill>
                  <a:srgbClr val="202122"/>
                </a:solidFill>
                <a:effectLst/>
              </a:rPr>
              <a:t>Факт передання виключних майнових прав інтелектуальної власності, які відповідно до цього Кодексу або іншого закону є чинними після їх державної реєстрації, </a:t>
            </a:r>
            <a:r>
              <a:rPr lang="uk-UA" sz="2800" b="1" i="1" dirty="0">
                <a:solidFill>
                  <a:srgbClr val="202122"/>
                </a:solidFill>
                <a:effectLst/>
              </a:rPr>
              <a:t>підлягає державній реєстрації</a:t>
            </a:r>
            <a:r>
              <a:rPr lang="uk-UA" sz="2800" b="0" i="0" dirty="0">
                <a:solidFill>
                  <a:srgbClr val="202122"/>
                </a:solidFill>
                <a:effectLst/>
              </a:rPr>
              <a:t>. (</a:t>
            </a:r>
            <a:r>
              <a:rPr lang="uk-UA" sz="2800" b="0" i="0" u="none" strike="noStrike" dirty="0">
                <a:solidFill>
                  <a:srgbClr val="3366BB"/>
                </a:solidFill>
                <a:effectLst/>
                <a:hlinkClick r:id="rId2"/>
              </a:rPr>
              <a:t>ч. 2 ст. 1114 ЦК України</a:t>
            </a:r>
            <a:r>
              <a:rPr lang="uk-UA" sz="2800" b="0" i="0" dirty="0">
                <a:solidFill>
                  <a:srgbClr val="202122"/>
                </a:solidFill>
                <a:effectLst/>
              </a:rPr>
              <a:t>).</a:t>
            </a:r>
          </a:p>
          <a:p>
            <a:endParaRPr lang="ru-UA" dirty="0"/>
          </a:p>
        </p:txBody>
      </p:sp>
    </p:spTree>
    <p:extLst>
      <p:ext uri="{BB962C8B-B14F-4D97-AF65-F5344CB8AC3E}">
        <p14:creationId xmlns:p14="http://schemas.microsoft.com/office/powerpoint/2010/main" val="4119843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1BD2E7-E950-4BF8-81D7-19342A109D8E}"/>
              </a:ext>
            </a:extLst>
          </p:cNvPr>
          <p:cNvSpPr>
            <a:spLocks noGrp="1"/>
          </p:cNvSpPr>
          <p:nvPr>
            <p:ph idx="1"/>
          </p:nvPr>
        </p:nvSpPr>
        <p:spPr/>
        <p:txBody>
          <a:bodyPr>
            <a:normAutofit fontScale="92500" lnSpcReduction="10000"/>
          </a:bodyPr>
          <a:lstStyle/>
          <a:p>
            <a:pPr algn="just"/>
            <a:r>
              <a:rPr lang="uk-UA" sz="3000" b="1" i="0" u="none" strike="noStrike" dirty="0">
                <a:solidFill>
                  <a:srgbClr val="333333"/>
                </a:solidFill>
                <a:effectLst/>
                <a:latin typeface="Georgia" panose="02040502050405020303" pitchFamily="18" charset="0"/>
              </a:rPr>
              <a:t>Стаття 1115.</a:t>
            </a:r>
            <a:r>
              <a:rPr lang="uk-UA" sz="3000" b="0" i="0" dirty="0">
                <a:solidFill>
                  <a:srgbClr val="333333"/>
                </a:solidFill>
                <a:effectLst/>
                <a:latin typeface="Georgia" panose="02040502050405020303" pitchFamily="18" charset="0"/>
              </a:rPr>
              <a:t> Договір комерційної концесії</a:t>
            </a:r>
          </a:p>
          <a:p>
            <a:pPr algn="just"/>
            <a:r>
              <a:rPr lang="uk-UA" b="0" i="0" dirty="0">
                <a:solidFill>
                  <a:srgbClr val="333333"/>
                </a:solidFill>
                <a:effectLst/>
                <a:latin typeface="Georgia" panose="02040502050405020303" pitchFamily="18" charset="0"/>
              </a:rPr>
              <a:t>1. За договором комерційної концесії одна сторона (</a:t>
            </a:r>
            <a:r>
              <a:rPr lang="uk-UA" b="0" i="0" dirty="0" err="1">
                <a:solidFill>
                  <a:srgbClr val="333333"/>
                </a:solidFill>
                <a:effectLst/>
                <a:latin typeface="Georgia" panose="02040502050405020303" pitchFamily="18" charset="0"/>
              </a:rPr>
              <a:t>правоволоділець</a:t>
            </a:r>
            <a:r>
              <a:rPr lang="uk-UA" b="0" i="0" dirty="0">
                <a:solidFill>
                  <a:srgbClr val="333333"/>
                </a:solidFill>
                <a:effectLst/>
                <a:latin typeface="Georgia" panose="02040502050405020303" pitchFamily="18" charset="0"/>
              </a:rPr>
              <a:t>) зобов'язується надати другій стороні (користувачеві) за плату право користування відповідно до її вимог комплексом належних цій стороні прав з метою виготовлення та (або) продажу певного виду товару та (або) надання послуг.</a:t>
            </a:r>
          </a:p>
          <a:p>
            <a:pPr algn="just"/>
            <a:r>
              <a:rPr lang="uk-UA" b="0" i="0" dirty="0">
                <a:solidFill>
                  <a:srgbClr val="333333"/>
                </a:solidFill>
                <a:effectLst/>
                <a:latin typeface="Georgia" panose="02040502050405020303" pitchFamily="18" charset="0"/>
              </a:rPr>
              <a:t>Відносини, пов'язані з наданням права користування комплексом прав, регулюються цим Кодексом та іншим законом.</a:t>
            </a:r>
          </a:p>
          <a:p>
            <a:endParaRPr lang="uk-UA" dirty="0"/>
          </a:p>
        </p:txBody>
      </p:sp>
    </p:spTree>
    <p:extLst>
      <p:ext uri="{BB962C8B-B14F-4D97-AF65-F5344CB8AC3E}">
        <p14:creationId xmlns:p14="http://schemas.microsoft.com/office/powerpoint/2010/main" val="3565519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B144772-C388-4B1F-9EB7-E8FF372B610B}"/>
              </a:ext>
            </a:extLst>
          </p:cNvPr>
          <p:cNvSpPr>
            <a:spLocks noGrp="1"/>
          </p:cNvSpPr>
          <p:nvPr>
            <p:ph idx="1"/>
          </p:nvPr>
        </p:nvSpPr>
        <p:spPr>
          <a:xfrm>
            <a:off x="457200" y="1844824"/>
            <a:ext cx="8229600" cy="4464496"/>
          </a:xfrm>
        </p:spPr>
        <p:txBody>
          <a:bodyPr>
            <a:normAutofit fontScale="92500" lnSpcReduction="20000"/>
          </a:bodyPr>
          <a:lstStyle/>
          <a:p>
            <a:pPr algn="just"/>
            <a:r>
              <a:rPr lang="uk-UA" b="1" i="0" u="none" strike="noStrike" dirty="0">
                <a:solidFill>
                  <a:srgbClr val="333333"/>
                </a:solidFill>
                <a:effectLst/>
                <a:latin typeface="Georgia" panose="02040502050405020303" pitchFamily="18" charset="0"/>
              </a:rPr>
              <a:t>Стаття 1116.</a:t>
            </a:r>
            <a:r>
              <a:rPr lang="uk-UA" b="0" i="0" dirty="0">
                <a:solidFill>
                  <a:srgbClr val="333333"/>
                </a:solidFill>
                <a:effectLst/>
                <a:latin typeface="Georgia" panose="02040502050405020303" pitchFamily="18" charset="0"/>
              </a:rPr>
              <a:t> Предмет договору комерційної концесії</a:t>
            </a:r>
          </a:p>
          <a:p>
            <a:pPr algn="just"/>
            <a:r>
              <a:rPr lang="uk-UA" b="0" i="0" dirty="0">
                <a:solidFill>
                  <a:srgbClr val="333333"/>
                </a:solidFill>
                <a:effectLst/>
                <a:latin typeface="Georgia" panose="02040502050405020303" pitchFamily="18" charset="0"/>
              </a:rPr>
              <a:t>1. </a:t>
            </a:r>
            <a:r>
              <a:rPr lang="uk-UA" b="1" i="0" dirty="0">
                <a:solidFill>
                  <a:srgbClr val="333333"/>
                </a:solidFill>
                <a:effectLst/>
                <a:latin typeface="Georgia" panose="02040502050405020303" pitchFamily="18" charset="0"/>
              </a:rPr>
              <a:t>Предметом договору комерційної концесії </a:t>
            </a:r>
            <a:r>
              <a:rPr lang="uk-UA" b="0" i="0" dirty="0">
                <a:solidFill>
                  <a:srgbClr val="333333"/>
                </a:solidFill>
                <a:effectLst/>
                <a:latin typeface="Georgia" panose="02040502050405020303" pitchFamily="18" charset="0"/>
              </a:rPr>
              <a:t>є право на використання об'єктів права інтелектуальної власності (торговельних марок, промислових зразків, винаходів, творів, комерційних таємниць тощо), комерційного досвіду та ділової репутації.</a:t>
            </a:r>
          </a:p>
          <a:p>
            <a:pPr algn="just"/>
            <a:r>
              <a:rPr lang="uk-UA" b="0" i="0" dirty="0">
                <a:solidFill>
                  <a:srgbClr val="333333"/>
                </a:solidFill>
                <a:effectLst/>
                <a:latin typeface="Georgia" panose="02040502050405020303" pitchFamily="18" charset="0"/>
              </a:rPr>
              <a:t>2. Договором комерційної концесії може бути передбачено використання предмета договору </a:t>
            </a:r>
            <a:r>
              <a:rPr lang="uk-UA" b="1" i="0" dirty="0">
                <a:solidFill>
                  <a:srgbClr val="333333"/>
                </a:solidFill>
                <a:effectLst/>
                <a:latin typeface="Georgia" panose="02040502050405020303" pitchFamily="18" charset="0"/>
              </a:rPr>
              <a:t>із зазначенням або без зазначення території використання</a:t>
            </a:r>
            <a:r>
              <a:rPr lang="uk-UA" b="0" i="0" dirty="0">
                <a:solidFill>
                  <a:srgbClr val="333333"/>
                </a:solidFill>
                <a:effectLst/>
                <a:latin typeface="Georgia" panose="02040502050405020303" pitchFamily="18" charset="0"/>
              </a:rPr>
              <a:t> щодо певної сфери цивільного обороту.</a:t>
            </a:r>
          </a:p>
          <a:p>
            <a:endParaRPr lang="uk-UA" dirty="0"/>
          </a:p>
        </p:txBody>
      </p:sp>
    </p:spTree>
    <p:extLst>
      <p:ext uri="{BB962C8B-B14F-4D97-AF65-F5344CB8AC3E}">
        <p14:creationId xmlns:p14="http://schemas.microsoft.com/office/powerpoint/2010/main" val="25979860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954C69-015E-4A63-8C9D-A110703C280F}"/>
              </a:ext>
            </a:extLst>
          </p:cNvPr>
          <p:cNvSpPr>
            <a:spLocks noGrp="1"/>
          </p:cNvSpPr>
          <p:nvPr>
            <p:ph idx="1"/>
          </p:nvPr>
        </p:nvSpPr>
        <p:spPr/>
        <p:txBody>
          <a:bodyPr/>
          <a:lstStyle/>
          <a:p>
            <a:r>
              <a:rPr lang="uk-UA" b="0" i="0" dirty="0">
                <a:solidFill>
                  <a:srgbClr val="333333"/>
                </a:solidFill>
                <a:effectLst/>
                <a:latin typeface="Times New Roman" panose="02020603050405020304" pitchFamily="18" charset="0"/>
              </a:rPr>
              <a:t>Сторонами в договорі комерційної концесії можуть бути фізична та юридична особи, які є суб'єктами підприємницької діяльності.</a:t>
            </a:r>
          </a:p>
          <a:p>
            <a:r>
              <a:rPr lang="uk-UA" b="0" i="0" dirty="0">
                <a:solidFill>
                  <a:srgbClr val="333333"/>
                </a:solidFill>
                <a:effectLst/>
                <a:latin typeface="Times New Roman" panose="02020603050405020304" pitchFamily="18" charset="0"/>
              </a:rPr>
              <a:t>Договір комерційної концесії укладається у письмовій формі. У разі недодержання письмової форми договору концесії такий договір є нікчемним.</a:t>
            </a:r>
            <a:endParaRPr lang="uk-UA" dirty="0"/>
          </a:p>
        </p:txBody>
      </p:sp>
    </p:spTree>
    <p:extLst>
      <p:ext uri="{BB962C8B-B14F-4D97-AF65-F5344CB8AC3E}">
        <p14:creationId xmlns:p14="http://schemas.microsoft.com/office/powerpoint/2010/main" val="4190879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3FEC916-FD99-4C48-9A25-84A2CBC151F7}"/>
              </a:ext>
            </a:extLst>
          </p:cNvPr>
          <p:cNvSpPr>
            <a:spLocks noGrp="1"/>
          </p:cNvSpPr>
          <p:nvPr>
            <p:ph idx="1"/>
          </p:nvPr>
        </p:nvSpPr>
        <p:spPr/>
        <p:txBody>
          <a:bodyPr>
            <a:normAutofit fontScale="70000" lnSpcReduction="20000"/>
          </a:bodyPr>
          <a:lstStyle/>
          <a:p>
            <a:pPr algn="just"/>
            <a:r>
              <a:rPr lang="uk-UA" b="0" i="0" dirty="0">
                <a:solidFill>
                  <a:srgbClr val="333333"/>
                </a:solidFill>
                <a:effectLst/>
                <a:latin typeface="Times New Roman" panose="02020603050405020304" pitchFamily="18" charset="0"/>
              </a:rPr>
              <a:t>Обов'язки правоволодільця</a:t>
            </a:r>
          </a:p>
          <a:p>
            <a:pPr algn="just"/>
            <a:r>
              <a:rPr lang="uk-UA" b="0" i="0" dirty="0">
                <a:solidFill>
                  <a:srgbClr val="333333"/>
                </a:solidFill>
                <a:effectLst/>
                <a:latin typeface="Times New Roman" panose="02020603050405020304" pitchFamily="18" charset="0"/>
              </a:rPr>
              <a:t>1. Правоволоділець зобов'язаний передати користувачеві технічну та комерційну документацію і надати іншу інформацію, необхідну для здійснення прав, наданих йому за договором комерційної концесії, а також проінформувати користувача та його працівників з питань, пов'язаних із здійсненням цих прав.</a:t>
            </a:r>
          </a:p>
          <a:p>
            <a:pPr algn="just"/>
            <a:r>
              <a:rPr lang="uk-UA" b="0" i="0" dirty="0">
                <a:solidFill>
                  <a:srgbClr val="333333"/>
                </a:solidFill>
                <a:effectLst/>
                <a:latin typeface="Times New Roman" panose="02020603050405020304" pitchFamily="18" charset="0"/>
              </a:rPr>
              <a:t>2. Правоволоділець зобов'язаний, якщо інше не встановлено договором комерційної концесії:</a:t>
            </a:r>
          </a:p>
          <a:p>
            <a:pPr algn="just"/>
            <a:r>
              <a:rPr lang="uk-UA" sz="1800" b="0" i="1" u="none" strike="noStrike" dirty="0">
                <a:solidFill>
                  <a:srgbClr val="333333"/>
                </a:solidFill>
                <a:effectLst/>
                <a:latin typeface="Times New Roman" panose="02020603050405020304" pitchFamily="18" charset="0"/>
              </a:rPr>
              <a:t>{Пункт 1 частини другої статті 1120 виключено на підставі Закону </a:t>
            </a:r>
            <a:r>
              <a:rPr lang="uk-UA" sz="1800" b="0" i="1" u="sng" dirty="0">
                <a:solidFill>
                  <a:srgbClr val="000099"/>
                </a:solidFill>
                <a:effectLst/>
                <a:latin typeface="Times New Roman" panose="02020603050405020304" pitchFamily="18" charset="0"/>
                <a:hlinkClick r:id="rId2"/>
              </a:rPr>
              <a:t>№ 191-VIII від 12.02.2015</a:t>
            </a:r>
            <a:r>
              <a:rPr lang="uk-UA" sz="1800" b="0" i="1" u="none" strike="noStrike" dirty="0">
                <a:solidFill>
                  <a:srgbClr val="333333"/>
                </a:solidFill>
                <a:effectLst/>
                <a:latin typeface="Times New Roman" panose="02020603050405020304" pitchFamily="18" charset="0"/>
              </a:rPr>
              <a:t>}</a:t>
            </a:r>
            <a:endParaRPr lang="uk-UA" b="0" i="1" dirty="0">
              <a:solidFill>
                <a:srgbClr val="333333"/>
              </a:solidFill>
              <a:effectLst/>
              <a:latin typeface="Times New Roman" panose="02020603050405020304" pitchFamily="18" charset="0"/>
            </a:endParaRPr>
          </a:p>
          <a:p>
            <a:pPr algn="just"/>
            <a:r>
              <a:rPr lang="uk-UA" b="0" i="0" dirty="0">
                <a:solidFill>
                  <a:srgbClr val="333333"/>
                </a:solidFill>
                <a:effectLst/>
                <a:latin typeface="Times New Roman" panose="02020603050405020304" pitchFamily="18" charset="0"/>
              </a:rPr>
              <a:t>2) надавати користувачеві постійне технічне та консультативне сприяння, включаючи сприяння у навчанні та підвищенні кваліфікації працівників;</a:t>
            </a:r>
          </a:p>
          <a:p>
            <a:pPr algn="just"/>
            <a:r>
              <a:rPr lang="uk-UA" b="0" i="0" dirty="0">
                <a:solidFill>
                  <a:srgbClr val="333333"/>
                </a:solidFill>
                <a:effectLst/>
                <a:latin typeface="Times New Roman" panose="02020603050405020304" pitchFamily="18" charset="0"/>
              </a:rPr>
              <a:t>3) контролювати якість товарів (робіт, послуг), що виробляються (виконуються, надаються) користувачем на підставі договору комерційної концесії.</a:t>
            </a:r>
          </a:p>
          <a:p>
            <a:endParaRPr lang="uk-UA" dirty="0"/>
          </a:p>
        </p:txBody>
      </p:sp>
    </p:spTree>
    <p:extLst>
      <p:ext uri="{BB962C8B-B14F-4D97-AF65-F5344CB8AC3E}">
        <p14:creationId xmlns:p14="http://schemas.microsoft.com/office/powerpoint/2010/main" val="11788388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DBD32D5-6308-4C4F-BF86-19CEDC3D40CD}"/>
              </a:ext>
            </a:extLst>
          </p:cNvPr>
          <p:cNvSpPr>
            <a:spLocks noGrp="1"/>
          </p:cNvSpPr>
          <p:nvPr>
            <p:ph idx="1"/>
          </p:nvPr>
        </p:nvSpPr>
        <p:spPr>
          <a:xfrm>
            <a:off x="457200" y="1196752"/>
            <a:ext cx="8229600" cy="5377784"/>
          </a:xfrm>
        </p:spPr>
        <p:txBody>
          <a:bodyPr>
            <a:normAutofit fontScale="70000" lnSpcReduction="20000"/>
          </a:bodyPr>
          <a:lstStyle/>
          <a:p>
            <a:pPr algn="just"/>
            <a:r>
              <a:rPr lang="uk-UA" sz="3300" b="1" i="0" dirty="0">
                <a:solidFill>
                  <a:srgbClr val="333333"/>
                </a:solidFill>
                <a:effectLst/>
                <a:latin typeface="Georgia" panose="02040502050405020303" pitchFamily="18" charset="0"/>
              </a:rPr>
              <a:t>Обов'язки користувача</a:t>
            </a:r>
          </a:p>
          <a:p>
            <a:pPr algn="just"/>
            <a:r>
              <a:rPr lang="uk-UA" sz="3300" b="0" i="0" dirty="0">
                <a:solidFill>
                  <a:srgbClr val="333333"/>
                </a:solidFill>
                <a:effectLst/>
                <a:latin typeface="Georgia" panose="02040502050405020303" pitchFamily="18" charset="0"/>
              </a:rPr>
              <a:t>1. З урахуванням характеру та особливостей діяльності, що здійснюється користувачем за договором комерційної концесії, користувач зобов'язаний:</a:t>
            </a:r>
          </a:p>
          <a:p>
            <a:pPr algn="just"/>
            <a:r>
              <a:rPr lang="uk-UA" sz="3300" b="0" i="0" dirty="0">
                <a:solidFill>
                  <a:srgbClr val="333333"/>
                </a:solidFill>
                <a:effectLst/>
                <a:latin typeface="Georgia" panose="02040502050405020303" pitchFamily="18" charset="0"/>
              </a:rPr>
              <a:t>1) використовувати торговельну марку та інші позначення правоволодільця визначеним у договорі способом;</a:t>
            </a:r>
          </a:p>
          <a:p>
            <a:pPr algn="just"/>
            <a:r>
              <a:rPr lang="uk-UA" sz="3300" b="0" i="0" dirty="0">
                <a:solidFill>
                  <a:srgbClr val="333333"/>
                </a:solidFill>
                <a:effectLst/>
                <a:latin typeface="Georgia" panose="02040502050405020303" pitchFamily="18" charset="0"/>
              </a:rPr>
              <a:t>2) забезпечити відповідність якості товарів (робіт, послуг), що виробляються (виконуються, надаються) відповідно до договору комерційної концесії, якості аналогічних товарів (робіт, послуг), що виробляються (виконуються, надаються) </a:t>
            </a:r>
            <a:r>
              <a:rPr lang="uk-UA" sz="3300" b="0" i="0" dirty="0" err="1">
                <a:solidFill>
                  <a:srgbClr val="333333"/>
                </a:solidFill>
                <a:effectLst/>
                <a:latin typeface="Georgia" panose="02040502050405020303" pitchFamily="18" charset="0"/>
              </a:rPr>
              <a:t>правоволодільцем</a:t>
            </a:r>
            <a:r>
              <a:rPr lang="uk-UA" sz="3300" b="0" i="0" dirty="0">
                <a:solidFill>
                  <a:srgbClr val="333333"/>
                </a:solidFill>
                <a:effectLst/>
                <a:latin typeface="Georgia" panose="02040502050405020303" pitchFamily="18" charset="0"/>
              </a:rPr>
              <a:t>;</a:t>
            </a:r>
          </a:p>
          <a:p>
            <a:pPr algn="just"/>
            <a:r>
              <a:rPr lang="uk-UA" sz="3300" b="0" i="0" dirty="0">
                <a:solidFill>
                  <a:srgbClr val="333333"/>
                </a:solidFill>
                <a:effectLst/>
                <a:latin typeface="Georgia" panose="02040502050405020303" pitchFamily="18" charset="0"/>
              </a:rPr>
              <a:t>3) дотримуватися інструкцій та вказівок правоволодільця, спрямованих на забезпечення відповідності характеру, способів та умов використання комплексу наданих прав використанню цих прав </a:t>
            </a:r>
            <a:r>
              <a:rPr lang="uk-UA" sz="3300" b="0" i="0" dirty="0" err="1">
                <a:solidFill>
                  <a:srgbClr val="333333"/>
                </a:solidFill>
                <a:effectLst/>
                <a:latin typeface="Georgia" panose="02040502050405020303" pitchFamily="18" charset="0"/>
              </a:rPr>
              <a:t>правоволодільцем</a:t>
            </a:r>
            <a:r>
              <a:rPr lang="uk-UA" sz="3300" b="0" i="0" dirty="0">
                <a:solidFill>
                  <a:srgbClr val="333333"/>
                </a:solidFill>
                <a:effectLst/>
                <a:latin typeface="Georgia" panose="02040502050405020303" pitchFamily="18" charset="0"/>
              </a:rPr>
              <a:t>;</a:t>
            </a:r>
          </a:p>
          <a:p>
            <a:endParaRPr lang="uk-UA" dirty="0"/>
          </a:p>
        </p:txBody>
      </p:sp>
    </p:spTree>
    <p:extLst>
      <p:ext uri="{BB962C8B-B14F-4D97-AF65-F5344CB8AC3E}">
        <p14:creationId xmlns:p14="http://schemas.microsoft.com/office/powerpoint/2010/main" val="351659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44FE856-1A34-497E-8FA4-1B121D2DB596}"/>
              </a:ext>
            </a:extLst>
          </p:cNvPr>
          <p:cNvSpPr>
            <a:spLocks noGrp="1"/>
          </p:cNvSpPr>
          <p:nvPr>
            <p:ph idx="1"/>
          </p:nvPr>
        </p:nvSpPr>
        <p:spPr>
          <a:xfrm>
            <a:off x="457200" y="1484784"/>
            <a:ext cx="8229600" cy="5089752"/>
          </a:xfrm>
        </p:spPr>
        <p:txBody>
          <a:bodyPr>
            <a:normAutofit/>
          </a:bodyPr>
          <a:lstStyle/>
          <a:p>
            <a:r>
              <a:rPr lang="uk-UA" b="1" i="0" dirty="0">
                <a:effectLst/>
              </a:rPr>
              <a:t>Розпорядження майновими правами інтелектуальної власності</a:t>
            </a:r>
            <a:r>
              <a:rPr lang="uk-UA" b="0" i="0" dirty="0">
                <a:effectLst/>
              </a:rPr>
              <a:t> – це право власника об'єкта інтелектуальної власності передавати права на використання даного об'єкта іншій особі </a:t>
            </a:r>
            <a:r>
              <a:rPr lang="uk-UA" b="1" i="0" dirty="0">
                <a:effectLst/>
              </a:rPr>
              <a:t>повністю або частково.</a:t>
            </a:r>
          </a:p>
          <a:p>
            <a:r>
              <a:rPr lang="uk-UA" b="1" i="0" dirty="0">
                <a:effectLst/>
              </a:rPr>
              <a:t>Договір про використання об'єкта права інтелектуальної власності </a:t>
            </a:r>
            <a:r>
              <a:rPr lang="uk-UA" b="0" i="0" dirty="0">
                <a:effectLst/>
              </a:rPr>
              <a:t>– це вид цивільно-правової угоди та краще рішення для захисту своїх прав на інтелектуальну власність при їх переході.</a:t>
            </a:r>
            <a:r>
              <a:rPr lang="uk-UA" b="1" i="0" dirty="0">
                <a:effectLst/>
              </a:rPr>
              <a:t>   </a:t>
            </a:r>
            <a:endParaRPr lang="uk-UA" dirty="0"/>
          </a:p>
        </p:txBody>
      </p:sp>
    </p:spTree>
    <p:extLst>
      <p:ext uri="{BB962C8B-B14F-4D97-AF65-F5344CB8AC3E}">
        <p14:creationId xmlns:p14="http://schemas.microsoft.com/office/powerpoint/2010/main" val="18897841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CD640B9-160B-4371-96E3-77BD3E7591B2}"/>
              </a:ext>
            </a:extLst>
          </p:cNvPr>
          <p:cNvSpPr>
            <a:spLocks noGrp="1"/>
          </p:cNvSpPr>
          <p:nvPr>
            <p:ph idx="1"/>
          </p:nvPr>
        </p:nvSpPr>
        <p:spPr/>
        <p:txBody>
          <a:bodyPr>
            <a:normAutofit fontScale="92500" lnSpcReduction="20000"/>
          </a:bodyPr>
          <a:lstStyle/>
          <a:p>
            <a:pPr algn="just"/>
            <a:r>
              <a:rPr lang="uk-UA" b="0" i="0" dirty="0">
                <a:solidFill>
                  <a:srgbClr val="333333"/>
                </a:solidFill>
                <a:effectLst/>
                <a:latin typeface="Georgia" panose="02040502050405020303" pitchFamily="18" charset="0"/>
              </a:rPr>
              <a:t>4) надавати покупцям (замовникам) додаткові послуги, на які вони могли б розраховувати, купуючи (замовляючи) товари (роботи, послуги) безпосередньо у правоволодільця;</a:t>
            </a:r>
          </a:p>
          <a:p>
            <a:pPr algn="just"/>
            <a:r>
              <a:rPr lang="uk-UA" b="0" i="0" dirty="0">
                <a:solidFill>
                  <a:srgbClr val="333333"/>
                </a:solidFill>
                <a:effectLst/>
                <a:latin typeface="Georgia" panose="02040502050405020303" pitchFamily="18" charset="0"/>
              </a:rPr>
              <a:t>5) інформувати покупців (замовників) найбільш очевидним для них способом про використання ним торговельної марки та інших позначень правоволодільця за договором комерційної концесії;</a:t>
            </a:r>
          </a:p>
          <a:p>
            <a:pPr algn="just"/>
            <a:r>
              <a:rPr lang="uk-UA" b="0" i="0" dirty="0">
                <a:solidFill>
                  <a:srgbClr val="333333"/>
                </a:solidFill>
                <a:effectLst/>
                <a:latin typeface="Georgia" panose="02040502050405020303" pitchFamily="18" charset="0"/>
              </a:rPr>
              <a:t>6) не розголошувати секрети виробництва правоволодільця, іншу одержану від нього конфіденційну інформацію.</a:t>
            </a:r>
          </a:p>
          <a:p>
            <a:endParaRPr lang="uk-UA" dirty="0"/>
          </a:p>
        </p:txBody>
      </p:sp>
    </p:spTree>
    <p:extLst>
      <p:ext uri="{BB962C8B-B14F-4D97-AF65-F5344CB8AC3E}">
        <p14:creationId xmlns:p14="http://schemas.microsoft.com/office/powerpoint/2010/main" val="3336035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F3B2CEC-97DB-4FF6-BDFF-2800FE54AB3A}"/>
              </a:ext>
            </a:extLst>
          </p:cNvPr>
          <p:cNvSpPr>
            <a:spLocks noGrp="1"/>
          </p:cNvSpPr>
          <p:nvPr>
            <p:ph idx="1"/>
          </p:nvPr>
        </p:nvSpPr>
        <p:spPr>
          <a:xfrm>
            <a:off x="457200" y="1196752"/>
            <a:ext cx="8229600" cy="5377784"/>
          </a:xfrm>
        </p:spPr>
        <p:txBody>
          <a:bodyPr>
            <a:normAutofit fontScale="85000" lnSpcReduction="20000"/>
          </a:bodyPr>
          <a:lstStyle/>
          <a:p>
            <a:pPr algn="just"/>
            <a:r>
              <a:rPr lang="uk-UA" b="1" i="0" u="none" strike="noStrike" dirty="0">
                <a:solidFill>
                  <a:srgbClr val="333333"/>
                </a:solidFill>
                <a:effectLst/>
                <a:latin typeface="Georgia" panose="02040502050405020303" pitchFamily="18" charset="0"/>
              </a:rPr>
              <a:t>Стаття 1122.</a:t>
            </a:r>
            <a:r>
              <a:rPr lang="uk-UA" b="0" i="0" dirty="0">
                <a:solidFill>
                  <a:srgbClr val="333333"/>
                </a:solidFill>
                <a:effectLst/>
                <a:latin typeface="Georgia" panose="02040502050405020303" pitchFamily="18" charset="0"/>
              </a:rPr>
              <a:t> Особливі умови договору комерційної концесії</a:t>
            </a:r>
          </a:p>
          <a:p>
            <a:pPr algn="just"/>
            <a:r>
              <a:rPr lang="uk-UA" b="0" i="0" dirty="0">
                <a:solidFill>
                  <a:srgbClr val="333333"/>
                </a:solidFill>
                <a:effectLst/>
                <a:latin typeface="Georgia" panose="02040502050405020303" pitchFamily="18" charset="0"/>
              </a:rPr>
              <a:t>1. В договорі комерційної концесії можуть бути передбачені особливі умови, зокрема:</a:t>
            </a:r>
          </a:p>
          <a:p>
            <a:pPr algn="just"/>
            <a:r>
              <a:rPr lang="uk-UA" b="0" i="0" dirty="0">
                <a:solidFill>
                  <a:srgbClr val="333333"/>
                </a:solidFill>
                <a:effectLst/>
                <a:latin typeface="Georgia" panose="02040502050405020303" pitchFamily="18" charset="0"/>
              </a:rPr>
              <a:t>1) обов'язок правоволодільця не надавати іншим особам аналогічні комплекси прав для їх використання на закріпленій за користувачем території або утримуватися від власної аналогічної діяльності на цій території;</a:t>
            </a:r>
          </a:p>
          <a:p>
            <a:pPr algn="just"/>
            <a:r>
              <a:rPr lang="uk-UA" b="0" i="0" dirty="0">
                <a:solidFill>
                  <a:srgbClr val="333333"/>
                </a:solidFill>
                <a:effectLst/>
                <a:latin typeface="Georgia" panose="02040502050405020303" pitchFamily="18" charset="0"/>
              </a:rPr>
              <a:t>2) обов'язок користувача не конкурувати з </a:t>
            </a:r>
            <a:r>
              <a:rPr lang="uk-UA" b="0" i="0" dirty="0" err="1">
                <a:solidFill>
                  <a:srgbClr val="333333"/>
                </a:solidFill>
                <a:effectLst/>
                <a:latin typeface="Georgia" panose="02040502050405020303" pitchFamily="18" charset="0"/>
              </a:rPr>
              <a:t>правоволодільцем</a:t>
            </a:r>
            <a:r>
              <a:rPr lang="uk-UA" b="0" i="0" dirty="0">
                <a:solidFill>
                  <a:srgbClr val="333333"/>
                </a:solidFill>
                <a:effectLst/>
                <a:latin typeface="Georgia" panose="02040502050405020303" pitchFamily="18" charset="0"/>
              </a:rPr>
              <a:t> на території, на яку поширюється чинність договору, щодо підприємницької діяльності, яку здійснює користувач з використанням наданих </a:t>
            </a:r>
            <a:r>
              <a:rPr lang="uk-UA" b="0" i="0" dirty="0" err="1">
                <a:solidFill>
                  <a:srgbClr val="333333"/>
                </a:solidFill>
                <a:effectLst/>
                <a:latin typeface="Georgia" panose="02040502050405020303" pitchFamily="18" charset="0"/>
              </a:rPr>
              <a:t>правоволодільцем</a:t>
            </a:r>
            <a:r>
              <a:rPr lang="uk-UA" b="0" i="0" dirty="0">
                <a:solidFill>
                  <a:srgbClr val="333333"/>
                </a:solidFill>
                <a:effectLst/>
                <a:latin typeface="Georgia" panose="02040502050405020303" pitchFamily="18" charset="0"/>
              </a:rPr>
              <a:t> прав;</a:t>
            </a:r>
          </a:p>
          <a:p>
            <a:pPr algn="just"/>
            <a:r>
              <a:rPr lang="uk-UA" b="0" i="0" dirty="0">
                <a:solidFill>
                  <a:srgbClr val="333333"/>
                </a:solidFill>
                <a:effectLst/>
                <a:latin typeface="Georgia" panose="02040502050405020303" pitchFamily="18" charset="0"/>
              </a:rPr>
              <a:t>3) обов'язок користувача не одержувати аналогічні права від конкурентів (потенційних конкурентів) правоволодільця;</a:t>
            </a:r>
          </a:p>
          <a:p>
            <a:endParaRPr lang="uk-UA" dirty="0"/>
          </a:p>
        </p:txBody>
      </p:sp>
    </p:spTree>
    <p:extLst>
      <p:ext uri="{BB962C8B-B14F-4D97-AF65-F5344CB8AC3E}">
        <p14:creationId xmlns:p14="http://schemas.microsoft.com/office/powerpoint/2010/main" val="4080424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04EE946-E9FC-4C1C-9590-E40B8BCF7B76}"/>
              </a:ext>
            </a:extLst>
          </p:cNvPr>
          <p:cNvSpPr>
            <a:spLocks noGrp="1"/>
          </p:cNvSpPr>
          <p:nvPr>
            <p:ph idx="1"/>
          </p:nvPr>
        </p:nvSpPr>
        <p:spPr>
          <a:xfrm>
            <a:off x="457200" y="1412776"/>
            <a:ext cx="8229600" cy="5161760"/>
          </a:xfrm>
        </p:spPr>
        <p:txBody>
          <a:bodyPr>
            <a:normAutofit fontScale="85000" lnSpcReduction="10000"/>
          </a:bodyPr>
          <a:lstStyle/>
          <a:p>
            <a:pPr algn="just"/>
            <a:r>
              <a:rPr lang="uk-UA" b="0" i="0" dirty="0">
                <a:solidFill>
                  <a:srgbClr val="333333"/>
                </a:solidFill>
                <a:effectLst/>
                <a:latin typeface="Georgia" panose="02040502050405020303" pitchFamily="18" charset="0"/>
              </a:rPr>
              <a:t>4) обов'язок користувача погоджувати з </a:t>
            </a:r>
            <a:r>
              <a:rPr lang="uk-UA" b="0" i="0" dirty="0" err="1">
                <a:solidFill>
                  <a:srgbClr val="333333"/>
                </a:solidFill>
                <a:effectLst/>
                <a:latin typeface="Georgia" panose="02040502050405020303" pitchFamily="18" charset="0"/>
              </a:rPr>
              <a:t>правоволодільцем</a:t>
            </a:r>
            <a:r>
              <a:rPr lang="uk-UA" b="0" i="0" dirty="0">
                <a:solidFill>
                  <a:srgbClr val="333333"/>
                </a:solidFill>
                <a:effectLst/>
                <a:latin typeface="Georgia" panose="02040502050405020303" pitchFamily="18" charset="0"/>
              </a:rPr>
              <a:t> місце розташування приміщень для продажу товарів (виконання робіт, надання послуг), передбачених договором, а також їх внутрішнє і зовнішнє оформлення.</a:t>
            </a:r>
          </a:p>
          <a:p>
            <a:pPr algn="just"/>
            <a:r>
              <a:rPr lang="uk-UA" b="0" i="0" dirty="0">
                <a:solidFill>
                  <a:srgbClr val="333333"/>
                </a:solidFill>
                <a:effectLst/>
                <a:latin typeface="Georgia" panose="02040502050405020303" pitchFamily="18" charset="0"/>
              </a:rPr>
              <a:t>2. Умова договору, відповідно до якої </a:t>
            </a:r>
            <a:r>
              <a:rPr lang="uk-UA" b="0" i="0" dirty="0" err="1">
                <a:solidFill>
                  <a:srgbClr val="333333"/>
                </a:solidFill>
                <a:effectLst/>
                <a:latin typeface="Georgia" panose="02040502050405020303" pitchFamily="18" charset="0"/>
              </a:rPr>
              <a:t>правоволоділець</a:t>
            </a:r>
            <a:r>
              <a:rPr lang="uk-UA" b="0" i="0" dirty="0">
                <a:solidFill>
                  <a:srgbClr val="333333"/>
                </a:solidFill>
                <a:effectLst/>
                <a:latin typeface="Georgia" panose="02040502050405020303" pitchFamily="18" charset="0"/>
              </a:rPr>
              <a:t> має право визначати ціну товару (робіт, послуг), договором, або встановлювати верхню чи нижню межу цієї ціни, є нікчемною.</a:t>
            </a:r>
          </a:p>
          <a:p>
            <a:pPr algn="just"/>
            <a:r>
              <a:rPr lang="uk-UA" b="0" i="0" dirty="0">
                <a:solidFill>
                  <a:srgbClr val="333333"/>
                </a:solidFill>
                <a:effectLst/>
                <a:latin typeface="Georgia" panose="02040502050405020303" pitchFamily="18" charset="0"/>
              </a:rPr>
              <a:t>3. Умова договору, відповідно до якої користувач має право продавати товари (виконувати роботи, надавати послуги) виключно певній категорії покупців (замовників) або виключно покупцям (замовникам), які мають місцезнаходження (місце проживання) на території, визначеній у договорі.</a:t>
            </a:r>
          </a:p>
          <a:p>
            <a:endParaRPr lang="uk-UA" dirty="0"/>
          </a:p>
        </p:txBody>
      </p:sp>
    </p:spTree>
    <p:extLst>
      <p:ext uri="{BB962C8B-B14F-4D97-AF65-F5344CB8AC3E}">
        <p14:creationId xmlns:p14="http://schemas.microsoft.com/office/powerpoint/2010/main" val="39269986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45D4B3-DB28-4323-9447-7BD62DD9CC55}"/>
              </a:ext>
            </a:extLst>
          </p:cNvPr>
          <p:cNvSpPr>
            <a:spLocks noGrp="1"/>
          </p:cNvSpPr>
          <p:nvPr>
            <p:ph idx="1"/>
          </p:nvPr>
        </p:nvSpPr>
        <p:spPr>
          <a:xfrm>
            <a:off x="457200" y="1844824"/>
            <a:ext cx="8229600" cy="4729712"/>
          </a:xfrm>
        </p:spPr>
        <p:txBody>
          <a:bodyPr>
            <a:normAutofit lnSpcReduction="10000"/>
          </a:bodyPr>
          <a:lstStyle/>
          <a:p>
            <a:pPr marL="109728" indent="0" algn="just">
              <a:buNone/>
            </a:pPr>
            <a:r>
              <a:rPr lang="uk-UA" dirty="0">
                <a:solidFill>
                  <a:srgbClr val="333333"/>
                </a:solidFill>
                <a:latin typeface="Times New Roman" panose="02020603050405020304" pitchFamily="18" charset="0"/>
              </a:rPr>
              <a:t>   </a:t>
            </a:r>
            <a:r>
              <a:rPr lang="uk-UA" b="1" i="0" dirty="0">
                <a:solidFill>
                  <a:srgbClr val="333333"/>
                </a:solidFill>
                <a:effectLst/>
                <a:latin typeface="Times New Roman" panose="02020603050405020304" pitchFamily="18" charset="0"/>
              </a:rPr>
              <a:t>Відповідальність правоволодільця за вимогами, що пред'являються до користувача:</a:t>
            </a:r>
          </a:p>
          <a:p>
            <a:pPr algn="just"/>
            <a:r>
              <a:rPr lang="uk-UA" b="0" i="0" dirty="0">
                <a:solidFill>
                  <a:srgbClr val="333333"/>
                </a:solidFill>
                <a:effectLst/>
                <a:latin typeface="Times New Roman" panose="02020603050405020304" pitchFamily="18" charset="0"/>
              </a:rPr>
              <a:t>1.Правоволоділець несе субсидіарну відповідальність за вимогами, що пред'являються до користувача у зв'язку з невідповідністю якості товарів (робіт, послуг), проданих (виконаних, наданих) користувачем.</a:t>
            </a:r>
          </a:p>
          <a:p>
            <a:pPr algn="just"/>
            <a:r>
              <a:rPr lang="uk-UA" b="0" i="0" dirty="0">
                <a:solidFill>
                  <a:srgbClr val="333333"/>
                </a:solidFill>
                <a:effectLst/>
                <a:latin typeface="Times New Roman" panose="02020603050405020304" pitchFamily="18" charset="0"/>
              </a:rPr>
              <a:t>За вимогами, що пред'являються до користувача як виробника продукції (товарів) правоволодільця, </a:t>
            </a:r>
            <a:r>
              <a:rPr lang="uk-UA" b="0" i="0" dirty="0" err="1">
                <a:solidFill>
                  <a:srgbClr val="333333"/>
                </a:solidFill>
                <a:effectLst/>
                <a:latin typeface="Times New Roman" panose="02020603050405020304" pitchFamily="18" charset="0"/>
              </a:rPr>
              <a:t>правоволоділець</a:t>
            </a:r>
            <a:r>
              <a:rPr lang="uk-UA" b="0" i="0" dirty="0">
                <a:solidFill>
                  <a:srgbClr val="333333"/>
                </a:solidFill>
                <a:effectLst/>
                <a:latin typeface="Times New Roman" panose="02020603050405020304" pitchFamily="18" charset="0"/>
              </a:rPr>
              <a:t> відповідає солідарно з користувачем.</a:t>
            </a:r>
          </a:p>
          <a:p>
            <a:endParaRPr lang="uk-UA" dirty="0"/>
          </a:p>
        </p:txBody>
      </p:sp>
    </p:spTree>
    <p:extLst>
      <p:ext uri="{BB962C8B-B14F-4D97-AF65-F5344CB8AC3E}">
        <p14:creationId xmlns:p14="http://schemas.microsoft.com/office/powerpoint/2010/main" val="34278183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ctr"/>
            <a:endParaRPr lang="uk-UA" dirty="0"/>
          </a:p>
          <a:p>
            <a:pPr algn="ctr"/>
            <a:endParaRPr lang="uk-UA" dirty="0"/>
          </a:p>
          <a:p>
            <a:pPr algn="ctr"/>
            <a:endParaRPr lang="uk-UA" dirty="0"/>
          </a:p>
          <a:p>
            <a:pPr algn="ctr"/>
            <a:endParaRPr lang="uk-UA" dirty="0"/>
          </a:p>
          <a:p>
            <a:pPr algn="ctr"/>
            <a:endParaRPr lang="uk-UA" dirty="0"/>
          </a:p>
          <a:p>
            <a:pPr algn="ctr"/>
            <a:r>
              <a:rPr lang="uk-UA" sz="3600" dirty="0"/>
              <a:t>Дякую за увагу!</a:t>
            </a:r>
            <a:endParaRPr lang="en-US" sz="3600" dirty="0"/>
          </a:p>
        </p:txBody>
      </p:sp>
    </p:spTree>
    <p:extLst>
      <p:ext uri="{BB962C8B-B14F-4D97-AF65-F5344CB8AC3E}">
        <p14:creationId xmlns:p14="http://schemas.microsoft.com/office/powerpoint/2010/main" val="1574766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924944"/>
            <a:ext cx="8229600" cy="3649592"/>
          </a:xfrm>
        </p:spPr>
        <p:txBody>
          <a:bodyPr>
            <a:normAutofit/>
          </a:bodyPr>
          <a:lstStyle/>
          <a:p>
            <a:r>
              <a:rPr lang="uk-UA" sz="3200" b="1" i="1" dirty="0"/>
              <a:t>Правомірне використання прав </a:t>
            </a:r>
            <a:r>
              <a:rPr lang="uk-UA" sz="3200" dirty="0"/>
              <a:t>на об’єкти інтелектуальної можливе лише </a:t>
            </a:r>
            <a:r>
              <a:rPr lang="uk-UA" sz="3200" b="1" i="1" dirty="0"/>
              <a:t>за умови правомірного їх набуття</a:t>
            </a:r>
            <a:r>
              <a:rPr lang="uk-UA" sz="3200" dirty="0"/>
              <a:t>.</a:t>
            </a:r>
          </a:p>
        </p:txBody>
      </p:sp>
    </p:spTree>
    <p:extLst>
      <p:ext uri="{BB962C8B-B14F-4D97-AF65-F5344CB8AC3E}">
        <p14:creationId xmlns:p14="http://schemas.microsoft.com/office/powerpoint/2010/main" val="205548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340768"/>
            <a:ext cx="8229600" cy="5233768"/>
          </a:xfrm>
        </p:spPr>
        <p:txBody>
          <a:bodyPr/>
          <a:lstStyle/>
          <a:p>
            <a:pPr marL="109728" indent="0">
              <a:buNone/>
            </a:pPr>
            <a:r>
              <a:rPr lang="uk-UA" b="1" i="1" dirty="0"/>
              <a:t>Оформлення прав інтелектуальної власності </a:t>
            </a:r>
            <a:r>
              <a:rPr lang="uk-UA" dirty="0"/>
              <a:t>- це послідовність дій людини, направлена на </a:t>
            </a:r>
            <a:r>
              <a:rPr lang="uk-UA" b="1" i="1" dirty="0"/>
              <a:t>набуття права:</a:t>
            </a:r>
          </a:p>
          <a:p>
            <a:pPr>
              <a:buFont typeface="Arial" panose="020B0604020202020204" pitchFamily="34" charset="0"/>
              <a:buChar char="•"/>
            </a:pPr>
            <a:r>
              <a:rPr lang="uk-UA" dirty="0"/>
              <a:t>на винахід, корисну модель, яке охороняється державою і засвідчується </a:t>
            </a:r>
            <a:r>
              <a:rPr lang="uk-UA" b="1" i="1" dirty="0"/>
              <a:t>патентом</a:t>
            </a:r>
            <a:r>
              <a:rPr lang="uk-UA" dirty="0"/>
              <a:t>;</a:t>
            </a:r>
          </a:p>
          <a:p>
            <a:pPr>
              <a:buFont typeface="Arial" panose="020B0604020202020204" pitchFamily="34" charset="0"/>
              <a:buChar char="•"/>
            </a:pPr>
            <a:r>
              <a:rPr lang="uk-UA" dirty="0"/>
              <a:t>промисловий зразок, торговельну марку, географічне зазначення та ін. - які засвідчуються </a:t>
            </a:r>
            <a:r>
              <a:rPr lang="uk-UA" b="1" i="1" dirty="0"/>
              <a:t>свідоцтвом</a:t>
            </a:r>
            <a:r>
              <a:rPr lang="uk-UA" dirty="0"/>
              <a:t>;</a:t>
            </a:r>
          </a:p>
          <a:p>
            <a:pPr>
              <a:buFont typeface="Arial" panose="020B0604020202020204" pitchFamily="34" charset="0"/>
              <a:buChar char="•"/>
            </a:pPr>
            <a:r>
              <a:rPr lang="uk-UA" dirty="0"/>
              <a:t>авторське право - не підлягає обов'язковій реєстрації.</a:t>
            </a:r>
            <a:endParaRPr lang="en-US" dirty="0"/>
          </a:p>
        </p:txBody>
      </p:sp>
    </p:spTree>
    <p:extLst>
      <p:ext uri="{BB962C8B-B14F-4D97-AF65-F5344CB8AC3E}">
        <p14:creationId xmlns:p14="http://schemas.microsoft.com/office/powerpoint/2010/main" val="2118038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72816"/>
            <a:ext cx="8229600" cy="4801720"/>
          </a:xfrm>
        </p:spPr>
        <p:txBody>
          <a:bodyPr/>
          <a:lstStyle/>
          <a:p>
            <a:r>
              <a:rPr lang="uk-UA" dirty="0"/>
              <a:t>Державна </a:t>
            </a:r>
            <a:r>
              <a:rPr lang="uk-UA" b="1" i="1" dirty="0"/>
              <a:t>реєстрація авторського права </a:t>
            </a:r>
            <a:r>
              <a:rPr lang="uk-UA" dirty="0"/>
              <a:t>в Україні здійснюється відповідно до Закону України «Про авторське право і суміжні права» від 23 грудня 1993 р. № 3792-12 та постанови Кабінету Міністрів України від 27.12.2001 р. № 1756 «Про державну реєстрацію авторського права і договорів, які стосуються права автора на твір».</a:t>
            </a:r>
            <a:endParaRPr lang="en-US" dirty="0"/>
          </a:p>
        </p:txBody>
      </p:sp>
    </p:spTree>
    <p:extLst>
      <p:ext uri="{BB962C8B-B14F-4D97-AF65-F5344CB8AC3E}">
        <p14:creationId xmlns:p14="http://schemas.microsoft.com/office/powerpoint/2010/main" val="3952185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12776"/>
            <a:ext cx="8229600" cy="5161760"/>
          </a:xfrm>
        </p:spPr>
        <p:txBody>
          <a:bodyPr>
            <a:normAutofit lnSpcReduction="10000"/>
          </a:bodyPr>
          <a:lstStyle/>
          <a:p>
            <a:r>
              <a:rPr lang="uk-UA" dirty="0"/>
              <a:t>Науково-технічні досягнення можуть бути визнані об'єктами промислової власності лише після їх кваліфікації відповідним державним органом реєстрації і </a:t>
            </a:r>
            <a:r>
              <a:rPr lang="uk-UA" b="1" i="1" dirty="0"/>
              <a:t>видачі охоронного документа</a:t>
            </a:r>
            <a:r>
              <a:rPr lang="uk-UA" dirty="0"/>
              <a:t>. </a:t>
            </a:r>
          </a:p>
          <a:p>
            <a:r>
              <a:rPr lang="uk-UA" dirty="0"/>
              <a:t>Державна кваліфікація здійснюється Державним підприємством «Український інститут промислової власності», що входить до складу Державної служби інтелектуальної власності, на підставі проведення спеціальних  експертиз — формальної і кваліфікаційної.</a:t>
            </a:r>
            <a:endParaRPr lang="en-US" dirty="0"/>
          </a:p>
        </p:txBody>
      </p:sp>
    </p:spTree>
    <p:extLst>
      <p:ext uri="{BB962C8B-B14F-4D97-AF65-F5344CB8AC3E}">
        <p14:creationId xmlns:p14="http://schemas.microsoft.com/office/powerpoint/2010/main" val="165365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920</TotalTime>
  <Words>3004</Words>
  <Application>Microsoft Office PowerPoint</Application>
  <PresentationFormat>Экран (4:3)</PresentationFormat>
  <Paragraphs>141</Paragraphs>
  <Slides>54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54</vt:i4>
      </vt:variant>
    </vt:vector>
  </HeadingPairs>
  <TitlesOfParts>
    <vt:vector size="61" baseType="lpstr">
      <vt:lpstr>Arial</vt:lpstr>
      <vt:lpstr>Georgia</vt:lpstr>
      <vt:lpstr>Linux Libertine</vt:lpstr>
      <vt:lpstr>Times New Roman</vt:lpstr>
      <vt:lpstr>Trebuchet MS</vt:lpstr>
      <vt:lpstr>Wingdings 2</vt:lpstr>
      <vt:lpstr>Городская</vt:lpstr>
      <vt:lpstr>Інтелектуальна власність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Свідоцтва на об'єкти інтелектуальної власності</vt:lpstr>
      <vt:lpstr>Презентация PowerPoint</vt:lpstr>
      <vt:lpstr>Презентация PowerPoint</vt:lpstr>
      <vt:lpstr>Види договорів щодо розпоряджання майновими правами інтелектуальної власності (ст.1107 ЦКУ): </vt:lpstr>
      <vt:lpstr>До інших договорів можна віднести:</vt:lpstr>
      <vt:lpstr>Презентация PowerPoint</vt:lpstr>
      <vt:lpstr>Презентация PowerPoint</vt:lpstr>
      <vt:lpstr>Ліцензія на використання об'єкта права інтелектуальної власності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Ліцензійний договір </vt:lpstr>
      <vt:lpstr>Презентация PowerPoint</vt:lpstr>
      <vt:lpstr>Презентация PowerPoint</vt:lpstr>
      <vt:lpstr>Презентация PowerPoint</vt:lpstr>
      <vt:lpstr>Презентация PowerPoint</vt:lpstr>
      <vt:lpstr>Строк ліцензійного договору </vt:lpstr>
      <vt:lpstr>Презентация PowerPoint</vt:lpstr>
      <vt:lpstr>Презентация PowerPoint</vt:lpstr>
      <vt:lpstr>Договір про створення на замовлення і використання об’єкта права інтелектуальної власності (ст. 1112 ЦКУ)</vt:lpstr>
      <vt:lpstr>Презентация PowerPoint</vt:lpstr>
      <vt:lpstr>Договір про передання виключних майнових прав інтелектуальної власності (ст.1113 ЦКУ) </vt:lpstr>
      <vt:lpstr>Презентация PowerPoint</vt:lpstr>
      <vt:lpstr>Презентация PowerPoint</vt:lpstr>
      <vt:lpstr>Державна реєстрація договорів щодо розпоряджання майновими правами інтелектуальної власності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Вадос</dc:creator>
  <cp:lastModifiedBy>Щербакова Олена Миколаївна</cp:lastModifiedBy>
  <cp:revision>60</cp:revision>
  <dcterms:created xsi:type="dcterms:W3CDTF">2020-11-03T08:45:12Z</dcterms:created>
  <dcterms:modified xsi:type="dcterms:W3CDTF">2024-03-18T09:24:17Z</dcterms:modified>
</cp:coreProperties>
</file>