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311" r:id="rId19"/>
    <p:sldId id="274" r:id="rId20"/>
    <p:sldId id="275" r:id="rId21"/>
    <p:sldId id="276" r:id="rId22"/>
    <p:sldId id="277" r:id="rId23"/>
    <p:sldId id="278" r:id="rId24"/>
    <p:sldId id="279" r:id="rId25"/>
    <p:sldId id="312" r:id="rId26"/>
    <p:sldId id="280" r:id="rId27"/>
    <p:sldId id="281" r:id="rId28"/>
    <p:sldId id="282" r:id="rId29"/>
    <p:sldId id="283" r:id="rId30"/>
    <p:sldId id="284" r:id="rId31"/>
    <p:sldId id="285" r:id="rId32"/>
    <p:sldId id="286" r:id="rId33"/>
    <p:sldId id="290" r:id="rId34"/>
    <p:sldId id="288" r:id="rId35"/>
    <p:sldId id="289" r:id="rId36"/>
    <p:sldId id="287" r:id="rId37"/>
    <p:sldId id="317" r:id="rId38"/>
    <p:sldId id="291" r:id="rId39"/>
    <p:sldId id="292" r:id="rId40"/>
    <p:sldId id="293" r:id="rId41"/>
    <p:sldId id="294" r:id="rId42"/>
    <p:sldId id="295" r:id="rId43"/>
    <p:sldId id="296" r:id="rId44"/>
    <p:sldId id="313" r:id="rId45"/>
    <p:sldId id="298" r:id="rId46"/>
    <p:sldId id="299" r:id="rId47"/>
    <p:sldId id="314" r:id="rId48"/>
    <p:sldId id="300" r:id="rId49"/>
    <p:sldId id="315" r:id="rId50"/>
    <p:sldId id="301" r:id="rId51"/>
    <p:sldId id="302" r:id="rId52"/>
    <p:sldId id="303" r:id="rId53"/>
    <p:sldId id="316" r:id="rId54"/>
    <p:sldId id="304" r:id="rId55"/>
    <p:sldId id="305" r:id="rId56"/>
    <p:sldId id="306" r:id="rId57"/>
    <p:sldId id="307" r:id="rId58"/>
    <p:sldId id="308" r:id="rId59"/>
    <p:sldId id="309" r:id="rId60"/>
    <p:sldId id="310" r:id="rId6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6" d="100"/>
          <a:sy n="96" d="100"/>
        </p:scale>
        <p:origin x="13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2/25/2024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2/25/2024</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2/25/2024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zakon.rada.gov.ua/laws/show/995_123"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zakon.rada.gov.ua/laws/show/1023-12" TargetMode="External"/><Relationship Id="rId2" Type="http://schemas.openxmlformats.org/officeDocument/2006/relationships/hyperlink" Target="https://zakon.rada.gov.ua/laws/show/236/96-%D0%B2%D1%80" TargetMode="External"/><Relationship Id="rId1" Type="http://schemas.openxmlformats.org/officeDocument/2006/relationships/slideLayout" Target="../slideLayouts/slideLayout2.xml"/><Relationship Id="rId4" Type="http://schemas.openxmlformats.org/officeDocument/2006/relationships/hyperlink" Target="https://zakon.rada.gov.ua/laws/show/270/96-%D0%B2%D1%80"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zakon.rada.gov.ua/laws/show/752-14#n255"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zakon.rada.gov.ua/laws/show/752-14#n2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zakon.rada.gov.ua/laws/show/317-19#n86" TargetMode="External"/><Relationship Id="rId2" Type="http://schemas.openxmlformats.org/officeDocument/2006/relationships/hyperlink" Target="https://zakon.rada.gov.ua/laws/show/317-19" TargetMode="External"/><Relationship Id="rId1" Type="http://schemas.openxmlformats.org/officeDocument/2006/relationships/slideLayout" Target="../slideLayouts/slideLayout2.xml"/><Relationship Id="rId4" Type="http://schemas.openxmlformats.org/officeDocument/2006/relationships/hyperlink" Target="https://zakon.rada.gov.ua/laws/show/815-20#n328"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zakon.rada.gov.ua/laws/show/752-14#n69"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zakon.rada.gov.ua/laws/show/752-14#n15" TargetMode="External"/><Relationship Id="rId2" Type="http://schemas.openxmlformats.org/officeDocument/2006/relationships/hyperlink" Target="https://zakon.rada.gov.ua/laws/show/752-14#n22"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zakon.rada.gov.ua/laws/show/752-14#n104"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zakon.rada.gov.ua/laws/show/752-14#n335"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zakon.rada.gov.ua/laws/show/752-14#n22" TargetMode="External"/><Relationship Id="rId2" Type="http://schemas.openxmlformats.org/officeDocument/2006/relationships/hyperlink" Target="https://zakon.rada.gov.ua/laws/show/752-14#n15"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zakon.rada.gov.ua/laws/show/752-14#n354"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zakon.rada.gov.ua/laws/show/815-20#n329" TargetMode="External"/><Relationship Id="rId2" Type="http://schemas.openxmlformats.org/officeDocument/2006/relationships/hyperlink" Target="https://zakon.rada.gov.ua/laws/show/317-19#n87"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zakon.rada.gov.ua/laws/show/815-20#n331" TargetMode="External"/><Relationship Id="rId2" Type="http://schemas.openxmlformats.org/officeDocument/2006/relationships/hyperlink" Target="https://zakon.rada.gov.ua/laws/show/5460-17#n7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sz="4400" dirty="0"/>
              <a:t>Інтелектуальна власність</a:t>
            </a:r>
          </a:p>
        </p:txBody>
      </p:sp>
      <p:sp>
        <p:nvSpPr>
          <p:cNvPr id="3" name="Подзаголовок 2"/>
          <p:cNvSpPr>
            <a:spLocks noGrp="1"/>
          </p:cNvSpPr>
          <p:nvPr>
            <p:ph type="subTitle" idx="1"/>
          </p:nvPr>
        </p:nvSpPr>
        <p:spPr/>
        <p:txBody>
          <a:bodyPr>
            <a:normAutofit/>
          </a:bodyPr>
          <a:lstStyle/>
          <a:p>
            <a:r>
              <a:rPr lang="uk-UA" sz="2400" b="1" dirty="0">
                <a:solidFill>
                  <a:schemeClr val="tx1"/>
                </a:solidFill>
                <a:latin typeface="Times New Roman" panose="02020603050405020304" pitchFamily="18" charset="0"/>
                <a:cs typeface="Times New Roman" panose="02020603050405020304" pitchFamily="18" charset="0"/>
              </a:rPr>
              <a:t>Тема </a:t>
            </a:r>
            <a:r>
              <a:rPr lang="uk-UA" sz="2400" b="1">
                <a:solidFill>
                  <a:schemeClr val="tx1"/>
                </a:solidFill>
                <a:latin typeface="Times New Roman" panose="02020603050405020304" pitchFamily="18" charset="0"/>
                <a:cs typeface="Times New Roman" panose="02020603050405020304" pitchFamily="18" charset="0"/>
              </a:rPr>
              <a:t>№ 5. </a:t>
            </a:r>
            <a:r>
              <a:rPr lang="uk-UA" sz="2400" b="1" dirty="0">
                <a:solidFill>
                  <a:schemeClr val="tx1"/>
                </a:solidFill>
                <a:latin typeface="Times New Roman" panose="02020603050405020304" pitchFamily="18" charset="0"/>
                <a:cs typeface="Times New Roman" panose="02020603050405020304" pitchFamily="18" charset="0"/>
              </a:rPr>
              <a:t>Правова охорона засобів індивідуалізації учасників цивільного обороту, товарів і послуг</a:t>
            </a:r>
          </a:p>
        </p:txBody>
      </p:sp>
    </p:spTree>
    <p:extLst>
      <p:ext uri="{BB962C8B-B14F-4D97-AF65-F5344CB8AC3E}">
        <p14:creationId xmlns:p14="http://schemas.microsoft.com/office/powerpoint/2010/main" val="2580646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578069"/>
            <a:ext cx="8596668" cy="5463293"/>
          </a:xfrm>
        </p:spPr>
        <p:txBody>
          <a:bodyPr>
            <a:noAutofit/>
          </a:bodyPr>
          <a:lstStyle/>
          <a:p>
            <a:r>
              <a:rPr lang="uk-UA" sz="2200" dirty="0"/>
              <a:t>2. Згідно з цим Законом </a:t>
            </a:r>
            <a:r>
              <a:rPr lang="uk-UA" sz="2200" b="1" i="1" dirty="0"/>
              <a:t>не можуть одержати правову охорону також позначення, які:</a:t>
            </a:r>
          </a:p>
          <a:p>
            <a:r>
              <a:rPr lang="uk-UA" sz="2200" dirty="0"/>
              <a:t>звичайно не мають розрізняльної здатності та не набули такої внаслідок їх використання;</a:t>
            </a:r>
          </a:p>
          <a:p>
            <a:r>
              <a:rPr lang="uk-UA" sz="2200" dirty="0"/>
              <a:t>складаються лише </a:t>
            </a:r>
            <a:r>
              <a:rPr lang="uk-UA" sz="2200"/>
              <a:t>з позначень, </a:t>
            </a:r>
            <a:r>
              <a:rPr lang="uk-UA" sz="2200" dirty="0"/>
              <a:t>що є загальновживаними у сучасній мові або у добросовісній та усталеній торговельній практиці щодо товарів і послуг;</a:t>
            </a:r>
          </a:p>
          <a:p>
            <a:r>
              <a:rPr lang="uk-UA" sz="2200" dirty="0"/>
              <a:t>складаються лише з позначень чи даних, що є описовими під час використання щодо зазначених у заявці товарів і послуг або у зв’язку з ними, свідчать про вид, якість, склад, кількість, властивості, передбачене призначення, цінність товарів і послуг, географічне походження, місце і час виготовлення чи збуту товарів або надання послуг, або на інші характеристики товарів чи послуг;</a:t>
            </a:r>
          </a:p>
          <a:p>
            <a:endParaRPr lang="uk-UA" sz="2200" dirty="0"/>
          </a:p>
        </p:txBody>
      </p:sp>
    </p:spTree>
    <p:extLst>
      <p:ext uri="{BB962C8B-B14F-4D97-AF65-F5344CB8AC3E}">
        <p14:creationId xmlns:p14="http://schemas.microsoft.com/office/powerpoint/2010/main" val="2869984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872359"/>
            <a:ext cx="8596668" cy="5169004"/>
          </a:xfrm>
        </p:spPr>
        <p:txBody>
          <a:bodyPr>
            <a:noAutofit/>
          </a:bodyPr>
          <a:lstStyle/>
          <a:p>
            <a:r>
              <a:rPr lang="uk-UA" sz="2000" dirty="0"/>
              <a:t>можуть ввести в оману щодо товарів чи послуг, зокрема щодо їх властивості, якості або географічного походження;</a:t>
            </a:r>
          </a:p>
          <a:p>
            <a:r>
              <a:rPr lang="uk-UA" sz="2000" dirty="0"/>
              <a:t>можуть ввести в оману щодо особи, яка виробляє товар або надає послугу;</a:t>
            </a:r>
          </a:p>
          <a:p>
            <a:r>
              <a:rPr lang="uk-UA" sz="2000" dirty="0"/>
              <a:t>складаються лише з позначень, що є загальновживаними символами і термінами;</a:t>
            </a:r>
          </a:p>
          <a:p>
            <a:r>
              <a:rPr lang="uk-UA" sz="2000" dirty="0"/>
              <a:t>відображають лише форму, що обумовлена природним станом товару чи необхідністю отримання технічного результату, або яка надає товарові істотної цінності;</a:t>
            </a:r>
          </a:p>
          <a:p>
            <a:r>
              <a:rPr lang="uk-UA" sz="2000" dirty="0"/>
              <a:t>відтворюють назву сорту рослин, зареєстрованого чи заявленого на реєстрацію в Україні або якому надана правова охорона відповідно до міжнародного договору України до дати подання заявки на торговельну марку, що містить таке позначення, і якщо заявлене позначення стосується сорту рослин того самого або спорідненого виду;</a:t>
            </a:r>
          </a:p>
        </p:txBody>
      </p:sp>
    </p:spTree>
    <p:extLst>
      <p:ext uri="{BB962C8B-B14F-4D97-AF65-F5344CB8AC3E}">
        <p14:creationId xmlns:p14="http://schemas.microsoft.com/office/powerpoint/2010/main" val="1682697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40525"/>
            <a:ext cx="8596668" cy="5000838"/>
          </a:xfrm>
        </p:spPr>
        <p:txBody>
          <a:bodyPr>
            <a:normAutofit/>
          </a:bodyPr>
          <a:lstStyle/>
          <a:p>
            <a:r>
              <a:rPr lang="uk-UA" sz="2400" dirty="0"/>
              <a:t>містять географічні зазначення (у тому числі для спиртів та алкогольних напоїв), зареєстровані чи заявлені на реєстрацію в Україні або яким надана правова охорона відповідно до міжнародного договору України до дати подання заявки на торговельну марку, що містить таке зазначення, а якщо заявлено пріоритет - до дати пріоритету для таких самих або споріднених з ними товарів, якщо під час використання заявленого позначення використовується репутація географічного зазначення та/або заявлене позначення вводить в оману щодо особливої якості, характеристик та дійсного походження товару.</a:t>
            </a:r>
          </a:p>
          <a:p>
            <a:endParaRPr lang="uk-UA" dirty="0"/>
          </a:p>
        </p:txBody>
      </p:sp>
    </p:spTree>
    <p:extLst>
      <p:ext uri="{BB962C8B-B14F-4D97-AF65-F5344CB8AC3E}">
        <p14:creationId xmlns:p14="http://schemas.microsoft.com/office/powerpoint/2010/main" val="693867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93077"/>
            <a:ext cx="8596668" cy="4948286"/>
          </a:xfrm>
        </p:spPr>
        <p:txBody>
          <a:bodyPr>
            <a:normAutofit/>
          </a:bodyPr>
          <a:lstStyle/>
          <a:p>
            <a:r>
              <a:rPr lang="uk-UA" sz="2000" dirty="0"/>
              <a:t>3. Не можуть бути зареєстровані як торговельні марки позначення, які на дату подання заявки або якщо заявлено пріоритет, то на дату пріоритету є тотожними або схожими настільки, що їх можна сплутати, зокрема, асоціювати з:</a:t>
            </a:r>
          </a:p>
          <a:p>
            <a:r>
              <a:rPr lang="uk-UA" sz="2000" dirty="0"/>
              <a:t>торговельними марками, раніше зареєстрованими чи заявленими на реєстрацію в Україні на ім’я іншої особи для таких самих або споріднених з ними товарів і послуг;</a:t>
            </a:r>
          </a:p>
          <a:p>
            <a:r>
              <a:rPr lang="uk-UA" sz="2000" dirty="0"/>
              <a:t>торговельними марками інших осіб, якщо такі торговельні марки охороняються без реєстрації на території України на підставі міжнародних договорів України, зокрема торговельними марками, визнаними добре відомими відповідно до </a:t>
            </a:r>
            <a:r>
              <a:rPr lang="uk-UA" sz="2000" u="sng" dirty="0">
                <a:hlinkClick r:id="rId2"/>
              </a:rPr>
              <a:t>статті 6</a:t>
            </a:r>
            <a:r>
              <a:rPr lang="uk-UA" sz="2000" dirty="0"/>
              <a:t> </a:t>
            </a:r>
            <a:r>
              <a:rPr lang="uk-UA" sz="2000" dirty="0" err="1"/>
              <a:t>bis</a:t>
            </a:r>
            <a:r>
              <a:rPr lang="uk-UA" sz="2000" dirty="0"/>
              <a:t> Паризької конвенції щодо таких самих або споріднених з ними товарів і послуг;</a:t>
            </a:r>
          </a:p>
          <a:p>
            <a:r>
              <a:rPr lang="uk-UA" sz="2000" dirty="0"/>
              <a:t>та в деяких інших випадках.</a:t>
            </a:r>
          </a:p>
          <a:p>
            <a:endParaRPr lang="uk-UA" dirty="0"/>
          </a:p>
        </p:txBody>
      </p:sp>
    </p:spTree>
    <p:extLst>
      <p:ext uri="{BB962C8B-B14F-4D97-AF65-F5344CB8AC3E}">
        <p14:creationId xmlns:p14="http://schemas.microsoft.com/office/powerpoint/2010/main" val="3391467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72055"/>
            <a:ext cx="8596668" cy="4969307"/>
          </a:xfrm>
        </p:spPr>
        <p:txBody>
          <a:bodyPr>
            <a:normAutofit/>
          </a:bodyPr>
          <a:lstStyle/>
          <a:p>
            <a:r>
              <a:rPr lang="uk-UA" sz="2400" dirty="0"/>
              <a:t>4. Не реєструються як торговельні марки позначення, які відтворюють:</a:t>
            </a:r>
          </a:p>
          <a:p>
            <a:r>
              <a:rPr lang="uk-UA" sz="2400" dirty="0"/>
              <a:t>промислові зразки, права на які належать в Україні іншим особам;</a:t>
            </a:r>
          </a:p>
          <a:p>
            <a:r>
              <a:rPr lang="uk-UA" sz="2400" dirty="0"/>
              <a:t>назви відомих в Україні творів науки, літератури і мистецтва або цитати і персонажі з них, твори мистецтва та їх фрагменти без згоди власників авторського права або їх правонаступників;</a:t>
            </a:r>
          </a:p>
          <a:p>
            <a:r>
              <a:rPr lang="uk-UA" sz="2400" dirty="0"/>
              <a:t>прізвища, імена, псевдоніми та похідні від них, портрети і факсиміле відомих в Україні осіб без їх згоди.</a:t>
            </a:r>
          </a:p>
        </p:txBody>
      </p:sp>
    </p:spTree>
    <p:extLst>
      <p:ext uri="{BB962C8B-B14F-4D97-AF65-F5344CB8AC3E}">
        <p14:creationId xmlns:p14="http://schemas.microsoft.com/office/powerpoint/2010/main" val="3171373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662152"/>
          </a:xfrm>
        </p:spPr>
        <p:txBody>
          <a:bodyPr>
            <a:normAutofit/>
          </a:bodyPr>
          <a:lstStyle/>
          <a:p>
            <a:r>
              <a:rPr lang="uk-UA" sz="3200" b="1" dirty="0"/>
              <a:t>ПОРЯДОК ОДЕРЖАННЯ СВІДОЦТВА</a:t>
            </a:r>
            <a:endParaRPr lang="uk-UA" sz="3200" dirty="0"/>
          </a:p>
        </p:txBody>
      </p:sp>
      <p:sp>
        <p:nvSpPr>
          <p:cNvPr id="3" name="Объект 2"/>
          <p:cNvSpPr>
            <a:spLocks noGrp="1"/>
          </p:cNvSpPr>
          <p:nvPr>
            <p:ph idx="1"/>
          </p:nvPr>
        </p:nvSpPr>
        <p:spPr>
          <a:xfrm>
            <a:off x="677334" y="1502979"/>
            <a:ext cx="8596668" cy="4538383"/>
          </a:xfrm>
        </p:spPr>
        <p:txBody>
          <a:bodyPr>
            <a:normAutofit/>
          </a:bodyPr>
          <a:lstStyle/>
          <a:p>
            <a:r>
              <a:rPr lang="uk-UA" b="1" dirty="0"/>
              <a:t>Стаття 7.</a:t>
            </a:r>
            <a:r>
              <a:rPr lang="uk-UA" dirty="0"/>
              <a:t> Заявка</a:t>
            </a:r>
          </a:p>
          <a:p>
            <a:r>
              <a:rPr lang="uk-UA" dirty="0"/>
              <a:t>1. Особа, яка бажає одержати свідоцтво, подає до НОІВ заявку.</a:t>
            </a:r>
          </a:p>
          <a:p>
            <a:r>
              <a:rPr lang="uk-UA" dirty="0"/>
              <a:t>Заявка може подаватися у паперовій або електронній формі. Спосіб подання заявки обирає заявник.</a:t>
            </a:r>
          </a:p>
          <a:p>
            <a:r>
              <a:rPr lang="uk-UA" dirty="0"/>
              <a:t>За заявками, поданими в електронній формі, здійснюється електронне діловодство відповідно до законодавства у сфері електронних документів та електронного документообігу, цього Закону та правил, встановлених на їх основі центральним органом виконавчої влади, що забезпечує формування та реалізує державну політику у сфері інтелектуальної власності. Заявки в електронній формі подаються за умови ідентифікації заявника (представника у справах інтелектуальної власності чи іншої довіреної особи заявника) з використанням кваліфікованого електронного підпису.</a:t>
            </a:r>
          </a:p>
          <a:p>
            <a:endParaRPr lang="uk-UA" b="1" i="1" dirty="0"/>
          </a:p>
        </p:txBody>
      </p:sp>
    </p:spTree>
    <p:extLst>
      <p:ext uri="{BB962C8B-B14F-4D97-AF65-F5344CB8AC3E}">
        <p14:creationId xmlns:p14="http://schemas.microsoft.com/office/powerpoint/2010/main" val="3345828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987973"/>
            <a:ext cx="8596668" cy="5053390"/>
          </a:xfrm>
        </p:spPr>
        <p:txBody>
          <a:bodyPr>
            <a:normAutofit lnSpcReduction="10000"/>
          </a:bodyPr>
          <a:lstStyle/>
          <a:p>
            <a:r>
              <a:rPr lang="uk-UA" sz="2400" dirty="0"/>
              <a:t>2. За дорученням заявника заявку може бути подано через представника у справах інтелектуальної власності або іншу довірену особу.</a:t>
            </a:r>
          </a:p>
          <a:p>
            <a:r>
              <a:rPr lang="uk-UA" sz="2400" b="1" i="1" dirty="0"/>
              <a:t>3. Заявка повинна стосуватися однієї торговельної марки.</a:t>
            </a:r>
          </a:p>
          <a:p>
            <a:r>
              <a:rPr lang="uk-UA" sz="2400" dirty="0"/>
              <a:t>4. Заявка складається українською мовою і повинна містити:</a:t>
            </a:r>
          </a:p>
          <a:p>
            <a:r>
              <a:rPr lang="uk-UA" sz="2400" dirty="0"/>
              <a:t>заяву про реєстрацію торговельної марки;</a:t>
            </a:r>
          </a:p>
          <a:p>
            <a:r>
              <a:rPr lang="uk-UA" sz="2400" dirty="0"/>
              <a:t>зображення позначення, що заявляється;</a:t>
            </a:r>
          </a:p>
          <a:p>
            <a:r>
              <a:rPr lang="uk-UA" sz="2400" dirty="0"/>
              <a:t>перелік товарів і послуг, для яких заявник просить зареєструвати торговельну марку, згрупованих за МКТП (Міжнародна класифікація товарів і послуг для реєстрації знаків).</a:t>
            </a:r>
          </a:p>
          <a:p>
            <a:endParaRPr lang="uk-UA" sz="2400" b="1" i="1" dirty="0"/>
          </a:p>
          <a:p>
            <a:endParaRPr lang="uk-UA" dirty="0"/>
          </a:p>
        </p:txBody>
      </p:sp>
    </p:spTree>
    <p:extLst>
      <p:ext uri="{BB962C8B-B14F-4D97-AF65-F5344CB8AC3E}">
        <p14:creationId xmlns:p14="http://schemas.microsoft.com/office/powerpoint/2010/main" val="2808837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553593"/>
            <a:ext cx="8596668" cy="4487770"/>
          </a:xfrm>
        </p:spPr>
        <p:txBody>
          <a:bodyPr>
            <a:normAutofit/>
          </a:bodyPr>
          <a:lstStyle/>
          <a:p>
            <a:r>
              <a:rPr lang="uk-UA" sz="2400" dirty="0"/>
              <a:t>5. У заяві про реєстрацію торговельної марки необхідно вказати заявника (заявників) та його адресу.</a:t>
            </a:r>
          </a:p>
          <a:p>
            <a:r>
              <a:rPr lang="uk-UA" sz="2400" dirty="0"/>
              <a:t>У заяві про реєстрацію колективної торговельної марки робиться відповідна відмітка та наводиться перелік осіб, які мають право використовувати таку торговельну марку. </a:t>
            </a:r>
          </a:p>
          <a:p>
            <a:r>
              <a:rPr lang="uk-UA" sz="2400" dirty="0"/>
              <a:t>До заяви про реєстрацію колективної торговельної марки також додається документ, що визначає умови її використання.</a:t>
            </a:r>
          </a:p>
          <a:p>
            <a:endParaRPr lang="uk-UA" sz="2400" dirty="0"/>
          </a:p>
          <a:p>
            <a:endParaRPr lang="uk-UA" dirty="0"/>
          </a:p>
        </p:txBody>
      </p:sp>
    </p:spTree>
    <p:extLst>
      <p:ext uri="{BB962C8B-B14F-4D97-AF65-F5344CB8AC3E}">
        <p14:creationId xmlns:p14="http://schemas.microsoft.com/office/powerpoint/2010/main" val="1950680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4B5E0AB-5E4C-4942-BC65-DF88C8C4240D}"/>
              </a:ext>
            </a:extLst>
          </p:cNvPr>
          <p:cNvSpPr>
            <a:spLocks noGrp="1"/>
          </p:cNvSpPr>
          <p:nvPr>
            <p:ph idx="1"/>
          </p:nvPr>
        </p:nvSpPr>
        <p:spPr>
          <a:xfrm>
            <a:off x="677334" y="932155"/>
            <a:ext cx="8596668" cy="5109207"/>
          </a:xfrm>
        </p:spPr>
        <p:txBody>
          <a:bodyPr>
            <a:normAutofit lnSpcReduction="10000"/>
          </a:bodyPr>
          <a:lstStyle/>
          <a:p>
            <a:r>
              <a:rPr lang="ru-RU" sz="2400" dirty="0"/>
              <a:t>6</a:t>
            </a:r>
            <a:r>
              <a:rPr lang="uk-UA" sz="2400" dirty="0"/>
              <a:t>. Якщо заявник просить </a:t>
            </a:r>
            <a:r>
              <a:rPr lang="uk-UA" sz="2400" b="1" i="1" dirty="0"/>
              <a:t>охорону кольору чи поєднання кольорів як розрізняльної ознаки своєї торговельної марки</a:t>
            </a:r>
            <a:r>
              <a:rPr lang="uk-UA" sz="2400" dirty="0"/>
              <a:t>, то він зобов’язаний:</a:t>
            </a:r>
          </a:p>
          <a:p>
            <a:r>
              <a:rPr lang="uk-UA" sz="2400" dirty="0"/>
              <a:t>заявити про це і вказати в заяві колір чи поєднання кольорів, охорону яких він просить;</a:t>
            </a:r>
          </a:p>
          <a:p>
            <a:r>
              <a:rPr lang="uk-UA" sz="2400" dirty="0"/>
              <a:t>подати в заявці кольорові зображення зазначеної торговельної марки. Кількість примірників таких зображень встановлюється центральним органом виконавчої влади, що забезпечує формування та реалізує державну політику у сфері інтелектуальної власності;</a:t>
            </a:r>
          </a:p>
          <a:p>
            <a:r>
              <a:rPr lang="uk-UA" sz="2400" dirty="0"/>
              <a:t>надати приклади використання торговельної марки, якщо позначення, що заявляється, є кольором як таким.</a:t>
            </a:r>
          </a:p>
          <a:p>
            <a:endParaRPr lang="ru-UA" dirty="0"/>
          </a:p>
        </p:txBody>
      </p:sp>
    </p:spTree>
    <p:extLst>
      <p:ext uri="{BB962C8B-B14F-4D97-AF65-F5344CB8AC3E}">
        <p14:creationId xmlns:p14="http://schemas.microsoft.com/office/powerpoint/2010/main" val="1905867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660635"/>
            <a:ext cx="8596668" cy="4380728"/>
          </a:xfrm>
        </p:spPr>
        <p:txBody>
          <a:bodyPr>
            <a:normAutofit/>
          </a:bodyPr>
          <a:lstStyle/>
          <a:p>
            <a:r>
              <a:rPr lang="uk-UA" sz="2400" dirty="0"/>
              <a:t>8. За подання заявки сплачується збір, розмір якого встановлюється з урахуванням кількості заявників та класів МКТП, якими охоплюються зазначені в заявці товари і послуги, та особливостей заявленого позначення. </a:t>
            </a:r>
          </a:p>
          <a:p>
            <a:r>
              <a:rPr lang="uk-UA" sz="2400" dirty="0"/>
              <a:t>Зазначений збір сплачується до дня спливу двох місяців від дати подання заявки. </a:t>
            </a:r>
          </a:p>
          <a:p>
            <a:r>
              <a:rPr lang="uk-UA" sz="2400" dirty="0"/>
              <a:t>Цей строк продовжується, але не більше ніж на шість місяців, якщо до його спливу буде подано відповідне клопотання та сплачено збір за його подання.</a:t>
            </a:r>
          </a:p>
          <a:p>
            <a:endParaRPr lang="uk-UA" sz="2400" dirty="0"/>
          </a:p>
        </p:txBody>
      </p:sp>
    </p:spTree>
    <p:extLst>
      <p:ext uri="{BB962C8B-B14F-4D97-AF65-F5344CB8AC3E}">
        <p14:creationId xmlns:p14="http://schemas.microsoft.com/office/powerpoint/2010/main" val="3638475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408386"/>
            <a:ext cx="8596668" cy="4632977"/>
          </a:xfrm>
        </p:spPr>
        <p:txBody>
          <a:bodyPr>
            <a:normAutofit/>
          </a:bodyPr>
          <a:lstStyle/>
          <a:p>
            <a:r>
              <a:rPr lang="uk-UA" sz="2800" dirty="0">
                <a:latin typeface="Times New Roman" panose="02020603050405020304" pitchFamily="18" charset="0"/>
                <a:cs typeface="Times New Roman" panose="02020603050405020304" pitchFamily="18" charset="0"/>
              </a:rPr>
              <a:t>Важливими правовими засобами формування та підтримання здорового конкурентного середовища у всіх країнах з ринковою економікою є засоби індивідуалізації юридичних осіб, товарів і послуг, а саме:</a:t>
            </a:r>
          </a:p>
          <a:p>
            <a:r>
              <a:rPr lang="uk-UA" sz="2800" b="1" i="1" dirty="0">
                <a:latin typeface="Times New Roman" panose="02020603050405020304" pitchFamily="18" charset="0"/>
                <a:cs typeface="Times New Roman" panose="02020603050405020304" pitchFamily="18" charset="0"/>
              </a:rPr>
              <a:t>товарних марок (знаків для товарів і послуг), </a:t>
            </a:r>
          </a:p>
          <a:p>
            <a:r>
              <a:rPr lang="uk-UA" sz="2800" b="1" i="1" dirty="0">
                <a:latin typeface="Times New Roman" panose="02020603050405020304" pitchFamily="18" charset="0"/>
                <a:cs typeface="Times New Roman" panose="02020603050405020304" pitchFamily="18" charset="0"/>
              </a:rPr>
              <a:t>комерційних найменувань, </a:t>
            </a:r>
          </a:p>
          <a:p>
            <a:r>
              <a:rPr lang="uk-UA" sz="2800" b="1" i="1" dirty="0">
                <a:latin typeface="Times New Roman" panose="02020603050405020304" pitchFamily="18" charset="0"/>
                <a:cs typeface="Times New Roman" panose="02020603050405020304" pitchFamily="18" charset="0"/>
              </a:rPr>
              <a:t>географічних зазначень</a:t>
            </a:r>
          </a:p>
        </p:txBody>
      </p:sp>
    </p:spTree>
    <p:extLst>
      <p:ext uri="{BB962C8B-B14F-4D97-AF65-F5344CB8AC3E}">
        <p14:creationId xmlns:p14="http://schemas.microsoft.com/office/powerpoint/2010/main" val="3029572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977463"/>
            <a:ext cx="8596668" cy="5063900"/>
          </a:xfrm>
        </p:spPr>
        <p:txBody>
          <a:bodyPr/>
          <a:lstStyle/>
          <a:p>
            <a:r>
              <a:rPr lang="uk-UA" sz="2400" b="1" dirty="0"/>
              <a:t>Стаття 11.</a:t>
            </a:r>
            <a:r>
              <a:rPr lang="uk-UA" sz="2400" dirty="0"/>
              <a:t> Відкликання заявки</a:t>
            </a:r>
          </a:p>
          <a:p>
            <a:r>
              <a:rPr lang="uk-UA" sz="2400" dirty="0"/>
              <a:t>Заявник має право відкликати заявку в будь-який час до дати сплати державного мита за видачу свідоцтва.</a:t>
            </a:r>
          </a:p>
          <a:p>
            <a:r>
              <a:rPr lang="uk-UA" sz="2400" b="1" dirty="0"/>
              <a:t>Стаття 12.</a:t>
            </a:r>
            <a:r>
              <a:rPr lang="uk-UA" sz="2400" dirty="0"/>
              <a:t> Публікація про видачу свідоцтва</a:t>
            </a:r>
          </a:p>
          <a:p>
            <a:r>
              <a:rPr lang="uk-UA" sz="2400" dirty="0"/>
              <a:t>На підставі рішення про реєстрацію торговельної марки та за наявності документа про сплату державного мита за видачу свідоцтва і збору за публікацію про видачу свідоцтва здійснюється публікація в Бюлетені відомостей про видачу свідоцтва, визначених в установленому порядку. Зазначені мито та збір сплачуються після надходження до заявника рішення про реєстрацію торговельної марки.</a:t>
            </a:r>
          </a:p>
          <a:p>
            <a:endParaRPr lang="uk-UA" sz="2400" dirty="0"/>
          </a:p>
          <a:p>
            <a:endParaRPr lang="uk-UA" dirty="0"/>
          </a:p>
        </p:txBody>
      </p:sp>
    </p:spTree>
    <p:extLst>
      <p:ext uri="{BB962C8B-B14F-4D97-AF65-F5344CB8AC3E}">
        <p14:creationId xmlns:p14="http://schemas.microsoft.com/office/powerpoint/2010/main" val="3873633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914401"/>
            <a:ext cx="8596668" cy="5126962"/>
          </a:xfrm>
        </p:spPr>
        <p:txBody>
          <a:bodyPr>
            <a:normAutofit/>
          </a:bodyPr>
          <a:lstStyle/>
          <a:p>
            <a:r>
              <a:rPr lang="uk-UA" sz="2000" b="1" dirty="0"/>
              <a:t>Стаття 13.</a:t>
            </a:r>
            <a:r>
              <a:rPr lang="uk-UA" sz="2000" dirty="0"/>
              <a:t> Реєстрація торговельної марки</a:t>
            </a:r>
          </a:p>
          <a:p>
            <a:r>
              <a:rPr lang="uk-UA" sz="2000" dirty="0"/>
              <a:t>1. Одночасно з публікацією відомостей про видачу свідоцтва НОІВ здійснює державну реєстрацію торговельної марки, для чого вносить до Реєстру відповідні відомості. Порядок ведення Реєстру і склад відомостей, що містяться в Реєстрі, визначаються центральним органом виконавчої влади, що забезпечує формування та реалізує державну політику у сфері інтелектуальної власності.</a:t>
            </a:r>
          </a:p>
          <a:p>
            <a:r>
              <a:rPr lang="uk-UA" sz="2000" dirty="0"/>
              <a:t>2. Після внесення до Реєстру відомостей будь-яка особа має право ознайомитися з ними у порядку, що визначається центральним органом виконавчої влади, що забезпечує формування та реалізує державну політику у сфері інтелектуальної власності, та одержати відповідно до свого клопотання виписку з Реєстру щодо відомостей про свідоцтво, за умови сплати збору за подання цього клопотання.</a:t>
            </a:r>
          </a:p>
          <a:p>
            <a:endParaRPr lang="uk-UA" dirty="0"/>
          </a:p>
        </p:txBody>
      </p:sp>
    </p:spTree>
    <p:extLst>
      <p:ext uri="{BB962C8B-B14F-4D97-AF65-F5344CB8AC3E}">
        <p14:creationId xmlns:p14="http://schemas.microsoft.com/office/powerpoint/2010/main" val="20993161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903891"/>
            <a:ext cx="8596668" cy="5137472"/>
          </a:xfrm>
        </p:spPr>
        <p:txBody>
          <a:bodyPr>
            <a:normAutofit/>
          </a:bodyPr>
          <a:lstStyle/>
          <a:p>
            <a:r>
              <a:rPr lang="uk-UA" sz="2400" b="1" dirty="0"/>
              <a:t>Стаття 14.</a:t>
            </a:r>
            <a:r>
              <a:rPr lang="uk-UA" sz="2400" dirty="0"/>
              <a:t> Видача свідоцтва</a:t>
            </a:r>
          </a:p>
          <a:p>
            <a:r>
              <a:rPr lang="uk-UA" sz="2400" dirty="0"/>
              <a:t>1. Видача свідоцтва здійснюється НОІВ </a:t>
            </a:r>
            <a:r>
              <a:rPr lang="uk-UA" sz="2400" b="1" i="1" dirty="0"/>
              <a:t>у місячний строк після державної реєстрації торговельної марки</a:t>
            </a:r>
            <a:r>
              <a:rPr lang="uk-UA" sz="2400" dirty="0"/>
              <a:t>. Свідоцтво видається особі, яка має право на його одержання. Якщо право на одержання свідоцтва мають кілька осіб, їм видається одне свідоцтво.</a:t>
            </a:r>
          </a:p>
          <a:p>
            <a:r>
              <a:rPr lang="uk-UA" sz="2400" dirty="0"/>
              <a:t>2. Форма свідоцтва і зміст зазначених у ньому відомостей визначаються центральним органом виконавчої влади, що забезпечує формування та реалізує державну політику у сфері інтелектуальної власності.</a:t>
            </a:r>
          </a:p>
          <a:p>
            <a:endParaRPr lang="uk-UA" sz="2400" dirty="0"/>
          </a:p>
        </p:txBody>
      </p:sp>
    </p:spTree>
    <p:extLst>
      <p:ext uri="{BB962C8B-B14F-4D97-AF65-F5344CB8AC3E}">
        <p14:creationId xmlns:p14="http://schemas.microsoft.com/office/powerpoint/2010/main" val="8547848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03177"/>
            <a:ext cx="8596668" cy="5038185"/>
          </a:xfrm>
        </p:spPr>
        <p:txBody>
          <a:bodyPr/>
          <a:lstStyle/>
          <a:p>
            <a:r>
              <a:rPr lang="uk-UA" sz="2800" dirty="0"/>
              <a:t>3. До виданого свідоцтва на вимогу його власника НОІВ вносить виправлення очевидних помилок з наступним повідомленням про це в Бюлетені.</a:t>
            </a:r>
          </a:p>
          <a:p>
            <a:r>
              <a:rPr lang="uk-UA" sz="2800" dirty="0"/>
              <a:t>4. У випадку втрати чи зіпсування свідоцтва його власнику видається </a:t>
            </a:r>
            <a:r>
              <a:rPr lang="uk-UA" sz="2800" b="1" i="1" dirty="0"/>
              <a:t>дублікат свідоцтва </a:t>
            </a:r>
            <a:r>
              <a:rPr lang="uk-UA" sz="2800" dirty="0"/>
              <a:t>у порядку, встановленому центральним органом виконавчої влади, що забезпечує формування та реалізує державну політику у сфері інтелектуальної власності. За видачу дубліката свідоцтва сплачується збір.</a:t>
            </a:r>
          </a:p>
          <a:p>
            <a:endParaRPr lang="uk-UA" dirty="0"/>
          </a:p>
        </p:txBody>
      </p:sp>
    </p:spTree>
    <p:extLst>
      <p:ext uri="{BB962C8B-B14F-4D97-AF65-F5344CB8AC3E}">
        <p14:creationId xmlns:p14="http://schemas.microsoft.com/office/powerpoint/2010/main" val="3387162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1219200"/>
          </a:xfrm>
        </p:spPr>
        <p:txBody>
          <a:bodyPr/>
          <a:lstStyle/>
          <a:p>
            <a:r>
              <a:rPr lang="uk-UA" dirty="0"/>
              <a:t>Правова охорона комерційного найменування</a:t>
            </a:r>
          </a:p>
        </p:txBody>
      </p:sp>
      <p:sp>
        <p:nvSpPr>
          <p:cNvPr id="3" name="Объект 2"/>
          <p:cNvSpPr>
            <a:spLocks noGrp="1"/>
          </p:cNvSpPr>
          <p:nvPr>
            <p:ph idx="1"/>
          </p:nvPr>
        </p:nvSpPr>
        <p:spPr>
          <a:xfrm>
            <a:off x="677334" y="1912883"/>
            <a:ext cx="8596668" cy="4128479"/>
          </a:xfrm>
        </p:spPr>
        <p:txBody>
          <a:bodyPr/>
          <a:lstStyle/>
          <a:p>
            <a:r>
              <a:rPr lang="uk-UA" sz="2400" dirty="0"/>
              <a:t>1. Правова охорона надається комерційному найменуванню, якщо воно дає можливість вирізнити одну особу з-поміж інших та не вводить в оману споживачів щодо справжньої її діяльності.</a:t>
            </a:r>
          </a:p>
          <a:p>
            <a:r>
              <a:rPr lang="uk-UA" sz="2400" dirty="0"/>
              <a:t>2. Право інтелектуальної власності на комерційне найменування є чинним з моменту першого використання цього найменування та охороняється без обов'язкового подання заявки на нього чи його реєстрації і незалежно від того, є чи не є комерційне найменування частиною торговельної марки.</a:t>
            </a:r>
          </a:p>
          <a:p>
            <a:endParaRPr lang="uk-UA" dirty="0"/>
          </a:p>
        </p:txBody>
      </p:sp>
    </p:spTree>
    <p:extLst>
      <p:ext uri="{BB962C8B-B14F-4D97-AF65-F5344CB8AC3E}">
        <p14:creationId xmlns:p14="http://schemas.microsoft.com/office/powerpoint/2010/main" val="8192692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FB20E59-6CFC-49D8-9D02-B2239E5E15A1}"/>
              </a:ext>
            </a:extLst>
          </p:cNvPr>
          <p:cNvSpPr>
            <a:spLocks noGrp="1"/>
          </p:cNvSpPr>
          <p:nvPr>
            <p:ph idx="1"/>
          </p:nvPr>
        </p:nvSpPr>
        <p:spPr>
          <a:xfrm>
            <a:off x="677334" y="1873188"/>
            <a:ext cx="8596668" cy="4168174"/>
          </a:xfrm>
        </p:spPr>
        <p:txBody>
          <a:bodyPr/>
          <a:lstStyle/>
          <a:p>
            <a:r>
              <a:rPr lang="uk-UA" sz="2800" dirty="0"/>
              <a:t>3. Відомості про комерційне найменування можуть вноситися до реєстрів, порядок ведення яких встановлюється законом.</a:t>
            </a:r>
          </a:p>
          <a:p>
            <a:r>
              <a:rPr lang="uk-UA" sz="2800" dirty="0"/>
              <a:t>4. Особи можуть мати однакові комерційні найменування, якщо це не вводить в оману споживачів щодо товарів, які вони виробляють та (або) реалізовують, та послуг, які ними надаються (ст.489 ЦКУ).</a:t>
            </a:r>
          </a:p>
          <a:p>
            <a:endParaRPr lang="ru-UA" dirty="0"/>
          </a:p>
        </p:txBody>
      </p:sp>
    </p:spTree>
    <p:extLst>
      <p:ext uri="{BB962C8B-B14F-4D97-AF65-F5344CB8AC3E}">
        <p14:creationId xmlns:p14="http://schemas.microsoft.com/office/powerpoint/2010/main" val="24639738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166649"/>
            <a:ext cx="8596668" cy="4874714"/>
          </a:xfrm>
        </p:spPr>
        <p:txBody>
          <a:bodyPr>
            <a:normAutofit/>
          </a:bodyPr>
          <a:lstStyle/>
          <a:p>
            <a:r>
              <a:rPr lang="uk-UA" sz="2800" dirty="0"/>
              <a:t>Законодавство України не містить легального визначення комерційного найменування, проте на підставі норм ЦК України комерційне найменування можна визначити </a:t>
            </a:r>
            <a:r>
              <a:rPr lang="uk-UA" sz="2800" b="1" i="1" dirty="0"/>
              <a:t>як оригінальне позначення юридичної особи, що займається підприємництвом, яке дозволяє індивідуалізувати її серед інших осіб та не вводить в оману споживачів щодо справжнього характеру діяльності особи. </a:t>
            </a:r>
          </a:p>
        </p:txBody>
      </p:sp>
    </p:spTree>
    <p:extLst>
      <p:ext uri="{BB962C8B-B14F-4D97-AF65-F5344CB8AC3E}">
        <p14:creationId xmlns:p14="http://schemas.microsoft.com/office/powerpoint/2010/main" val="33251053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229711"/>
            <a:ext cx="8596668" cy="4811652"/>
          </a:xfrm>
        </p:spPr>
        <p:txBody>
          <a:bodyPr>
            <a:normAutofit/>
          </a:bodyPr>
          <a:lstStyle/>
          <a:p>
            <a:r>
              <a:rPr lang="uk-UA" sz="2200" dirty="0"/>
              <a:t>Вітчизняне законодавство, присвячене правовій регламентації відносин у галузі використання комерційних найменувань, лише перебуває на стадії свого становлення.</a:t>
            </a:r>
          </a:p>
          <a:p>
            <a:r>
              <a:rPr lang="uk-UA" sz="2200" dirty="0"/>
              <a:t>Воно складається з відповідних </a:t>
            </a:r>
            <a:r>
              <a:rPr lang="uk-UA" sz="2200" b="1" i="1" dirty="0"/>
              <a:t>норм ЦК та ГК України (Глави 43 ЦК України та ст. 159 ГК України) та Закону України "Про державну реєстрацію юридичних осіб та фізичних осіб - підприємців". </a:t>
            </a:r>
          </a:p>
          <a:p>
            <a:r>
              <a:rPr lang="uk-UA" sz="2200" dirty="0"/>
              <a:t>На міжнародно-правовому рівні основний правовий акт у сфері охорони промислової власності - Паризька конвенція 1883 р. у ст. 8 вказує на екстериторіальний характер права на фірмове найменування, відносячи більш детальне визначення правового режиму комерційних найменувань до компетенції національного законодавства.</a:t>
            </a:r>
          </a:p>
        </p:txBody>
      </p:sp>
    </p:spTree>
    <p:extLst>
      <p:ext uri="{BB962C8B-B14F-4D97-AF65-F5344CB8AC3E}">
        <p14:creationId xmlns:p14="http://schemas.microsoft.com/office/powerpoint/2010/main" val="12480000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861849"/>
            <a:ext cx="8596668" cy="5179514"/>
          </a:xfrm>
        </p:spPr>
        <p:txBody>
          <a:bodyPr>
            <a:normAutofit/>
          </a:bodyPr>
          <a:lstStyle/>
          <a:p>
            <a:r>
              <a:rPr lang="uk-UA" sz="2200" dirty="0"/>
              <a:t>Кожне комерційне найменування має визначену структуру та </a:t>
            </a:r>
            <a:r>
              <a:rPr lang="uk-UA" sz="2200" b="1" i="1" dirty="0"/>
              <a:t>складається з двох частин - корпусу та додатка. </a:t>
            </a:r>
          </a:p>
          <a:p>
            <a:r>
              <a:rPr lang="uk-UA" sz="2200" b="1" i="1" dirty="0"/>
              <a:t>Корпус</a:t>
            </a:r>
            <a:r>
              <a:rPr lang="uk-UA" sz="2200" dirty="0"/>
              <a:t> є обов'язковою частиною будь-якого комерційного найменування. Він повинен містити </a:t>
            </a:r>
            <a:r>
              <a:rPr lang="uk-UA" sz="2200" b="1" i="1" dirty="0"/>
              <a:t>вказівку на організаційно-правову форму юридичної особи</a:t>
            </a:r>
            <a:r>
              <a:rPr lang="uk-UA" sz="2200" dirty="0"/>
              <a:t>.</a:t>
            </a:r>
          </a:p>
          <a:p>
            <a:r>
              <a:rPr lang="uk-UA" sz="2200" dirty="0"/>
              <a:t>До корпусу додається </a:t>
            </a:r>
            <a:r>
              <a:rPr lang="uk-UA" sz="2200" b="1" i="1" dirty="0"/>
              <a:t>допоміжна частина - додаток</a:t>
            </a:r>
            <a:r>
              <a:rPr lang="uk-UA" sz="2200" dirty="0"/>
              <a:t>, елементи якої поділяються на обов'язкові та факультативні.</a:t>
            </a:r>
          </a:p>
          <a:p>
            <a:r>
              <a:rPr lang="uk-UA" sz="2200" b="1" i="1" dirty="0"/>
              <a:t>Обов'язковим додатком є спеціальне оригінальне ідентифікуюче позначення юридичної особи. </a:t>
            </a:r>
            <a:r>
              <a:rPr lang="uk-UA" sz="2200" dirty="0"/>
              <a:t>Інші додатки, наприклад вказівки "універсальний", "спеціалізований" тощо, відносяться до числа факультативних елементів, що можуть включатися до комерційного найменування за розсудом його власника. </a:t>
            </a:r>
          </a:p>
        </p:txBody>
      </p:sp>
    </p:spTree>
    <p:extLst>
      <p:ext uri="{BB962C8B-B14F-4D97-AF65-F5344CB8AC3E}">
        <p14:creationId xmlns:p14="http://schemas.microsoft.com/office/powerpoint/2010/main" val="33737739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366345"/>
            <a:ext cx="8596668" cy="4675017"/>
          </a:xfrm>
        </p:spPr>
        <p:txBody>
          <a:bodyPr>
            <a:normAutofit lnSpcReduction="10000"/>
          </a:bodyPr>
          <a:lstStyle/>
          <a:p>
            <a:r>
              <a:rPr lang="uk-UA" sz="2400" dirty="0"/>
              <a:t>Так, у комерційному найменуванні "товариство з обмеженою відповідальністю "Науково-виробничий центр "Весна«:</a:t>
            </a:r>
          </a:p>
          <a:p>
            <a:pPr lvl="1"/>
            <a:r>
              <a:rPr lang="uk-UA" sz="2200" dirty="0"/>
              <a:t> обов'язковим додатком є словесне позначення "Весна",</a:t>
            </a:r>
          </a:p>
          <a:p>
            <a:pPr lvl="1"/>
            <a:r>
              <a:rPr lang="uk-UA" sz="2200" dirty="0"/>
              <a:t> факультативним - "науково-виробничий центр", </a:t>
            </a:r>
          </a:p>
          <a:p>
            <a:pPr lvl="1"/>
            <a:r>
              <a:rPr lang="uk-UA" sz="2200" dirty="0"/>
              <a:t>а корпусом - вказівка на організаційно-правову форму юридичної особи - товариство з обмеженою відповідальністю. </a:t>
            </a:r>
          </a:p>
          <a:p>
            <a:r>
              <a:rPr lang="uk-UA" sz="2400" dirty="0"/>
              <a:t>При цьому, всі структурні частини найменування повинні відповідати дійсності та не вводити в оману споживачів щодо справжнього характеру діяльності юридичної особи (ч. 1 ст. 489 ЦК України).</a:t>
            </a:r>
          </a:p>
          <a:p>
            <a:endParaRPr lang="uk-UA" dirty="0"/>
          </a:p>
        </p:txBody>
      </p:sp>
    </p:spTree>
    <p:extLst>
      <p:ext uri="{BB962C8B-B14F-4D97-AF65-F5344CB8AC3E}">
        <p14:creationId xmlns:p14="http://schemas.microsoft.com/office/powerpoint/2010/main" val="1610795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861848"/>
          </a:xfrm>
        </p:spPr>
        <p:txBody>
          <a:bodyPr/>
          <a:lstStyle/>
          <a:p>
            <a:r>
              <a:rPr lang="uk-UA" dirty="0"/>
              <a:t>Правова охорона торговельних марок</a:t>
            </a:r>
          </a:p>
        </p:txBody>
      </p:sp>
      <p:sp>
        <p:nvSpPr>
          <p:cNvPr id="3" name="Объект 2"/>
          <p:cNvSpPr>
            <a:spLocks noGrp="1"/>
          </p:cNvSpPr>
          <p:nvPr>
            <p:ph idx="1"/>
          </p:nvPr>
        </p:nvSpPr>
        <p:spPr>
          <a:xfrm>
            <a:off x="677334" y="1471449"/>
            <a:ext cx="8596668" cy="4569914"/>
          </a:xfrm>
        </p:spPr>
        <p:txBody>
          <a:bodyPr>
            <a:normAutofit lnSpcReduction="10000"/>
          </a:bodyPr>
          <a:lstStyle/>
          <a:p>
            <a:endParaRPr lang="uk-UA" b="1" i="1" dirty="0">
              <a:latin typeface="Times New Roman" panose="02020603050405020304" pitchFamily="18" charset="0"/>
              <a:cs typeface="Times New Roman" panose="02020603050405020304" pitchFamily="18" charset="0"/>
            </a:endParaRPr>
          </a:p>
          <a:p>
            <a:r>
              <a:rPr lang="uk-UA" sz="2400" dirty="0">
                <a:latin typeface="Times New Roman" panose="02020603050405020304" pitchFamily="18" charset="0"/>
                <a:cs typeface="Times New Roman" panose="02020603050405020304" pitchFamily="18" charset="0"/>
              </a:rPr>
              <a:t>В Україні правова охорона товарних знаків здійснюється  </a:t>
            </a:r>
            <a:r>
              <a:rPr lang="uk-UA" sz="2400" b="1" i="1" dirty="0">
                <a:latin typeface="Times New Roman" panose="02020603050405020304" pitchFamily="18" charset="0"/>
                <a:cs typeface="Times New Roman" panose="02020603050405020304" pitchFamily="18" charset="0"/>
              </a:rPr>
              <a:t>Цивільним кодексом України та  Законом «Про охорону прав на знаки для товарів і послуг» </a:t>
            </a:r>
            <a:r>
              <a:rPr lang="uk-UA" sz="2400" dirty="0">
                <a:latin typeface="Times New Roman" panose="02020603050405020304" pitchFamily="18" charset="0"/>
                <a:cs typeface="Times New Roman" panose="02020603050405020304" pitchFamily="18" charset="0"/>
              </a:rPr>
              <a:t>від 15 грудня 1993 р. зі змінами та доповненнями від 21.07.20 р.), далі — Закон про товарні знаки.</a:t>
            </a:r>
          </a:p>
          <a:p>
            <a:r>
              <a:rPr lang="uk-UA" sz="2400" b="1" i="1" dirty="0">
                <a:latin typeface="Times New Roman" panose="02020603050405020304" pitchFamily="18" charset="0"/>
                <a:cs typeface="Times New Roman" panose="02020603050405020304" pitchFamily="18" charset="0"/>
              </a:rPr>
              <a:t>Торговельною маркою </a:t>
            </a:r>
            <a:r>
              <a:rPr lang="uk-UA" sz="2400" dirty="0">
                <a:latin typeface="Times New Roman" panose="02020603050405020304" pitchFamily="18" charset="0"/>
                <a:cs typeface="Times New Roman" panose="02020603050405020304" pitchFamily="18" charset="0"/>
              </a:rPr>
              <a:t>може бути будь-яке позначення або будь-яка комбінація позначень, які придатні для вирізнення товарів (послуг), що виробляються (надаються) однією особою, від товарів (послуг), що виробляються (надаються) іншими особами. Такими позначеннями можуть бути, зокрема, слова, літери, цифри, зображувальні елементи, комбінації кольорів (ст.492 ЦКУ).</a:t>
            </a:r>
          </a:p>
          <a:p>
            <a:endParaRPr lang="uk-UA" sz="2400" dirty="0">
              <a:latin typeface="Times New Roman" panose="02020603050405020304" pitchFamily="18" charset="0"/>
              <a:cs typeface="Times New Roman" panose="02020603050405020304" pitchFamily="18" charset="0"/>
            </a:endParaRPr>
          </a:p>
          <a:p>
            <a:endParaRPr lang="uk-UA" sz="2400" dirty="0"/>
          </a:p>
        </p:txBody>
      </p:sp>
    </p:spTree>
    <p:extLst>
      <p:ext uri="{BB962C8B-B14F-4D97-AF65-F5344CB8AC3E}">
        <p14:creationId xmlns:p14="http://schemas.microsoft.com/office/powerpoint/2010/main" val="7115597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345325"/>
            <a:ext cx="8596668" cy="4696038"/>
          </a:xfrm>
        </p:spPr>
        <p:txBody>
          <a:bodyPr>
            <a:normAutofit/>
          </a:bodyPr>
          <a:lstStyle/>
          <a:p>
            <a:r>
              <a:rPr lang="uk-UA" sz="2400" dirty="0"/>
              <a:t>Чинне законодавство містить ряд вимог до структури найменування окремих юридичних осіб. </a:t>
            </a:r>
          </a:p>
          <a:p>
            <a:r>
              <a:rPr lang="uk-UA" sz="2400" dirty="0"/>
              <a:t>Відповідно до ст. 119 ЦК України найменування повного товариства має містити імена (найменування) всіх його учасників, слова "повне товариство" або містити ім'я (найменування) одного чи кількох учасників з доданням слів "і компанія", а також слова "повне товариство", а найменування кооперативу має містити його назву, а також слова "виробничий кооператив" (ст. 163 ЦК України).</a:t>
            </a:r>
          </a:p>
        </p:txBody>
      </p:sp>
    </p:spTree>
    <p:extLst>
      <p:ext uri="{BB962C8B-B14F-4D97-AF65-F5344CB8AC3E}">
        <p14:creationId xmlns:p14="http://schemas.microsoft.com/office/powerpoint/2010/main" val="26241542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840828"/>
            <a:ext cx="8596668" cy="5200535"/>
          </a:xfrm>
        </p:spPr>
        <p:txBody>
          <a:bodyPr>
            <a:noAutofit/>
          </a:bodyPr>
          <a:lstStyle/>
          <a:p>
            <a:r>
              <a:rPr lang="uk-UA" sz="2400" dirty="0"/>
              <a:t>Вимоги до структури комерційного найменування міститься також у спеціальних законах. </a:t>
            </a:r>
          </a:p>
          <a:p>
            <a:r>
              <a:rPr lang="uk-UA" sz="2400" dirty="0"/>
              <a:t>Зокрема, згідно ст. 15 Закону України "Про банки і банківську діяльність" найменування банку має містити слово "банк", а також вказівку на організаційно-правову форму банку. При цьому, слово "банк" та похідні від нього дозволяється використовувати у назві лише тим юридичним особам, які зареєстровані Національним банком України як банк і мають банківську ліцензію. </a:t>
            </a:r>
          </a:p>
          <a:p>
            <a:r>
              <a:rPr lang="uk-UA" sz="2400" dirty="0"/>
              <a:t>Слова "фондова біржа" та похідні від них дозволяється використовувати лише юридичним особам, які створені та функціонують відповідно до вимог Закону України "Про цінні папери та фондовий ринок".</a:t>
            </a:r>
          </a:p>
        </p:txBody>
      </p:sp>
    </p:spTree>
    <p:extLst>
      <p:ext uri="{BB962C8B-B14F-4D97-AF65-F5344CB8AC3E}">
        <p14:creationId xmlns:p14="http://schemas.microsoft.com/office/powerpoint/2010/main" val="2595497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397875"/>
            <a:ext cx="8596668" cy="4643487"/>
          </a:xfrm>
        </p:spPr>
        <p:txBody>
          <a:bodyPr>
            <a:normAutofit/>
          </a:bodyPr>
          <a:lstStyle/>
          <a:p>
            <a:r>
              <a:rPr lang="uk-UA" sz="2400" dirty="0"/>
              <a:t>Правовий режим комерційних найменувань характеризується наявністю ряду </a:t>
            </a:r>
            <a:r>
              <a:rPr lang="uk-UA" sz="2400" b="1" i="1" dirty="0"/>
              <a:t>принципів</a:t>
            </a:r>
            <a:r>
              <a:rPr lang="uk-UA" sz="2400" dirty="0"/>
              <a:t>:</a:t>
            </a:r>
          </a:p>
          <a:p>
            <a:r>
              <a:rPr lang="uk-UA" sz="2400" b="1" i="1" dirty="0"/>
              <a:t>істинності;</a:t>
            </a:r>
          </a:p>
          <a:p>
            <a:r>
              <a:rPr lang="uk-UA" sz="2400" b="1" i="1" dirty="0"/>
              <a:t>постійності; </a:t>
            </a:r>
          </a:p>
          <a:p>
            <a:r>
              <a:rPr lang="uk-UA" sz="2400" b="1" i="1" dirty="0"/>
              <a:t>виключності</a:t>
            </a:r>
            <a:r>
              <a:rPr lang="uk-UA" sz="2400" dirty="0"/>
              <a:t>. </a:t>
            </a:r>
          </a:p>
          <a:p>
            <a:r>
              <a:rPr lang="uk-UA" sz="2400" dirty="0"/>
              <a:t>Відповідно </a:t>
            </a:r>
            <a:r>
              <a:rPr lang="uk-UA" sz="2400" b="1" i="1" dirty="0"/>
              <a:t>до принципу істинності </a:t>
            </a:r>
            <a:r>
              <a:rPr lang="uk-UA" sz="2400" dirty="0"/>
              <a:t>комерційне найменування юридичної особи не повинно вводити в оману споживачів та контрагентів щодо справжньої діяльності особи та не може містити елементів, що не відповідають дійсності. </a:t>
            </a:r>
          </a:p>
        </p:txBody>
      </p:sp>
    </p:spTree>
    <p:extLst>
      <p:ext uri="{BB962C8B-B14F-4D97-AF65-F5344CB8AC3E}">
        <p14:creationId xmlns:p14="http://schemas.microsoft.com/office/powerpoint/2010/main" val="33587207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681655"/>
            <a:ext cx="8596668" cy="4359708"/>
          </a:xfrm>
        </p:spPr>
        <p:txBody>
          <a:bodyPr/>
          <a:lstStyle/>
          <a:p>
            <a:r>
              <a:rPr lang="uk-UA" sz="2400" dirty="0"/>
              <a:t>Юридична особа має використовувати у цивільному обороті своє незмінне повне або скорочене найменування (</a:t>
            </a:r>
            <a:r>
              <a:rPr lang="uk-UA" sz="2400" b="1" i="1" dirty="0"/>
              <a:t>принцип постійності</a:t>
            </a:r>
            <a:r>
              <a:rPr lang="uk-UA" sz="2400" dirty="0"/>
              <a:t>). </a:t>
            </a:r>
          </a:p>
          <a:p>
            <a:r>
              <a:rPr lang="uk-UA" sz="2400" dirty="0"/>
              <a:t>Різні юридичні особи не можуть мати однакові комерційні найменування (</a:t>
            </a:r>
            <a:r>
              <a:rPr lang="uk-UA" sz="2400" b="1" i="1" dirty="0"/>
              <a:t>принцип виключності</a:t>
            </a:r>
            <a:r>
              <a:rPr lang="uk-UA" sz="2400" dirty="0"/>
              <a:t>). Виняток з даного принципу зафіксований у ч. 4 коментованої статті, згідно якої особи можуть мати однакові найменування, якщо це не вводить в оману споживачів щодо товарів, які вони виробляють або реалізовують, та послуг, які ними надаються.</a:t>
            </a:r>
          </a:p>
          <a:p>
            <a:endParaRPr lang="uk-UA" dirty="0"/>
          </a:p>
          <a:p>
            <a:endParaRPr lang="uk-UA" dirty="0"/>
          </a:p>
        </p:txBody>
      </p:sp>
    </p:spTree>
    <p:extLst>
      <p:ext uri="{BB962C8B-B14F-4D97-AF65-F5344CB8AC3E}">
        <p14:creationId xmlns:p14="http://schemas.microsoft.com/office/powerpoint/2010/main" val="35177941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29886" y="704193"/>
            <a:ext cx="8596668" cy="5507421"/>
          </a:xfrm>
        </p:spPr>
        <p:txBody>
          <a:bodyPr>
            <a:noAutofit/>
          </a:bodyPr>
          <a:lstStyle/>
          <a:p>
            <a:r>
              <a:rPr lang="uk-UA" sz="2400" dirty="0"/>
              <a:t>Право інтелектуальної власності на комерційне найменування </a:t>
            </a:r>
            <a:r>
              <a:rPr lang="uk-UA" sz="2400" b="1" i="1" dirty="0"/>
              <a:t>є чинним з моменту першого використання цього найменування та охороняється без обов'язкового подання заявки</a:t>
            </a:r>
            <a:r>
              <a:rPr lang="uk-UA" sz="2400" dirty="0"/>
              <a:t> на нього чи його реєстрації і незалежно від того, є чи не є комерційне найменування частиною торговельної марки.</a:t>
            </a:r>
          </a:p>
          <a:p>
            <a:r>
              <a:rPr lang="uk-UA" sz="2400" dirty="0"/>
              <a:t> Враховуючи, що перше використання комерційного найменування може бути забезпечене лише після реєстрації юридичної особи - правоволодільця, то </a:t>
            </a:r>
            <a:r>
              <a:rPr lang="uk-UA" sz="2400" b="1" i="1" dirty="0"/>
              <a:t>суб'єктивне право на комерційне найменування виникає з моменту реєстрації юридичної особи</a:t>
            </a:r>
            <a:r>
              <a:rPr lang="uk-UA" sz="2400" dirty="0"/>
              <a:t>. </a:t>
            </a:r>
          </a:p>
          <a:p>
            <a:r>
              <a:rPr lang="uk-UA" sz="2400" dirty="0"/>
              <a:t>Особливості проведення такої реєстрації визначаються Законом України "Про державну реєстрацію юридичних осіб та фізичних осіб - підприємців«.</a:t>
            </a:r>
          </a:p>
        </p:txBody>
      </p:sp>
    </p:spTree>
    <p:extLst>
      <p:ext uri="{BB962C8B-B14F-4D97-AF65-F5344CB8AC3E}">
        <p14:creationId xmlns:p14="http://schemas.microsoft.com/office/powerpoint/2010/main" val="18817067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441434"/>
            <a:ext cx="8596668" cy="1061545"/>
          </a:xfrm>
        </p:spPr>
        <p:txBody>
          <a:bodyPr>
            <a:normAutofit fontScale="90000"/>
          </a:bodyPr>
          <a:lstStyle/>
          <a:p>
            <a:r>
              <a:rPr lang="uk-UA" sz="3200" dirty="0"/>
              <a:t>Правова охорона географічних зазначень походження товару</a:t>
            </a:r>
          </a:p>
        </p:txBody>
      </p:sp>
      <p:sp>
        <p:nvSpPr>
          <p:cNvPr id="3" name="Объект 2"/>
          <p:cNvSpPr>
            <a:spLocks noGrp="1"/>
          </p:cNvSpPr>
          <p:nvPr>
            <p:ph idx="1"/>
          </p:nvPr>
        </p:nvSpPr>
        <p:spPr>
          <a:xfrm>
            <a:off x="677334" y="1408387"/>
            <a:ext cx="8596668" cy="4632976"/>
          </a:xfrm>
        </p:spPr>
        <p:txBody>
          <a:bodyPr>
            <a:noAutofit/>
          </a:bodyPr>
          <a:lstStyle/>
          <a:p>
            <a:r>
              <a:rPr lang="uk-UA" dirty="0"/>
              <a:t>Законодавство України про правову охорону географічних зазначень складається із</a:t>
            </a:r>
          </a:p>
          <a:p>
            <a:r>
              <a:rPr lang="uk-UA" dirty="0"/>
              <a:t>Закону України « Про правову охорону географічних зазначень», </a:t>
            </a:r>
          </a:p>
          <a:p>
            <a:r>
              <a:rPr lang="uk-UA" dirty="0"/>
              <a:t>Законів України :</a:t>
            </a:r>
          </a:p>
          <a:p>
            <a:pPr lvl="1"/>
            <a:r>
              <a:rPr lang="uk-UA" sz="1800" u="sng" dirty="0">
                <a:hlinkClick r:id="rId2"/>
              </a:rPr>
              <a:t>"Про захист від недобросовісної конкуренції"</a:t>
            </a:r>
            <a:r>
              <a:rPr lang="uk-UA" sz="1800" dirty="0"/>
              <a:t>, </a:t>
            </a:r>
          </a:p>
          <a:p>
            <a:pPr lvl="1"/>
            <a:r>
              <a:rPr lang="uk-UA" sz="1800" dirty="0"/>
              <a:t>"Про охорону прав на торговельні марки", </a:t>
            </a:r>
          </a:p>
          <a:p>
            <a:pPr lvl="1"/>
            <a:r>
              <a:rPr lang="uk-UA" sz="1800" u="sng" dirty="0">
                <a:hlinkClick r:id="rId3"/>
              </a:rPr>
              <a:t>"Про захист прав споживачів"</a:t>
            </a:r>
            <a:r>
              <a:rPr lang="uk-UA" sz="1800" dirty="0"/>
              <a:t>, </a:t>
            </a:r>
            <a:r>
              <a:rPr lang="uk-UA" sz="1800" u="sng" dirty="0">
                <a:hlinkClick r:id="rId4"/>
              </a:rPr>
              <a:t>"Про рекламу"</a:t>
            </a:r>
            <a:r>
              <a:rPr lang="uk-UA" sz="1800" dirty="0"/>
              <a:t>, </a:t>
            </a:r>
          </a:p>
          <a:p>
            <a:pPr lvl="1"/>
            <a:r>
              <a:rPr lang="uk-UA" sz="1800" dirty="0"/>
              <a:t>законів, що регулюють підготовку до реєстрації, використання та захист географічних зазначень щодо сільськогосподарської продукції (сільськогосподарських товарів), харчових продуктів, вин, ароматизованих винних продуктів, спиртних напоїв, а також контроль щодо таких географічних зазначень, </a:t>
            </a:r>
          </a:p>
          <a:p>
            <a:r>
              <a:rPr lang="uk-UA" dirty="0"/>
              <a:t>інших нормативно-правових актів. </a:t>
            </a:r>
          </a:p>
        </p:txBody>
      </p:sp>
    </p:spTree>
    <p:extLst>
      <p:ext uri="{BB962C8B-B14F-4D97-AF65-F5344CB8AC3E}">
        <p14:creationId xmlns:p14="http://schemas.microsoft.com/office/powerpoint/2010/main" val="109535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08865" y="840828"/>
            <a:ext cx="8596668" cy="5200535"/>
          </a:xfrm>
        </p:spPr>
        <p:txBody>
          <a:bodyPr>
            <a:normAutofit lnSpcReduction="10000"/>
          </a:bodyPr>
          <a:lstStyle/>
          <a:p>
            <a:r>
              <a:rPr lang="uk-UA" sz="2800" dirty="0"/>
              <a:t>Ст.1 ЗУ «Про правову охорону географічного зазначення»</a:t>
            </a:r>
            <a:endParaRPr lang="uk-UA" dirty="0"/>
          </a:p>
          <a:p>
            <a:r>
              <a:rPr lang="uk-UA" sz="2400" b="1" i="1" dirty="0"/>
              <a:t>географічне зазначення </a:t>
            </a:r>
            <a:r>
              <a:rPr lang="uk-UA" sz="2400" dirty="0"/>
              <a:t>- найменування місця, що ідентифікує товар, який походить з певного географічного місця та має особливу якість, репутацію чи інші характеристики, зумовлені головним чином цим географічним місцем походження, і хоча б один з етапів виробництва якого (виготовлення (видобування) та/або переробка, та/або приготування) здійснюється на визначеній географічній території;</a:t>
            </a:r>
          </a:p>
          <a:p>
            <a:r>
              <a:rPr lang="uk-UA" sz="2400" b="1" i="1" dirty="0"/>
              <a:t>географічне місце </a:t>
            </a:r>
            <a:r>
              <a:rPr lang="uk-UA" sz="2400" dirty="0"/>
              <a:t>- будь-який географічний об’єкт з офіційно визначеними межами, зокрема: країна, регіон як частина країни, населений пункт, місцевість тощо;</a:t>
            </a:r>
          </a:p>
          <a:p>
            <a:endParaRPr lang="uk-UA" sz="2400" dirty="0"/>
          </a:p>
        </p:txBody>
      </p:sp>
    </p:spTree>
    <p:extLst>
      <p:ext uri="{BB962C8B-B14F-4D97-AF65-F5344CB8AC3E}">
        <p14:creationId xmlns:p14="http://schemas.microsoft.com/office/powerpoint/2010/main" val="6005144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2C3D04-C58E-4D87-946F-79AB3375159E}"/>
              </a:ext>
            </a:extLst>
          </p:cNvPr>
          <p:cNvSpPr>
            <a:spLocks noGrp="1"/>
          </p:cNvSpPr>
          <p:nvPr>
            <p:ph type="title"/>
          </p:nvPr>
        </p:nvSpPr>
        <p:spPr>
          <a:xfrm>
            <a:off x="677334" y="609600"/>
            <a:ext cx="8596668" cy="1004515"/>
          </a:xfrm>
        </p:spPr>
        <p:txBody>
          <a:bodyPr/>
          <a:lstStyle/>
          <a:p>
            <a:r>
              <a:rPr lang="uk-UA" dirty="0"/>
              <a:t>Приклади:</a:t>
            </a:r>
          </a:p>
        </p:txBody>
      </p:sp>
      <p:sp>
        <p:nvSpPr>
          <p:cNvPr id="3" name="Объект 2">
            <a:extLst>
              <a:ext uri="{FF2B5EF4-FFF2-40B4-BE49-F238E27FC236}">
                <a16:creationId xmlns:a16="http://schemas.microsoft.com/office/drawing/2014/main" id="{40E6D028-9DAA-43A5-A584-0BBD04E6C229}"/>
              </a:ext>
            </a:extLst>
          </p:cNvPr>
          <p:cNvSpPr>
            <a:spLocks noGrp="1"/>
          </p:cNvSpPr>
          <p:nvPr>
            <p:ph idx="1"/>
          </p:nvPr>
        </p:nvSpPr>
        <p:spPr>
          <a:xfrm>
            <a:off x="677334" y="1415332"/>
            <a:ext cx="8596668" cy="4626031"/>
          </a:xfrm>
        </p:spPr>
        <p:txBody>
          <a:bodyPr>
            <a:normAutofit fontScale="77500" lnSpcReduction="20000"/>
          </a:bodyPr>
          <a:lstStyle/>
          <a:p>
            <a:r>
              <a:rPr lang="uk-UA" sz="2600" b="0" i="1" dirty="0">
                <a:solidFill>
                  <a:srgbClr val="222222"/>
                </a:solidFill>
                <a:effectLst/>
              </a:rPr>
              <a:t>Грузинські вина, Швейцарські годинники, Шампанське, Коньяк.</a:t>
            </a:r>
          </a:p>
          <a:p>
            <a:pPr algn="l">
              <a:buFont typeface="Arial" panose="020B0604020202020204" pitchFamily="34" charset="0"/>
              <a:buChar char="•"/>
            </a:pPr>
            <a:r>
              <a:rPr lang="uk-UA" sz="2600" b="0" i="0" dirty="0">
                <a:solidFill>
                  <a:srgbClr val="222222"/>
                </a:solidFill>
                <a:effectLst/>
              </a:rPr>
              <a:t>сири («</a:t>
            </a:r>
            <a:r>
              <a:rPr lang="uk-UA" sz="2600" b="0" i="0" dirty="0" err="1">
                <a:solidFill>
                  <a:srgbClr val="222222"/>
                </a:solidFill>
                <a:effectLst/>
              </a:rPr>
              <a:t>чеддер</a:t>
            </a:r>
            <a:r>
              <a:rPr lang="uk-UA" sz="2600" b="0" i="0" dirty="0">
                <a:solidFill>
                  <a:srgbClr val="222222"/>
                </a:solidFill>
                <a:effectLst/>
              </a:rPr>
              <a:t>» (Великобританія), «</a:t>
            </a:r>
            <a:r>
              <a:rPr lang="uk-UA" sz="2600" b="0" i="0" dirty="0" err="1">
                <a:solidFill>
                  <a:srgbClr val="222222"/>
                </a:solidFill>
                <a:effectLst/>
              </a:rPr>
              <a:t>фета</a:t>
            </a:r>
            <a:r>
              <a:rPr lang="uk-UA" sz="2600" b="0" i="0" dirty="0">
                <a:solidFill>
                  <a:srgbClr val="222222"/>
                </a:solidFill>
                <a:effectLst/>
              </a:rPr>
              <a:t>», «</a:t>
            </a:r>
            <a:r>
              <a:rPr lang="uk-UA" sz="2600" b="0" i="0" dirty="0" err="1">
                <a:solidFill>
                  <a:srgbClr val="222222"/>
                </a:solidFill>
                <a:effectLst/>
              </a:rPr>
              <a:t>халлумі</a:t>
            </a:r>
            <a:r>
              <a:rPr lang="uk-UA" sz="2600" b="0" i="0" dirty="0">
                <a:solidFill>
                  <a:srgbClr val="222222"/>
                </a:solidFill>
                <a:effectLst/>
              </a:rPr>
              <a:t>» (Греція), «пармезан» (Італія), Рокфор (Франція);</a:t>
            </a:r>
          </a:p>
          <a:p>
            <a:pPr algn="l">
              <a:buFont typeface="Arial" panose="020B0604020202020204" pitchFamily="34" charset="0"/>
              <a:buChar char="•"/>
            </a:pPr>
            <a:r>
              <a:rPr lang="uk-UA" sz="2600" b="0" i="0" dirty="0">
                <a:solidFill>
                  <a:srgbClr val="222222"/>
                </a:solidFill>
                <a:effectLst/>
              </a:rPr>
              <a:t>спиртні напої («шампанське», «коньяк» (Франція), «портвейн» (Португалія);</a:t>
            </a:r>
          </a:p>
          <a:p>
            <a:pPr algn="l">
              <a:buFont typeface="Arial" panose="020B0604020202020204" pitchFamily="34" charset="0"/>
              <a:buChar char="•"/>
            </a:pPr>
            <a:r>
              <a:rPr lang="uk-UA" sz="2600" b="0" i="0" dirty="0">
                <a:solidFill>
                  <a:srgbClr val="222222"/>
                </a:solidFill>
                <a:effectLst/>
              </a:rPr>
              <a:t>безалкогольні напої («</a:t>
            </a:r>
            <a:r>
              <a:rPr lang="uk-UA" sz="2600" b="0" i="0" dirty="0" err="1">
                <a:solidFill>
                  <a:srgbClr val="222222"/>
                </a:solidFill>
                <a:effectLst/>
              </a:rPr>
              <a:t>капучино</a:t>
            </a:r>
            <a:r>
              <a:rPr lang="uk-UA" sz="2600" b="0" i="0" dirty="0">
                <a:solidFill>
                  <a:srgbClr val="222222"/>
                </a:solidFill>
                <a:effectLst/>
              </a:rPr>
              <a:t>», «</a:t>
            </a:r>
            <a:r>
              <a:rPr lang="uk-UA" sz="2600" b="0" i="0" dirty="0" err="1">
                <a:solidFill>
                  <a:srgbClr val="222222"/>
                </a:solidFill>
                <a:effectLst/>
              </a:rPr>
              <a:t>латте</a:t>
            </a:r>
            <a:r>
              <a:rPr lang="uk-UA" sz="2600" b="0" i="0" dirty="0">
                <a:solidFill>
                  <a:srgbClr val="222222"/>
                </a:solidFill>
                <a:effectLst/>
              </a:rPr>
              <a:t>» (Італія);</a:t>
            </a:r>
          </a:p>
          <a:p>
            <a:pPr algn="l">
              <a:buFont typeface="Arial" panose="020B0604020202020204" pitchFamily="34" charset="0"/>
              <a:buChar char="•"/>
            </a:pPr>
            <a:r>
              <a:rPr lang="uk-UA" sz="2600" b="0" i="0" dirty="0">
                <a:solidFill>
                  <a:srgbClr val="222222"/>
                </a:solidFill>
                <a:effectLst/>
              </a:rPr>
              <a:t>м’ясні </a:t>
            </a:r>
            <a:r>
              <a:rPr lang="uk-UA" sz="2600" b="0" i="0" dirty="0" err="1">
                <a:solidFill>
                  <a:srgbClr val="222222"/>
                </a:solidFill>
                <a:effectLst/>
              </a:rPr>
              <a:t>продуктіи</a:t>
            </a:r>
            <a:r>
              <a:rPr lang="uk-UA" sz="2600" b="0" i="0" dirty="0">
                <a:solidFill>
                  <a:srgbClr val="222222"/>
                </a:solidFill>
                <a:effectLst/>
              </a:rPr>
              <a:t> («мисливські ковбаски» (Польща), «салямі» (Італія), «</a:t>
            </a:r>
            <a:r>
              <a:rPr lang="uk-UA" sz="2600" b="0" i="0" dirty="0" err="1">
                <a:solidFill>
                  <a:srgbClr val="222222"/>
                </a:solidFill>
                <a:effectLst/>
              </a:rPr>
              <a:t>шпикачки</a:t>
            </a:r>
            <a:r>
              <a:rPr lang="uk-UA" sz="2600" b="0" i="0" dirty="0">
                <a:solidFill>
                  <a:srgbClr val="222222"/>
                </a:solidFill>
                <a:effectLst/>
              </a:rPr>
              <a:t>» (Чехія) та ін.</a:t>
            </a:r>
          </a:p>
          <a:p>
            <a:pPr algn="l">
              <a:buFont typeface="Arial" panose="020B0604020202020204" pitchFamily="34" charset="0"/>
              <a:buChar char="•"/>
            </a:pPr>
            <a:r>
              <a:rPr lang="uk-UA" sz="2600" b="0" i="0" dirty="0">
                <a:solidFill>
                  <a:srgbClr val="040C28"/>
                </a:solidFill>
                <a:effectLst/>
              </a:rPr>
              <a:t>гуцульська коров'яча бринза, гуцульська овеча </a:t>
            </a:r>
            <a:r>
              <a:rPr lang="uk-UA" sz="2600" b="0" i="0" dirty="0" err="1">
                <a:solidFill>
                  <a:srgbClr val="040C28"/>
                </a:solidFill>
                <a:effectLst/>
              </a:rPr>
              <a:t>бриндзя</a:t>
            </a:r>
            <a:r>
              <a:rPr lang="uk-UA" sz="2600" b="0" i="0" dirty="0">
                <a:solidFill>
                  <a:srgbClr val="040C28"/>
                </a:solidFill>
                <a:effectLst/>
              </a:rPr>
              <a:t> та мелітопольська черешня ( Україна) – </a:t>
            </a:r>
            <a:r>
              <a:rPr lang="uk-UA" sz="2600" b="0" i="1" dirty="0">
                <a:solidFill>
                  <a:srgbClr val="040C28"/>
                </a:solidFill>
                <a:effectLst/>
              </a:rPr>
              <a:t>отримали міжнародну охорону;</a:t>
            </a:r>
          </a:p>
          <a:p>
            <a:pPr algn="l">
              <a:buFont typeface="Arial" panose="020B0604020202020204" pitchFamily="34" charset="0"/>
              <a:buChar char="•"/>
            </a:pPr>
            <a:r>
              <a:rPr lang="uk-UA" sz="2600" b="0" i="1" dirty="0">
                <a:solidFill>
                  <a:srgbClr val="000000"/>
                </a:solidFill>
                <a:effectLst/>
              </a:rPr>
              <a:t>наразі готуються до реєстрації такі продукти</a:t>
            </a:r>
            <a:r>
              <a:rPr lang="uk-UA" sz="2600" b="0" i="0" dirty="0">
                <a:solidFill>
                  <a:srgbClr val="000000"/>
                </a:solidFill>
                <a:effectLst/>
              </a:rPr>
              <a:t>: херсонський кавун, карпатський мед, вина "Закарпаття", "</a:t>
            </a:r>
            <a:r>
              <a:rPr lang="uk-UA" sz="2600" b="0" i="0" dirty="0" err="1">
                <a:solidFill>
                  <a:srgbClr val="000000"/>
                </a:solidFill>
                <a:effectLst/>
              </a:rPr>
              <a:t>Шабський</a:t>
            </a:r>
            <a:r>
              <a:rPr lang="uk-UA" sz="2600" b="0" i="0" dirty="0">
                <a:solidFill>
                  <a:srgbClr val="000000"/>
                </a:solidFill>
                <a:effectLst/>
              </a:rPr>
              <a:t>", "Білгород-Дністровський", "Ялпуг", а також - баранина </a:t>
            </a:r>
            <a:r>
              <a:rPr lang="uk-UA" sz="2600" b="0" i="0" dirty="0" err="1">
                <a:solidFill>
                  <a:srgbClr val="000000"/>
                </a:solidFill>
                <a:effectLst/>
              </a:rPr>
              <a:t>Фрумушики</a:t>
            </a:r>
            <a:r>
              <a:rPr lang="uk-UA" sz="2600" b="0" i="0" dirty="0">
                <a:solidFill>
                  <a:srgbClr val="000000"/>
                </a:solidFill>
                <a:effectLst/>
              </a:rPr>
              <a:t> та Бессарабський горіх.</a:t>
            </a:r>
            <a:endParaRPr lang="uk-UA" sz="2600" b="0" i="0" dirty="0">
              <a:solidFill>
                <a:srgbClr val="222222"/>
              </a:solidFill>
              <a:effectLst/>
            </a:endParaRPr>
          </a:p>
          <a:p>
            <a:endParaRPr lang="uk-UA" sz="2600" b="0" i="1" dirty="0">
              <a:solidFill>
                <a:srgbClr val="222222"/>
              </a:solidFill>
              <a:effectLst/>
              <a:latin typeface="Roboto" panose="02000000000000000000" pitchFamily="2" charset="0"/>
            </a:endParaRPr>
          </a:p>
          <a:p>
            <a:endParaRPr lang="uk-UA" dirty="0"/>
          </a:p>
        </p:txBody>
      </p:sp>
    </p:spTree>
    <p:extLst>
      <p:ext uri="{BB962C8B-B14F-4D97-AF65-F5344CB8AC3E}">
        <p14:creationId xmlns:p14="http://schemas.microsoft.com/office/powerpoint/2010/main" val="35471809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30015"/>
            <a:ext cx="8596668" cy="5011348"/>
          </a:xfrm>
        </p:spPr>
        <p:txBody>
          <a:bodyPr>
            <a:noAutofit/>
          </a:bodyPr>
          <a:lstStyle/>
          <a:p>
            <a:r>
              <a:rPr lang="uk-UA" sz="2200" b="1" dirty="0"/>
              <a:t>Стаття 6. </a:t>
            </a:r>
            <a:r>
              <a:rPr lang="uk-UA" sz="2200" dirty="0"/>
              <a:t>Надання правової охорони географічним зазначенням</a:t>
            </a:r>
          </a:p>
          <a:p>
            <a:r>
              <a:rPr lang="uk-UA" sz="2200" dirty="0"/>
              <a:t>1. Цим Законом правова охорона географічним зазначенням надається </a:t>
            </a:r>
            <a:r>
              <a:rPr lang="uk-UA" sz="2200" b="1" i="1" dirty="0"/>
              <a:t>на підставі їх реєстрації у встановленому цим Законом порядку або відповідно до міжнародних договорів України.</a:t>
            </a:r>
          </a:p>
          <a:p>
            <a:r>
              <a:rPr lang="uk-UA" sz="2200" dirty="0"/>
              <a:t>Правова охорона географічного </a:t>
            </a:r>
            <a:r>
              <a:rPr lang="uk-UA" sz="2200" b="1" i="1" dirty="0"/>
              <a:t>зазначення діє безстроково, за винятком випадків дострокового припинення дії реєстрації географічного зазначення</a:t>
            </a:r>
            <a:r>
              <a:rPr lang="uk-UA" sz="2200" dirty="0"/>
              <a:t>, передбачених </a:t>
            </a:r>
            <a:r>
              <a:rPr lang="uk-UA" sz="2200" u="sng" dirty="0">
                <a:hlinkClick r:id="rId2"/>
              </a:rPr>
              <a:t>статтею 21</a:t>
            </a:r>
            <a:r>
              <a:rPr lang="uk-UA" sz="2200" dirty="0"/>
              <a:t> цього Закону.</a:t>
            </a:r>
          </a:p>
          <a:p>
            <a:r>
              <a:rPr lang="uk-UA" sz="2200" dirty="0"/>
              <a:t>2. </a:t>
            </a:r>
            <a:r>
              <a:rPr lang="uk-UA" sz="2200" b="1" i="1" dirty="0"/>
              <a:t>Обсяг правової охорони географічного зазначення визначається характеристиками товару і межами географічного місця його походження, зазначеними у Реєстрі.</a:t>
            </a:r>
          </a:p>
        </p:txBody>
      </p:sp>
    </p:spTree>
    <p:extLst>
      <p:ext uri="{BB962C8B-B14F-4D97-AF65-F5344CB8AC3E}">
        <p14:creationId xmlns:p14="http://schemas.microsoft.com/office/powerpoint/2010/main" val="19702717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72055"/>
            <a:ext cx="8596668" cy="4969307"/>
          </a:xfrm>
        </p:spPr>
        <p:txBody>
          <a:bodyPr>
            <a:normAutofit/>
          </a:bodyPr>
          <a:lstStyle/>
          <a:p>
            <a:r>
              <a:rPr lang="uk-UA" sz="2400" b="1" dirty="0"/>
              <a:t>Стаття 7. </a:t>
            </a:r>
            <a:r>
              <a:rPr lang="uk-UA" sz="2400" dirty="0"/>
              <a:t>Умови надання правової охорони</a:t>
            </a:r>
          </a:p>
          <a:p>
            <a:r>
              <a:rPr lang="uk-UA" sz="2400" dirty="0"/>
              <a:t>1. Правова охорона надається географічному зазначенню, якщо заявлене найменування відповідає вимогам Закону і на нього не поширюються встановлені цим Законом підстави для відмови в наданні правової охорони.</a:t>
            </a:r>
          </a:p>
          <a:p>
            <a:r>
              <a:rPr lang="uk-UA" sz="2400" dirty="0"/>
              <a:t>2. Правова охорона надається географічному зазначенню як назві місця походження товару, якщо заявлене найменування відповідає вимогам </a:t>
            </a:r>
            <a:r>
              <a:rPr lang="uk-UA" sz="2400" u="sng" dirty="0">
                <a:hlinkClick r:id="rId2"/>
              </a:rPr>
              <a:t>абзацу десятого</a:t>
            </a:r>
            <a:r>
              <a:rPr lang="uk-UA" sz="2400" dirty="0"/>
              <a:t> статті 1 цього Закону і на нього не поширюються встановлені цим Законом підстави для відмови в наданні правової охорони.</a:t>
            </a:r>
          </a:p>
        </p:txBody>
      </p:sp>
    </p:spTree>
    <p:extLst>
      <p:ext uri="{BB962C8B-B14F-4D97-AF65-F5344CB8AC3E}">
        <p14:creationId xmlns:p14="http://schemas.microsoft.com/office/powerpoint/2010/main" val="2768869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1103586"/>
          </a:xfrm>
        </p:spPr>
        <p:txBody>
          <a:bodyPr>
            <a:normAutofit fontScale="90000"/>
          </a:bodyPr>
          <a:lstStyle/>
          <a:p>
            <a:r>
              <a:rPr lang="uk-UA" b="1" dirty="0"/>
              <a:t>Стаття 5 ЗУ.</a:t>
            </a:r>
            <a:r>
              <a:rPr lang="uk-UA" dirty="0"/>
              <a:t> Умови надання правової охорони</a:t>
            </a:r>
          </a:p>
        </p:txBody>
      </p:sp>
      <p:sp>
        <p:nvSpPr>
          <p:cNvPr id="3" name="Объект 2"/>
          <p:cNvSpPr>
            <a:spLocks noGrp="1"/>
          </p:cNvSpPr>
          <p:nvPr>
            <p:ph idx="1"/>
          </p:nvPr>
        </p:nvSpPr>
        <p:spPr>
          <a:xfrm>
            <a:off x="677334" y="1713187"/>
            <a:ext cx="8596668" cy="4328176"/>
          </a:xfrm>
        </p:spPr>
        <p:txBody>
          <a:bodyPr/>
          <a:lstStyle/>
          <a:p>
            <a:r>
              <a:rPr lang="ru-RU" dirty="0"/>
              <a:t> </a:t>
            </a:r>
            <a:r>
              <a:rPr lang="uk-UA" sz="2000" dirty="0"/>
              <a:t>1. Правова охорона надається торговельній марці, яка не суперечить:</a:t>
            </a:r>
          </a:p>
          <a:p>
            <a:r>
              <a:rPr lang="uk-UA" sz="2000" dirty="0"/>
              <a:t>публічному порядку,</a:t>
            </a:r>
          </a:p>
          <a:p>
            <a:r>
              <a:rPr lang="uk-UA" sz="2000" dirty="0"/>
              <a:t>загальновизнаним принципам моралі,</a:t>
            </a:r>
          </a:p>
          <a:p>
            <a:r>
              <a:rPr lang="uk-UA" sz="2000" dirty="0"/>
              <a:t>вимогам </a:t>
            </a:r>
            <a:r>
              <a:rPr lang="uk-UA" sz="2000" u="sng" dirty="0">
                <a:hlinkClick r:id="rId2"/>
              </a:rPr>
              <a:t>Закону України</a:t>
            </a:r>
            <a:r>
              <a:rPr lang="uk-UA" sz="2000" dirty="0"/>
              <a:t> "Про засудження комуністичного та націонал-соціалістичного (нацистського) тоталітарних режимів в Україні та заборону пропаганди їхньої символіки" та на який не поширюються підстави для відмови в наданні правової охорони, встановлені цим Законом.</a:t>
            </a:r>
          </a:p>
          <a:p>
            <a:r>
              <a:rPr lang="uk-UA" sz="2000" i="1" dirty="0"/>
              <a:t>{Частина перша статті 5 із змінами, внесеними згідно із Законами </a:t>
            </a:r>
            <a:r>
              <a:rPr lang="uk-UA" sz="2000" i="1" u="sng" dirty="0">
                <a:hlinkClick r:id="rId3"/>
              </a:rPr>
              <a:t>№ 317-VIII від 09.04.2015</a:t>
            </a:r>
            <a:r>
              <a:rPr lang="uk-UA" sz="2000" i="1" dirty="0"/>
              <a:t>, </a:t>
            </a:r>
            <a:r>
              <a:rPr lang="uk-UA" sz="2000" i="1" u="sng" dirty="0">
                <a:hlinkClick r:id="rId4"/>
              </a:rPr>
              <a:t>№ 815-IX від 21.07.2020</a:t>
            </a:r>
            <a:r>
              <a:rPr lang="uk-UA" sz="2000" i="1" dirty="0"/>
              <a:t>}</a:t>
            </a:r>
            <a:endParaRPr lang="uk-UA" sz="2000" dirty="0"/>
          </a:p>
          <a:p>
            <a:endParaRPr lang="ru-RU" sz="2000" dirty="0"/>
          </a:p>
          <a:p>
            <a:endParaRPr lang="uk-UA" sz="2000" dirty="0"/>
          </a:p>
        </p:txBody>
      </p:sp>
    </p:spTree>
    <p:extLst>
      <p:ext uri="{BB962C8B-B14F-4D97-AF65-F5344CB8AC3E}">
        <p14:creationId xmlns:p14="http://schemas.microsoft.com/office/powerpoint/2010/main" val="27262884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683173"/>
            <a:ext cx="8596668" cy="5358190"/>
          </a:xfrm>
        </p:spPr>
        <p:txBody>
          <a:bodyPr>
            <a:noAutofit/>
          </a:bodyPr>
          <a:lstStyle/>
          <a:p>
            <a:r>
              <a:rPr lang="uk-UA" sz="2400" dirty="0"/>
              <a:t>Незалежно від умов, передбачених у статті 1 цього Закону, </a:t>
            </a:r>
            <a:r>
              <a:rPr lang="uk-UA" sz="2400" b="1" i="1" dirty="0"/>
              <a:t>назва географічного місця вважається назвою місця походження товару в разі, коли:</a:t>
            </a:r>
          </a:p>
          <a:p>
            <a:r>
              <a:rPr lang="uk-UA" sz="2400" b="1" i="1" dirty="0"/>
              <a:t>сировина для виробництва товару походить з іншого географічного місця, ніж географічне місце виробництва товару,</a:t>
            </a:r>
          </a:p>
          <a:p>
            <a:r>
              <a:rPr lang="uk-UA" sz="2400" b="1" i="1" dirty="0"/>
              <a:t> якщо географічне місце виробництва (видобування) сировини визначене,</a:t>
            </a:r>
          </a:p>
          <a:p>
            <a:r>
              <a:rPr lang="uk-UA" sz="2400" b="1" i="1" dirty="0"/>
              <a:t> існують спеціальні умови виробництва такої сировини та встановлено контроль за їх дотриманням.</a:t>
            </a:r>
            <a:endParaRPr lang="ru-RU" sz="2400" b="1" i="1" dirty="0"/>
          </a:p>
          <a:p>
            <a:r>
              <a:rPr lang="ru-RU" sz="2400" dirty="0"/>
              <a:t> </a:t>
            </a:r>
            <a:r>
              <a:rPr lang="uk-UA" sz="2400" dirty="0"/>
              <a:t>Для цілей цієї частини сировиною можуть вважатися лише живі тварини, м’ясо та молоко.</a:t>
            </a:r>
            <a:endParaRPr lang="uk-UA" sz="2400" b="1" i="1" dirty="0"/>
          </a:p>
          <a:p>
            <a:endParaRPr lang="uk-UA" sz="2800" b="1" i="1" dirty="0"/>
          </a:p>
          <a:p>
            <a:endParaRPr lang="uk-UA" sz="2800" b="1" i="1" dirty="0"/>
          </a:p>
          <a:p>
            <a:endParaRPr lang="uk-UA" sz="2800" dirty="0"/>
          </a:p>
        </p:txBody>
      </p:sp>
    </p:spTree>
    <p:extLst>
      <p:ext uri="{BB962C8B-B14F-4D97-AF65-F5344CB8AC3E}">
        <p14:creationId xmlns:p14="http://schemas.microsoft.com/office/powerpoint/2010/main" val="11907733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40525"/>
            <a:ext cx="8596668" cy="5000838"/>
          </a:xfrm>
        </p:spPr>
        <p:txBody>
          <a:bodyPr>
            <a:normAutofit/>
          </a:bodyPr>
          <a:lstStyle/>
          <a:p>
            <a:r>
              <a:rPr lang="uk-UA" sz="2400" dirty="0"/>
              <a:t>3. Правова охорона надається географічному зазначенню, яке повністю або частково омонімічне із зареєстрованим в Україні географічним зазначенням, за умови добросовісного місцевого і традиційного використання та якщо таке використання виключає можливість сплутування та введення в оману споживачів щодо дійсного походження товару.</a:t>
            </a:r>
          </a:p>
          <a:p>
            <a:r>
              <a:rPr lang="uk-UA" sz="2400" dirty="0"/>
              <a:t>Омонімічне географічне зазначення може бути зареєстроване за наявності під час використання відмінності між цим зазначенням та раніше зареєстрованим географічним зазначенням без надання переваги одному із виробників товару та за умови уникнення можливості введення споживача в оману.</a:t>
            </a:r>
          </a:p>
          <a:p>
            <a:endParaRPr lang="uk-UA" sz="2400" dirty="0"/>
          </a:p>
        </p:txBody>
      </p:sp>
    </p:spTree>
    <p:extLst>
      <p:ext uri="{BB962C8B-B14F-4D97-AF65-F5344CB8AC3E}">
        <p14:creationId xmlns:p14="http://schemas.microsoft.com/office/powerpoint/2010/main" val="31847289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uk-UA" sz="2800" b="1" i="1" dirty="0"/>
              <a:t>Не реєструється омонімічне зазначення</a:t>
            </a:r>
            <a:r>
              <a:rPr lang="uk-UA" sz="2800" dirty="0"/>
              <a:t>, яке правильно вказує на географічне місце виробництва товару, але створює у споживачів помилкове уявлення про те, що товар вироблено в іншому географічному місці.</a:t>
            </a:r>
          </a:p>
          <a:p>
            <a:endParaRPr lang="uk-UA" dirty="0"/>
          </a:p>
        </p:txBody>
      </p:sp>
    </p:spTree>
    <p:extLst>
      <p:ext uri="{BB962C8B-B14F-4D97-AF65-F5344CB8AC3E}">
        <p14:creationId xmlns:p14="http://schemas.microsoft.com/office/powerpoint/2010/main" val="4679717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29809"/>
            <a:ext cx="8596668" cy="5011553"/>
          </a:xfrm>
        </p:spPr>
        <p:txBody>
          <a:bodyPr>
            <a:normAutofit/>
          </a:bodyPr>
          <a:lstStyle/>
          <a:p>
            <a:r>
              <a:rPr lang="uk-UA" sz="2400" b="1" dirty="0"/>
              <a:t>Стаття 8. </a:t>
            </a:r>
            <a:r>
              <a:rPr lang="uk-UA" sz="2400" dirty="0"/>
              <a:t>Підстави для відмови в наданні правової охорони географічному зазначенню.</a:t>
            </a:r>
          </a:p>
          <a:p>
            <a:r>
              <a:rPr lang="uk-UA" sz="2400" dirty="0"/>
              <a:t>1. Цим Законом не надається правова охорона географічному зазначенню, що:</a:t>
            </a:r>
          </a:p>
          <a:p>
            <a:r>
              <a:rPr lang="uk-UA" sz="2400" dirty="0"/>
              <a:t>а) не відповідає умовам, передбаченим </a:t>
            </a:r>
            <a:r>
              <a:rPr lang="uk-UA" sz="2400" u="sng" dirty="0">
                <a:hlinkClick r:id="rId2"/>
              </a:rPr>
              <a:t>статтею 7</a:t>
            </a:r>
            <a:r>
              <a:rPr lang="uk-UA" sz="2400" dirty="0"/>
              <a:t> цього Закону;</a:t>
            </a:r>
          </a:p>
          <a:p>
            <a:r>
              <a:rPr lang="uk-UA" sz="2400" dirty="0"/>
              <a:t>в) є назвою, що стала видовою;</a:t>
            </a:r>
          </a:p>
          <a:p>
            <a:r>
              <a:rPr lang="uk-UA" sz="2400" dirty="0"/>
              <a:t>д) включає або відтворює назву сорту рослин чи породи тварин, що може ввести в оману споживачів щодо дійсного походження товару. Цей пункт не застосовується у разі, якщо:</a:t>
            </a:r>
          </a:p>
          <a:p>
            <a:pPr lvl="1"/>
            <a:endParaRPr lang="uk-UA" sz="1800" dirty="0"/>
          </a:p>
        </p:txBody>
      </p:sp>
    </p:spTree>
    <p:extLst>
      <p:ext uri="{BB962C8B-B14F-4D97-AF65-F5344CB8AC3E}">
        <p14:creationId xmlns:p14="http://schemas.microsoft.com/office/powerpoint/2010/main" val="2891076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0837FC3-4C64-4C9D-A18C-41C112C93B7A}"/>
              </a:ext>
            </a:extLst>
          </p:cNvPr>
          <p:cNvSpPr>
            <a:spLocks noGrp="1"/>
          </p:cNvSpPr>
          <p:nvPr>
            <p:ph idx="1"/>
          </p:nvPr>
        </p:nvSpPr>
        <p:spPr>
          <a:xfrm>
            <a:off x="677334" y="1402673"/>
            <a:ext cx="8596668" cy="4638690"/>
          </a:xfrm>
        </p:spPr>
        <p:txBody>
          <a:bodyPr/>
          <a:lstStyle/>
          <a:p>
            <a:pPr lvl="1"/>
            <a:r>
              <a:rPr lang="uk-UA" sz="2400" dirty="0"/>
              <a:t>товар містить або походить від відповідного сорту рослин або породи тварин;</a:t>
            </a:r>
          </a:p>
          <a:p>
            <a:pPr lvl="1"/>
            <a:r>
              <a:rPr lang="uk-UA" sz="2400" dirty="0"/>
              <a:t>споживачі не вводяться в оману;</a:t>
            </a:r>
          </a:p>
          <a:p>
            <a:pPr lvl="1"/>
            <a:r>
              <a:rPr lang="uk-UA" sz="2400" dirty="0"/>
              <a:t>використання назви сорту рослин або породи тварин є добросовісним;</a:t>
            </a:r>
          </a:p>
          <a:p>
            <a:pPr lvl="1"/>
            <a:r>
              <a:rPr lang="uk-UA" sz="2400" dirty="0"/>
              <a:t>виробництво та продаж товару поширилися за межі його географічного місця походження до дати подання заявки на реєстрацію географічного зазначення;</a:t>
            </a:r>
          </a:p>
          <a:p>
            <a:endParaRPr lang="ru-UA" dirty="0"/>
          </a:p>
        </p:txBody>
      </p:sp>
    </p:spTree>
    <p:extLst>
      <p:ext uri="{BB962C8B-B14F-4D97-AF65-F5344CB8AC3E}">
        <p14:creationId xmlns:p14="http://schemas.microsoft.com/office/powerpoint/2010/main" val="38651495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492469"/>
            <a:ext cx="8596668" cy="4548894"/>
          </a:xfrm>
        </p:spPr>
        <p:txBody>
          <a:bodyPr>
            <a:normAutofit lnSpcReduction="10000"/>
          </a:bodyPr>
          <a:lstStyle/>
          <a:p>
            <a:r>
              <a:rPr lang="uk-UA" sz="2400" dirty="0"/>
              <a:t>е) є тотожним або схожим настільки, що його можна сплутати з торговельною маркою, права на яку визнані в Україні, якщо зважаючи на репутацію, відомість і тривалість використання цієї торговельної марки така правова охорона може ввести в оману споживачів щодо справжності товару.</a:t>
            </a:r>
          </a:p>
          <a:p>
            <a:r>
              <a:rPr lang="uk-UA" sz="2400" dirty="0"/>
              <a:t>2. Цим Законом правова охорона не надається географічному зазначенню, пов'язаному з географічним місцем в іноземній державі, якщо права на це зазначення або інше позначення, що за своїм змістом відповідає поняттю географічного зазначення, не охороняються у відповідній іноземній державі.</a:t>
            </a:r>
          </a:p>
          <a:p>
            <a:endParaRPr lang="uk-UA" dirty="0"/>
          </a:p>
        </p:txBody>
      </p:sp>
    </p:spTree>
    <p:extLst>
      <p:ext uri="{BB962C8B-B14F-4D97-AF65-F5344CB8AC3E}">
        <p14:creationId xmlns:p14="http://schemas.microsoft.com/office/powerpoint/2010/main" val="14279680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914400"/>
          </a:xfrm>
        </p:spPr>
        <p:txBody>
          <a:bodyPr>
            <a:normAutofit fontScale="90000"/>
          </a:bodyPr>
          <a:lstStyle/>
          <a:p>
            <a:r>
              <a:rPr lang="ru-RU" sz="2800" b="1" dirty="0"/>
              <a:t>ПОРЯДОК РЕЄСТРАЦІЇ ГЕОГРАФІЧНОГО ЗАЗНАЧЕННЯ</a:t>
            </a:r>
            <a:endParaRPr lang="uk-UA" sz="2800" dirty="0"/>
          </a:p>
        </p:txBody>
      </p:sp>
      <p:sp>
        <p:nvSpPr>
          <p:cNvPr id="3" name="Объект 2"/>
          <p:cNvSpPr>
            <a:spLocks noGrp="1"/>
          </p:cNvSpPr>
          <p:nvPr>
            <p:ph idx="1"/>
          </p:nvPr>
        </p:nvSpPr>
        <p:spPr>
          <a:xfrm>
            <a:off x="677334" y="1811045"/>
            <a:ext cx="8596668" cy="4230317"/>
          </a:xfrm>
        </p:spPr>
        <p:txBody>
          <a:bodyPr>
            <a:normAutofit/>
          </a:bodyPr>
          <a:lstStyle/>
          <a:p>
            <a:r>
              <a:rPr lang="ru-RU" sz="2400" dirty="0"/>
              <a:t>1</a:t>
            </a:r>
            <a:r>
              <a:rPr lang="uk-UA" sz="2400" dirty="0"/>
              <a:t>. Право на державну реєстрацію географічного зазначення має об’єднання осіб, які в зазначеному географічному місці виробляють товар та/або видобувають, та/або переробляють сировину для товару, особлива якість, репутація чи інші характеристики якого зумовлені цим географічним місцем.</a:t>
            </a:r>
          </a:p>
          <a:p>
            <a:r>
              <a:rPr lang="uk-UA" sz="2400" dirty="0"/>
              <a:t>При цьому об’єднання осіб означає будь-яку сукупність осіб незалежно від її організаційно-правової форми або складу.</a:t>
            </a:r>
          </a:p>
          <a:p>
            <a:endParaRPr lang="uk-UA" dirty="0"/>
          </a:p>
        </p:txBody>
      </p:sp>
    </p:spTree>
    <p:extLst>
      <p:ext uri="{BB962C8B-B14F-4D97-AF65-F5344CB8AC3E}">
        <p14:creationId xmlns:p14="http://schemas.microsoft.com/office/powerpoint/2010/main" val="4130033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EB83E30-DBF7-4466-9C1A-C0CCC311FD2B}"/>
              </a:ext>
            </a:extLst>
          </p:cNvPr>
          <p:cNvSpPr>
            <a:spLocks noGrp="1"/>
          </p:cNvSpPr>
          <p:nvPr>
            <p:ph idx="1"/>
          </p:nvPr>
        </p:nvSpPr>
        <p:spPr>
          <a:xfrm>
            <a:off x="677334" y="1065321"/>
            <a:ext cx="8596668" cy="4976042"/>
          </a:xfrm>
        </p:spPr>
        <p:txBody>
          <a:bodyPr/>
          <a:lstStyle/>
          <a:p>
            <a:r>
              <a:rPr lang="uk-UA" sz="2400" dirty="0"/>
              <a:t>Одна фізична або юридична особа має право на реєстрацію географічного зазначення у разі, якщо:</a:t>
            </a:r>
          </a:p>
          <a:p>
            <a:r>
              <a:rPr lang="uk-UA" sz="2400" dirty="0"/>
              <a:t>вона є єдиним виробником, який у цьому географічному місці виробляє товар та/або видобуває, та/або переробляє сировину для товару та бажає подати заявку на реєстрацію географічного зазначення;</a:t>
            </a:r>
          </a:p>
          <a:p>
            <a:r>
              <a:rPr lang="uk-UA" sz="2400" dirty="0"/>
              <a:t>географічна територія, на якій здійснюється виробництво (видобування) та/або переробка, та/або приготування товару, має характеристики, які істотно відрізняються від прилеглих територій, або характеристики товару відрізняються від товарів, вироблених на прилеглих територіях.</a:t>
            </a:r>
          </a:p>
          <a:p>
            <a:endParaRPr lang="ru-UA" dirty="0"/>
          </a:p>
        </p:txBody>
      </p:sp>
    </p:spTree>
    <p:extLst>
      <p:ext uri="{BB962C8B-B14F-4D97-AF65-F5344CB8AC3E}">
        <p14:creationId xmlns:p14="http://schemas.microsoft.com/office/powerpoint/2010/main" val="1404936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935421"/>
            <a:ext cx="8596668" cy="5105941"/>
          </a:xfrm>
        </p:spPr>
        <p:txBody>
          <a:bodyPr>
            <a:normAutofit/>
          </a:bodyPr>
          <a:lstStyle/>
          <a:p>
            <a:r>
              <a:rPr lang="uk-UA" sz="2400" b="1" dirty="0"/>
              <a:t>Стаття 9</a:t>
            </a:r>
            <a:r>
              <a:rPr lang="uk-UA" sz="2400" b="1" baseline="30000" dirty="0"/>
              <a:t>-1</a:t>
            </a:r>
            <a:r>
              <a:rPr lang="uk-UA" sz="2400" b="1" dirty="0"/>
              <a:t>.</a:t>
            </a:r>
            <a:r>
              <a:rPr lang="uk-UA" sz="2400" dirty="0"/>
              <a:t> Специфікація товару</a:t>
            </a:r>
          </a:p>
          <a:p>
            <a:r>
              <a:rPr lang="uk-UA" sz="2400" dirty="0"/>
              <a:t>1. Для реєстрації географічного зазначення товар, для якого заявляється це зазначення, повинен відповідати специфікації товару, погодженій спеціально уповноваженим органом.</a:t>
            </a:r>
          </a:p>
          <a:p>
            <a:r>
              <a:rPr lang="uk-UA" sz="2400" dirty="0"/>
              <a:t>2. Специфікація товару повинна містити такі відомості:</a:t>
            </a:r>
          </a:p>
          <a:p>
            <a:r>
              <a:rPr lang="uk-UA" sz="2400" dirty="0"/>
              <a:t>а) найменування, яке заявляється на реєстрацію як назва місця походження товару або географічне зазначення, у формі та мовою, що використовуються під час продажу товару, або мовою, яка історично використовувалася для маркування товару на відповідній географічній території;</a:t>
            </a:r>
          </a:p>
          <a:p>
            <a:endParaRPr lang="uk-UA" dirty="0"/>
          </a:p>
        </p:txBody>
      </p:sp>
    </p:spTree>
    <p:extLst>
      <p:ext uri="{BB962C8B-B14F-4D97-AF65-F5344CB8AC3E}">
        <p14:creationId xmlns:p14="http://schemas.microsoft.com/office/powerpoint/2010/main" val="37296233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19FAA6E-FDE7-42B5-8DF1-14C10A93304B}"/>
              </a:ext>
            </a:extLst>
          </p:cNvPr>
          <p:cNvSpPr>
            <a:spLocks noGrp="1"/>
          </p:cNvSpPr>
          <p:nvPr>
            <p:ph idx="1"/>
          </p:nvPr>
        </p:nvSpPr>
        <p:spPr>
          <a:xfrm>
            <a:off x="677334" y="834501"/>
            <a:ext cx="8596668" cy="5206861"/>
          </a:xfrm>
        </p:spPr>
        <p:txBody>
          <a:bodyPr>
            <a:normAutofit lnSpcReduction="10000"/>
          </a:bodyPr>
          <a:lstStyle/>
          <a:p>
            <a:r>
              <a:rPr lang="uk-UA" sz="2200" dirty="0"/>
              <a:t>б) назву та опис товару, в тому числі, якщо це доречно, відомості про сировину та основні характеристики товару (фізичні, хімічні, мікробіологічні або органолептичні характеристики товару тощо);</a:t>
            </a:r>
          </a:p>
          <a:p>
            <a:r>
              <a:rPr lang="uk-UA" sz="2200" dirty="0"/>
              <a:t>в) межі географічного місця, де виробляється товар, і, якщо це доречно, територію виробництва сировини, якщо вона є більшою за територію виробництва товару або іншою, ніж така територія;</a:t>
            </a:r>
          </a:p>
          <a:p>
            <a:r>
              <a:rPr lang="uk-UA" sz="2200" dirty="0"/>
              <a:t> г) опис способів виробництва товару, в тому числі специфічних умов і незмінних місцевих способів виробництва товару в разі їх існування, а також інформацію про пакування, якщо заявник вирішить та обґрунтує, що пакування товару має здійснюватися саме у визначеному географічному місці з метою збереження якості чи гарантування справжності товару, чи забезпечення контролю;</a:t>
            </a:r>
          </a:p>
          <a:p>
            <a:endParaRPr lang="uk-UA" sz="1800" dirty="0"/>
          </a:p>
          <a:p>
            <a:endParaRPr lang="uk-UA" sz="1800" dirty="0"/>
          </a:p>
          <a:p>
            <a:endParaRPr lang="ru-UA" dirty="0"/>
          </a:p>
        </p:txBody>
      </p:sp>
    </p:spTree>
    <p:extLst>
      <p:ext uri="{BB962C8B-B14F-4D97-AF65-F5344CB8AC3E}">
        <p14:creationId xmlns:p14="http://schemas.microsoft.com/office/powerpoint/2010/main" val="1683534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524000"/>
            <a:ext cx="8596668" cy="4517362"/>
          </a:xfrm>
        </p:spPr>
        <p:txBody>
          <a:bodyPr>
            <a:normAutofit/>
          </a:bodyPr>
          <a:lstStyle/>
          <a:p>
            <a:r>
              <a:rPr lang="uk-UA" sz="2400" dirty="0"/>
              <a:t>2. </a:t>
            </a:r>
            <a:r>
              <a:rPr lang="uk-UA" sz="2400" b="1" i="1" dirty="0"/>
              <a:t>Об’єктом торговельної марки може бути будь-яке позначення або будь-яка комбінація позначень</a:t>
            </a:r>
            <a:r>
              <a:rPr lang="uk-UA" sz="2400" dirty="0"/>
              <a:t>.</a:t>
            </a:r>
          </a:p>
          <a:p>
            <a:r>
              <a:rPr lang="uk-UA" sz="2400" dirty="0"/>
              <a:t> Такими позначеннями можуть бути, зокрема, слова, у тому числі власні імена, літери, цифри, зображувальні елементи, кольори, форма товарів або їх пакування, звуки, за умови що такі позначення придатні для відрізнення товарів або послуг одних осіб від товарів або послуг інших осіб, </a:t>
            </a:r>
            <a:r>
              <a:rPr lang="uk-UA" sz="2400" b="1" i="1" dirty="0"/>
              <a:t>придатні для відображення їх у Реєстрі таким чином, що дає змогу визначити чіткий і точний обсяг правової охорони, що надається</a:t>
            </a:r>
            <a:r>
              <a:rPr lang="uk-UA" sz="2400" dirty="0"/>
              <a:t>. </a:t>
            </a:r>
          </a:p>
          <a:p>
            <a:endParaRPr lang="uk-UA" dirty="0"/>
          </a:p>
        </p:txBody>
      </p:sp>
    </p:spTree>
    <p:extLst>
      <p:ext uri="{BB962C8B-B14F-4D97-AF65-F5344CB8AC3E}">
        <p14:creationId xmlns:p14="http://schemas.microsoft.com/office/powerpoint/2010/main" val="35753673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966953"/>
            <a:ext cx="8596668" cy="5074410"/>
          </a:xfrm>
        </p:spPr>
        <p:txBody>
          <a:bodyPr>
            <a:normAutofit fontScale="92500" lnSpcReduction="10000"/>
          </a:bodyPr>
          <a:lstStyle/>
          <a:p>
            <a:r>
              <a:rPr lang="uk-UA" sz="2400" dirty="0"/>
              <a:t>ґ) відомості про взаємозв’язок особливої якості або інших характеристик товару з географічним середовищем, зазначеним в </a:t>
            </a:r>
            <a:r>
              <a:rPr lang="uk-UA" sz="2400" u="sng" dirty="0">
                <a:hlinkClick r:id="rId2"/>
              </a:rPr>
              <a:t>абзаці десятому</a:t>
            </a:r>
            <a:r>
              <a:rPr lang="uk-UA" sz="2400" dirty="0"/>
              <a:t> статті 1 цього Закону, або про взаємозв’язок особливої якості, репутації або інших характеристик товару з його географічним місцем походження, зазначеним в </a:t>
            </a:r>
            <a:r>
              <a:rPr lang="uk-UA" sz="2400" u="sng" dirty="0">
                <a:hlinkClick r:id="rId3"/>
              </a:rPr>
              <a:t>абзаці четвертому</a:t>
            </a:r>
            <a:r>
              <a:rPr lang="uk-UA" sz="2400" dirty="0"/>
              <a:t> статті 1 цього Закону;</a:t>
            </a:r>
          </a:p>
          <a:p>
            <a:r>
              <a:rPr lang="uk-UA" sz="2400" dirty="0"/>
              <a:t>д) особливі правила маркування товару (за наявності).</a:t>
            </a:r>
          </a:p>
          <a:p>
            <a:r>
              <a:rPr lang="uk-UA" sz="2400" dirty="0"/>
              <a:t>3. Особливі вимоги щодо специфікацій для сільськогосподарської продукції (сільськогосподарських товарів), харчових продуктів, вин, ароматизованих винних продуктів, спиртних напоїв можуть визначатися іншими законами. Вимоги до специфікацій та до процедури їх погодження затверджуються спеціально уповноваженими органами.</a:t>
            </a:r>
          </a:p>
          <a:p>
            <a:endParaRPr lang="uk-UA" dirty="0"/>
          </a:p>
        </p:txBody>
      </p:sp>
    </p:spTree>
    <p:extLst>
      <p:ext uri="{BB962C8B-B14F-4D97-AF65-F5344CB8AC3E}">
        <p14:creationId xmlns:p14="http://schemas.microsoft.com/office/powerpoint/2010/main" val="36266793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840829"/>
            <a:ext cx="8596668" cy="5200534"/>
          </a:xfrm>
        </p:spPr>
        <p:txBody>
          <a:bodyPr>
            <a:normAutofit lnSpcReduction="10000"/>
          </a:bodyPr>
          <a:lstStyle/>
          <a:p>
            <a:r>
              <a:rPr lang="uk-UA" sz="2200" b="1" dirty="0"/>
              <a:t>Стаття 10. </a:t>
            </a:r>
            <a:r>
              <a:rPr lang="uk-UA" sz="2200" dirty="0"/>
              <a:t>Заявка на реєстрацію географічного зазначення</a:t>
            </a:r>
          </a:p>
          <a:p>
            <a:r>
              <a:rPr lang="uk-UA" sz="2000" dirty="0"/>
              <a:t>1. Заявка подається до НОІВ особою чи об’єднанням осіб, які мають право на реєстрацію географічного зазначення згідно із </a:t>
            </a:r>
            <a:r>
              <a:rPr lang="uk-UA" sz="2000" u="sng" dirty="0">
                <a:hlinkClick r:id="rId2"/>
              </a:rPr>
              <a:t>статтею 9</a:t>
            </a:r>
            <a:r>
              <a:rPr lang="uk-UA" sz="2000" dirty="0"/>
              <a:t> цього Закону.</a:t>
            </a:r>
          </a:p>
          <a:p>
            <a:r>
              <a:rPr lang="uk-UA" sz="2000" dirty="0"/>
              <a:t>Заявка може подаватися у паперовій або електронній формі. Спосіб подання заявки обирає заявник.</a:t>
            </a:r>
          </a:p>
          <a:p>
            <a:r>
              <a:rPr lang="uk-UA" sz="2000" dirty="0"/>
              <a:t>За заявками, поданими в електронній формі, здійснюється електронне діловодство відповідно до законодавства у сфері електронних документів та електронного документообігу, цього Закону та правил, встановлених на їх основі центральним органом виконавчої влади, що забезпечує формування та реалізує державну політику у сфері інтелектуальної власності. Заявки в електронній формі подаються за умови ідентифікації заявника (представника у справах інтелектуальної власності чи іншої довіреної особи заявника) з використанням кваліфікованого цифрового підпису.</a:t>
            </a:r>
          </a:p>
          <a:p>
            <a:endParaRPr lang="uk-UA" dirty="0"/>
          </a:p>
        </p:txBody>
      </p:sp>
    </p:spTree>
    <p:extLst>
      <p:ext uri="{BB962C8B-B14F-4D97-AF65-F5344CB8AC3E}">
        <p14:creationId xmlns:p14="http://schemas.microsoft.com/office/powerpoint/2010/main" val="17806230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945931"/>
            <a:ext cx="8596668" cy="5095431"/>
          </a:xfrm>
        </p:spPr>
        <p:txBody>
          <a:bodyPr>
            <a:normAutofit/>
          </a:bodyPr>
          <a:lstStyle/>
          <a:p>
            <a:r>
              <a:rPr lang="uk-UA" sz="2400" dirty="0"/>
              <a:t>2. Заявка повинна стосуватися лише одного географічного зазначення.</a:t>
            </a:r>
          </a:p>
          <a:p>
            <a:r>
              <a:rPr lang="uk-UA" sz="2400" dirty="0"/>
              <a:t>4. Заявка складається українською мовою та повинна містити:</a:t>
            </a:r>
          </a:p>
          <a:p>
            <a:r>
              <a:rPr lang="uk-UA" sz="2400" dirty="0"/>
              <a:t>а) заяву про реєстрацію географічного зазначення (назви місця походження товару), в якій необхідно вказати заявника (заявників), його адресу та спеціально уповноважені органи, які перевіряють відповідність товару специфікації товару;</a:t>
            </a:r>
          </a:p>
          <a:p>
            <a:r>
              <a:rPr lang="uk-UA" sz="2400" dirty="0"/>
              <a:t>б) специфікацію товару, зазначену в </a:t>
            </a:r>
            <a:r>
              <a:rPr lang="uk-UA" sz="2400" u="sng" dirty="0">
                <a:hlinkClick r:id="rId2"/>
              </a:rPr>
              <a:t>статті 9</a:t>
            </a:r>
            <a:r>
              <a:rPr lang="uk-UA" sz="2400" b="1" u="sng" baseline="30000" dirty="0">
                <a:hlinkClick r:id="rId2"/>
              </a:rPr>
              <a:t>-1</a:t>
            </a:r>
            <a:r>
              <a:rPr lang="uk-UA" sz="2400" dirty="0"/>
              <a:t> цього Закону;</a:t>
            </a:r>
          </a:p>
          <a:p>
            <a:r>
              <a:rPr lang="uk-UA" sz="2400" dirty="0"/>
              <a:t>в) документ, в якому викладені:</a:t>
            </a:r>
          </a:p>
          <a:p>
            <a:endParaRPr lang="uk-UA" dirty="0"/>
          </a:p>
        </p:txBody>
      </p:sp>
    </p:spTree>
    <p:extLst>
      <p:ext uri="{BB962C8B-B14F-4D97-AF65-F5344CB8AC3E}">
        <p14:creationId xmlns:p14="http://schemas.microsoft.com/office/powerpoint/2010/main" val="3608193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53E7618-E231-4BE4-AD47-F91E9F6E9AB4}"/>
              </a:ext>
            </a:extLst>
          </p:cNvPr>
          <p:cNvSpPr>
            <a:spLocks noGrp="1"/>
          </p:cNvSpPr>
          <p:nvPr>
            <p:ph idx="1"/>
          </p:nvPr>
        </p:nvSpPr>
        <p:spPr>
          <a:xfrm>
            <a:off x="677334" y="1198485"/>
            <a:ext cx="8596668" cy="4842877"/>
          </a:xfrm>
        </p:spPr>
        <p:txBody>
          <a:bodyPr/>
          <a:lstStyle/>
          <a:p>
            <a:r>
              <a:rPr lang="uk-UA" sz="2400" dirty="0"/>
              <a:t>основні положення специфікації товару: заявлене найменування, опис товару, в тому числі, якщо це доречно, особливі правила пакування та маркування товару, а також стислий опис меж географічного місця, де виробляється та/або переробляється товар;</a:t>
            </a:r>
          </a:p>
          <a:p>
            <a:r>
              <a:rPr lang="uk-UA" sz="2400" dirty="0"/>
              <a:t>опис взаємозв’язку товару з географічним середовищем чи географічним місцем походження товару, визначеними відповідно </a:t>
            </a:r>
            <a:r>
              <a:rPr lang="uk-UA" sz="2400" u="sng" dirty="0">
                <a:hlinkClick r:id="rId2"/>
              </a:rPr>
              <a:t>абзацами четвертим</a:t>
            </a:r>
            <a:r>
              <a:rPr lang="uk-UA" sz="2400" dirty="0"/>
              <a:t> та </a:t>
            </a:r>
            <a:r>
              <a:rPr lang="uk-UA" sz="2400" u="sng" dirty="0">
                <a:hlinkClick r:id="rId3"/>
              </a:rPr>
              <a:t>десятим</a:t>
            </a:r>
            <a:r>
              <a:rPr lang="uk-UA" sz="2400" dirty="0"/>
              <a:t> статті 1 цього Закону, в тому числі особливі положення опису товару або способів його виробництва, що підтверджують такий взаємозв’язок.</a:t>
            </a:r>
          </a:p>
          <a:p>
            <a:endParaRPr lang="ru-UA" dirty="0"/>
          </a:p>
        </p:txBody>
      </p:sp>
    </p:spTree>
    <p:extLst>
      <p:ext uri="{BB962C8B-B14F-4D97-AF65-F5344CB8AC3E}">
        <p14:creationId xmlns:p14="http://schemas.microsoft.com/office/powerpoint/2010/main" val="13132426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746234"/>
            <a:ext cx="8596668" cy="5591503"/>
          </a:xfrm>
        </p:spPr>
        <p:txBody>
          <a:bodyPr>
            <a:normAutofit lnSpcReduction="10000"/>
          </a:bodyPr>
          <a:lstStyle/>
          <a:p>
            <a:r>
              <a:rPr lang="uk-UA" sz="2000" b="1" dirty="0"/>
              <a:t>Стаття 11. </a:t>
            </a:r>
            <a:r>
              <a:rPr lang="uk-UA" sz="2000" dirty="0"/>
              <a:t>Експертиза заявки</a:t>
            </a:r>
          </a:p>
          <a:p>
            <a:r>
              <a:rPr lang="uk-UA" sz="2000" dirty="0"/>
              <a:t>1. Експертиза заявки проводиться НОІВ відповідно до цього Закону та правил, встановлених на його основі центральним органом виконавчої влади, що забезпечує формування та реалізує державну політику у сфері інтелектуальної власності.</a:t>
            </a:r>
          </a:p>
          <a:p>
            <a:r>
              <a:rPr lang="uk-UA" sz="2000" dirty="0"/>
              <a:t>7. Під час проведення експертизи:</a:t>
            </a:r>
          </a:p>
          <a:p>
            <a:r>
              <a:rPr lang="uk-UA" sz="2000" dirty="0"/>
              <a:t>а) встановлюється дата подання заявки на підставі </a:t>
            </a:r>
            <a:r>
              <a:rPr lang="uk-UA" sz="2000" u="sng" dirty="0">
                <a:hlinkClick r:id="rId2"/>
              </a:rPr>
              <a:t>частини дев’ятої</a:t>
            </a:r>
            <a:r>
              <a:rPr lang="uk-UA" sz="2000" dirty="0"/>
              <a:t> статті 10 цього Закону;</a:t>
            </a:r>
          </a:p>
          <a:p>
            <a:r>
              <a:rPr lang="uk-UA" sz="2000" dirty="0"/>
              <a:t>б) заявка перевіряється на відповідність формальним вимогам статей 9 і 10 цього Закону та правилам, встановленим центральним органом виконавчої влади, що забезпечує формування та реалізує державну політику у сфері інтелектуальної власності;</a:t>
            </a:r>
          </a:p>
          <a:p>
            <a:r>
              <a:rPr lang="uk-UA" sz="2000" dirty="0"/>
              <a:t>в) перевіряється сплачений збір за подання заявки на відповідність встановленим вимогам;</a:t>
            </a:r>
          </a:p>
          <a:p>
            <a:r>
              <a:rPr lang="uk-UA" sz="2000" dirty="0"/>
              <a:t>г) перевіряється відповідність заявленого найменування умовам надання правової охорони, визначеним статтями 7 і 8 цього Закону.</a:t>
            </a:r>
          </a:p>
          <a:p>
            <a:endParaRPr lang="ru-RU" dirty="0"/>
          </a:p>
          <a:p>
            <a:endParaRPr lang="uk-UA" dirty="0"/>
          </a:p>
        </p:txBody>
      </p:sp>
    </p:spTree>
    <p:extLst>
      <p:ext uri="{BB962C8B-B14F-4D97-AF65-F5344CB8AC3E}">
        <p14:creationId xmlns:p14="http://schemas.microsoft.com/office/powerpoint/2010/main" val="239114805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987973"/>
            <a:ext cx="8596668" cy="5053390"/>
          </a:xfrm>
        </p:spPr>
        <p:txBody>
          <a:bodyPr>
            <a:normAutofit lnSpcReduction="10000"/>
          </a:bodyPr>
          <a:lstStyle/>
          <a:p>
            <a:r>
              <a:rPr lang="uk-UA" sz="2200" b="1" dirty="0"/>
              <a:t>Стаття 14. </a:t>
            </a:r>
            <a:r>
              <a:rPr lang="uk-UA" sz="2200" dirty="0"/>
              <a:t>Реєстрація географічного зазначення</a:t>
            </a:r>
          </a:p>
          <a:p>
            <a:r>
              <a:rPr lang="uk-UA" sz="2200" dirty="0"/>
              <a:t>1. На підставі рішення про реєстрацію географічного зазначення та за наявності документа про сплату державного мита за реєстрацію і сплати збору за публікацію про реєстрацію НОІВ здійснює державну реєстрацію географічного зазначення, для чого вносить до Реєстру відомості, визначені центральним органом виконавчої влади, що забезпечує формування та реалізує державну політику у сфері інтелектуальної власності. Порядок ведення Реєстру і склад відомостей, що містяться в Реєстрі, визначаються центральним органом виконавчої влади, що забезпечує формування та реалізує державну політику у сфері інтелектуальної власності.</a:t>
            </a:r>
          </a:p>
          <a:p>
            <a:r>
              <a:rPr lang="uk-UA" sz="2200" dirty="0"/>
              <a:t>Зазначені мито та збір сплачуються після надходження до заявника рішення про реєстрацію географічного зазначення.</a:t>
            </a:r>
          </a:p>
          <a:p>
            <a:endParaRPr lang="uk-UA" dirty="0"/>
          </a:p>
        </p:txBody>
      </p:sp>
    </p:spTree>
    <p:extLst>
      <p:ext uri="{BB962C8B-B14F-4D97-AF65-F5344CB8AC3E}">
        <p14:creationId xmlns:p14="http://schemas.microsoft.com/office/powerpoint/2010/main" val="16469179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177159"/>
            <a:ext cx="8596668" cy="4864203"/>
          </a:xfrm>
        </p:spPr>
        <p:txBody>
          <a:bodyPr>
            <a:normAutofit/>
          </a:bodyPr>
          <a:lstStyle/>
          <a:p>
            <a:r>
              <a:rPr lang="uk-UA" sz="2000" b="1" dirty="0"/>
              <a:t>Стаття 15. </a:t>
            </a:r>
            <a:r>
              <a:rPr lang="uk-UA" sz="2000" dirty="0"/>
              <a:t>Публікація про державну реєстрацію</a:t>
            </a:r>
          </a:p>
          <a:p>
            <a:r>
              <a:rPr lang="uk-UA" sz="2000" dirty="0"/>
              <a:t>1. Одночасно з державною реєстрацією географічного зазначення здійснюється публікація в Бюлетені відомостей про державну реєстрацію географічного зазначення з посиланням на публікацію специфікації товару або відомостей з документа, передбаченого частиною шостою статті 10 цього Закону, здійснену відповідно до частини одинадцятої статті 11 цього Закону.</a:t>
            </a:r>
          </a:p>
          <a:p>
            <a:r>
              <a:rPr lang="uk-UA" sz="2000" b="1" dirty="0"/>
              <a:t>Стаття 16. </a:t>
            </a:r>
            <a:r>
              <a:rPr lang="uk-UA" sz="2000" dirty="0"/>
              <a:t>Реєстрація географічного зазначення в іноземних державах</a:t>
            </a:r>
          </a:p>
          <a:p>
            <a:r>
              <a:rPr lang="uk-UA" sz="2000" dirty="0"/>
              <a:t>Заявка на реєстрацію в іноземній державі географічного зазначення, пов'язаного з географічним місцем на території України, може бути подана тільки після його державної реєстрації в Україні.</a:t>
            </a:r>
          </a:p>
          <a:p>
            <a:endParaRPr lang="uk-UA" sz="2000" dirty="0"/>
          </a:p>
        </p:txBody>
      </p:sp>
    </p:spTree>
    <p:extLst>
      <p:ext uri="{BB962C8B-B14F-4D97-AF65-F5344CB8AC3E}">
        <p14:creationId xmlns:p14="http://schemas.microsoft.com/office/powerpoint/2010/main" val="237938894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uk-UA" sz="2400" b="1" dirty="0"/>
              <a:t>Стаття 19.</a:t>
            </a:r>
            <a:r>
              <a:rPr lang="uk-UA" sz="2400" dirty="0"/>
              <a:t> Підстави для визнання недійсною та припинення правової охорони географічного зазначення</a:t>
            </a:r>
          </a:p>
          <a:p>
            <a:r>
              <a:rPr lang="uk-UA" sz="2400" dirty="0"/>
              <a:t>1. Правова охорона географічного зазначення визнається недійсною на підставі визнання недійсною реєстрації цього зазначення.</a:t>
            </a:r>
          </a:p>
          <a:p>
            <a:r>
              <a:rPr lang="uk-UA" sz="2400" dirty="0"/>
              <a:t>2. Правова охорона географічного зазначення припиняється на підставі припинення дії реєстрації цього зазначення.</a:t>
            </a:r>
          </a:p>
          <a:p>
            <a:endParaRPr lang="uk-UA" dirty="0"/>
          </a:p>
        </p:txBody>
      </p:sp>
    </p:spTree>
    <p:extLst>
      <p:ext uri="{BB962C8B-B14F-4D97-AF65-F5344CB8AC3E}">
        <p14:creationId xmlns:p14="http://schemas.microsoft.com/office/powerpoint/2010/main" val="27244992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588579"/>
            <a:ext cx="8596668" cy="5452783"/>
          </a:xfrm>
        </p:spPr>
        <p:txBody>
          <a:bodyPr>
            <a:noAutofit/>
          </a:bodyPr>
          <a:lstStyle/>
          <a:p>
            <a:r>
              <a:rPr lang="uk-UA" sz="2000" b="1" dirty="0"/>
              <a:t>Стаття 21. </a:t>
            </a:r>
            <a:r>
              <a:rPr lang="uk-UA" sz="2000" dirty="0"/>
              <a:t>Припинення дії реєстрації географічного зазначення та права на його використання</a:t>
            </a:r>
          </a:p>
          <a:p>
            <a:r>
              <a:rPr lang="uk-UA" sz="2000" dirty="0"/>
              <a:t>1. Дія реєстрації географічного зазначення може бути припинена судом у разі, якщо:</a:t>
            </a:r>
          </a:p>
          <a:p>
            <a:r>
              <a:rPr lang="uk-UA" sz="2000" dirty="0"/>
              <a:t>а) спеціально уповноваженим органом встановлено, що внаслідок зміни або втрати особливих природних та/або людського факторів, характерних для визначеної абзацами четвертим і десятим статті 1 цього Закону географічної території, стало неможливим виробляти товари, які відповідають специфікації товару або документу, передбаченому частиною шостою статті 10 цього Закону;</a:t>
            </a:r>
          </a:p>
          <a:p>
            <a:r>
              <a:rPr lang="uk-UA" sz="2000" dirty="0"/>
              <a:t>б) географічне зазначення не використовується протягом семи років з дати публікації відомостей про реєстрацію географічного зазначення або з іншої дати після такої публікації. Таке припинення здійснюється за заявою будь-якої заінтересованої особи.</a:t>
            </a:r>
          </a:p>
          <a:p>
            <a:endParaRPr lang="uk-UA" dirty="0"/>
          </a:p>
        </p:txBody>
      </p:sp>
    </p:spTree>
    <p:extLst>
      <p:ext uri="{BB962C8B-B14F-4D97-AF65-F5344CB8AC3E}">
        <p14:creationId xmlns:p14="http://schemas.microsoft.com/office/powerpoint/2010/main" val="35287733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uk-UA" sz="2800" dirty="0"/>
              <a:t>2. Дія реєстрації географічного зазначення, пов'язаного з географічним місцем в іноземній державі, припиняється також у зв'язку з припиненням правової охорони цього зазначення в країні походження або на підставі міжнародного договору України.</a:t>
            </a:r>
          </a:p>
          <a:p>
            <a:endParaRPr lang="uk-UA" dirty="0"/>
          </a:p>
        </p:txBody>
      </p:sp>
    </p:spTree>
    <p:extLst>
      <p:ext uri="{BB962C8B-B14F-4D97-AF65-F5344CB8AC3E}">
        <p14:creationId xmlns:p14="http://schemas.microsoft.com/office/powerpoint/2010/main" val="374263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903891"/>
            <a:ext cx="8596668" cy="5137472"/>
          </a:xfrm>
        </p:spPr>
        <p:txBody>
          <a:bodyPr>
            <a:noAutofit/>
          </a:bodyPr>
          <a:lstStyle/>
          <a:p>
            <a:r>
              <a:rPr lang="uk-UA" sz="2200" dirty="0"/>
              <a:t>Об’єктом торговельної марки не можуть бути імена або псевдоніми осіб, які обіймали керівні посади у комуністичній партії (посаду секретаря районного комітету і вище), вищих органах влади та управління СРСР, УРСР (УСРР), інших союзних або автономних радянських республік (крім випадків, пов’язаних з розвитком української науки та культури), працювали у радянських органах державної безпеки, назви СРСР, УРСР (УСРР), інших союзних радянських республік та похідні від них, назви, пов’язані з діяльністю комуністичної партії, встановленням радянської влади на території України або в окремих адміністративно-територіальних одиницях, переслідуванням учасників боротьби за незалежність України у XX столітті.</a:t>
            </a:r>
          </a:p>
          <a:p>
            <a:r>
              <a:rPr lang="uk-UA" sz="2200" i="1" dirty="0"/>
              <a:t>{Частина друга статті 5 із змінами, внесеними згідно із Законами </a:t>
            </a:r>
            <a:r>
              <a:rPr lang="uk-UA" sz="2200" i="1" u="sng" dirty="0">
                <a:hlinkClick r:id="rId2"/>
              </a:rPr>
              <a:t>№ 317-VIII від 09.04.2015</a:t>
            </a:r>
            <a:r>
              <a:rPr lang="uk-UA" sz="2200" i="1" dirty="0"/>
              <a:t>, </a:t>
            </a:r>
            <a:r>
              <a:rPr lang="uk-UA" sz="2200" i="1" u="sng" dirty="0">
                <a:hlinkClick r:id="rId3"/>
              </a:rPr>
              <a:t>№ 815-IX від 21.07.2020</a:t>
            </a:r>
            <a:r>
              <a:rPr lang="uk-UA" sz="2200" i="1" dirty="0"/>
              <a:t>}</a:t>
            </a:r>
            <a:endParaRPr lang="uk-UA" sz="2200" dirty="0"/>
          </a:p>
          <a:p>
            <a:endParaRPr lang="uk-UA" sz="2200" dirty="0"/>
          </a:p>
        </p:txBody>
      </p:sp>
    </p:spTree>
    <p:extLst>
      <p:ext uri="{BB962C8B-B14F-4D97-AF65-F5344CB8AC3E}">
        <p14:creationId xmlns:p14="http://schemas.microsoft.com/office/powerpoint/2010/main" val="273449307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endParaRPr lang="uk-UA" sz="3200" dirty="0"/>
          </a:p>
          <a:p>
            <a:endParaRPr lang="uk-UA" sz="3200" dirty="0"/>
          </a:p>
          <a:p>
            <a:endParaRPr lang="uk-UA" sz="3200" dirty="0"/>
          </a:p>
          <a:p>
            <a:pPr algn="ctr"/>
            <a:r>
              <a:rPr lang="uk-UA" sz="3200" dirty="0"/>
              <a:t>Дякую </a:t>
            </a:r>
            <a:r>
              <a:rPr lang="uk-UA" sz="3200"/>
              <a:t>за увагу!</a:t>
            </a:r>
            <a:endParaRPr lang="uk-UA" sz="3200" dirty="0"/>
          </a:p>
        </p:txBody>
      </p:sp>
    </p:spTree>
    <p:extLst>
      <p:ext uri="{BB962C8B-B14F-4D97-AF65-F5344CB8AC3E}">
        <p14:creationId xmlns:p14="http://schemas.microsoft.com/office/powerpoint/2010/main" val="3180417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135117"/>
            <a:ext cx="8596668" cy="4906246"/>
          </a:xfrm>
        </p:spPr>
        <p:txBody>
          <a:bodyPr>
            <a:noAutofit/>
          </a:bodyPr>
          <a:lstStyle/>
          <a:p>
            <a:r>
              <a:rPr lang="ru-RU" sz="2000" dirty="0"/>
              <a:t>3</a:t>
            </a:r>
            <a:r>
              <a:rPr lang="uk-UA" sz="2000" dirty="0"/>
              <a:t>. Набуття права на торговельну марку засвідчується свідоцтвом.</a:t>
            </a:r>
          </a:p>
          <a:p>
            <a:r>
              <a:rPr lang="uk-UA" sz="2000" dirty="0"/>
              <a:t> Строк дії свідоцтва становить 10 років від дати подання заявки до НОІВ і продовжується НОІВ за клопотанням власника свідоцтва щоразу на 10 років, за умови сплати збору в порядку.</a:t>
            </a:r>
          </a:p>
          <a:p>
            <a:r>
              <a:rPr lang="uk-UA" sz="2000" dirty="0"/>
              <a:t>Порядок продовження строку дії свідоцтва встановлюється центральним органом виконавчої влади, що забезпечує формування та реалізує державну політику у сфері інтелектуальної власності.</a:t>
            </a:r>
          </a:p>
          <a:p>
            <a:r>
              <a:rPr lang="uk-UA" sz="2000" i="1" dirty="0"/>
              <a:t>{Абзац перший пункту 3 статті 5 із змінами, внесеними згідно із Законами </a:t>
            </a:r>
            <a:r>
              <a:rPr lang="uk-UA" sz="2000" i="1" u="sng" dirty="0">
                <a:hlinkClick r:id="rId2"/>
              </a:rPr>
              <a:t>№ 5460-VI від 16.10.2012</a:t>
            </a:r>
            <a:r>
              <a:rPr lang="uk-UA" sz="2000" i="1" dirty="0"/>
              <a:t>, </a:t>
            </a:r>
            <a:r>
              <a:rPr lang="uk-UA" sz="2000" i="1" u="sng" dirty="0">
                <a:hlinkClick r:id="rId3"/>
              </a:rPr>
              <a:t>№ 815-IX від 21.07.2020</a:t>
            </a:r>
            <a:r>
              <a:rPr lang="uk-UA" sz="2000" i="1" dirty="0"/>
              <a:t>}</a:t>
            </a:r>
            <a:endParaRPr lang="uk-UA" sz="2000" dirty="0"/>
          </a:p>
          <a:p>
            <a:r>
              <a:rPr lang="uk-UA" sz="2000" b="1" i="1" dirty="0"/>
              <a:t>Набуття права на торговельну марку, що має міжнародну реєстрацію або визнана добре відомою в Україні, не вимагає засвідчення свідоцтвом.</a:t>
            </a:r>
          </a:p>
          <a:p>
            <a:endParaRPr lang="uk-UA" sz="2200" dirty="0"/>
          </a:p>
        </p:txBody>
      </p:sp>
    </p:spTree>
    <p:extLst>
      <p:ext uri="{BB962C8B-B14F-4D97-AF65-F5344CB8AC3E}">
        <p14:creationId xmlns:p14="http://schemas.microsoft.com/office/powerpoint/2010/main" val="663447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135117"/>
            <a:ext cx="8596668" cy="4906245"/>
          </a:xfrm>
        </p:spPr>
        <p:txBody>
          <a:bodyPr>
            <a:normAutofit/>
          </a:bodyPr>
          <a:lstStyle/>
          <a:p>
            <a:r>
              <a:rPr lang="uk-UA" sz="2000" dirty="0"/>
              <a:t>4. Обсяг правової охорони, що надається, визначається зображенням торговельної марки та переліком товарів і послуг, внесеними до Реєстру, і засвідчується свідоцтвом з наведеними у ньому копією внесеного до Реєстру зображення торговельної марки та переліком товарів і послуг.</a:t>
            </a:r>
          </a:p>
          <a:p>
            <a:r>
              <a:rPr lang="uk-UA" sz="2000" dirty="0"/>
              <a:t>5. Право на одержання свідоцтва у порядку, встановленому цим Законом, має будь-яка особа, об’єднання осіб або їх правонаступники.</a:t>
            </a:r>
          </a:p>
          <a:p>
            <a:r>
              <a:rPr lang="uk-UA" sz="2000" dirty="0"/>
              <a:t>6. Право на одержання свідоцтва має заявник, заявка якого має більш ранню дату подання до НОІВ або, якщо заявлено пріоритет, більш ранню дату пріоритету, за умови, що вказана заявка не вважається відкликаною, не відкликана або за нею НОІВ не прийнято рішення про відмову в реєстрації торговельної марки, можливості оскарження якого вичерпані.</a:t>
            </a:r>
          </a:p>
          <a:p>
            <a:endParaRPr lang="uk-UA" sz="2000" dirty="0"/>
          </a:p>
        </p:txBody>
      </p:sp>
    </p:spTree>
    <p:extLst>
      <p:ext uri="{BB962C8B-B14F-4D97-AF65-F5344CB8AC3E}">
        <p14:creationId xmlns:p14="http://schemas.microsoft.com/office/powerpoint/2010/main" val="4254564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1082566"/>
          </a:xfrm>
        </p:spPr>
        <p:txBody>
          <a:bodyPr>
            <a:normAutofit/>
          </a:bodyPr>
          <a:lstStyle/>
          <a:p>
            <a:r>
              <a:rPr lang="uk-UA" sz="3200" b="1" dirty="0"/>
              <a:t>Стаття 6 ЗУ.</a:t>
            </a:r>
            <a:r>
              <a:rPr lang="uk-UA" sz="3200" dirty="0"/>
              <a:t> Підстави для відмови в наданні правової охорони </a:t>
            </a:r>
          </a:p>
        </p:txBody>
      </p:sp>
      <p:sp>
        <p:nvSpPr>
          <p:cNvPr id="3" name="Объект 2"/>
          <p:cNvSpPr>
            <a:spLocks noGrp="1"/>
          </p:cNvSpPr>
          <p:nvPr>
            <p:ph idx="1"/>
          </p:nvPr>
        </p:nvSpPr>
        <p:spPr>
          <a:xfrm>
            <a:off x="677334" y="1818291"/>
            <a:ext cx="8596668" cy="4223072"/>
          </a:xfrm>
        </p:spPr>
        <p:txBody>
          <a:bodyPr>
            <a:normAutofit fontScale="92500"/>
          </a:bodyPr>
          <a:lstStyle/>
          <a:p>
            <a:r>
              <a:rPr lang="uk-UA" dirty="0"/>
              <a:t>1. Згідно з цим Законом </a:t>
            </a:r>
            <a:r>
              <a:rPr lang="uk-UA" b="1" i="1" dirty="0"/>
              <a:t>не можуть одержати правову охорону позначення, які зображують або імітують:</a:t>
            </a:r>
          </a:p>
          <a:p>
            <a:r>
              <a:rPr lang="uk-UA" dirty="0"/>
              <a:t>державні герби, прапори та інші державні символи (емблеми);</a:t>
            </a:r>
          </a:p>
          <a:p>
            <a:r>
              <a:rPr lang="uk-UA" dirty="0"/>
              <a:t>офіційні повні або скорочені назви держав чи міжнародні літерні коди держав;</a:t>
            </a:r>
          </a:p>
          <a:p>
            <a:r>
              <a:rPr lang="uk-UA" dirty="0"/>
              <a:t>емблеми, скорочені або повні найменування міжнародних міжурядових організацій;</a:t>
            </a:r>
          </a:p>
          <a:p>
            <a:r>
              <a:rPr lang="uk-UA" dirty="0"/>
              <a:t>офіційні контрольні, гарантійні та пробірні клейма, печатки;</a:t>
            </a:r>
          </a:p>
          <a:p>
            <a:r>
              <a:rPr lang="uk-UA" dirty="0"/>
              <a:t>нагороди та інші відзнаки.</a:t>
            </a:r>
          </a:p>
          <a:p>
            <a:r>
              <a:rPr lang="uk-UA" dirty="0"/>
              <a:t>Такі позначення можуть бути включені до торговельної марки як елементи, що не охороняються, якщо на це є згода відповідного компетентного органу або їх власників. Компетентним органом з надання дозволу на використання в торговельній марці офіційної назви та міжнародного літерного коду держави Україна є колегіальний орган, утворений НОІВ.</a:t>
            </a:r>
          </a:p>
        </p:txBody>
      </p:sp>
    </p:spTree>
    <p:extLst>
      <p:ext uri="{BB962C8B-B14F-4D97-AF65-F5344CB8AC3E}">
        <p14:creationId xmlns:p14="http://schemas.microsoft.com/office/powerpoint/2010/main" val="79793215"/>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1624</TotalTime>
  <Words>5132</Words>
  <Application>Microsoft Office PowerPoint</Application>
  <PresentationFormat>Широкоэкранный</PresentationFormat>
  <Paragraphs>221</Paragraphs>
  <Slides>60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60</vt:i4>
      </vt:variant>
    </vt:vector>
  </HeadingPairs>
  <TitlesOfParts>
    <vt:vector size="66" baseType="lpstr">
      <vt:lpstr>Arial</vt:lpstr>
      <vt:lpstr>Roboto</vt:lpstr>
      <vt:lpstr>Times New Roman</vt:lpstr>
      <vt:lpstr>Trebuchet MS</vt:lpstr>
      <vt:lpstr>Wingdings 3</vt:lpstr>
      <vt:lpstr>Аспект</vt:lpstr>
      <vt:lpstr>Інтелектуальна власність</vt:lpstr>
      <vt:lpstr>Презентация PowerPoint</vt:lpstr>
      <vt:lpstr>Правова охорона торговельних марок</vt:lpstr>
      <vt:lpstr>Стаття 5 ЗУ. Умови надання правової охорони</vt:lpstr>
      <vt:lpstr>Презентация PowerPoint</vt:lpstr>
      <vt:lpstr>Презентация PowerPoint</vt:lpstr>
      <vt:lpstr>Презентация PowerPoint</vt:lpstr>
      <vt:lpstr>Презентация PowerPoint</vt:lpstr>
      <vt:lpstr>Стаття 6 ЗУ. Підстави для відмови в наданні правової охорони </vt:lpstr>
      <vt:lpstr>Презентация PowerPoint</vt:lpstr>
      <vt:lpstr>Презентация PowerPoint</vt:lpstr>
      <vt:lpstr>Презентация PowerPoint</vt:lpstr>
      <vt:lpstr>Презентация PowerPoint</vt:lpstr>
      <vt:lpstr>Презентация PowerPoint</vt:lpstr>
      <vt:lpstr>ПОРЯДОК ОДЕРЖАННЯ СВІДОЦТВА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Правова охорона комерційного найменування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Правова охорона географічних зазначень походження товару</vt:lpstr>
      <vt:lpstr>Презентация PowerPoint</vt:lpstr>
      <vt:lpstr>Приклади: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ПОРЯДОК РЕЄСТРАЦІЇ ГЕОГРАФІЧНОГО ЗАЗНАЧЕННЯ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Інтелектуальна власність</dc:title>
  <dc:creator>PC</dc:creator>
  <cp:lastModifiedBy>Щербакова Олена Миколаївна</cp:lastModifiedBy>
  <cp:revision>43</cp:revision>
  <dcterms:created xsi:type="dcterms:W3CDTF">2021-05-31T14:05:29Z</dcterms:created>
  <dcterms:modified xsi:type="dcterms:W3CDTF">2024-02-26T09:44:51Z</dcterms:modified>
</cp:coreProperties>
</file>