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2"/>
  </p:notesMasterIdLst>
  <p:sldIdLst>
    <p:sldId id="256" r:id="rId2"/>
    <p:sldId id="257" r:id="rId3"/>
    <p:sldId id="258" r:id="rId4"/>
    <p:sldId id="259" r:id="rId5"/>
    <p:sldId id="260" r:id="rId6"/>
    <p:sldId id="261" r:id="rId7"/>
    <p:sldId id="272" r:id="rId8"/>
    <p:sldId id="273" r:id="rId9"/>
    <p:sldId id="277" r:id="rId10"/>
    <p:sldId id="278" r:id="rId11"/>
    <p:sldId id="279" r:id="rId12"/>
    <p:sldId id="280" r:id="rId13"/>
    <p:sldId id="262" r:id="rId14"/>
    <p:sldId id="263" r:id="rId15"/>
    <p:sldId id="264" r:id="rId16"/>
    <p:sldId id="265" r:id="rId17"/>
    <p:sldId id="266" r:id="rId18"/>
    <p:sldId id="267" r:id="rId19"/>
    <p:sldId id="268" r:id="rId20"/>
    <p:sldId id="269" r:id="rId21"/>
    <p:sldId id="270" r:id="rId22"/>
    <p:sldId id="271" r:id="rId23"/>
    <p:sldId id="274" r:id="rId24"/>
    <p:sldId id="275" r:id="rId25"/>
    <p:sldId id="276" r:id="rId26"/>
    <p:sldId id="282" r:id="rId27"/>
    <p:sldId id="281" r:id="rId28"/>
    <p:sldId id="283" r:id="rId29"/>
    <p:sldId id="305" r:id="rId30"/>
    <p:sldId id="284" r:id="rId31"/>
    <p:sldId id="285" r:id="rId32"/>
    <p:sldId id="286" r:id="rId33"/>
    <p:sldId id="287" r:id="rId34"/>
    <p:sldId id="288" r:id="rId35"/>
    <p:sldId id="306" r:id="rId36"/>
    <p:sldId id="308" r:id="rId37"/>
    <p:sldId id="289" r:id="rId38"/>
    <p:sldId id="290" r:id="rId39"/>
    <p:sldId id="292" r:id="rId40"/>
    <p:sldId id="303" r:id="rId41"/>
    <p:sldId id="293" r:id="rId42"/>
    <p:sldId id="304" r:id="rId43"/>
    <p:sldId id="294" r:id="rId44"/>
    <p:sldId id="295" r:id="rId45"/>
    <p:sldId id="311" r:id="rId46"/>
    <p:sldId id="312" r:id="rId47"/>
    <p:sldId id="313" r:id="rId48"/>
    <p:sldId id="314" r:id="rId49"/>
    <p:sldId id="315" r:id="rId50"/>
    <p:sldId id="316" r:id="rId51"/>
    <p:sldId id="317" r:id="rId52"/>
    <p:sldId id="296" r:id="rId53"/>
    <p:sldId id="307" r:id="rId54"/>
    <p:sldId id="297" r:id="rId55"/>
    <p:sldId id="298" r:id="rId56"/>
    <p:sldId id="299" r:id="rId57"/>
    <p:sldId id="309" r:id="rId58"/>
    <p:sldId id="310" r:id="rId59"/>
    <p:sldId id="301" r:id="rId60"/>
    <p:sldId id="300"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7" autoAdjust="0"/>
    <p:restoredTop sz="94660"/>
  </p:normalViewPr>
  <p:slideViewPr>
    <p:cSldViewPr>
      <p:cViewPr varScale="1">
        <p:scale>
          <a:sx n="96" d="100"/>
          <a:sy n="96" d="100"/>
        </p:scale>
        <p:origin x="8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99C2FA-DE94-4FC5-831C-7E235290722D}" type="datetimeFigureOut">
              <a:rPr lang="en-US" smtClean="0"/>
              <a:t>9/12/2024</a:t>
            </a:fld>
            <a:endParaRPr lang="en-US"/>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76E136-4290-4A27-B3C9-35FC8FF99B7B}" type="slidenum">
              <a:rPr lang="en-US" smtClean="0"/>
              <a:t>‹#›</a:t>
            </a:fld>
            <a:endParaRPr lang="en-US"/>
          </a:p>
        </p:txBody>
      </p:sp>
    </p:spTree>
    <p:extLst>
      <p:ext uri="{BB962C8B-B14F-4D97-AF65-F5344CB8AC3E}">
        <p14:creationId xmlns:p14="http://schemas.microsoft.com/office/powerpoint/2010/main" val="3708313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D376E136-4290-4A27-B3C9-35FC8FF99B7B}" type="slidenum">
              <a:rPr lang="en-US" smtClean="0"/>
              <a:t>2</a:t>
            </a:fld>
            <a:endParaRPr lang="en-US"/>
          </a:p>
        </p:txBody>
      </p:sp>
    </p:spTree>
    <p:extLst>
      <p:ext uri="{BB962C8B-B14F-4D97-AF65-F5344CB8AC3E}">
        <p14:creationId xmlns:p14="http://schemas.microsoft.com/office/powerpoint/2010/main" val="719024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0B41DA3C-1B91-4070-AAFF-8812E95EB3EB}" type="datetimeFigureOut">
              <a:rPr lang="en-US" smtClean="0"/>
              <a:t>9/12/2024</a:t>
            </a:fld>
            <a:endParaRPr lang="en-US"/>
          </a:p>
        </p:txBody>
      </p:sp>
      <p:sp>
        <p:nvSpPr>
          <p:cNvPr id="17" name="Нижний колонтитул 16"/>
          <p:cNvSpPr>
            <a:spLocks noGrp="1"/>
          </p:cNvSpPr>
          <p:nvPr>
            <p:ph type="ftr" sz="quarter" idx="11"/>
          </p:nvPr>
        </p:nvSpPr>
        <p:spPr>
          <a:xfrm>
            <a:off x="5410200" y="4205288"/>
            <a:ext cx="1295400" cy="457200"/>
          </a:xfrm>
        </p:spPr>
        <p:txBody>
          <a:bodyPr/>
          <a:lstStyle/>
          <a:p>
            <a:endParaRPr lang="en-US"/>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71688E5-CEAE-43A0-ACC1-0C5ABD70AA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0B41DA3C-1B91-4070-AAFF-8812E95EB3EB}" type="datetimeFigureOut">
              <a:rPr lang="en-US" smtClean="0"/>
              <a:t>9/12/2024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71688E5-CEAE-43A0-ACC1-0C5ABD70A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0B41DA3C-1B91-4070-AAFF-8812E95EB3EB}" type="datetimeFigureOut">
              <a:rPr lang="en-US" smtClean="0"/>
              <a:t>9/12/2024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71688E5-CEAE-43A0-ACC1-0C5ABD70A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0B41DA3C-1B91-4070-AAFF-8812E95EB3EB}" type="datetimeFigureOut">
              <a:rPr lang="en-US" smtClean="0"/>
              <a:t>9/12/2024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71688E5-CEAE-43A0-ACC1-0C5ABD70A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0B41DA3C-1B91-4070-AAFF-8812E95EB3EB}" type="datetimeFigureOut">
              <a:rPr lang="en-US" smtClean="0"/>
              <a:t>9/12/2024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71688E5-CEAE-43A0-ACC1-0C5ABD70AAC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0B41DA3C-1B91-4070-AAFF-8812E95EB3EB}" type="datetimeFigureOut">
              <a:rPr lang="en-US" smtClean="0"/>
              <a:t>9/12/2024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D71688E5-CEAE-43A0-ACC1-0C5ABD70A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Объект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6" name="Дата 25"/>
          <p:cNvSpPr>
            <a:spLocks noGrp="1"/>
          </p:cNvSpPr>
          <p:nvPr>
            <p:ph type="dt" sz="half" idx="10"/>
          </p:nvPr>
        </p:nvSpPr>
        <p:spPr/>
        <p:txBody>
          <a:bodyPr rtlCol="0"/>
          <a:lstStyle/>
          <a:p>
            <a:fld id="{0B41DA3C-1B91-4070-AAFF-8812E95EB3EB}" type="datetimeFigureOut">
              <a:rPr lang="en-US" smtClean="0"/>
              <a:t>9/12/2024</a:t>
            </a:fld>
            <a:endParaRPr lang="en-US"/>
          </a:p>
        </p:txBody>
      </p:sp>
      <p:sp>
        <p:nvSpPr>
          <p:cNvPr id="27" name="Номер слайда 26"/>
          <p:cNvSpPr>
            <a:spLocks noGrp="1"/>
          </p:cNvSpPr>
          <p:nvPr>
            <p:ph type="sldNum" sz="quarter" idx="11"/>
          </p:nvPr>
        </p:nvSpPr>
        <p:spPr/>
        <p:txBody>
          <a:bodyPr rtlCol="0"/>
          <a:lstStyle/>
          <a:p>
            <a:fld id="{D71688E5-CEAE-43A0-ACC1-0C5ABD70AAC6}" type="slidenum">
              <a:rPr lang="en-US" smtClean="0"/>
              <a:t>‹#›</a:t>
            </a:fld>
            <a:endParaRPr lang="en-US"/>
          </a:p>
        </p:txBody>
      </p:sp>
      <p:sp>
        <p:nvSpPr>
          <p:cNvPr id="28" name="Нижний колонтитул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0B41DA3C-1B91-4070-AAFF-8812E95EB3EB}" type="datetimeFigureOut">
              <a:rPr lang="en-US" smtClean="0"/>
              <a:t>9/12/2024</a:t>
            </a:fld>
            <a:endParaRPr lang="en-US"/>
          </a:p>
        </p:txBody>
      </p:sp>
      <p:sp>
        <p:nvSpPr>
          <p:cNvPr id="4" name="Нижний колонтитул 3"/>
          <p:cNvSpPr>
            <a:spLocks noGrp="1"/>
          </p:cNvSpPr>
          <p:nvPr>
            <p:ph type="ftr" sz="quarter" idx="11"/>
          </p:nvPr>
        </p:nvSpPr>
        <p:spPr>
          <a:xfrm>
            <a:off x="5257800" y="612648"/>
            <a:ext cx="1325880" cy="457200"/>
          </a:xfrm>
        </p:spPr>
        <p:txBody>
          <a:bodyPr/>
          <a:lstStyle/>
          <a:p>
            <a:endParaRPr lang="en-US"/>
          </a:p>
        </p:txBody>
      </p:sp>
      <p:sp>
        <p:nvSpPr>
          <p:cNvPr id="5" name="Номер слайда 4"/>
          <p:cNvSpPr>
            <a:spLocks noGrp="1"/>
          </p:cNvSpPr>
          <p:nvPr>
            <p:ph type="sldNum" sz="quarter" idx="12"/>
          </p:nvPr>
        </p:nvSpPr>
        <p:spPr>
          <a:xfrm>
            <a:off x="8174736" y="2272"/>
            <a:ext cx="762000" cy="365760"/>
          </a:xfrm>
        </p:spPr>
        <p:txBody>
          <a:bodyPr/>
          <a:lstStyle/>
          <a:p>
            <a:fld id="{D71688E5-CEAE-43A0-ACC1-0C5ABD70A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B41DA3C-1B91-4070-AAFF-8812E95EB3EB}" type="datetimeFigureOut">
              <a:rPr lang="en-US" smtClean="0"/>
              <a:t>9/12/2024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D71688E5-CEAE-43A0-ACC1-0C5ABD70A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Объект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0B41DA3C-1B91-4070-AAFF-8812E95EB3EB}" type="datetimeFigureOut">
              <a:rPr lang="en-US" smtClean="0"/>
              <a:t>9/12/2024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D71688E5-CEAE-43A0-ACC1-0C5ABD70A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0B41DA3C-1B91-4070-AAFF-8812E95EB3EB}" type="datetimeFigureOut">
              <a:rPr lang="en-US" smtClean="0"/>
              <a:t>9/12/2024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D71688E5-CEAE-43A0-ACC1-0C5ABD70AAC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B41DA3C-1B91-4070-AAFF-8812E95EB3EB}" type="datetimeFigureOut">
              <a:rPr lang="en-US" smtClean="0"/>
              <a:t>9/12/2024</a:t>
            </a:fld>
            <a:endParaRPr lang="en-US"/>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71688E5-CEAE-43A0-ACC1-0C5ABD70AA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zakon.rada.gov.ua/laws/show/3792-12#n286" TargetMode="External"/><Relationship Id="rId2" Type="http://schemas.openxmlformats.org/officeDocument/2006/relationships/hyperlink" Target="https://zakon.rada.gov.ua/laws/show/3792-12#n300" TargetMode="External"/><Relationship Id="rId1" Type="http://schemas.openxmlformats.org/officeDocument/2006/relationships/slideLayout" Target="../slideLayouts/slideLayout2.xml"/><Relationship Id="rId4" Type="http://schemas.openxmlformats.org/officeDocument/2006/relationships/hyperlink" Target="https://zakon.rada.gov.ua/laws/show/3792-12#n293"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zakon.rada.gov.ua/laws/show/2415-19" TargetMode="External"/><Relationship Id="rId2" Type="http://schemas.openxmlformats.org/officeDocument/2006/relationships/hyperlink" Target="https://zakon.rada.gov.ua/laws/show/3792-12#n429"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a:t>Інтелектуальна власність</a:t>
            </a:r>
            <a:endParaRPr lang="en-US" dirty="0"/>
          </a:p>
        </p:txBody>
      </p:sp>
      <p:sp>
        <p:nvSpPr>
          <p:cNvPr id="3" name="Подзаголовок 2"/>
          <p:cNvSpPr>
            <a:spLocks noGrp="1"/>
          </p:cNvSpPr>
          <p:nvPr>
            <p:ph type="subTitle" idx="1"/>
          </p:nvPr>
        </p:nvSpPr>
        <p:spPr/>
        <p:txBody>
          <a:bodyPr>
            <a:normAutofit/>
          </a:bodyPr>
          <a:lstStyle/>
          <a:p>
            <a:r>
              <a:rPr lang="uk-UA" sz="3200">
                <a:solidFill>
                  <a:schemeClr val="tx1"/>
                </a:solidFill>
              </a:rPr>
              <a:t>Тема №6</a:t>
            </a:r>
            <a:endParaRPr lang="uk-UA" sz="3200" dirty="0">
              <a:solidFill>
                <a:schemeClr val="tx1"/>
              </a:solidFill>
            </a:endParaRPr>
          </a:p>
          <a:p>
            <a:r>
              <a:rPr lang="uk-UA" sz="3200" b="1" dirty="0">
                <a:solidFill>
                  <a:schemeClr val="tx1"/>
                </a:solidFill>
              </a:rPr>
              <a:t>Авторське право</a:t>
            </a:r>
            <a:endParaRPr lang="en-US" sz="3200" b="1" dirty="0">
              <a:solidFill>
                <a:schemeClr val="tx1"/>
              </a:solidFill>
            </a:endParaRPr>
          </a:p>
        </p:txBody>
      </p:sp>
    </p:spTree>
    <p:extLst>
      <p:ext uri="{BB962C8B-B14F-4D97-AF65-F5344CB8AC3E}">
        <p14:creationId xmlns:p14="http://schemas.microsoft.com/office/powerpoint/2010/main" val="3655963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340768"/>
            <a:ext cx="8291264" cy="5233768"/>
          </a:xfrm>
        </p:spPr>
        <p:txBody>
          <a:bodyPr>
            <a:normAutofit/>
          </a:bodyPr>
          <a:lstStyle/>
          <a:p>
            <a:r>
              <a:rPr lang="uk-UA" dirty="0"/>
              <a:t>3) вибирати псевдонім, зазначати і вимагати зазначення псевдоніма замість справжнього імені автора на творі і його примірниках і під час будь-якого його публічного використання;</a:t>
            </a:r>
          </a:p>
          <a:p>
            <a:r>
              <a:rPr lang="uk-UA" dirty="0"/>
              <a:t>4) вимагати збереження цілісності твору і протидіяти будь-якому перекрученню, спотворенню чи іншій зміні твору або будь-якому іншому посяганню на твір, що може зашкодити честі і репутації автора.</a:t>
            </a:r>
          </a:p>
          <a:p>
            <a:endParaRPr lang="en-US" dirty="0"/>
          </a:p>
        </p:txBody>
      </p:sp>
    </p:spTree>
    <p:extLst>
      <p:ext uri="{BB962C8B-B14F-4D97-AF65-F5344CB8AC3E}">
        <p14:creationId xmlns:p14="http://schemas.microsoft.com/office/powerpoint/2010/main" val="177509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a:t> </a:t>
            </a:r>
            <a:r>
              <a:rPr lang="uk-UA" sz="3600" b="1" i="1" dirty="0"/>
              <a:t>Особисті немайнові права </a:t>
            </a:r>
            <a:r>
              <a:rPr lang="uk-UA" sz="3600" dirty="0"/>
              <a:t>автора не можуть бути передані (відчужені) іншим особам и </a:t>
            </a:r>
            <a:r>
              <a:rPr lang="uk-UA" sz="3600" b="1" i="1" dirty="0"/>
              <a:t>охороняються безстроково</a:t>
            </a:r>
            <a:r>
              <a:rPr lang="uk-UA" sz="4000" b="1" i="1" dirty="0"/>
              <a:t>.</a:t>
            </a:r>
          </a:p>
        </p:txBody>
      </p:sp>
    </p:spTree>
    <p:extLst>
      <p:ext uri="{BB962C8B-B14F-4D97-AF65-F5344CB8AC3E}">
        <p14:creationId xmlns:p14="http://schemas.microsoft.com/office/powerpoint/2010/main" val="3722745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43000"/>
            <a:ext cx="8219256" cy="845840"/>
          </a:xfrm>
        </p:spPr>
        <p:txBody>
          <a:bodyPr>
            <a:normAutofit fontScale="90000"/>
          </a:bodyPr>
          <a:lstStyle/>
          <a:p>
            <a:r>
              <a:rPr lang="uk-UA" b="1" dirty="0"/>
              <a:t> Майнові права автора</a:t>
            </a:r>
            <a:br>
              <a:rPr lang="uk-UA" b="1" dirty="0"/>
            </a:br>
            <a:endParaRPr lang="en-US" dirty="0"/>
          </a:p>
        </p:txBody>
      </p:sp>
      <p:sp>
        <p:nvSpPr>
          <p:cNvPr id="3" name="Объект 2"/>
          <p:cNvSpPr>
            <a:spLocks noGrp="1"/>
          </p:cNvSpPr>
          <p:nvPr>
            <p:ph idx="1"/>
          </p:nvPr>
        </p:nvSpPr>
        <p:spPr/>
        <p:txBody>
          <a:bodyPr>
            <a:normAutofit/>
          </a:bodyPr>
          <a:lstStyle/>
          <a:p>
            <a:r>
              <a:rPr lang="ru-RU" sz="3600" dirty="0"/>
              <a:t>а</a:t>
            </a:r>
            <a:r>
              <a:rPr lang="uk-UA" sz="3600" dirty="0"/>
              <a:t>) виключне право на використання твору;</a:t>
            </a:r>
          </a:p>
          <a:p>
            <a:r>
              <a:rPr lang="uk-UA" sz="3600" dirty="0"/>
              <a:t>б) виключне право на дозвіл або заборону використання твору іншими особами.</a:t>
            </a:r>
          </a:p>
          <a:p>
            <a:r>
              <a:rPr lang="uk-UA" sz="3600" dirty="0"/>
              <a:t>Охороняються протягом життя автора и 70 років після його смерті.</a:t>
            </a:r>
            <a:endParaRPr lang="en-US" sz="3600" dirty="0"/>
          </a:p>
        </p:txBody>
      </p:sp>
    </p:spTree>
    <p:extLst>
      <p:ext uri="{BB962C8B-B14F-4D97-AF65-F5344CB8AC3E}">
        <p14:creationId xmlns:p14="http://schemas.microsoft.com/office/powerpoint/2010/main" val="2783799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484784"/>
            <a:ext cx="8003232" cy="725016"/>
          </a:xfrm>
        </p:spPr>
        <p:txBody>
          <a:bodyPr>
            <a:noAutofit/>
          </a:bodyPr>
          <a:lstStyle/>
          <a:p>
            <a:r>
              <a:rPr lang="uk-UA" sz="3200" b="1" dirty="0"/>
              <a:t>Виникнення і здійснення авторського права. Презумпція авторства</a:t>
            </a:r>
            <a:br>
              <a:rPr lang="uk-UA" sz="3200" b="1" dirty="0"/>
            </a:br>
            <a:endParaRPr lang="uk-UA" sz="3200" dirty="0"/>
          </a:p>
        </p:txBody>
      </p:sp>
      <p:sp>
        <p:nvSpPr>
          <p:cNvPr id="3" name="Объект 2"/>
          <p:cNvSpPr>
            <a:spLocks noGrp="1"/>
          </p:cNvSpPr>
          <p:nvPr>
            <p:ph idx="1"/>
          </p:nvPr>
        </p:nvSpPr>
        <p:spPr/>
        <p:txBody>
          <a:bodyPr/>
          <a:lstStyle/>
          <a:p>
            <a:r>
              <a:rPr lang="uk-UA" dirty="0"/>
              <a:t> Первинним суб'єктом, якому належить авторське право, є автор твору.</a:t>
            </a:r>
          </a:p>
          <a:p>
            <a:r>
              <a:rPr lang="uk-UA" dirty="0"/>
              <a:t>За відсутності доказів іншого, автором твору вважається особа, зазначена як автор на оригіналі або примірнику твору (презумпція авторства).</a:t>
            </a:r>
          </a:p>
          <a:p>
            <a:r>
              <a:rPr lang="uk-UA" dirty="0"/>
              <a:t>Це положення застосовується також у разі опублікування твору під псевдонімом, який ідентифікує автора.</a:t>
            </a:r>
          </a:p>
          <a:p>
            <a:endParaRPr lang="en-US" dirty="0"/>
          </a:p>
        </p:txBody>
      </p:sp>
    </p:spTree>
    <p:extLst>
      <p:ext uri="{BB962C8B-B14F-4D97-AF65-F5344CB8AC3E}">
        <p14:creationId xmlns:p14="http://schemas.microsoft.com/office/powerpoint/2010/main" val="3692030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484784"/>
            <a:ext cx="8147248" cy="4392488"/>
          </a:xfrm>
        </p:spPr>
        <p:txBody>
          <a:bodyPr>
            <a:normAutofit/>
          </a:bodyPr>
          <a:lstStyle/>
          <a:p>
            <a:r>
              <a:rPr lang="uk-UA" sz="3200" dirty="0"/>
              <a:t>Авторське право на твір виникає внаслідок факту його створення. </a:t>
            </a:r>
          </a:p>
          <a:p>
            <a:r>
              <a:rPr lang="uk-UA" sz="3200" dirty="0"/>
              <a:t>Для виникнення і здійснення авторського права не вимагається реєстрація твору чи будь-яке інше спеціальне його оформлення, а також виконання будь-яких інших формальностей.</a:t>
            </a:r>
            <a:endParaRPr lang="en-US" sz="3200" dirty="0"/>
          </a:p>
        </p:txBody>
      </p:sp>
    </p:spTree>
    <p:extLst>
      <p:ext uri="{BB962C8B-B14F-4D97-AF65-F5344CB8AC3E}">
        <p14:creationId xmlns:p14="http://schemas.microsoft.com/office/powerpoint/2010/main" val="2469578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340768"/>
            <a:ext cx="8219256" cy="5233768"/>
          </a:xfrm>
        </p:spPr>
        <p:txBody>
          <a:bodyPr>
            <a:normAutofit/>
          </a:bodyPr>
          <a:lstStyle/>
          <a:p>
            <a:r>
              <a:rPr lang="uk-UA" dirty="0"/>
              <a:t>Особа, яка має авторське право (автор твору чи будь-яка інша особа, якій на законних підставах передано авторське майнове право на цей твір), для сповіщення про свої права може використовувати знак охорони авторського права. Цей знак складається з таких елементів:</a:t>
            </a:r>
          </a:p>
          <a:p>
            <a:r>
              <a:rPr lang="uk-UA" dirty="0"/>
              <a:t>латинська літера «c», обведена колом,</a:t>
            </a:r>
          </a:p>
          <a:p>
            <a:r>
              <a:rPr lang="uk-UA" dirty="0"/>
              <a:t>ім'я особи, яка має авторське право;</a:t>
            </a:r>
          </a:p>
          <a:p>
            <a:r>
              <a:rPr lang="uk-UA" dirty="0"/>
              <a:t>рік першої публікації твору.</a:t>
            </a:r>
          </a:p>
          <a:p>
            <a:endParaRPr lang="en-US" dirty="0"/>
          </a:p>
        </p:txBody>
      </p:sp>
    </p:spTree>
    <p:extLst>
      <p:ext uri="{BB962C8B-B14F-4D97-AF65-F5344CB8AC3E}">
        <p14:creationId xmlns:p14="http://schemas.microsoft.com/office/powerpoint/2010/main" val="3608552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96752"/>
            <a:ext cx="8219256" cy="5377784"/>
          </a:xfrm>
        </p:spPr>
        <p:txBody>
          <a:bodyPr/>
          <a:lstStyle/>
          <a:p>
            <a:r>
              <a:rPr lang="uk-UA" dirty="0"/>
              <a:t>Якщо твір опубліковано </a:t>
            </a:r>
            <a:r>
              <a:rPr lang="uk-UA" b="1" i="1" dirty="0"/>
              <a:t>анонімно чи під псевдонімом </a:t>
            </a:r>
            <a:r>
              <a:rPr lang="uk-UA" dirty="0"/>
              <a:t>(за винятком випадку, коли псевдонім однозначно ідентифікує автора), </a:t>
            </a:r>
            <a:r>
              <a:rPr lang="uk-UA" b="1" i="1" dirty="0"/>
              <a:t>видавець твору </a:t>
            </a:r>
            <a:r>
              <a:rPr lang="uk-UA" dirty="0"/>
              <a:t>(його ім'я чи назва мають бути зазначені на творі) вважається </a:t>
            </a:r>
            <a:r>
              <a:rPr lang="uk-UA" b="1" i="1" dirty="0"/>
              <a:t>представником автора </a:t>
            </a:r>
            <a:r>
              <a:rPr lang="uk-UA" dirty="0"/>
              <a:t>і має право захищати права останнього. </a:t>
            </a:r>
          </a:p>
          <a:p>
            <a:r>
              <a:rPr lang="uk-UA" dirty="0"/>
              <a:t>Це положення діє до того часу, поки автор твору не розкриє своє ім'я і не заявить про своє авторство.</a:t>
            </a:r>
            <a:endParaRPr lang="en-US" dirty="0"/>
          </a:p>
        </p:txBody>
      </p:sp>
    </p:spTree>
    <p:extLst>
      <p:ext uri="{BB962C8B-B14F-4D97-AF65-F5344CB8AC3E}">
        <p14:creationId xmlns:p14="http://schemas.microsoft.com/office/powerpoint/2010/main" val="3887953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 </a:t>
            </a:r>
            <a:r>
              <a:rPr lang="uk-UA" i="1" dirty="0"/>
              <a:t>Співавтори-це </a:t>
            </a:r>
            <a:r>
              <a:rPr lang="uk-UA" sz="3600" i="1" dirty="0"/>
              <a:t>особи, спільною творчою працею яких створено твір.</a:t>
            </a:r>
            <a:br>
              <a:rPr lang="uk-UA" sz="3600" i="1" dirty="0"/>
            </a:br>
            <a:br>
              <a:rPr lang="uk-UA" i="1" dirty="0"/>
            </a:br>
            <a:endParaRPr lang="uk-UA" i="1" dirty="0"/>
          </a:p>
        </p:txBody>
      </p:sp>
      <p:sp>
        <p:nvSpPr>
          <p:cNvPr id="3" name="Объект 2"/>
          <p:cNvSpPr>
            <a:spLocks noGrp="1"/>
          </p:cNvSpPr>
          <p:nvPr>
            <p:ph idx="1"/>
          </p:nvPr>
        </p:nvSpPr>
        <p:spPr>
          <a:xfrm>
            <a:off x="467544" y="1772816"/>
            <a:ext cx="8219256" cy="4801720"/>
          </a:xfrm>
        </p:spPr>
        <p:txBody>
          <a:bodyPr>
            <a:normAutofit lnSpcReduction="10000"/>
          </a:bodyPr>
          <a:lstStyle/>
          <a:p>
            <a:pPr marL="109728" indent="0">
              <a:buNone/>
            </a:pPr>
            <a:r>
              <a:rPr lang="uk-UA" dirty="0"/>
              <a:t>   Умови співавторства:</a:t>
            </a:r>
          </a:p>
          <a:p>
            <a:r>
              <a:rPr lang="uk-UA" dirty="0"/>
              <a:t>Твір створений </a:t>
            </a:r>
            <a:r>
              <a:rPr lang="uk-UA" b="1" i="1" dirty="0"/>
              <a:t>спільною творчою </a:t>
            </a:r>
            <a:r>
              <a:rPr lang="uk-UA" dirty="0"/>
              <a:t>працею декількох осіб. Не визнаються співавторами особи, що здійснювали технічну допомогу (друкарки, консультанти) або фінансову, матеріальну підтримку. </a:t>
            </a:r>
          </a:p>
          <a:p>
            <a:r>
              <a:rPr lang="uk-UA" dirty="0"/>
              <a:t>Створений </a:t>
            </a:r>
            <a:r>
              <a:rPr lang="uk-UA" b="1" i="1" dirty="0"/>
              <a:t>колективний твір, який є єдиним цілим, </a:t>
            </a:r>
            <a:r>
              <a:rPr lang="uk-UA" dirty="0"/>
              <a:t>вилучення будь-якої частини з такого твору робить необхідними внести зміни в інші частини або неможливим його використання за призначенням.</a:t>
            </a:r>
          </a:p>
          <a:p>
            <a:endParaRPr lang="en-US" dirty="0"/>
          </a:p>
        </p:txBody>
      </p:sp>
    </p:spTree>
    <p:extLst>
      <p:ext uri="{BB962C8B-B14F-4D97-AF65-F5344CB8AC3E}">
        <p14:creationId xmlns:p14="http://schemas.microsoft.com/office/powerpoint/2010/main" val="2058388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268760"/>
            <a:ext cx="8291264" cy="5305776"/>
          </a:xfrm>
        </p:spPr>
        <p:txBody>
          <a:bodyPr/>
          <a:lstStyle/>
          <a:p>
            <a:r>
              <a:rPr lang="uk-UA" dirty="0"/>
              <a:t>Для визнання осіб співавторами твору необхідна </a:t>
            </a:r>
            <a:r>
              <a:rPr lang="uk-UA" b="1" i="1" dirty="0"/>
              <a:t>наявність угоди про співавторство.</a:t>
            </a:r>
          </a:p>
          <a:p>
            <a:r>
              <a:rPr lang="uk-UA" b="1" i="1" dirty="0"/>
              <a:t> </a:t>
            </a:r>
            <a:r>
              <a:rPr lang="uk-UA" dirty="0"/>
              <a:t>Під цією угодою слід розуміти взаємне волевиявлення сторін, яке спрямоване на спільну творчу працю. </a:t>
            </a:r>
          </a:p>
          <a:p>
            <a:r>
              <a:rPr lang="uk-UA" dirty="0"/>
              <a:t>Така угода може укладатися в будь-якій формі, на будь-якому етапі роботи над твором. </a:t>
            </a:r>
            <a:r>
              <a:rPr lang="uk-UA" i="1" dirty="0"/>
              <a:t>Важливим є те, щоб вона не порушувала прав співавторів, які охороняються законом.</a:t>
            </a:r>
          </a:p>
          <a:p>
            <a:endParaRPr lang="en-US" i="1" dirty="0"/>
          </a:p>
        </p:txBody>
      </p:sp>
    </p:spTree>
    <p:extLst>
      <p:ext uri="{BB962C8B-B14F-4D97-AF65-F5344CB8AC3E}">
        <p14:creationId xmlns:p14="http://schemas.microsoft.com/office/powerpoint/2010/main" val="3807493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Види співавторства:</a:t>
            </a:r>
            <a:endParaRPr lang="en-US" dirty="0"/>
          </a:p>
        </p:txBody>
      </p:sp>
      <p:sp>
        <p:nvSpPr>
          <p:cNvPr id="3" name="Объект 2"/>
          <p:cNvSpPr>
            <a:spLocks noGrp="1"/>
          </p:cNvSpPr>
          <p:nvPr>
            <p:ph idx="1"/>
          </p:nvPr>
        </p:nvSpPr>
        <p:spPr/>
        <p:txBody>
          <a:bodyPr/>
          <a:lstStyle/>
          <a:p>
            <a:r>
              <a:rPr lang="uk-UA" b="1" i="1" dirty="0"/>
              <a:t>Нероздільне співавторство </a:t>
            </a:r>
            <a:r>
              <a:rPr lang="uk-UA" dirty="0"/>
              <a:t>– твір, створений двома або більше співавторами, є єдиним цілим, його частини не мають самостійного значення (напр. романи І.Ільфа та Є.Петрова). </a:t>
            </a:r>
          </a:p>
          <a:p>
            <a:r>
              <a:rPr lang="uk-UA" dirty="0"/>
              <a:t>Авторські права належать усім співавторам і можуть здійснюватися тільки спільно.</a:t>
            </a:r>
          </a:p>
          <a:p>
            <a:r>
              <a:rPr lang="uk-UA" dirty="0"/>
              <a:t> Співавтори не можуть розпоряджатися твором особисто.</a:t>
            </a:r>
          </a:p>
          <a:p>
            <a:endParaRPr lang="en-US" dirty="0"/>
          </a:p>
        </p:txBody>
      </p:sp>
    </p:spTree>
    <p:extLst>
      <p:ext uri="{BB962C8B-B14F-4D97-AF65-F5344CB8AC3E}">
        <p14:creationId xmlns:p14="http://schemas.microsoft.com/office/powerpoint/2010/main" val="2199872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Авторське право </a:t>
            </a:r>
            <a:endParaRPr lang="en-US" dirty="0"/>
          </a:p>
        </p:txBody>
      </p:sp>
      <p:sp>
        <p:nvSpPr>
          <p:cNvPr id="3" name="Объект 2"/>
          <p:cNvSpPr>
            <a:spLocks noGrp="1"/>
          </p:cNvSpPr>
          <p:nvPr>
            <p:ph idx="1"/>
          </p:nvPr>
        </p:nvSpPr>
        <p:spPr/>
        <p:txBody>
          <a:bodyPr>
            <a:normAutofit/>
          </a:bodyPr>
          <a:lstStyle/>
          <a:p>
            <a:r>
              <a:rPr lang="uk-UA" dirty="0"/>
              <a:t>– це сукупність </a:t>
            </a:r>
            <a:r>
              <a:rPr lang="uk-UA" b="1" i="1" dirty="0"/>
              <a:t>немайнових (особистих) та майнових прав автора</a:t>
            </a:r>
            <a:r>
              <a:rPr lang="uk-UA" dirty="0"/>
              <a:t>, що надається йому законом оголосити себе автором твору, доводити його до відома публіки, відтворювати та розповсюджувати або використовувати його будь-якими іншими способами і засобами, а також дозволяти іншим особам використовувати твір певними способами.</a:t>
            </a:r>
            <a:endParaRPr lang="en-US" dirty="0"/>
          </a:p>
          <a:p>
            <a:endParaRPr lang="en-US" dirty="0"/>
          </a:p>
        </p:txBody>
      </p:sp>
    </p:spTree>
    <p:extLst>
      <p:ext uri="{BB962C8B-B14F-4D97-AF65-F5344CB8AC3E}">
        <p14:creationId xmlns:p14="http://schemas.microsoft.com/office/powerpoint/2010/main" val="197872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764704"/>
            <a:ext cx="8147248" cy="5809832"/>
          </a:xfrm>
        </p:spPr>
        <p:txBody>
          <a:bodyPr>
            <a:normAutofit/>
          </a:bodyPr>
          <a:lstStyle/>
          <a:p>
            <a:r>
              <a:rPr lang="uk-UA" b="1" i="1" dirty="0"/>
              <a:t>Роздільне співавторство </a:t>
            </a:r>
            <a:r>
              <a:rPr lang="uk-UA" dirty="0"/>
              <a:t>– твір є єдиним цілим, однак його частини мають самостійне значення і при цьому відомо, ким зі співавторів створені ці частини (наприклад, підручник, монографія, в яких вказуються автори окремих глав, розділів). </a:t>
            </a:r>
          </a:p>
          <a:p>
            <a:r>
              <a:rPr lang="uk-UA" dirty="0"/>
              <a:t>Розпорядження таким твором як єдиним цілим здійснюється усіма співавторами спільно, однак кожен із співавторів має право використовувати створену ним частину твору на власний розсуд, якщо інше не передбачено угодою між співавторами.</a:t>
            </a:r>
          </a:p>
          <a:p>
            <a:endParaRPr lang="en-US" dirty="0"/>
          </a:p>
        </p:txBody>
      </p:sp>
    </p:spTree>
    <p:extLst>
      <p:ext uri="{BB962C8B-B14F-4D97-AF65-F5344CB8AC3E}">
        <p14:creationId xmlns:p14="http://schemas.microsoft.com/office/powerpoint/2010/main" val="1988153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Співавторством є також авторське право на інтерв’ю. </a:t>
            </a:r>
          </a:p>
        </p:txBody>
      </p:sp>
      <p:sp>
        <p:nvSpPr>
          <p:cNvPr id="3" name="Объект 2"/>
          <p:cNvSpPr>
            <a:spLocks noGrp="1"/>
          </p:cNvSpPr>
          <p:nvPr>
            <p:ph idx="1"/>
          </p:nvPr>
        </p:nvSpPr>
        <p:spPr>
          <a:xfrm>
            <a:off x="457200" y="2852936"/>
            <a:ext cx="8229600" cy="3721600"/>
          </a:xfrm>
        </p:spPr>
        <p:txBody>
          <a:bodyPr/>
          <a:lstStyle/>
          <a:p>
            <a:r>
              <a:rPr lang="ru-RU" b="1" i="1" dirty="0"/>
              <a:t> </a:t>
            </a:r>
            <a:r>
              <a:rPr lang="uk-UA" b="1" i="1" dirty="0"/>
              <a:t>Співавторами інтерв’ю є особа</a:t>
            </a:r>
            <a:r>
              <a:rPr lang="uk-UA" dirty="0"/>
              <a:t>, яка дала інтерв’ю, та особа, яка його проводила (журналіст).</a:t>
            </a:r>
          </a:p>
          <a:p>
            <a:r>
              <a:rPr lang="uk-UA" dirty="0"/>
              <a:t> Опублікування запису інтерв’ю допускається лише за згодою особи, яка його дала.</a:t>
            </a:r>
          </a:p>
        </p:txBody>
      </p:sp>
    </p:spTree>
    <p:extLst>
      <p:ext uri="{BB962C8B-B14F-4D97-AF65-F5344CB8AC3E}">
        <p14:creationId xmlns:p14="http://schemas.microsoft.com/office/powerpoint/2010/main" val="2684084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988840"/>
            <a:ext cx="8291264" cy="4585696"/>
          </a:xfrm>
        </p:spPr>
        <p:txBody>
          <a:bodyPr/>
          <a:lstStyle/>
          <a:p>
            <a:r>
              <a:rPr lang="uk-UA" b="1" i="1" dirty="0"/>
              <a:t>Юридична особа </a:t>
            </a:r>
            <a:r>
              <a:rPr lang="uk-UA" dirty="0"/>
              <a:t>набуває авторські права, які первісно належать автору, тільки на підставах вказаних у законі. </a:t>
            </a:r>
          </a:p>
          <a:p>
            <a:r>
              <a:rPr lang="uk-UA" dirty="0"/>
              <a:t> </a:t>
            </a:r>
            <a:r>
              <a:rPr lang="uk-UA" b="1" i="1" dirty="0"/>
              <a:t>Роботодавцю</a:t>
            </a:r>
            <a:r>
              <a:rPr lang="uk-UA" dirty="0"/>
              <a:t> належить </a:t>
            </a:r>
            <a:r>
              <a:rPr lang="uk-UA" b="1" i="1" dirty="0"/>
              <a:t>виключне майнове право</a:t>
            </a:r>
            <a:r>
              <a:rPr lang="uk-UA" dirty="0"/>
              <a:t> на службовий твір, якщо інше не передбачено трудовим договором (контрактом) та (або) цивільно-правовим договором між автором і роботодавцем.</a:t>
            </a:r>
          </a:p>
        </p:txBody>
      </p:sp>
    </p:spTree>
    <p:extLst>
      <p:ext uri="{BB962C8B-B14F-4D97-AF65-F5344CB8AC3E}">
        <p14:creationId xmlns:p14="http://schemas.microsoft.com/office/powerpoint/2010/main" val="2711467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556792"/>
            <a:ext cx="8219256" cy="5017744"/>
          </a:xfrm>
        </p:spPr>
        <p:txBody>
          <a:bodyPr>
            <a:normAutofit/>
          </a:bodyPr>
          <a:lstStyle/>
          <a:p>
            <a:r>
              <a:rPr lang="uk-UA" sz="3200" b="1" i="1" dirty="0"/>
              <a:t>Особисте немайнове право </a:t>
            </a:r>
            <a:r>
              <a:rPr lang="uk-UA" sz="3200" dirty="0"/>
              <a:t>на службовий твір належить автору.</a:t>
            </a:r>
          </a:p>
          <a:p>
            <a:r>
              <a:rPr lang="uk-UA" sz="3200" dirty="0"/>
              <a:t> За створення і використання службового твору автору належить авторська винагорода, розмір та порядок виплати якої встановлюється трудовим договором або цивільно-правовим договором між автором і роботодавцем.</a:t>
            </a:r>
            <a:br>
              <a:rPr lang="uk-UA" sz="3200" dirty="0"/>
            </a:br>
            <a:endParaRPr lang="uk-UA" sz="3200" dirty="0"/>
          </a:p>
        </p:txBody>
      </p:sp>
    </p:spTree>
    <p:extLst>
      <p:ext uri="{BB962C8B-B14F-4D97-AF65-F5344CB8AC3E}">
        <p14:creationId xmlns:p14="http://schemas.microsoft.com/office/powerpoint/2010/main" val="3336117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412776"/>
            <a:ext cx="8219256" cy="5161760"/>
          </a:xfrm>
        </p:spPr>
        <p:txBody>
          <a:bodyPr>
            <a:normAutofit/>
          </a:bodyPr>
          <a:lstStyle/>
          <a:p>
            <a:r>
              <a:rPr lang="uk-UA" b="1" i="1" dirty="0"/>
              <a:t>Майнові права на твір</a:t>
            </a:r>
            <a:r>
              <a:rPr lang="uk-UA" dirty="0"/>
              <a:t>, що створено у порядку виконання службового завдання, належать юридичній особі тільки в тих випадках, коли автор:</a:t>
            </a:r>
          </a:p>
          <a:p>
            <a:r>
              <a:rPr lang="uk-UA" i="1" dirty="0"/>
              <a:t>перебуває у трудових відносинах з роботодавцем;</a:t>
            </a:r>
          </a:p>
          <a:p>
            <a:r>
              <a:rPr lang="uk-UA" i="1" dirty="0"/>
              <a:t>трудовий договір містить обов’язок працівника створити твір; </a:t>
            </a:r>
          </a:p>
          <a:p>
            <a:r>
              <a:rPr lang="uk-UA" i="1" dirty="0"/>
              <a:t>роботодавець надавав автору матеріальну, фінансову та іншу допомогу для створення твору.</a:t>
            </a:r>
          </a:p>
        </p:txBody>
      </p:sp>
    </p:spTree>
    <p:extLst>
      <p:ext uri="{BB962C8B-B14F-4D97-AF65-F5344CB8AC3E}">
        <p14:creationId xmlns:p14="http://schemas.microsoft.com/office/powerpoint/2010/main" val="2266440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Об'єкти авторського права</a:t>
            </a:r>
            <a:br>
              <a:rPr lang="uk-UA" b="1" dirty="0"/>
            </a:br>
            <a:endParaRPr lang="en-US" dirty="0"/>
          </a:p>
        </p:txBody>
      </p:sp>
      <p:sp>
        <p:nvSpPr>
          <p:cNvPr id="3" name="Объект 2"/>
          <p:cNvSpPr>
            <a:spLocks noGrp="1"/>
          </p:cNvSpPr>
          <p:nvPr>
            <p:ph idx="1"/>
          </p:nvPr>
        </p:nvSpPr>
        <p:spPr>
          <a:xfrm>
            <a:off x="395536" y="1772816"/>
            <a:ext cx="8291264" cy="4801720"/>
          </a:xfrm>
        </p:spPr>
        <p:txBody>
          <a:bodyPr>
            <a:normAutofit fontScale="92500" lnSpcReduction="10000"/>
          </a:bodyPr>
          <a:lstStyle/>
          <a:p>
            <a:r>
              <a:rPr lang="uk-UA" dirty="0"/>
              <a:t>1) літературні письмові твори белетристичного, публіцистичного, наукового, технічного або іншого характеру (книги, брошури, статті тощо);</a:t>
            </a:r>
          </a:p>
          <a:p>
            <a:r>
              <a:rPr lang="uk-UA" dirty="0"/>
              <a:t>2) виступи, лекції, промови, проповіді та інші усні твори;</a:t>
            </a:r>
          </a:p>
          <a:p>
            <a:r>
              <a:rPr lang="uk-UA" dirty="0"/>
              <a:t>3) комп'ютерні програми;</a:t>
            </a:r>
          </a:p>
          <a:p>
            <a:r>
              <a:rPr lang="uk-UA" dirty="0"/>
              <a:t>4) бази даних;</a:t>
            </a:r>
          </a:p>
          <a:p>
            <a:r>
              <a:rPr lang="uk-UA" dirty="0"/>
              <a:t>5) музичні твори з текстом і без тексту;</a:t>
            </a:r>
          </a:p>
          <a:p>
            <a:r>
              <a:rPr lang="uk-UA" dirty="0"/>
              <a:t>6) драматичні, музично-драматичні твори, пантоміми, хореографічні та інші твори, створені для сценічного показу, та їх постановки;</a:t>
            </a:r>
          </a:p>
          <a:p>
            <a:r>
              <a:rPr lang="uk-UA" dirty="0"/>
              <a:t>7) аудіовізуальні твори;</a:t>
            </a:r>
          </a:p>
          <a:p>
            <a:endParaRPr lang="en-US" dirty="0"/>
          </a:p>
        </p:txBody>
      </p:sp>
    </p:spTree>
    <p:extLst>
      <p:ext uri="{BB962C8B-B14F-4D97-AF65-F5344CB8AC3E}">
        <p14:creationId xmlns:p14="http://schemas.microsoft.com/office/powerpoint/2010/main" val="356610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24744"/>
            <a:ext cx="8219256" cy="5449792"/>
          </a:xfrm>
        </p:spPr>
        <p:txBody>
          <a:bodyPr>
            <a:normAutofit fontScale="85000" lnSpcReduction="20000"/>
          </a:bodyPr>
          <a:lstStyle/>
          <a:p>
            <a:r>
              <a:rPr lang="uk-UA" dirty="0"/>
              <a:t>8) твори образотворчого мистецтва;</a:t>
            </a:r>
          </a:p>
          <a:p>
            <a:r>
              <a:rPr lang="uk-UA" dirty="0"/>
              <a:t>9) твори архітектури, містобудування і садово-паркового мистецтва;</a:t>
            </a:r>
          </a:p>
          <a:p>
            <a:r>
              <a:rPr lang="uk-UA" dirty="0"/>
              <a:t>10) фотографічні твори, у тому числі твори, виконані способами, подібними до фотографії;</a:t>
            </a:r>
          </a:p>
          <a:p>
            <a:r>
              <a:rPr lang="uk-UA" dirty="0"/>
              <a:t>11) твори ужиткового мистецтва, у тому числі твори декоративного ткацтва, кераміки, різьблення, </a:t>
            </a:r>
            <a:r>
              <a:rPr lang="uk-UA" dirty="0" err="1"/>
              <a:t>ливарства</a:t>
            </a:r>
            <a:r>
              <a:rPr lang="uk-UA" dirty="0"/>
              <a:t>, з художнього скла, ювелірні вироби тощо;</a:t>
            </a:r>
          </a:p>
          <a:p>
            <a:r>
              <a:rPr lang="uk-UA" dirty="0"/>
              <a:t>12) ілюстрації, карти, плани, креслення, ескізи, пластичні твори, що стосуються географії, геології, топографії, техніки, архітектури та інших сфер діяльності;</a:t>
            </a:r>
          </a:p>
          <a:p>
            <a:r>
              <a:rPr lang="uk-UA" dirty="0"/>
              <a:t>13) сценічні обробки творів, зазначених у пункті 1 цієї частини, і обробки фольклору, придатні для сценічного показу;</a:t>
            </a:r>
          </a:p>
          <a:p>
            <a:r>
              <a:rPr lang="uk-UA" dirty="0"/>
              <a:t>14) похідні твори;</a:t>
            </a:r>
          </a:p>
          <a:p>
            <a:endParaRPr lang="en-US" dirty="0"/>
          </a:p>
        </p:txBody>
      </p:sp>
    </p:spTree>
    <p:extLst>
      <p:ext uri="{BB962C8B-B14F-4D97-AF65-F5344CB8AC3E}">
        <p14:creationId xmlns:p14="http://schemas.microsoft.com/office/powerpoint/2010/main" val="2559196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24744"/>
            <a:ext cx="8219256" cy="5449792"/>
          </a:xfrm>
        </p:spPr>
        <p:txBody>
          <a:bodyPr>
            <a:normAutofit lnSpcReduction="10000"/>
          </a:bodyPr>
          <a:lstStyle/>
          <a:p>
            <a:r>
              <a:rPr lang="uk-UA" dirty="0"/>
              <a:t>15) збірники творів, збірники обробок фольклору, енциклопедії та антології, збірники звичайних даних, інші складені твори за умови, що вони є результатом творчої праці за добором, координацією або упорядкуванням змісту без порушення авторських прав на твори, що входять до них як складові частини;</a:t>
            </a:r>
          </a:p>
          <a:p>
            <a:r>
              <a:rPr lang="uk-UA" dirty="0"/>
              <a:t>16) тексти перекладів для дублювання, озвучення, субтитрування українською та іншими мовами іноземних аудіовізуальних творів;</a:t>
            </a:r>
          </a:p>
          <a:p>
            <a:r>
              <a:rPr lang="uk-UA" dirty="0"/>
              <a:t>17) інші твори.</a:t>
            </a:r>
          </a:p>
          <a:p>
            <a:endParaRPr lang="en-US" dirty="0"/>
          </a:p>
        </p:txBody>
      </p:sp>
    </p:spTree>
    <p:extLst>
      <p:ext uri="{BB962C8B-B14F-4D97-AF65-F5344CB8AC3E}">
        <p14:creationId xmlns:p14="http://schemas.microsoft.com/office/powerpoint/2010/main" val="28967756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916832"/>
            <a:ext cx="8219256" cy="4657704"/>
          </a:xfrm>
        </p:spPr>
        <p:txBody>
          <a:bodyPr>
            <a:normAutofit lnSpcReduction="10000"/>
          </a:bodyPr>
          <a:lstStyle/>
          <a:p>
            <a:r>
              <a:rPr lang="uk-UA" sz="3400" b="1" i="1" dirty="0"/>
              <a:t>Охороні</a:t>
            </a:r>
            <a:r>
              <a:rPr lang="uk-UA" sz="3400" dirty="0"/>
              <a:t> за цим Законом </a:t>
            </a:r>
            <a:r>
              <a:rPr lang="uk-UA" sz="3400" b="1" i="1" dirty="0"/>
              <a:t>підлягають всі твори, як оприлюднені, так і не оприлюднені, як завершені, так і не завершені, незалежно від їх призначення, жанру, обсягу, мет</a:t>
            </a:r>
            <a:r>
              <a:rPr lang="uk-UA" sz="3400" dirty="0"/>
              <a:t>и (освіта, інформація, реклама, пропаганда, розваги тощо).</a:t>
            </a:r>
          </a:p>
          <a:p>
            <a:pPr marL="109728" indent="0">
              <a:buNone/>
            </a:pPr>
            <a:r>
              <a:rPr lang="uk-UA" sz="3400" dirty="0"/>
              <a:t> </a:t>
            </a:r>
            <a:endParaRPr lang="en-US" sz="3400" dirty="0"/>
          </a:p>
        </p:txBody>
      </p:sp>
    </p:spTree>
    <p:extLst>
      <p:ext uri="{BB962C8B-B14F-4D97-AF65-F5344CB8AC3E}">
        <p14:creationId xmlns:p14="http://schemas.microsoft.com/office/powerpoint/2010/main" val="866504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28800"/>
            <a:ext cx="8229600" cy="4945736"/>
          </a:xfrm>
        </p:spPr>
        <p:txBody>
          <a:bodyPr/>
          <a:lstStyle/>
          <a:p>
            <a:r>
              <a:rPr lang="uk-UA" sz="3200" dirty="0"/>
              <a:t>Передбачена правова охорона поширюється тільки </a:t>
            </a:r>
            <a:r>
              <a:rPr lang="uk-UA" sz="3200" b="1" i="1" dirty="0"/>
              <a:t>на форму вираження твору </a:t>
            </a:r>
            <a:r>
              <a:rPr lang="uk-UA" sz="3200" dirty="0"/>
              <a:t>і не поширюється на будь-які ідеї, теорії, принципи, методи, процедури, процеси, системи, способи, концепції, відкриття, навіть якщо вони виражені, описані, пояснені, проілюстровані у творі.</a:t>
            </a:r>
          </a:p>
          <a:p>
            <a:endParaRPr lang="uk-UA" dirty="0"/>
          </a:p>
        </p:txBody>
      </p:sp>
    </p:spTree>
    <p:extLst>
      <p:ext uri="{BB962C8B-B14F-4D97-AF65-F5344CB8AC3E}">
        <p14:creationId xmlns:p14="http://schemas.microsoft.com/office/powerpoint/2010/main" val="466939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Функції авторського права:</a:t>
            </a:r>
            <a:br>
              <a:rPr lang="en-US" dirty="0"/>
            </a:br>
            <a:endParaRPr lang="en-US" dirty="0"/>
          </a:p>
        </p:txBody>
      </p:sp>
      <p:sp>
        <p:nvSpPr>
          <p:cNvPr id="3" name="Объект 2"/>
          <p:cNvSpPr>
            <a:spLocks noGrp="1"/>
          </p:cNvSpPr>
          <p:nvPr>
            <p:ph idx="1"/>
          </p:nvPr>
        </p:nvSpPr>
        <p:spPr/>
        <p:txBody>
          <a:bodyPr>
            <a:normAutofit lnSpcReduction="10000"/>
          </a:bodyPr>
          <a:lstStyle/>
          <a:p>
            <a:pPr lvl="0"/>
            <a:r>
              <a:rPr lang="uk-UA" b="1" i="1" dirty="0"/>
              <a:t>регулятивна</a:t>
            </a:r>
            <a:r>
              <a:rPr lang="uk-UA" dirty="0"/>
              <a:t> (полягає у врегулюванні відносин, пов’язаних зі створенням та використанням творів науки, літератури і мистецтва);</a:t>
            </a:r>
            <a:endParaRPr lang="en-US" dirty="0"/>
          </a:p>
          <a:p>
            <a:pPr lvl="0"/>
            <a:r>
              <a:rPr lang="uk-UA" b="1" i="1" dirty="0"/>
              <a:t>охоронна</a:t>
            </a:r>
            <a:r>
              <a:rPr lang="uk-UA" dirty="0"/>
              <a:t> (покликана оберігати суб’єктивні особисті немайнові та майнові права автора від посягань усіх інших осіб та забезпечувати примусовий захист від її порушення);</a:t>
            </a:r>
            <a:endParaRPr lang="en-US" dirty="0"/>
          </a:p>
          <a:p>
            <a:r>
              <a:rPr lang="uk-UA" b="1" i="1" dirty="0"/>
              <a:t>превентивна</a:t>
            </a:r>
            <a:r>
              <a:rPr lang="uk-UA" i="1" dirty="0"/>
              <a:t> (виховна, попереджувально-виховна).</a:t>
            </a:r>
            <a:endParaRPr lang="en-US" dirty="0"/>
          </a:p>
        </p:txBody>
      </p:sp>
    </p:spTree>
    <p:extLst>
      <p:ext uri="{BB962C8B-B14F-4D97-AF65-F5344CB8AC3E}">
        <p14:creationId xmlns:p14="http://schemas.microsoft.com/office/powerpoint/2010/main" val="7798161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276872"/>
            <a:ext cx="8219256" cy="4297664"/>
          </a:xfrm>
        </p:spPr>
        <p:txBody>
          <a:bodyPr>
            <a:normAutofit/>
          </a:bodyPr>
          <a:lstStyle/>
          <a:p>
            <a:pPr marL="109728" indent="0">
              <a:buNone/>
            </a:pPr>
            <a:r>
              <a:rPr lang="uk-UA" sz="3600" dirty="0"/>
              <a:t>     Об'єктом авторського права може бути </a:t>
            </a:r>
            <a:r>
              <a:rPr lang="uk-UA" sz="3600" b="1" i="1" dirty="0"/>
              <a:t>твір,</a:t>
            </a:r>
            <a:r>
              <a:rPr lang="uk-UA" sz="3600" dirty="0"/>
              <a:t> який має </a:t>
            </a:r>
            <a:r>
              <a:rPr lang="uk-UA" sz="3600" b="1" i="1" dirty="0"/>
              <a:t>певні ознаки</a:t>
            </a:r>
            <a:r>
              <a:rPr lang="uk-UA" sz="3600" dirty="0"/>
              <a:t>:</a:t>
            </a:r>
          </a:p>
          <a:p>
            <a:r>
              <a:rPr lang="uk-UA" sz="3600" dirty="0"/>
              <a:t>творчий характер;</a:t>
            </a:r>
          </a:p>
          <a:p>
            <a:r>
              <a:rPr lang="uk-UA" sz="3600" dirty="0"/>
              <a:t>виражений в об'єктивній формі.</a:t>
            </a:r>
            <a:endParaRPr lang="en-US" sz="3600" dirty="0"/>
          </a:p>
        </p:txBody>
      </p:sp>
    </p:spTree>
    <p:extLst>
      <p:ext uri="{BB962C8B-B14F-4D97-AF65-F5344CB8AC3E}">
        <p14:creationId xmlns:p14="http://schemas.microsoft.com/office/powerpoint/2010/main" val="30281372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43000"/>
            <a:ext cx="8219256" cy="845840"/>
          </a:xfrm>
        </p:spPr>
        <p:txBody>
          <a:bodyPr>
            <a:normAutofit fontScale="90000"/>
          </a:bodyPr>
          <a:lstStyle/>
          <a:p>
            <a:r>
              <a:rPr lang="uk-UA" b="1" dirty="0"/>
              <a:t>Об'єктивні форми твору:</a:t>
            </a:r>
            <a:br>
              <a:rPr lang="uk-UA" b="1" dirty="0"/>
            </a:br>
            <a:endParaRPr lang="en-US" b="1" dirty="0"/>
          </a:p>
        </p:txBody>
      </p:sp>
      <p:sp>
        <p:nvSpPr>
          <p:cNvPr id="3" name="Объект 2"/>
          <p:cNvSpPr>
            <a:spLocks noGrp="1"/>
          </p:cNvSpPr>
          <p:nvPr>
            <p:ph idx="1"/>
          </p:nvPr>
        </p:nvSpPr>
        <p:spPr>
          <a:xfrm>
            <a:off x="395536" y="1844824"/>
            <a:ext cx="8229600" cy="4325112"/>
          </a:xfrm>
        </p:spPr>
        <p:txBody>
          <a:bodyPr>
            <a:normAutofit/>
          </a:bodyPr>
          <a:lstStyle/>
          <a:p>
            <a:r>
              <a:rPr lang="uk-UA" dirty="0"/>
              <a:t>письмова (рукопис, машинопис, нотний запис і т. п.); </a:t>
            </a:r>
          </a:p>
          <a:p>
            <a:r>
              <a:rPr lang="uk-UA" dirty="0"/>
              <a:t>усна (публічне проголошення, виконання і т. п.), </a:t>
            </a:r>
          </a:p>
          <a:p>
            <a:r>
              <a:rPr lang="uk-UA" dirty="0"/>
              <a:t> звуко-або відеозапис (механічна, магнітна, цифрова, оптична і т п);</a:t>
            </a:r>
          </a:p>
          <a:p>
            <a:r>
              <a:rPr lang="uk-UA" dirty="0"/>
              <a:t> об'ємно-просторова (скульптура, модель, макет, спорудження та т. п.);</a:t>
            </a:r>
          </a:p>
          <a:p>
            <a:r>
              <a:rPr lang="uk-UA" dirty="0"/>
              <a:t>зображувальна.</a:t>
            </a:r>
          </a:p>
        </p:txBody>
      </p:sp>
    </p:spTree>
    <p:extLst>
      <p:ext uri="{BB962C8B-B14F-4D97-AF65-F5344CB8AC3E}">
        <p14:creationId xmlns:p14="http://schemas.microsoft.com/office/powerpoint/2010/main" val="41099240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Твір – це результат творчої діяльності.</a:t>
            </a:r>
            <a:endParaRPr lang="en-US" dirty="0"/>
          </a:p>
        </p:txBody>
      </p:sp>
      <p:sp>
        <p:nvSpPr>
          <p:cNvPr id="3" name="Объект 2"/>
          <p:cNvSpPr>
            <a:spLocks noGrp="1"/>
          </p:cNvSpPr>
          <p:nvPr>
            <p:ph idx="1"/>
          </p:nvPr>
        </p:nvSpPr>
        <p:spPr>
          <a:xfrm>
            <a:off x="457200" y="2924944"/>
            <a:ext cx="8229600" cy="3649592"/>
          </a:xfrm>
        </p:spPr>
        <p:txBody>
          <a:bodyPr>
            <a:normAutofit/>
          </a:bodyPr>
          <a:lstStyle/>
          <a:p>
            <a:pPr marL="109728" indent="0">
              <a:buNone/>
            </a:pPr>
            <a:r>
              <a:rPr lang="uk-UA" dirty="0"/>
              <a:t>    Твори поділяються :</a:t>
            </a:r>
          </a:p>
          <a:p>
            <a:r>
              <a:rPr lang="uk-UA" dirty="0"/>
              <a:t> </a:t>
            </a:r>
            <a:r>
              <a:rPr lang="uk-UA" b="1" i="1" dirty="0"/>
              <a:t>на оригінальні (самостійні);</a:t>
            </a:r>
          </a:p>
          <a:p>
            <a:r>
              <a:rPr lang="uk-UA" b="1" i="1" dirty="0"/>
              <a:t> похідні (залежні).</a:t>
            </a:r>
            <a:r>
              <a:rPr lang="ru-RU" b="1" i="1" dirty="0"/>
              <a:t> </a:t>
            </a:r>
          </a:p>
          <a:p>
            <a:pPr marL="109728" indent="0">
              <a:buNone/>
            </a:pPr>
            <a:endParaRPr lang="ru-RU" b="1" i="1" dirty="0"/>
          </a:p>
          <a:p>
            <a:r>
              <a:rPr lang="uk-UA" b="1" i="1" dirty="0"/>
              <a:t>Залежні </a:t>
            </a:r>
            <a:r>
              <a:rPr lang="uk-UA" dirty="0"/>
              <a:t>поділяються на:</a:t>
            </a:r>
          </a:p>
          <a:p>
            <a:pPr marL="109728" indent="0">
              <a:buNone/>
            </a:pPr>
            <a:r>
              <a:rPr lang="uk-UA" dirty="0"/>
              <a:t>   прості та складені.</a:t>
            </a:r>
          </a:p>
        </p:txBody>
      </p:sp>
    </p:spTree>
    <p:extLst>
      <p:ext uri="{BB962C8B-B14F-4D97-AF65-F5344CB8AC3E}">
        <p14:creationId xmlns:p14="http://schemas.microsoft.com/office/powerpoint/2010/main" val="7309426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340768"/>
            <a:ext cx="8291264" cy="5233768"/>
          </a:xfrm>
        </p:spPr>
        <p:txBody>
          <a:bodyPr>
            <a:normAutofit/>
          </a:bodyPr>
          <a:lstStyle/>
          <a:p>
            <a:r>
              <a:rPr lang="uk-UA" b="1" i="1" dirty="0"/>
              <a:t>Оригінальним</a:t>
            </a:r>
            <a:r>
              <a:rPr lang="uk-UA" dirty="0"/>
              <a:t> вважається твір, усі елементи якого створені самим автором. Відповідно до законодавства до елементів, що охороняються авторським правом, відноситься </a:t>
            </a:r>
            <a:r>
              <a:rPr lang="uk-UA" b="1" dirty="0"/>
              <a:t>мова </a:t>
            </a:r>
            <a:r>
              <a:rPr lang="uk-UA" dirty="0"/>
              <a:t>(</a:t>
            </a:r>
            <a:r>
              <a:rPr lang="uk-UA" b="1" i="1" dirty="0"/>
              <a:t>зовнішня форма</a:t>
            </a:r>
            <a:r>
              <a:rPr lang="uk-UA" dirty="0"/>
              <a:t>) та </a:t>
            </a:r>
            <a:r>
              <a:rPr lang="uk-UA" b="1" dirty="0"/>
              <a:t>система образів </a:t>
            </a:r>
            <a:r>
              <a:rPr lang="uk-UA" b="1" i="1" dirty="0"/>
              <a:t>(внутрішня форма)</a:t>
            </a:r>
            <a:r>
              <a:rPr lang="uk-UA" dirty="0"/>
              <a:t>. </a:t>
            </a:r>
          </a:p>
          <a:p>
            <a:r>
              <a:rPr lang="uk-UA" dirty="0"/>
              <a:t>Зміст твору, що не пов’язаний з формою, законом не охороняється.</a:t>
            </a:r>
          </a:p>
          <a:p>
            <a:r>
              <a:rPr lang="uk-UA" dirty="0"/>
              <a:t> </a:t>
            </a:r>
            <a:r>
              <a:rPr lang="uk-UA" b="1" i="1" dirty="0"/>
              <a:t>Твір, зміст якого запозичений </a:t>
            </a:r>
            <a:r>
              <a:rPr lang="uk-UA" dirty="0"/>
              <a:t>(тема, сюжет, матеріал), але має </a:t>
            </a:r>
            <a:r>
              <a:rPr lang="uk-UA" b="1" i="1" dirty="0"/>
              <a:t>нову форму, визнається оригінальним.</a:t>
            </a:r>
          </a:p>
          <a:p>
            <a:endParaRPr lang="en-US" dirty="0"/>
          </a:p>
        </p:txBody>
      </p:sp>
    </p:spTree>
    <p:extLst>
      <p:ext uri="{BB962C8B-B14F-4D97-AF65-F5344CB8AC3E}">
        <p14:creationId xmlns:p14="http://schemas.microsoft.com/office/powerpoint/2010/main" val="1358617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844824"/>
            <a:ext cx="8147248" cy="4032448"/>
          </a:xfrm>
        </p:spPr>
        <p:txBody>
          <a:bodyPr>
            <a:normAutofit/>
          </a:bodyPr>
          <a:lstStyle/>
          <a:p>
            <a:r>
              <a:rPr lang="uk-UA" dirty="0"/>
              <a:t> </a:t>
            </a:r>
            <a:r>
              <a:rPr lang="uk-UA" sz="3200" b="1" i="1" dirty="0"/>
              <a:t>Похідний твір </a:t>
            </a:r>
            <a:r>
              <a:rPr lang="uk-UA" sz="3200" dirty="0"/>
              <a:t>– це твір, що є творчою переробкою іншого існуючого твору без завдання шкоди його охороні (анотації, адаптації, аранжування, обробка фольклору та інша переробка твору) чи його творчим перекладом на іншу мову. </a:t>
            </a:r>
          </a:p>
        </p:txBody>
      </p:sp>
    </p:spTree>
    <p:extLst>
      <p:ext uri="{BB962C8B-B14F-4D97-AF65-F5344CB8AC3E}">
        <p14:creationId xmlns:p14="http://schemas.microsoft.com/office/powerpoint/2010/main" val="2182394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412776"/>
            <a:ext cx="8229600" cy="5161760"/>
          </a:xfrm>
        </p:spPr>
        <p:txBody>
          <a:bodyPr>
            <a:normAutofit/>
          </a:bodyPr>
          <a:lstStyle/>
          <a:p>
            <a:r>
              <a:rPr lang="uk-UA" sz="3200" dirty="0"/>
              <a:t>Похідні твори охороняються, якщо вони мають нову форму порівняно з оригіналом.</a:t>
            </a:r>
          </a:p>
          <a:p>
            <a:r>
              <a:rPr lang="uk-UA" sz="3200" dirty="0"/>
              <a:t>Авторське право на такий твір автор отримує </a:t>
            </a:r>
            <a:r>
              <a:rPr lang="uk-UA" sz="3200" b="1" i="1" dirty="0"/>
              <a:t>тільки при умові дотримання прав автора, твір якого перекладається, переробляється, аранжується.</a:t>
            </a:r>
            <a:r>
              <a:rPr lang="uk-UA" sz="3200" dirty="0"/>
              <a:t> Як правило, закон вимагає згоди автора оригінального твору.</a:t>
            </a:r>
            <a:endParaRPr lang="en-US" sz="3200" dirty="0"/>
          </a:p>
          <a:p>
            <a:endParaRPr lang="uk-UA" sz="3200" dirty="0"/>
          </a:p>
        </p:txBody>
      </p:sp>
    </p:spTree>
    <p:extLst>
      <p:ext uri="{BB962C8B-B14F-4D97-AF65-F5344CB8AC3E}">
        <p14:creationId xmlns:p14="http://schemas.microsoft.com/office/powerpoint/2010/main" val="4033139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5CD603F-23F8-4ACB-8CCC-C450BA639315}"/>
              </a:ext>
            </a:extLst>
          </p:cNvPr>
          <p:cNvSpPr>
            <a:spLocks noGrp="1"/>
          </p:cNvSpPr>
          <p:nvPr>
            <p:ph idx="1"/>
          </p:nvPr>
        </p:nvSpPr>
        <p:spPr>
          <a:xfrm>
            <a:off x="457200" y="2636912"/>
            <a:ext cx="8229600" cy="3024336"/>
          </a:xfrm>
        </p:spPr>
        <p:txBody>
          <a:bodyPr/>
          <a:lstStyle/>
          <a:p>
            <a:r>
              <a:rPr lang="uk-UA" b="1" i="1" dirty="0"/>
              <a:t>Похідні твори поділяються на:</a:t>
            </a:r>
          </a:p>
          <a:p>
            <a:r>
              <a:rPr lang="uk-UA" b="1" i="1" dirty="0"/>
              <a:t>Прості</a:t>
            </a:r>
            <a:r>
              <a:rPr lang="uk-UA" dirty="0"/>
              <a:t> (переклади, обробки, реферати, анотації тощо);</a:t>
            </a:r>
          </a:p>
          <a:p>
            <a:r>
              <a:rPr lang="uk-UA" b="1" i="1" dirty="0"/>
              <a:t>Складені</a:t>
            </a:r>
            <a:r>
              <a:rPr lang="uk-UA" dirty="0"/>
              <a:t> (збірники, енциклопедії, бази даних тощо).</a:t>
            </a:r>
          </a:p>
        </p:txBody>
      </p:sp>
    </p:spTree>
    <p:extLst>
      <p:ext uri="{BB962C8B-B14F-4D97-AF65-F5344CB8AC3E}">
        <p14:creationId xmlns:p14="http://schemas.microsoft.com/office/powerpoint/2010/main" val="21249288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Об'єкти, що не охороняються</a:t>
            </a:r>
            <a:br>
              <a:rPr lang="uk-UA" b="1" dirty="0"/>
            </a:br>
            <a:endParaRPr lang="en-US" dirty="0"/>
          </a:p>
        </p:txBody>
      </p:sp>
      <p:sp>
        <p:nvSpPr>
          <p:cNvPr id="3" name="Объект 2"/>
          <p:cNvSpPr>
            <a:spLocks noGrp="1"/>
          </p:cNvSpPr>
          <p:nvPr>
            <p:ph idx="1"/>
          </p:nvPr>
        </p:nvSpPr>
        <p:spPr>
          <a:xfrm>
            <a:off x="467544" y="1988840"/>
            <a:ext cx="8219256" cy="4585696"/>
          </a:xfrm>
        </p:spPr>
        <p:txBody>
          <a:bodyPr>
            <a:normAutofit fontScale="85000" lnSpcReduction="10000"/>
          </a:bodyPr>
          <a:lstStyle/>
          <a:p>
            <a:r>
              <a:rPr lang="uk-UA" dirty="0"/>
              <a:t>а) повідомлення про новини дня або поточні події, що мають характер звичайної прес-інформації;</a:t>
            </a:r>
          </a:p>
          <a:p>
            <a:r>
              <a:rPr lang="uk-UA" dirty="0"/>
              <a:t>б) твори народної творчості (фольклор);</a:t>
            </a:r>
          </a:p>
          <a:p>
            <a:r>
              <a:rPr lang="uk-UA" dirty="0"/>
              <a:t>в) видані органами державної влади у межах їх повноважень офіційні документи політичного, законодавчого, адміністративного характеру (закони, укази, постанови, судові рішення, державні стандарти тощо) та їх офіційні переклади;</a:t>
            </a:r>
          </a:p>
          <a:p>
            <a:r>
              <a:rPr lang="uk-UA" dirty="0"/>
              <a:t>г) державні символи України, державні нагороди; символи і знаки органів державної влади, Збройних Сил України та інших військових формувань; символіка територіальних громад; символи та знаки підприємств, установ та організацій;</a:t>
            </a:r>
          </a:p>
        </p:txBody>
      </p:sp>
    </p:spTree>
    <p:extLst>
      <p:ext uri="{BB962C8B-B14F-4D97-AF65-F5344CB8AC3E}">
        <p14:creationId xmlns:p14="http://schemas.microsoft.com/office/powerpoint/2010/main" val="34163094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340768"/>
            <a:ext cx="8219256" cy="5233768"/>
          </a:xfrm>
        </p:spPr>
        <p:txBody>
          <a:bodyPr>
            <a:normAutofit lnSpcReduction="10000"/>
          </a:bodyPr>
          <a:lstStyle/>
          <a:p>
            <a:r>
              <a:rPr lang="uk-UA" dirty="0"/>
              <a:t>д) грошові знаки;</a:t>
            </a:r>
          </a:p>
          <a:p>
            <a:r>
              <a:rPr lang="uk-UA" dirty="0"/>
              <a:t>е) розклади руху транспортних засобів, розклади телерадіопередач, телефонні довідники та інші аналогічні бази даних, що не відповідають критеріям оригінальності і на які поширюється право </a:t>
            </a:r>
            <a:r>
              <a:rPr lang="en-US" dirty="0"/>
              <a:t>sui-generis (</a:t>
            </a:r>
            <a:r>
              <a:rPr lang="uk-UA" dirty="0"/>
              <a:t>своєрідне право, </a:t>
            </a:r>
            <a:r>
              <a:rPr lang="uk-UA" dirty="0" err="1"/>
              <a:t>право</a:t>
            </a:r>
            <a:r>
              <a:rPr lang="uk-UA" dirty="0"/>
              <a:t> особливого роду).</a:t>
            </a:r>
          </a:p>
          <a:p>
            <a:r>
              <a:rPr lang="uk-UA" i="1" dirty="0"/>
              <a:t>Проекти офіційних символів і знаків, зазначених у пунктах "г" і "д" частини першої цієї статті, до їх офіційного затвердження розглядаються як твори і охороняються відповідно до цього Закону.</a:t>
            </a:r>
          </a:p>
          <a:p>
            <a:endParaRPr lang="en-US" dirty="0"/>
          </a:p>
          <a:p>
            <a:endParaRPr lang="en-US" dirty="0"/>
          </a:p>
        </p:txBody>
      </p:sp>
    </p:spTree>
    <p:extLst>
      <p:ext uri="{BB962C8B-B14F-4D97-AF65-F5344CB8AC3E}">
        <p14:creationId xmlns:p14="http://schemas.microsoft.com/office/powerpoint/2010/main" val="18271218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43000"/>
            <a:ext cx="8219256" cy="845840"/>
          </a:xfrm>
        </p:spPr>
        <p:txBody>
          <a:bodyPr>
            <a:normAutofit fontScale="90000"/>
          </a:bodyPr>
          <a:lstStyle/>
          <a:p>
            <a:r>
              <a:rPr lang="uk-UA" dirty="0"/>
              <a:t>Використання твору (ст.441 ЦКУ)</a:t>
            </a:r>
            <a:br>
              <a:rPr lang="uk-UA" dirty="0"/>
            </a:br>
            <a:endParaRPr lang="en-US" dirty="0"/>
          </a:p>
        </p:txBody>
      </p:sp>
      <p:sp>
        <p:nvSpPr>
          <p:cNvPr id="3" name="Объект 2"/>
          <p:cNvSpPr>
            <a:spLocks noGrp="1"/>
          </p:cNvSpPr>
          <p:nvPr>
            <p:ph idx="1"/>
          </p:nvPr>
        </p:nvSpPr>
        <p:spPr>
          <a:xfrm>
            <a:off x="467544" y="1988840"/>
            <a:ext cx="8301608" cy="4253104"/>
          </a:xfrm>
        </p:spPr>
        <p:txBody>
          <a:bodyPr>
            <a:noAutofit/>
          </a:bodyPr>
          <a:lstStyle/>
          <a:p>
            <a:r>
              <a:rPr lang="ru-RU" dirty="0"/>
              <a:t>1</a:t>
            </a:r>
            <a:r>
              <a:rPr lang="uk-UA" dirty="0"/>
              <a:t>) опублікування (випуск у світ);</a:t>
            </a:r>
          </a:p>
          <a:p>
            <a:r>
              <a:rPr lang="uk-UA" dirty="0"/>
              <a:t>2) відтворення будь-яким способом та у будь-якій формі;</a:t>
            </a:r>
          </a:p>
          <a:p>
            <a:r>
              <a:rPr lang="uk-UA" dirty="0"/>
              <a:t>3) переклад;</a:t>
            </a:r>
          </a:p>
          <a:p>
            <a:r>
              <a:rPr lang="uk-UA" dirty="0"/>
              <a:t>4) переробка, адаптація, аранжування та інші подібні зміни;</a:t>
            </a:r>
          </a:p>
          <a:p>
            <a:r>
              <a:rPr lang="uk-UA" dirty="0"/>
              <a:t>5) включення складовою частиною до збірників, баз даних, антологій, енциклопедій тощо;</a:t>
            </a:r>
          </a:p>
          <a:p>
            <a:pPr>
              <a:lnSpc>
                <a:spcPct val="120000"/>
              </a:lnSpc>
            </a:pPr>
            <a:endParaRPr lang="en-US" sz="2400" dirty="0"/>
          </a:p>
        </p:txBody>
      </p:sp>
    </p:spTree>
    <p:extLst>
      <p:ext uri="{BB962C8B-B14F-4D97-AF65-F5344CB8AC3E}">
        <p14:creationId xmlns:p14="http://schemas.microsoft.com/office/powerpoint/2010/main" val="3969253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620688"/>
            <a:ext cx="8229600" cy="1066800"/>
          </a:xfrm>
        </p:spPr>
        <p:txBody>
          <a:bodyPr>
            <a:normAutofit fontScale="90000"/>
          </a:bodyPr>
          <a:lstStyle/>
          <a:p>
            <a:r>
              <a:rPr lang="uk-UA" dirty="0"/>
              <a:t>Принципи авторського права:</a:t>
            </a:r>
            <a:br>
              <a:rPr lang="en-US" dirty="0"/>
            </a:br>
            <a:endParaRPr lang="en-US" dirty="0"/>
          </a:p>
        </p:txBody>
      </p:sp>
      <p:sp>
        <p:nvSpPr>
          <p:cNvPr id="3" name="Объект 2"/>
          <p:cNvSpPr>
            <a:spLocks noGrp="1"/>
          </p:cNvSpPr>
          <p:nvPr>
            <p:ph idx="1"/>
          </p:nvPr>
        </p:nvSpPr>
        <p:spPr>
          <a:xfrm>
            <a:off x="467544" y="1916832"/>
            <a:ext cx="8219256" cy="4657704"/>
          </a:xfrm>
        </p:spPr>
        <p:txBody>
          <a:bodyPr/>
          <a:lstStyle/>
          <a:p>
            <a:r>
              <a:rPr lang="uk-UA" b="1" i="1" dirty="0"/>
              <a:t>Принцип свободи творчості</a:t>
            </a:r>
            <a:r>
              <a:rPr lang="uk-UA" b="1" dirty="0"/>
              <a:t>. </a:t>
            </a:r>
            <a:endParaRPr lang="uk-UA" dirty="0"/>
          </a:p>
          <a:p>
            <a:pPr marL="109728" indent="0">
              <a:buNone/>
            </a:pPr>
            <a:r>
              <a:rPr lang="uk-UA" dirty="0"/>
              <a:t> Стаття 54 Конституції України гарантує громадянам </a:t>
            </a:r>
            <a:r>
              <a:rPr lang="uk-UA" b="1" i="1" dirty="0"/>
              <a:t>свободу</a:t>
            </a:r>
            <a:r>
              <a:rPr lang="uk-UA" dirty="0"/>
              <a:t> літературної, художньої, наукової і технічної творчості.</a:t>
            </a:r>
            <a:endParaRPr lang="en-US" dirty="0"/>
          </a:p>
          <a:p>
            <a:r>
              <a:rPr lang="uk-UA" dirty="0"/>
              <a:t>За цим принципом автору надається свобода самостійно обирати тему твору, жанр, мету твору, використовувати твір будь-яким способом.</a:t>
            </a:r>
            <a:endParaRPr lang="en-US" dirty="0"/>
          </a:p>
          <a:p>
            <a:endParaRPr lang="en-US" dirty="0"/>
          </a:p>
        </p:txBody>
      </p:sp>
    </p:spTree>
    <p:extLst>
      <p:ext uri="{BB962C8B-B14F-4D97-AF65-F5344CB8AC3E}">
        <p14:creationId xmlns:p14="http://schemas.microsoft.com/office/powerpoint/2010/main" val="1279618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a:t>6) </a:t>
            </a:r>
            <a:r>
              <a:rPr lang="uk-UA" dirty="0"/>
              <a:t>публічне виконання;</a:t>
            </a:r>
          </a:p>
          <a:p>
            <a:r>
              <a:rPr lang="uk-UA" dirty="0"/>
              <a:t>7) продаж, передання в </a:t>
            </a:r>
            <a:r>
              <a:rPr lang="uk-UA" dirty="0" err="1"/>
              <a:t>найм</a:t>
            </a:r>
            <a:r>
              <a:rPr lang="uk-UA" dirty="0"/>
              <a:t> (оренду) тощо;</a:t>
            </a:r>
          </a:p>
          <a:p>
            <a:r>
              <a:rPr lang="uk-UA" dirty="0"/>
              <a:t>8) імпорт його примірників, примірників його перекладів, переробок тощо.</a:t>
            </a:r>
          </a:p>
          <a:p>
            <a:r>
              <a:rPr lang="uk-UA" dirty="0"/>
              <a:t>2. Використанням твору є також інші дії, встановлені законом.</a:t>
            </a:r>
          </a:p>
          <a:p>
            <a:endParaRPr lang="uk-UA" dirty="0"/>
          </a:p>
        </p:txBody>
      </p:sp>
    </p:spTree>
    <p:extLst>
      <p:ext uri="{BB962C8B-B14F-4D97-AF65-F5344CB8AC3E}">
        <p14:creationId xmlns:p14="http://schemas.microsoft.com/office/powerpoint/2010/main" val="24262143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1584176"/>
          </a:xfrm>
        </p:spPr>
        <p:txBody>
          <a:bodyPr>
            <a:normAutofit/>
          </a:bodyPr>
          <a:lstStyle/>
          <a:p>
            <a:r>
              <a:rPr lang="ru-RU" dirty="0"/>
              <a:t> </a:t>
            </a:r>
            <a:r>
              <a:rPr lang="uk-UA" sz="3100" dirty="0"/>
              <a:t>Випадки правомірного використання твору без згоди автора (ст.444 ЦКУ)</a:t>
            </a:r>
          </a:p>
        </p:txBody>
      </p:sp>
      <p:sp>
        <p:nvSpPr>
          <p:cNvPr id="3" name="Объект 2"/>
          <p:cNvSpPr>
            <a:spLocks noGrp="1"/>
          </p:cNvSpPr>
          <p:nvPr>
            <p:ph idx="1"/>
          </p:nvPr>
        </p:nvSpPr>
        <p:spPr>
          <a:xfrm>
            <a:off x="457200" y="2420888"/>
            <a:ext cx="8229600" cy="4153648"/>
          </a:xfrm>
        </p:spPr>
        <p:txBody>
          <a:bodyPr>
            <a:noAutofit/>
          </a:bodyPr>
          <a:lstStyle/>
          <a:p>
            <a:r>
              <a:rPr lang="ru-RU" sz="2400" dirty="0"/>
              <a:t>1. </a:t>
            </a:r>
            <a:r>
              <a:rPr lang="uk-UA" sz="2400" dirty="0"/>
              <a:t>Твір може бути вільно, без згоди автора та інших осіб, та безоплатно використаний будь-якою особою:</a:t>
            </a:r>
          </a:p>
          <a:p>
            <a:pPr marL="109728" indent="0">
              <a:buNone/>
            </a:pPr>
            <a:endParaRPr lang="uk-UA" sz="2400" dirty="0"/>
          </a:p>
          <a:p>
            <a:r>
              <a:rPr lang="uk-UA" sz="2400" dirty="0"/>
              <a:t>1) як цитата з правомірно опублікованого твору або як ілюстрація у виданнях, радіо- і телепередачах, фонограмах та відеограмах, призначених для навчання, за умови дотримання звичаїв, зазначення джерела запозичення та імені автора, якщо воно вказане в такому джерелі, та в обсязі, виправданому поставленою метою;</a:t>
            </a:r>
          </a:p>
          <a:p>
            <a:pPr marL="109728" indent="0">
              <a:buNone/>
            </a:pPr>
            <a:br>
              <a:rPr lang="uk-UA" sz="2400" dirty="0"/>
            </a:br>
            <a:r>
              <a:rPr lang="uk-UA" sz="2400" dirty="0"/>
              <a:t>        </a:t>
            </a:r>
          </a:p>
        </p:txBody>
      </p:sp>
    </p:spTree>
    <p:extLst>
      <p:ext uri="{BB962C8B-B14F-4D97-AF65-F5344CB8AC3E}">
        <p14:creationId xmlns:p14="http://schemas.microsoft.com/office/powerpoint/2010/main" val="8166120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dirty="0"/>
              <a:t>2) для відтворення у судовому та адміністративному провадженні в обсязі, виправданому цією метою;</a:t>
            </a:r>
          </a:p>
          <a:p>
            <a:r>
              <a:rPr lang="uk-UA" dirty="0"/>
              <a:t>3) в інших випадках, передбачених законом.</a:t>
            </a:r>
          </a:p>
          <a:p>
            <a:pPr marL="109728" indent="0">
              <a:buNone/>
            </a:pPr>
            <a:endParaRPr lang="uk-UA" dirty="0"/>
          </a:p>
          <a:p>
            <a:r>
              <a:rPr lang="uk-UA" dirty="0"/>
              <a:t>2. </a:t>
            </a:r>
            <a:r>
              <a:rPr lang="uk-UA" b="1" dirty="0"/>
              <a:t>Особа, яка використовує твір, зобов'язана зазначити ім'я автора твору та джерело запозичення.</a:t>
            </a:r>
          </a:p>
          <a:p>
            <a:endParaRPr lang="uk-UA" b="1" dirty="0"/>
          </a:p>
        </p:txBody>
      </p:sp>
    </p:spTree>
    <p:extLst>
      <p:ext uri="{BB962C8B-B14F-4D97-AF65-F5344CB8AC3E}">
        <p14:creationId xmlns:p14="http://schemas.microsoft.com/office/powerpoint/2010/main" val="16055194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836712"/>
            <a:ext cx="8219256" cy="1373088"/>
          </a:xfrm>
        </p:spPr>
        <p:txBody>
          <a:bodyPr>
            <a:normAutofit/>
          </a:bodyPr>
          <a:lstStyle/>
          <a:p>
            <a:r>
              <a:rPr lang="uk-UA" sz="2800" b="1" i="1" dirty="0"/>
              <a:t>Вільне використання об'єктів авторського права передбачено ст.ст. ЗУ «Про авторське право і суміжні права»:</a:t>
            </a:r>
            <a:endParaRPr lang="en-US" sz="2800" b="1" i="1" dirty="0"/>
          </a:p>
        </p:txBody>
      </p:sp>
      <p:sp>
        <p:nvSpPr>
          <p:cNvPr id="3" name="Объект 2"/>
          <p:cNvSpPr>
            <a:spLocks noGrp="1"/>
          </p:cNvSpPr>
          <p:nvPr>
            <p:ph idx="1"/>
          </p:nvPr>
        </p:nvSpPr>
        <p:spPr>
          <a:xfrm>
            <a:off x="457200" y="2636912"/>
            <a:ext cx="8229600" cy="3937624"/>
          </a:xfrm>
        </p:spPr>
        <p:txBody>
          <a:bodyPr>
            <a:normAutofit/>
          </a:bodyPr>
          <a:lstStyle/>
          <a:p>
            <a:r>
              <a:rPr lang="uk-UA" dirty="0"/>
              <a:t>Стаття 21. Вільне використання твору із зазначенням імені автора.</a:t>
            </a:r>
          </a:p>
          <a:p>
            <a:r>
              <a:rPr lang="uk-UA" dirty="0"/>
              <a:t>Стаття 22. Вільне відтворення бібліотеками та архівами примірників твору репрографічним способом.</a:t>
            </a:r>
          </a:p>
          <a:p>
            <a:r>
              <a:rPr lang="uk-UA" dirty="0"/>
              <a:t>Стаття 23. Вільне відтворення примірників твору для навчання.</a:t>
            </a:r>
          </a:p>
          <a:p>
            <a:endParaRPr lang="uk-UA" dirty="0"/>
          </a:p>
        </p:txBody>
      </p:sp>
    </p:spTree>
    <p:extLst>
      <p:ext uri="{BB962C8B-B14F-4D97-AF65-F5344CB8AC3E}">
        <p14:creationId xmlns:p14="http://schemas.microsoft.com/office/powerpoint/2010/main" val="35915318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700808"/>
            <a:ext cx="8291264" cy="4873728"/>
          </a:xfrm>
        </p:spPr>
        <p:txBody>
          <a:bodyPr>
            <a:normAutofit/>
          </a:bodyPr>
          <a:lstStyle/>
          <a:p>
            <a:r>
              <a:rPr lang="uk-UA" sz="3200" dirty="0"/>
              <a:t>Стаття 24. Вільне копіювання, модифікація і декомпіляція комп'ютерних програм.</a:t>
            </a:r>
          </a:p>
          <a:p>
            <a:r>
              <a:rPr lang="uk-UA" sz="3200" dirty="0"/>
              <a:t>Стаття 25. Вільне відтворення творів у особистих цілях.</a:t>
            </a:r>
          </a:p>
          <a:p>
            <a:r>
              <a:rPr lang="uk-UA" sz="3200" dirty="0"/>
              <a:t>Стаття 26. Право доступу до твору образотворчого мистецтва.</a:t>
            </a:r>
          </a:p>
          <a:p>
            <a:endParaRPr lang="en-US" sz="3200" b="1" i="1" dirty="0"/>
          </a:p>
        </p:txBody>
      </p:sp>
    </p:spTree>
    <p:extLst>
      <p:ext uri="{BB962C8B-B14F-4D97-AF65-F5344CB8AC3E}">
        <p14:creationId xmlns:p14="http://schemas.microsoft.com/office/powerpoint/2010/main" val="883302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81DBB1-CDB3-4AE0-936E-3D948EF15B4B}"/>
              </a:ext>
            </a:extLst>
          </p:cNvPr>
          <p:cNvSpPr>
            <a:spLocks noGrp="1"/>
          </p:cNvSpPr>
          <p:nvPr>
            <p:ph type="title"/>
          </p:nvPr>
        </p:nvSpPr>
        <p:spPr/>
        <p:txBody>
          <a:bodyPr>
            <a:normAutofit/>
          </a:bodyPr>
          <a:lstStyle/>
          <a:p>
            <a:r>
              <a:rPr lang="uk-UA" sz="3200" b="1" i="0" u="none" strike="noStrike" dirty="0">
                <a:solidFill>
                  <a:srgbClr val="333333"/>
                </a:solidFill>
                <a:effectLst/>
                <a:latin typeface="Times New Roman" panose="02020603050405020304" pitchFamily="18" charset="0"/>
              </a:rPr>
              <a:t>Стаття 23.</a:t>
            </a:r>
            <a:r>
              <a:rPr lang="uk-UA" sz="3200" b="0" i="0" dirty="0">
                <a:solidFill>
                  <a:srgbClr val="333333"/>
                </a:solidFill>
                <a:effectLst/>
                <a:latin typeface="Times New Roman" panose="02020603050405020304" pitchFamily="18" charset="0"/>
              </a:rPr>
              <a:t> Вільне відтворення примірників твору для навчання</a:t>
            </a:r>
            <a:endParaRPr lang="uk-UA" sz="3200" dirty="0"/>
          </a:p>
        </p:txBody>
      </p:sp>
      <p:sp>
        <p:nvSpPr>
          <p:cNvPr id="3" name="Объект 2">
            <a:extLst>
              <a:ext uri="{FF2B5EF4-FFF2-40B4-BE49-F238E27FC236}">
                <a16:creationId xmlns:a16="http://schemas.microsoft.com/office/drawing/2014/main" id="{D7D3622D-3599-4D9F-83D8-9947F5CEAAA0}"/>
              </a:ext>
            </a:extLst>
          </p:cNvPr>
          <p:cNvSpPr>
            <a:spLocks noGrp="1"/>
          </p:cNvSpPr>
          <p:nvPr>
            <p:ph idx="1"/>
          </p:nvPr>
        </p:nvSpPr>
        <p:spPr/>
        <p:txBody>
          <a:bodyPr>
            <a:normAutofit fontScale="77500" lnSpcReduction="20000"/>
          </a:bodyPr>
          <a:lstStyle/>
          <a:p>
            <a:pPr algn="just"/>
            <a:r>
              <a:rPr lang="uk-UA" b="0" i="0" dirty="0">
                <a:solidFill>
                  <a:srgbClr val="333333"/>
                </a:solidFill>
                <a:effectLst/>
              </a:rPr>
              <a:t>Допускається без згоди автора чи іншої особи, яка має авторське право:</a:t>
            </a:r>
          </a:p>
          <a:p>
            <a:pPr algn="just"/>
            <a:r>
              <a:rPr lang="uk-UA" b="0" i="0" dirty="0">
                <a:solidFill>
                  <a:srgbClr val="333333"/>
                </a:solidFill>
                <a:effectLst/>
              </a:rPr>
              <a:t>1) відтворення уривків з опублікованих письмових творів, аудіовізуальних творів як ілюстрацій для навчання за умови, що обсяг такого відтворення відповідає зазначеній меті;</a:t>
            </a:r>
          </a:p>
          <a:p>
            <a:pPr algn="just"/>
            <a:r>
              <a:rPr lang="uk-UA" b="0" i="0" dirty="0">
                <a:solidFill>
                  <a:srgbClr val="333333"/>
                </a:solidFill>
                <a:effectLst/>
              </a:rPr>
              <a:t>2) </a:t>
            </a:r>
            <a:r>
              <a:rPr lang="uk-UA" b="0" i="0" dirty="0" err="1">
                <a:solidFill>
                  <a:srgbClr val="333333"/>
                </a:solidFill>
                <a:effectLst/>
              </a:rPr>
              <a:t>репрографічне</a:t>
            </a:r>
            <a:r>
              <a:rPr lang="uk-UA" b="0" i="0" dirty="0">
                <a:solidFill>
                  <a:srgbClr val="333333"/>
                </a:solidFill>
                <a:effectLst/>
              </a:rPr>
              <a:t> відтворення навчальними закладами для аудиторних занять опублікованих статей та інших невеликих за обсягом творів, а також уривків з письмових творів з ілюстраціями або без них за умови, коли:</a:t>
            </a:r>
          </a:p>
          <a:p>
            <a:pPr algn="just"/>
            <a:r>
              <a:rPr lang="uk-UA" b="0" i="0" dirty="0">
                <a:solidFill>
                  <a:srgbClr val="333333"/>
                </a:solidFill>
                <a:effectLst/>
              </a:rPr>
              <a:t>а) обсяг такого відтворення відповідає зазначеній меті;</a:t>
            </a:r>
          </a:p>
          <a:p>
            <a:pPr algn="just"/>
            <a:r>
              <a:rPr lang="uk-UA" b="0" i="0" dirty="0">
                <a:solidFill>
                  <a:srgbClr val="333333"/>
                </a:solidFill>
                <a:effectLst/>
              </a:rPr>
              <a:t>б) відтворення твору є поодиноким випадком і не має систематичного характеру.</a:t>
            </a:r>
          </a:p>
          <a:p>
            <a:endParaRPr lang="uk-UA" dirty="0"/>
          </a:p>
        </p:txBody>
      </p:sp>
    </p:spTree>
    <p:extLst>
      <p:ext uri="{BB962C8B-B14F-4D97-AF65-F5344CB8AC3E}">
        <p14:creationId xmlns:p14="http://schemas.microsoft.com/office/powerpoint/2010/main" val="27966774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2FDEFA-DBF8-48A6-AAA2-8B6971448274}"/>
              </a:ext>
            </a:extLst>
          </p:cNvPr>
          <p:cNvSpPr>
            <a:spLocks noGrp="1"/>
          </p:cNvSpPr>
          <p:nvPr>
            <p:ph type="title"/>
          </p:nvPr>
        </p:nvSpPr>
        <p:spPr/>
        <p:txBody>
          <a:bodyPr>
            <a:normAutofit/>
          </a:bodyPr>
          <a:lstStyle/>
          <a:p>
            <a:r>
              <a:rPr lang="uk-UA" sz="2800" b="1" i="0" u="none" strike="noStrike" dirty="0">
                <a:solidFill>
                  <a:srgbClr val="333333"/>
                </a:solidFill>
                <a:effectLst/>
                <a:latin typeface="Times New Roman" panose="02020603050405020304" pitchFamily="18" charset="0"/>
              </a:rPr>
              <a:t>Стаття 24.</a:t>
            </a:r>
            <a:r>
              <a:rPr lang="uk-UA" sz="2800" b="0" i="0" dirty="0">
                <a:solidFill>
                  <a:srgbClr val="333333"/>
                </a:solidFill>
                <a:effectLst/>
                <a:latin typeface="Times New Roman" panose="02020603050405020304" pitchFamily="18" charset="0"/>
              </a:rPr>
              <a:t> Вільне копіювання, модифікація і декомпіляція комп’ютерних програм</a:t>
            </a:r>
            <a:endParaRPr lang="uk-UA" sz="2800" dirty="0"/>
          </a:p>
        </p:txBody>
      </p:sp>
      <p:sp>
        <p:nvSpPr>
          <p:cNvPr id="3" name="Объект 2">
            <a:extLst>
              <a:ext uri="{FF2B5EF4-FFF2-40B4-BE49-F238E27FC236}">
                <a16:creationId xmlns:a16="http://schemas.microsoft.com/office/drawing/2014/main" id="{E4DF5058-3EA1-4ADB-9B1C-AA65CA9219E7}"/>
              </a:ext>
            </a:extLst>
          </p:cNvPr>
          <p:cNvSpPr>
            <a:spLocks noGrp="1"/>
          </p:cNvSpPr>
          <p:nvPr>
            <p:ph idx="1"/>
          </p:nvPr>
        </p:nvSpPr>
        <p:spPr/>
        <p:txBody>
          <a:bodyPr>
            <a:normAutofit fontScale="92500" lnSpcReduction="20000"/>
          </a:bodyPr>
          <a:lstStyle/>
          <a:p>
            <a:pPr algn="just"/>
            <a:r>
              <a:rPr lang="uk-UA" b="0" i="0" dirty="0">
                <a:solidFill>
                  <a:srgbClr val="333333"/>
                </a:solidFill>
                <a:effectLst/>
                <a:latin typeface="Times New Roman" panose="02020603050405020304" pitchFamily="18" charset="0"/>
              </a:rPr>
              <a:t>1. Особа, яка правомірно володіє правомірно виготовленим примірником комп’ютерної програми, має право без згоди автора або іншої особи, яка має авторське право на цю програму:</a:t>
            </a:r>
          </a:p>
          <a:p>
            <a:pPr algn="just"/>
            <a:r>
              <a:rPr lang="uk-UA" b="0" i="0" dirty="0">
                <a:solidFill>
                  <a:srgbClr val="333333"/>
                </a:solidFill>
                <a:effectLst/>
                <a:latin typeface="Times New Roman" panose="02020603050405020304" pitchFamily="18" charset="0"/>
              </a:rPr>
              <a:t>1) внести до комп’ютерної програми зміни (модифікації) з метою забезпечення її функціонування на технічних засобах особи, яка використовує ці програми, і вчинення дій, пов’язаних з функціонуванням комп’ютерної програми відповідно до її призначення, зокрема запис і збереження в пам’яті комп’ютера, а також виправлення явних помилок, якщо інше не передбачено угодою з автором чи іншою особою, яка має авторське право;</a:t>
            </a:r>
          </a:p>
          <a:p>
            <a:endParaRPr lang="uk-UA" dirty="0"/>
          </a:p>
        </p:txBody>
      </p:sp>
    </p:spTree>
    <p:extLst>
      <p:ext uri="{BB962C8B-B14F-4D97-AF65-F5344CB8AC3E}">
        <p14:creationId xmlns:p14="http://schemas.microsoft.com/office/powerpoint/2010/main" val="16914729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76781B9-D971-4304-BDBE-F6B3D291144F}"/>
              </a:ext>
            </a:extLst>
          </p:cNvPr>
          <p:cNvSpPr>
            <a:spLocks noGrp="1"/>
          </p:cNvSpPr>
          <p:nvPr>
            <p:ph idx="1"/>
          </p:nvPr>
        </p:nvSpPr>
        <p:spPr>
          <a:xfrm>
            <a:off x="457200" y="1340768"/>
            <a:ext cx="8229600" cy="5233768"/>
          </a:xfrm>
        </p:spPr>
        <p:txBody>
          <a:bodyPr>
            <a:normAutofit fontScale="85000" lnSpcReduction="10000"/>
          </a:bodyPr>
          <a:lstStyle/>
          <a:p>
            <a:pPr algn="just"/>
            <a:r>
              <a:rPr lang="ru-RU" b="0" i="0" dirty="0">
                <a:solidFill>
                  <a:srgbClr val="333333"/>
                </a:solidFill>
                <a:effectLst/>
                <a:latin typeface="Times New Roman" panose="02020603050405020304" pitchFamily="18" charset="0"/>
              </a:rPr>
              <a:t>2) </a:t>
            </a:r>
            <a:r>
              <a:rPr lang="uk-UA" b="0" i="0" dirty="0">
                <a:solidFill>
                  <a:srgbClr val="333333"/>
                </a:solidFill>
                <a:effectLst/>
                <a:latin typeface="Times New Roman" panose="02020603050405020304" pitchFamily="18" charset="0"/>
              </a:rPr>
              <a:t>виготовити одну копію комп’ютерної програми за умови, що ця копія призначена тільки для архівних цілей або для заміни правомірно придбаного примірника у випадках, якщо оригінал комп’ютерної програми буде втраченим, знищеним або стане непридатним для використання. При цьому копія комп’ютерної програми не може бути використана для інших цілей, ніж зазначено у цьому пункті та пункті 1 цієї частини, і має бути знищена у разі, якщо володіння примірником цієї комп’ютерної програми перестає бути правомірним;</a:t>
            </a:r>
          </a:p>
          <a:p>
            <a:pPr algn="just"/>
            <a:r>
              <a:rPr lang="uk-UA" b="0" i="0" dirty="0">
                <a:solidFill>
                  <a:srgbClr val="333333"/>
                </a:solidFill>
                <a:effectLst/>
                <a:latin typeface="Times New Roman" panose="02020603050405020304" pitchFamily="18" charset="0"/>
              </a:rPr>
              <a:t>3) декомпілювати комп’ютерну програму (перетворити її з об’єктного коду у вихідний текст) з метою одержання інформації, необхідної для досягнення її взаємодії із незалежно розробленою комп’ютерною програмою, за дотримання таких умов:</a:t>
            </a:r>
          </a:p>
          <a:p>
            <a:endParaRPr lang="uk-UA" dirty="0"/>
          </a:p>
        </p:txBody>
      </p:sp>
    </p:spTree>
    <p:extLst>
      <p:ext uri="{BB962C8B-B14F-4D97-AF65-F5344CB8AC3E}">
        <p14:creationId xmlns:p14="http://schemas.microsoft.com/office/powerpoint/2010/main" val="29694112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8A22BCF-99E2-4E19-8EED-964391319950}"/>
              </a:ext>
            </a:extLst>
          </p:cNvPr>
          <p:cNvSpPr>
            <a:spLocks noGrp="1"/>
          </p:cNvSpPr>
          <p:nvPr>
            <p:ph idx="1"/>
          </p:nvPr>
        </p:nvSpPr>
        <p:spPr>
          <a:xfrm>
            <a:off x="457200" y="1268760"/>
            <a:ext cx="8229600" cy="5305776"/>
          </a:xfrm>
        </p:spPr>
        <p:txBody>
          <a:bodyPr>
            <a:normAutofit fontScale="92500" lnSpcReduction="20000"/>
          </a:bodyPr>
          <a:lstStyle/>
          <a:p>
            <a:pPr algn="just"/>
            <a:r>
              <a:rPr lang="ru-RU" b="0" i="0" dirty="0">
                <a:solidFill>
                  <a:srgbClr val="333333"/>
                </a:solidFill>
                <a:effectLst/>
                <a:latin typeface="Times New Roman" panose="02020603050405020304" pitchFamily="18" charset="0"/>
              </a:rPr>
              <a:t>а</a:t>
            </a:r>
            <a:r>
              <a:rPr lang="uk-UA" b="0" i="0" dirty="0">
                <a:solidFill>
                  <a:srgbClr val="333333"/>
                </a:solidFill>
                <a:effectLst/>
                <a:latin typeface="Times New Roman" panose="02020603050405020304" pitchFamily="18" charset="0"/>
              </a:rPr>
              <a:t>) інформація, необхідна для досягнення здатності до взаємодії, раніше не була доступною цій особі з інших джерел;</a:t>
            </a:r>
          </a:p>
          <a:p>
            <a:pPr algn="just"/>
            <a:r>
              <a:rPr lang="uk-UA" b="0" i="0" dirty="0">
                <a:solidFill>
                  <a:srgbClr val="333333"/>
                </a:solidFill>
                <a:effectLst/>
                <a:latin typeface="Times New Roman" panose="02020603050405020304" pitchFamily="18" charset="0"/>
              </a:rPr>
              <a:t>б) зазначені дії здійснюються тільки щодо тих частин комп’ютерної програми, які необхідні для досягнення здатності до взаємодії;</a:t>
            </a:r>
          </a:p>
          <a:p>
            <a:pPr algn="just"/>
            <a:r>
              <a:rPr lang="uk-UA" b="0" i="0" dirty="0">
                <a:solidFill>
                  <a:srgbClr val="333333"/>
                </a:solidFill>
                <a:effectLst/>
                <a:latin typeface="Times New Roman" panose="02020603050405020304" pitchFamily="18" charset="0"/>
              </a:rPr>
              <a:t>в) інформація, одержана в результаті декомпіляції, може використовуватися лише для досягнення здатності до її взаємодії з іншими програмами, але не може передаватися іншим особам, крім випадків, якщо це необхідно для досягнення здатності до взаємодії з іншими програмами, а також не може використовуватися для розроблення комп’ютерної програми, схожої на </a:t>
            </a:r>
            <a:r>
              <a:rPr lang="uk-UA" b="0" i="0" dirty="0" err="1">
                <a:solidFill>
                  <a:srgbClr val="333333"/>
                </a:solidFill>
                <a:effectLst/>
                <a:latin typeface="Times New Roman" panose="02020603050405020304" pitchFamily="18" charset="0"/>
              </a:rPr>
              <a:t>декомпільовану</a:t>
            </a:r>
            <a:r>
              <a:rPr lang="uk-UA" b="0" i="0" dirty="0">
                <a:solidFill>
                  <a:srgbClr val="333333"/>
                </a:solidFill>
                <a:effectLst/>
                <a:latin typeface="Times New Roman" panose="02020603050405020304" pitchFamily="18" charset="0"/>
              </a:rPr>
              <a:t> комп’ютерну програму, або для вчинення будь-якої іншої дії, що порушує авторське право;</a:t>
            </a:r>
          </a:p>
          <a:p>
            <a:endParaRPr lang="uk-UA" dirty="0"/>
          </a:p>
        </p:txBody>
      </p:sp>
    </p:spTree>
    <p:extLst>
      <p:ext uri="{BB962C8B-B14F-4D97-AF65-F5344CB8AC3E}">
        <p14:creationId xmlns:p14="http://schemas.microsoft.com/office/powerpoint/2010/main" val="1806614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12EFE67-6EA6-446E-8151-7D09005C16C6}"/>
              </a:ext>
            </a:extLst>
          </p:cNvPr>
          <p:cNvSpPr>
            <a:spLocks noGrp="1"/>
          </p:cNvSpPr>
          <p:nvPr>
            <p:ph idx="1"/>
          </p:nvPr>
        </p:nvSpPr>
        <p:spPr/>
        <p:txBody>
          <a:bodyPr>
            <a:normAutofit fontScale="92500" lnSpcReduction="20000"/>
          </a:bodyPr>
          <a:lstStyle/>
          <a:p>
            <a:pPr algn="just"/>
            <a:r>
              <a:rPr lang="ru-RU" b="0" i="0" dirty="0">
                <a:solidFill>
                  <a:srgbClr val="333333"/>
                </a:solidFill>
                <a:effectLst/>
                <a:latin typeface="Times New Roman" panose="02020603050405020304" pitchFamily="18" charset="0"/>
              </a:rPr>
              <a:t>4) </a:t>
            </a:r>
            <a:r>
              <a:rPr lang="uk-UA" b="0" i="0" dirty="0">
                <a:solidFill>
                  <a:srgbClr val="333333"/>
                </a:solidFill>
                <a:effectLst/>
                <a:latin typeface="Times New Roman" panose="02020603050405020304" pitchFamily="18" charset="0"/>
              </a:rPr>
              <a:t>спостерігати, вивчати, досліджувати функціонування комп’ютерної програми з метою визначення ідей і принципів, що лежать в її основі, за умови, що це робиться в процесі виконання будь-якої дії із завантаження, показу, функціонування, передачі чи запису в пам’ять (збереження) комп’ютерної програми.</a:t>
            </a:r>
          </a:p>
          <a:p>
            <a:pPr algn="just"/>
            <a:r>
              <a:rPr lang="uk-UA" b="0" i="0" dirty="0">
                <a:solidFill>
                  <a:srgbClr val="333333"/>
                </a:solidFill>
                <a:effectLst/>
                <a:latin typeface="Times New Roman" panose="02020603050405020304" pitchFamily="18" charset="0"/>
              </a:rPr>
              <a:t>2. Застосування положень цієї статті не повинно завдавати шкоди використанню комп’ютерної програми і не повинно обмежувати законні інтереси автора та (або) іншої особи, яка має авторське право на комп’ютерну програму.</a:t>
            </a:r>
          </a:p>
          <a:p>
            <a:endParaRPr lang="uk-UA" dirty="0"/>
          </a:p>
        </p:txBody>
      </p:sp>
    </p:spTree>
    <p:extLst>
      <p:ext uri="{BB962C8B-B14F-4D97-AF65-F5344CB8AC3E}">
        <p14:creationId xmlns:p14="http://schemas.microsoft.com/office/powerpoint/2010/main" val="1563463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24744"/>
            <a:ext cx="8219256" cy="5449792"/>
          </a:xfrm>
        </p:spPr>
        <p:txBody>
          <a:bodyPr>
            <a:normAutofit fontScale="92500"/>
          </a:bodyPr>
          <a:lstStyle/>
          <a:p>
            <a:r>
              <a:rPr lang="uk-UA" b="1" i="1" dirty="0"/>
              <a:t>Принцип поєднання особистих інтересів з інтересами суспільства</a:t>
            </a:r>
            <a:r>
              <a:rPr lang="uk-UA" b="1" dirty="0"/>
              <a:t> .</a:t>
            </a:r>
            <a:endParaRPr lang="en-US" b="1" dirty="0"/>
          </a:p>
          <a:p>
            <a:pPr marL="109728" indent="0">
              <a:buNone/>
            </a:pPr>
            <a:r>
              <a:rPr lang="uk-UA" dirty="0"/>
              <a:t>   Суспільство повинно задовольняти інтереси автора у належній винагороді його творчості, а автор зобов’язується не використовувати свої твори на шкоду суспільству та інших осіб.</a:t>
            </a:r>
            <a:endParaRPr lang="en-US" dirty="0"/>
          </a:p>
          <a:p>
            <a:r>
              <a:rPr lang="uk-UA" b="1" i="1" dirty="0"/>
              <a:t>Принцип матеріальної та моральної заінтересованості</a:t>
            </a:r>
            <a:r>
              <a:rPr lang="uk-UA" b="1" dirty="0"/>
              <a:t> </a:t>
            </a:r>
            <a:r>
              <a:rPr lang="uk-UA" dirty="0"/>
              <a:t>полягає в тому, що автори літературних і художніх творів нагороджуються різними преміями, їм присвоюються почесні звання, що стимулює створення творів.</a:t>
            </a:r>
            <a:endParaRPr lang="en-US" dirty="0"/>
          </a:p>
          <a:p>
            <a:r>
              <a:rPr lang="uk-UA" dirty="0"/>
              <a:t> </a:t>
            </a:r>
            <a:r>
              <a:rPr lang="uk-UA" b="1" i="1" dirty="0"/>
              <a:t>Принцип всебічної охорони прав і законних інтересів авторів</a:t>
            </a:r>
            <a:r>
              <a:rPr lang="uk-UA" b="1" dirty="0"/>
              <a:t>.</a:t>
            </a:r>
            <a:endParaRPr lang="en-US" b="1" dirty="0"/>
          </a:p>
          <a:p>
            <a:endParaRPr lang="en-US" dirty="0"/>
          </a:p>
        </p:txBody>
      </p:sp>
    </p:spTree>
    <p:extLst>
      <p:ext uri="{BB962C8B-B14F-4D97-AF65-F5344CB8AC3E}">
        <p14:creationId xmlns:p14="http://schemas.microsoft.com/office/powerpoint/2010/main" val="26373914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CE617A-6270-4CEC-9326-6C36D98BBE10}"/>
              </a:ext>
            </a:extLst>
          </p:cNvPr>
          <p:cNvSpPr>
            <a:spLocks noGrp="1"/>
          </p:cNvSpPr>
          <p:nvPr>
            <p:ph type="title"/>
          </p:nvPr>
        </p:nvSpPr>
        <p:spPr/>
        <p:txBody>
          <a:bodyPr>
            <a:normAutofit/>
          </a:bodyPr>
          <a:lstStyle/>
          <a:p>
            <a:r>
              <a:rPr lang="uk-UA" sz="3200" b="1" i="0" u="none" strike="noStrike" dirty="0">
                <a:solidFill>
                  <a:srgbClr val="333333"/>
                </a:solidFill>
                <a:effectLst/>
                <a:latin typeface="Times New Roman" panose="02020603050405020304" pitchFamily="18" charset="0"/>
              </a:rPr>
              <a:t>Стаття 25.</a:t>
            </a:r>
            <a:r>
              <a:rPr lang="uk-UA" sz="3200" b="0" i="0" dirty="0">
                <a:solidFill>
                  <a:srgbClr val="333333"/>
                </a:solidFill>
                <a:effectLst/>
                <a:latin typeface="Times New Roman" panose="02020603050405020304" pitchFamily="18" charset="0"/>
              </a:rPr>
              <a:t> Вільне відтворення творів у особистих цілях</a:t>
            </a:r>
            <a:endParaRPr lang="uk-UA" sz="3200" dirty="0"/>
          </a:p>
        </p:txBody>
      </p:sp>
      <p:sp>
        <p:nvSpPr>
          <p:cNvPr id="3" name="Объект 2">
            <a:extLst>
              <a:ext uri="{FF2B5EF4-FFF2-40B4-BE49-F238E27FC236}">
                <a16:creationId xmlns:a16="http://schemas.microsoft.com/office/drawing/2014/main" id="{BFD6F9BD-47E6-4BAC-8A72-EAD9AE1B5B8A}"/>
              </a:ext>
            </a:extLst>
          </p:cNvPr>
          <p:cNvSpPr>
            <a:spLocks noGrp="1"/>
          </p:cNvSpPr>
          <p:nvPr>
            <p:ph idx="1"/>
          </p:nvPr>
        </p:nvSpPr>
        <p:spPr/>
        <p:txBody>
          <a:bodyPr>
            <a:normAutofit fontScale="92500" lnSpcReduction="20000"/>
          </a:bodyPr>
          <a:lstStyle/>
          <a:p>
            <a:pPr algn="just"/>
            <a:r>
              <a:rPr lang="ru-RU" b="0" i="0" dirty="0">
                <a:solidFill>
                  <a:srgbClr val="333333"/>
                </a:solidFill>
                <a:effectLst/>
                <a:latin typeface="Times New Roman" panose="02020603050405020304" pitchFamily="18" charset="0"/>
              </a:rPr>
              <a:t>1. </a:t>
            </a:r>
            <a:r>
              <a:rPr lang="uk-UA" b="0" i="0" dirty="0">
                <a:solidFill>
                  <a:srgbClr val="333333"/>
                </a:solidFill>
                <a:effectLst/>
                <a:latin typeface="Times New Roman" panose="02020603050405020304" pitchFamily="18" charset="0"/>
              </a:rPr>
              <a:t>Допускається без дозволу автора (чи іншої особи, яка має авторське право) і без виплати авторської винагороди відтворювати виключно в особистих цілях або для кола сім’ї попередньо правомірно оприлюднені твори, крім:</a:t>
            </a:r>
          </a:p>
          <a:p>
            <a:pPr algn="just"/>
            <a:r>
              <a:rPr lang="uk-UA" b="0" i="0" dirty="0">
                <a:solidFill>
                  <a:srgbClr val="333333"/>
                </a:solidFill>
                <a:effectLst/>
                <a:latin typeface="Times New Roman" panose="02020603050405020304" pitchFamily="18" charset="0"/>
              </a:rPr>
              <a:t>а) творів архітектури у формі будівель і споруд;</a:t>
            </a:r>
          </a:p>
          <a:p>
            <a:pPr algn="just"/>
            <a:r>
              <a:rPr lang="uk-UA" b="0" i="0" dirty="0">
                <a:solidFill>
                  <a:srgbClr val="333333"/>
                </a:solidFill>
                <a:effectLst/>
                <a:latin typeface="Times New Roman" panose="02020603050405020304" pitchFamily="18" charset="0"/>
              </a:rPr>
              <a:t>б) комп’ютерних програм, за винятком випадків, передбачених </a:t>
            </a:r>
            <a:r>
              <a:rPr lang="uk-UA" sz="1800" b="0" i="0" u="sng" dirty="0">
                <a:solidFill>
                  <a:srgbClr val="006600"/>
                </a:solidFill>
                <a:effectLst/>
                <a:latin typeface="Times New Roman" panose="02020603050405020304" pitchFamily="18" charset="0"/>
                <a:hlinkClick r:id="rId2"/>
              </a:rPr>
              <a:t>статтею 24</a:t>
            </a:r>
            <a:r>
              <a:rPr lang="uk-UA" b="0" i="0" dirty="0">
                <a:solidFill>
                  <a:srgbClr val="333333"/>
                </a:solidFill>
                <a:effectLst/>
                <a:latin typeface="Times New Roman" panose="02020603050405020304" pitchFamily="18" charset="0"/>
              </a:rPr>
              <a:t> цього Закону;</a:t>
            </a:r>
          </a:p>
          <a:p>
            <a:pPr algn="just"/>
            <a:r>
              <a:rPr lang="uk-UA" b="0" i="0" dirty="0">
                <a:solidFill>
                  <a:srgbClr val="333333"/>
                </a:solidFill>
                <a:effectLst/>
                <a:latin typeface="Times New Roman" panose="02020603050405020304" pitchFamily="18" charset="0"/>
              </a:rPr>
              <a:t>в) </a:t>
            </a:r>
            <a:r>
              <a:rPr lang="uk-UA" b="0" i="0" dirty="0" err="1">
                <a:solidFill>
                  <a:srgbClr val="333333"/>
                </a:solidFill>
                <a:effectLst/>
                <a:latin typeface="Times New Roman" panose="02020603050405020304" pitchFamily="18" charset="0"/>
              </a:rPr>
              <a:t>репрографічного</a:t>
            </a:r>
            <a:r>
              <a:rPr lang="uk-UA" b="0" i="0" dirty="0">
                <a:solidFill>
                  <a:srgbClr val="333333"/>
                </a:solidFill>
                <a:effectLst/>
                <a:latin typeface="Times New Roman" panose="02020603050405020304" pitchFamily="18" charset="0"/>
              </a:rPr>
              <a:t> відтворення книг, нотних текстів і оригінальних творів образотворчого мистецтва, за винятком випадків, передбачених </a:t>
            </a:r>
            <a:r>
              <a:rPr lang="uk-UA" sz="1800" b="0" i="0" u="sng" dirty="0">
                <a:solidFill>
                  <a:srgbClr val="006600"/>
                </a:solidFill>
                <a:effectLst/>
                <a:latin typeface="Times New Roman" panose="02020603050405020304" pitchFamily="18" charset="0"/>
                <a:hlinkClick r:id="rId3"/>
              </a:rPr>
              <a:t>статтями 22</a:t>
            </a:r>
            <a:r>
              <a:rPr lang="uk-UA" b="0" i="0" dirty="0">
                <a:solidFill>
                  <a:srgbClr val="333333"/>
                </a:solidFill>
                <a:effectLst/>
                <a:latin typeface="Times New Roman" panose="02020603050405020304" pitchFamily="18" charset="0"/>
              </a:rPr>
              <a:t> і </a:t>
            </a:r>
            <a:r>
              <a:rPr lang="uk-UA" sz="1800" b="0" i="0" u="sng" dirty="0">
                <a:solidFill>
                  <a:srgbClr val="006600"/>
                </a:solidFill>
                <a:effectLst/>
                <a:latin typeface="Times New Roman" panose="02020603050405020304" pitchFamily="18" charset="0"/>
                <a:hlinkClick r:id="rId4"/>
              </a:rPr>
              <a:t>23</a:t>
            </a:r>
            <a:r>
              <a:rPr lang="uk-UA" b="0" i="0" dirty="0">
                <a:solidFill>
                  <a:srgbClr val="333333"/>
                </a:solidFill>
                <a:effectLst/>
                <a:latin typeface="Times New Roman" panose="02020603050405020304" pitchFamily="18" charset="0"/>
              </a:rPr>
              <a:t> цього Закону;</a:t>
            </a:r>
          </a:p>
          <a:p>
            <a:endParaRPr lang="uk-UA" dirty="0"/>
          </a:p>
        </p:txBody>
      </p:sp>
    </p:spTree>
    <p:extLst>
      <p:ext uri="{BB962C8B-B14F-4D97-AF65-F5344CB8AC3E}">
        <p14:creationId xmlns:p14="http://schemas.microsoft.com/office/powerpoint/2010/main" val="41606954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B6A41F8-6D74-432D-B2E0-59B96BBAF542}"/>
              </a:ext>
            </a:extLst>
          </p:cNvPr>
          <p:cNvSpPr>
            <a:spLocks noGrp="1"/>
          </p:cNvSpPr>
          <p:nvPr>
            <p:ph idx="1"/>
          </p:nvPr>
        </p:nvSpPr>
        <p:spPr/>
        <p:txBody>
          <a:bodyPr>
            <a:normAutofit fontScale="92500" lnSpcReduction="20000"/>
          </a:bodyPr>
          <a:lstStyle/>
          <a:p>
            <a:r>
              <a:rPr lang="uk-UA" b="0" i="0" dirty="0">
                <a:solidFill>
                  <a:srgbClr val="333333"/>
                </a:solidFill>
                <a:effectLst/>
                <a:latin typeface="Times New Roman" panose="02020603050405020304" pitchFamily="18" charset="0"/>
              </a:rPr>
              <a:t>2. Твори і виконання, зафіксовані у фонограмах, відеограмах, їх примірниках, а також аудіовізуальні твори та їх примірники </a:t>
            </a:r>
            <a:r>
              <a:rPr lang="uk-UA" b="1" dirty="0">
                <a:solidFill>
                  <a:srgbClr val="333333"/>
                </a:solidFill>
                <a:effectLst/>
                <a:latin typeface="Times New Roman" panose="02020603050405020304" pitchFamily="18" charset="0"/>
              </a:rPr>
              <a:t>допускається відтворювати у домашніх умовах виключно в особистих цілях або для кола сім’ї без дозволу автора (авторів), виконавців, виробників фонограм, виробників відеограм, але з виплатою їм винагороди. </a:t>
            </a:r>
            <a:r>
              <a:rPr lang="uk-UA" b="0" i="0" dirty="0">
                <a:solidFill>
                  <a:srgbClr val="333333"/>
                </a:solidFill>
                <a:effectLst/>
                <a:latin typeface="Times New Roman" panose="02020603050405020304" pitchFamily="18" charset="0"/>
              </a:rPr>
              <a:t>Особливості виплати винагороди у таких випадках визначено </a:t>
            </a:r>
            <a:r>
              <a:rPr lang="uk-UA" b="0" i="0" u="sng" dirty="0">
                <a:solidFill>
                  <a:srgbClr val="006600"/>
                </a:solidFill>
                <a:effectLst/>
                <a:latin typeface="Times New Roman" panose="02020603050405020304" pitchFamily="18" charset="0"/>
                <a:hlinkClick r:id="rId2"/>
              </a:rPr>
              <a:t>статтею 42</a:t>
            </a:r>
            <a:r>
              <a:rPr lang="uk-UA" b="0" i="0" dirty="0">
                <a:solidFill>
                  <a:srgbClr val="333333"/>
                </a:solidFill>
                <a:effectLst/>
                <a:latin typeface="Times New Roman" panose="02020603050405020304" pitchFamily="18" charset="0"/>
              </a:rPr>
              <a:t> цього Закону та </a:t>
            </a:r>
            <a:r>
              <a:rPr lang="uk-UA" b="0" i="0" u="sng" dirty="0">
                <a:solidFill>
                  <a:srgbClr val="000099"/>
                </a:solidFill>
                <a:effectLst/>
                <a:latin typeface="Times New Roman" panose="02020603050405020304" pitchFamily="18" charset="0"/>
                <a:hlinkClick r:id="rId3"/>
              </a:rPr>
              <a:t>Законом України</a:t>
            </a:r>
            <a:r>
              <a:rPr lang="uk-UA" b="0" i="0" dirty="0">
                <a:solidFill>
                  <a:srgbClr val="333333"/>
                </a:solidFill>
                <a:effectLst/>
                <a:latin typeface="Times New Roman" panose="02020603050405020304" pitchFamily="18" charset="0"/>
              </a:rPr>
              <a:t> "Про ефективне управління майновими правами правовласників у сфері авторського права і (або) суміжних прав".</a:t>
            </a:r>
            <a:endParaRPr lang="uk-UA" dirty="0"/>
          </a:p>
        </p:txBody>
      </p:sp>
    </p:spTree>
    <p:extLst>
      <p:ext uri="{BB962C8B-B14F-4D97-AF65-F5344CB8AC3E}">
        <p14:creationId xmlns:p14="http://schemas.microsoft.com/office/powerpoint/2010/main" val="3256532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43000"/>
            <a:ext cx="8219256" cy="845840"/>
          </a:xfrm>
        </p:spPr>
        <p:txBody>
          <a:bodyPr>
            <a:noAutofit/>
          </a:bodyPr>
          <a:lstStyle/>
          <a:p>
            <a:r>
              <a:rPr lang="ru-RU" sz="3200" b="1" dirty="0"/>
              <a:t>Статья 28. Строк </a:t>
            </a:r>
            <a:r>
              <a:rPr lang="uk-UA" sz="3200" b="1" dirty="0"/>
              <a:t>дії авторського </a:t>
            </a:r>
            <a:r>
              <a:rPr lang="ru-RU" sz="3200" b="1" dirty="0"/>
              <a:t>права</a:t>
            </a:r>
            <a:br>
              <a:rPr lang="ru-RU" sz="3200" b="1" dirty="0"/>
            </a:br>
            <a:endParaRPr lang="en-US" sz="3200" dirty="0"/>
          </a:p>
        </p:txBody>
      </p:sp>
      <p:sp>
        <p:nvSpPr>
          <p:cNvPr id="3" name="Объект 2"/>
          <p:cNvSpPr>
            <a:spLocks noGrp="1"/>
          </p:cNvSpPr>
          <p:nvPr>
            <p:ph idx="1"/>
          </p:nvPr>
        </p:nvSpPr>
        <p:spPr>
          <a:xfrm>
            <a:off x="467544" y="2420888"/>
            <a:ext cx="8229600" cy="3677040"/>
          </a:xfrm>
        </p:spPr>
        <p:txBody>
          <a:bodyPr>
            <a:normAutofit/>
          </a:bodyPr>
          <a:lstStyle/>
          <a:p>
            <a:r>
              <a:rPr lang="uk-UA" sz="3200" dirty="0"/>
              <a:t>1. Авторське право на твір виникає внаслідок факту його створення і починає діяти від дня створення твору.</a:t>
            </a:r>
          </a:p>
          <a:p>
            <a:r>
              <a:rPr lang="uk-UA" sz="3200" dirty="0"/>
              <a:t>2. Авторське право діє протягом усього життя автора і 70 років після його смерті, крім випадків, передбачених цією статтею.</a:t>
            </a:r>
          </a:p>
          <a:p>
            <a:endParaRPr lang="en-US" dirty="0"/>
          </a:p>
        </p:txBody>
      </p:sp>
    </p:spTree>
    <p:extLst>
      <p:ext uri="{BB962C8B-B14F-4D97-AF65-F5344CB8AC3E}">
        <p14:creationId xmlns:p14="http://schemas.microsoft.com/office/powerpoint/2010/main" val="6796062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5305776"/>
          </a:xfrm>
        </p:spPr>
        <p:txBody>
          <a:bodyPr>
            <a:normAutofit/>
          </a:bodyPr>
          <a:lstStyle/>
          <a:p>
            <a:r>
              <a:rPr lang="uk-UA" dirty="0"/>
              <a:t>3. Для творів, оприлюднених анонімно або під псевдонімом, строк дії авторського права закінчується через 70 років після того, як твір було оприлюднено. Якщо взятий автором псевдонім не викликає сумніву щодо особи автора або якщо авторство твору, оприлюдненого анонімно або під псевдонімом, розкривається не пізніше ніж через 70 років після оприлюднення твору, застосовується строк, передбачений частиною другою цієї статті.</a:t>
            </a:r>
          </a:p>
          <a:p>
            <a:endParaRPr lang="uk-UA" dirty="0"/>
          </a:p>
        </p:txBody>
      </p:sp>
    </p:spTree>
    <p:extLst>
      <p:ext uri="{BB962C8B-B14F-4D97-AF65-F5344CB8AC3E}">
        <p14:creationId xmlns:p14="http://schemas.microsoft.com/office/powerpoint/2010/main" val="1834238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412776"/>
            <a:ext cx="8219256" cy="5161760"/>
          </a:xfrm>
        </p:spPr>
        <p:txBody>
          <a:bodyPr>
            <a:normAutofit lnSpcReduction="10000"/>
          </a:bodyPr>
          <a:lstStyle/>
          <a:p>
            <a:r>
              <a:rPr lang="uk-UA" dirty="0"/>
              <a:t>4. Авторське право на твори, створені у співавторстві, діє протягом життя співавторів і 70 років після смерті останнього співавтора.</a:t>
            </a:r>
          </a:p>
          <a:p>
            <a:r>
              <a:rPr lang="uk-UA" dirty="0"/>
              <a:t>5. У разі, коли весь твір публікується (оприлюднюється) не водночас, а послідовно у часі томами, частинами, випусками, серіями тощо, строк дії авторського права визначається окремо для кожної опублікованої (оприлюдненої) частини твору.</a:t>
            </a:r>
          </a:p>
          <a:p>
            <a:r>
              <a:rPr lang="uk-UA" dirty="0"/>
              <a:t>6. Авторське право на твори посмертно реабілітованих авторів діє протягом 70 років після їх реабілітації.</a:t>
            </a:r>
          </a:p>
          <a:p>
            <a:endParaRPr lang="en-US" dirty="0"/>
          </a:p>
        </p:txBody>
      </p:sp>
    </p:spTree>
    <p:extLst>
      <p:ext uri="{BB962C8B-B14F-4D97-AF65-F5344CB8AC3E}">
        <p14:creationId xmlns:p14="http://schemas.microsoft.com/office/powerpoint/2010/main" val="24899330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96752"/>
            <a:ext cx="8229600" cy="4968552"/>
          </a:xfrm>
        </p:spPr>
        <p:txBody>
          <a:bodyPr>
            <a:normAutofit lnSpcReduction="10000"/>
          </a:bodyPr>
          <a:lstStyle/>
          <a:p>
            <a:r>
              <a:rPr lang="uk-UA" dirty="0"/>
              <a:t>7. Авторське право на твір, вперше опублікований протягом 30 років після смерті автора, діє протягом 70 років від дати його правомірного опублікування.</a:t>
            </a:r>
          </a:p>
          <a:p>
            <a:r>
              <a:rPr lang="uk-UA" dirty="0"/>
              <a:t>8. Будь-яка особа, яка після закінчення строку охорони авторського права по відношенню до неоприлюдненого твору вперше його оприлюднює, користується захистом, що є рівноцінним захисту майнових прав автора. Строк охорони цих прав становить 25 років від часу, коли твір був вперше оприлюднений.</a:t>
            </a:r>
          </a:p>
          <a:p>
            <a:endParaRPr lang="en-US" dirty="0"/>
          </a:p>
        </p:txBody>
      </p:sp>
    </p:spTree>
    <p:extLst>
      <p:ext uri="{BB962C8B-B14F-4D97-AF65-F5344CB8AC3E}">
        <p14:creationId xmlns:p14="http://schemas.microsoft.com/office/powerpoint/2010/main" val="5099810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412776"/>
            <a:ext cx="8291264" cy="5161760"/>
          </a:xfrm>
        </p:spPr>
        <p:txBody>
          <a:bodyPr>
            <a:normAutofit/>
          </a:bodyPr>
          <a:lstStyle/>
          <a:p>
            <a:r>
              <a:rPr lang="ru-RU" dirty="0"/>
              <a:t>9. </a:t>
            </a:r>
            <a:r>
              <a:rPr lang="uk-UA" dirty="0"/>
              <a:t>Строк дії авторського права після смерті автора і строки, встановлені частинами третьою - сьомою цієї статті, починаються від дня смерті автора чи з дня настання подій, передбачених у зазначених частинах, але відліковуються з 1 січня року, наступного за роком смерті чи роком, в якому відбулася зазначена подія.</a:t>
            </a:r>
          </a:p>
          <a:p>
            <a:r>
              <a:rPr lang="uk-UA" dirty="0"/>
              <a:t>10. Особисті немайнові права автора охороняються безстроково.</a:t>
            </a:r>
          </a:p>
          <a:p>
            <a:endParaRPr lang="en-US" dirty="0"/>
          </a:p>
        </p:txBody>
      </p:sp>
    </p:spTree>
    <p:extLst>
      <p:ext uri="{BB962C8B-B14F-4D97-AF65-F5344CB8AC3E}">
        <p14:creationId xmlns:p14="http://schemas.microsoft.com/office/powerpoint/2010/main" val="12161219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F0A3FF0-00DF-4951-B2D4-9402EBBB449A}"/>
              </a:ext>
            </a:extLst>
          </p:cNvPr>
          <p:cNvSpPr>
            <a:spLocks noGrp="1"/>
          </p:cNvSpPr>
          <p:nvPr>
            <p:ph idx="1"/>
          </p:nvPr>
        </p:nvSpPr>
        <p:spPr/>
        <p:txBody>
          <a:bodyPr>
            <a:normAutofit lnSpcReduction="10000"/>
          </a:bodyPr>
          <a:lstStyle/>
          <a:p>
            <a:pPr algn="just"/>
            <a:r>
              <a:rPr lang="uk-UA" b="0" i="0" dirty="0">
                <a:solidFill>
                  <a:srgbClr val="333333"/>
                </a:solidFill>
                <a:effectLst/>
                <a:latin typeface="Georgia" panose="02040502050405020303" pitchFamily="18" charset="0"/>
              </a:rPr>
              <a:t>1. Майнові права авторів та інших осіб, які мають виключне авторське право, </a:t>
            </a:r>
            <a:r>
              <a:rPr lang="uk-UA" b="1" i="0" dirty="0">
                <a:solidFill>
                  <a:srgbClr val="333333"/>
                </a:solidFill>
                <a:effectLst/>
                <a:latin typeface="Georgia" panose="02040502050405020303" pitchFamily="18" charset="0"/>
              </a:rPr>
              <a:t>переходять у спадщину.</a:t>
            </a:r>
            <a:r>
              <a:rPr lang="uk-UA" b="0" i="0" dirty="0">
                <a:solidFill>
                  <a:srgbClr val="333333"/>
                </a:solidFill>
                <a:effectLst/>
                <a:latin typeface="Georgia" panose="02040502050405020303" pitchFamily="18" charset="0"/>
              </a:rPr>
              <a:t> Не переходять у спадщину особисті немайнові права автора.</a:t>
            </a:r>
          </a:p>
          <a:p>
            <a:pPr algn="just"/>
            <a:r>
              <a:rPr lang="uk-UA" b="0" i="0" dirty="0">
                <a:solidFill>
                  <a:srgbClr val="333333"/>
                </a:solidFill>
                <a:effectLst/>
                <a:latin typeface="Georgia" panose="02040502050405020303" pitchFamily="18" charset="0"/>
              </a:rPr>
              <a:t>2. Спадкоємці мають право захищати авторство на твір і протидіяти перекрученню, спотворенню чи іншій зміні твору, а також будь-якому іншому посяганню на твір, що може завдати шкоди честі та репутації автора.</a:t>
            </a:r>
          </a:p>
          <a:p>
            <a:endParaRPr lang="uk-UA" dirty="0"/>
          </a:p>
        </p:txBody>
      </p:sp>
    </p:spTree>
    <p:extLst>
      <p:ext uri="{BB962C8B-B14F-4D97-AF65-F5344CB8AC3E}">
        <p14:creationId xmlns:p14="http://schemas.microsoft.com/office/powerpoint/2010/main" val="13725941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318982-A3EA-4F02-B4F5-3158BEAD4F4E}"/>
              </a:ext>
            </a:extLst>
          </p:cNvPr>
          <p:cNvSpPr>
            <a:spLocks noGrp="1"/>
          </p:cNvSpPr>
          <p:nvPr>
            <p:ph type="title"/>
          </p:nvPr>
        </p:nvSpPr>
        <p:spPr/>
        <p:txBody>
          <a:bodyPr>
            <a:normAutofit fontScale="90000"/>
          </a:bodyPr>
          <a:lstStyle/>
          <a:p>
            <a:r>
              <a:rPr lang="ru-RU" b="0" i="0" dirty="0">
                <a:solidFill>
                  <a:srgbClr val="333333"/>
                </a:solidFill>
                <a:effectLst/>
                <a:latin typeface="Times New Roman" panose="02020603050405020304" pitchFamily="18" charset="0"/>
              </a:rPr>
              <a:t> </a:t>
            </a:r>
            <a:r>
              <a:rPr lang="uk-UA" sz="3100" b="1" i="0" dirty="0">
                <a:solidFill>
                  <a:srgbClr val="333333"/>
                </a:solidFill>
                <a:effectLst/>
                <a:latin typeface="Georgia" panose="02040502050405020303" pitchFamily="18" charset="0"/>
              </a:rPr>
              <a:t>Перехід творів у суспільне надбання (ст.30 ЗУ)</a:t>
            </a:r>
            <a:endParaRPr lang="uk-UA" sz="3100" b="1" dirty="0">
              <a:latin typeface="Georgia" panose="02040502050405020303" pitchFamily="18" charset="0"/>
            </a:endParaRPr>
          </a:p>
        </p:txBody>
      </p:sp>
      <p:sp>
        <p:nvSpPr>
          <p:cNvPr id="3" name="Объект 2">
            <a:extLst>
              <a:ext uri="{FF2B5EF4-FFF2-40B4-BE49-F238E27FC236}">
                <a16:creationId xmlns:a16="http://schemas.microsoft.com/office/drawing/2014/main" id="{B56D8BE6-AB42-45AF-86AD-B44FB27B40BE}"/>
              </a:ext>
            </a:extLst>
          </p:cNvPr>
          <p:cNvSpPr>
            <a:spLocks noGrp="1"/>
          </p:cNvSpPr>
          <p:nvPr>
            <p:ph idx="1"/>
          </p:nvPr>
        </p:nvSpPr>
        <p:spPr/>
        <p:txBody>
          <a:bodyPr>
            <a:normAutofit fontScale="92500" lnSpcReduction="20000"/>
          </a:bodyPr>
          <a:lstStyle/>
          <a:p>
            <a:pPr algn="just"/>
            <a:r>
              <a:rPr lang="uk-UA" b="0" i="0" dirty="0">
                <a:solidFill>
                  <a:srgbClr val="333333"/>
                </a:solidFill>
                <a:effectLst/>
                <a:latin typeface="Georgia" panose="02040502050405020303" pitchFamily="18" charset="0"/>
              </a:rPr>
              <a:t>1. Закінчення строку дії авторського права на твори означає їх перехід у суспільне надбання.</a:t>
            </a:r>
          </a:p>
          <a:p>
            <a:pPr algn="just"/>
            <a:r>
              <a:rPr lang="uk-UA" b="0" i="0" dirty="0">
                <a:solidFill>
                  <a:srgbClr val="333333"/>
                </a:solidFill>
                <a:effectLst/>
                <a:latin typeface="Georgia" panose="02040502050405020303" pitchFamily="18" charset="0"/>
              </a:rPr>
              <a:t>2. Твори, які стали суспільним надбанням, можуть вільно, без виплати авторської винагороди, використовуватися будь-якою особою, за умови дотримання особистих немайнових прав автора.</a:t>
            </a:r>
          </a:p>
          <a:p>
            <a:pPr algn="just"/>
            <a:r>
              <a:rPr lang="uk-UA" b="0" i="0" dirty="0">
                <a:solidFill>
                  <a:srgbClr val="333333"/>
                </a:solidFill>
                <a:effectLst/>
                <a:latin typeface="Georgia" panose="02040502050405020303" pitchFamily="18" charset="0"/>
              </a:rPr>
              <a:t>3. Кабінетом Міністрів України можуть встановлюватися спеціальні відрахування до фондів творчих спілок України за використання на території України творів, які стали суспільним надбанням.</a:t>
            </a:r>
          </a:p>
          <a:p>
            <a:endParaRPr lang="uk-UA" dirty="0"/>
          </a:p>
        </p:txBody>
      </p:sp>
    </p:spTree>
    <p:extLst>
      <p:ext uri="{BB962C8B-B14F-4D97-AF65-F5344CB8AC3E}">
        <p14:creationId xmlns:p14="http://schemas.microsoft.com/office/powerpoint/2010/main" val="1974906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200" b="1" dirty="0"/>
              <a:t>Відповідальність за невиконання авторського договору:</a:t>
            </a:r>
            <a:br>
              <a:rPr lang="uk-UA" sz="3200" b="1" dirty="0"/>
            </a:br>
            <a:endParaRPr lang="uk-UA" sz="3200" dirty="0"/>
          </a:p>
        </p:txBody>
      </p:sp>
      <p:sp>
        <p:nvSpPr>
          <p:cNvPr id="3" name="Объект 2"/>
          <p:cNvSpPr>
            <a:spLocks noGrp="1"/>
          </p:cNvSpPr>
          <p:nvPr>
            <p:ph idx="1"/>
          </p:nvPr>
        </p:nvSpPr>
        <p:spPr/>
        <p:txBody>
          <a:bodyPr>
            <a:normAutofit fontScale="92500" lnSpcReduction="10000"/>
          </a:bodyPr>
          <a:lstStyle/>
          <a:p>
            <a:r>
              <a:rPr lang="ru-RU" dirty="0"/>
              <a:t> </a:t>
            </a:r>
            <a:r>
              <a:rPr lang="uk-UA" dirty="0"/>
              <a:t>Сторона, яка не виконала або неналежним чином виконала зобов'язання за авторським договором, зобов'язана відшкодувати іншій стороні всі збитки, в тому числі упущену вигоду.</a:t>
            </a:r>
          </a:p>
          <a:p>
            <a:r>
              <a:rPr lang="uk-UA" dirty="0"/>
              <a:t>Якщо автор не передав твір замовникові відповідно до умов авторського договору замовлення, він повинен відшкодувати замовникові збитки, в тому числі упущену вигоду.</a:t>
            </a:r>
          </a:p>
          <a:p>
            <a:r>
              <a:rPr lang="uk-UA" dirty="0"/>
              <a:t>Спори щодо відповідальності за невиконання умов авторських договорів вирішуються у суді.</a:t>
            </a:r>
          </a:p>
          <a:p>
            <a:endParaRPr lang="en-US" dirty="0"/>
          </a:p>
        </p:txBody>
      </p:sp>
    </p:spTree>
    <p:extLst>
      <p:ext uri="{BB962C8B-B14F-4D97-AF65-F5344CB8AC3E}">
        <p14:creationId xmlns:p14="http://schemas.microsoft.com/office/powerpoint/2010/main" val="2230666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Суб'єкти авторського права </a:t>
            </a:r>
            <a:endParaRPr lang="en-US" dirty="0"/>
          </a:p>
        </p:txBody>
      </p:sp>
      <p:sp>
        <p:nvSpPr>
          <p:cNvPr id="3" name="Объект 2"/>
          <p:cNvSpPr>
            <a:spLocks noGrp="1"/>
          </p:cNvSpPr>
          <p:nvPr>
            <p:ph idx="1"/>
          </p:nvPr>
        </p:nvSpPr>
        <p:spPr/>
        <p:txBody>
          <a:bodyPr/>
          <a:lstStyle/>
          <a:p>
            <a:r>
              <a:rPr lang="uk-UA" dirty="0"/>
              <a:t>автори творів,</a:t>
            </a:r>
          </a:p>
          <a:p>
            <a:r>
              <a:rPr lang="uk-UA" dirty="0"/>
              <a:t>їх спадкоємці;</a:t>
            </a:r>
          </a:p>
          <a:p>
            <a:r>
              <a:rPr lang="uk-UA" dirty="0"/>
              <a:t>особи, яким автори чи їх спадкоємці передали свої авторські майнові права (правонаступники);</a:t>
            </a:r>
          </a:p>
          <a:p>
            <a:r>
              <a:rPr lang="uk-UA" dirty="0"/>
              <a:t>юридичні особи;</a:t>
            </a:r>
          </a:p>
          <a:p>
            <a:r>
              <a:rPr lang="uk-UA" dirty="0"/>
              <a:t>держава.</a:t>
            </a:r>
          </a:p>
          <a:p>
            <a:endParaRPr lang="en-US" dirty="0"/>
          </a:p>
        </p:txBody>
      </p:sp>
    </p:spTree>
    <p:extLst>
      <p:ext uri="{BB962C8B-B14F-4D97-AF65-F5344CB8AC3E}">
        <p14:creationId xmlns:p14="http://schemas.microsoft.com/office/powerpoint/2010/main" val="23604051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340768"/>
            <a:ext cx="8229600" cy="4680520"/>
          </a:xfrm>
        </p:spPr>
        <p:txBody>
          <a:bodyPr>
            <a:normAutofit/>
          </a:bodyPr>
          <a:lstStyle/>
          <a:p>
            <a:pPr algn="r"/>
            <a:endParaRPr lang="uk-UA" sz="3600" dirty="0"/>
          </a:p>
          <a:p>
            <a:pPr algn="r"/>
            <a:endParaRPr lang="uk-UA" sz="3600" dirty="0"/>
          </a:p>
          <a:p>
            <a:pPr algn="r"/>
            <a:endParaRPr lang="uk-UA" sz="3600" dirty="0"/>
          </a:p>
          <a:p>
            <a:pPr marL="109728" indent="0" algn="ctr">
              <a:buNone/>
            </a:pPr>
            <a:endParaRPr lang="uk-UA" sz="3600" dirty="0"/>
          </a:p>
          <a:p>
            <a:pPr marL="109728" indent="0" algn="ctr">
              <a:buNone/>
            </a:pPr>
            <a:endParaRPr lang="uk-UA" sz="3600" dirty="0"/>
          </a:p>
          <a:p>
            <a:pPr marL="109728" indent="0" algn="ctr">
              <a:buNone/>
            </a:pPr>
            <a:r>
              <a:rPr lang="uk-UA" sz="3600" dirty="0"/>
              <a:t>Дякую за увагу!       </a:t>
            </a:r>
            <a:endParaRPr lang="en-US" sz="3600" dirty="0"/>
          </a:p>
        </p:txBody>
      </p:sp>
    </p:spTree>
    <p:extLst>
      <p:ext uri="{BB962C8B-B14F-4D97-AF65-F5344CB8AC3E}">
        <p14:creationId xmlns:p14="http://schemas.microsoft.com/office/powerpoint/2010/main" val="1645123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b="1" dirty="0"/>
              <a:t>Авторські права іноземних громадян або осіб без громадянства охороняються і забезпечуються українським законодавством у таких випадках:</a:t>
            </a:r>
          </a:p>
        </p:txBody>
      </p:sp>
      <p:sp>
        <p:nvSpPr>
          <p:cNvPr id="3" name="Объект 2"/>
          <p:cNvSpPr>
            <a:spLocks noGrp="1"/>
          </p:cNvSpPr>
          <p:nvPr>
            <p:ph idx="1"/>
          </p:nvPr>
        </p:nvSpPr>
        <p:spPr>
          <a:xfrm>
            <a:off x="683568" y="2492896"/>
            <a:ext cx="8003232" cy="4081640"/>
          </a:xfrm>
        </p:spPr>
        <p:txBody>
          <a:bodyPr/>
          <a:lstStyle/>
          <a:p>
            <a:r>
              <a:rPr lang="uk-UA" dirty="0"/>
              <a:t>якщо вони мають постійне місце проживання на території України, незалежно від того, на якій території вперше були оприлюднені їх твори;</a:t>
            </a:r>
          </a:p>
          <a:p>
            <a:r>
              <a:rPr lang="uk-UA" dirty="0"/>
              <a:t>якщо їх твори були вперше оприлюднені на території України або не оприлюднені, але які знаходяться в об’єктивній формі на території України;</a:t>
            </a:r>
          </a:p>
          <a:p>
            <a:endParaRPr lang="en-US" dirty="0"/>
          </a:p>
        </p:txBody>
      </p:sp>
    </p:spTree>
    <p:extLst>
      <p:ext uri="{BB962C8B-B14F-4D97-AF65-F5344CB8AC3E}">
        <p14:creationId xmlns:p14="http://schemas.microsoft.com/office/powerpoint/2010/main" val="1363886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dirty="0"/>
              <a:t>якщо їх твір вперше оприлюднений в іншій країні та протягом 30 днів після цього оприлюднений на території України (ст.3 Закону України «Про авторське право і суміжні права»).</a:t>
            </a:r>
          </a:p>
          <a:p>
            <a:pPr marL="109728" indent="0">
              <a:buNone/>
            </a:pPr>
            <a:br>
              <a:rPr lang="uk-UA" dirty="0"/>
            </a:br>
            <a:endParaRPr lang="en-US" dirty="0"/>
          </a:p>
        </p:txBody>
      </p:sp>
    </p:spTree>
    <p:extLst>
      <p:ext uri="{BB962C8B-B14F-4D97-AF65-F5344CB8AC3E}">
        <p14:creationId xmlns:p14="http://schemas.microsoft.com/office/powerpoint/2010/main" val="2164822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43000"/>
            <a:ext cx="8219256" cy="989856"/>
          </a:xfrm>
        </p:spPr>
        <p:txBody>
          <a:bodyPr>
            <a:normAutofit fontScale="90000"/>
          </a:bodyPr>
          <a:lstStyle/>
          <a:p>
            <a:r>
              <a:rPr lang="uk-UA" b="1" dirty="0"/>
              <a:t>Особисті немайнові права автора:</a:t>
            </a:r>
            <a:br>
              <a:rPr lang="uk-UA" b="1" dirty="0"/>
            </a:br>
            <a:endParaRPr lang="en-US" dirty="0"/>
          </a:p>
        </p:txBody>
      </p:sp>
      <p:sp>
        <p:nvSpPr>
          <p:cNvPr id="3" name="Объект 2"/>
          <p:cNvSpPr>
            <a:spLocks noGrp="1"/>
          </p:cNvSpPr>
          <p:nvPr>
            <p:ph idx="1"/>
          </p:nvPr>
        </p:nvSpPr>
        <p:spPr/>
        <p:txBody>
          <a:bodyPr>
            <a:normAutofit/>
          </a:bodyPr>
          <a:lstStyle/>
          <a:p>
            <a:r>
              <a:rPr lang="uk-UA" dirty="0"/>
              <a:t>1) вимагати визнання свого авторства шляхом зазначення належним чином імені автора на творі і його примірниках і за будь-якого публічного використання твору, якщо це практично можливо;</a:t>
            </a:r>
          </a:p>
          <a:p>
            <a:r>
              <a:rPr lang="uk-UA" dirty="0"/>
              <a:t>2) забороняти під час публічного використання твору згадування свого імені, якщо він як автор твору бажає залишитись анонімом;</a:t>
            </a:r>
          </a:p>
          <a:p>
            <a:endParaRPr lang="en-US" dirty="0"/>
          </a:p>
        </p:txBody>
      </p:sp>
    </p:spTree>
    <p:extLst>
      <p:ext uri="{BB962C8B-B14F-4D97-AF65-F5344CB8AC3E}">
        <p14:creationId xmlns:p14="http://schemas.microsoft.com/office/powerpoint/2010/main" val="16111283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1147</TotalTime>
  <Words>3635</Words>
  <Application>Microsoft Office PowerPoint</Application>
  <PresentationFormat>Экран (4:3)</PresentationFormat>
  <Paragraphs>204</Paragraphs>
  <Slides>60</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60</vt:i4>
      </vt:variant>
    </vt:vector>
  </HeadingPairs>
  <TitlesOfParts>
    <vt:vector size="66" baseType="lpstr">
      <vt:lpstr>Calibri</vt:lpstr>
      <vt:lpstr>Georgia</vt:lpstr>
      <vt:lpstr>Times New Roman</vt:lpstr>
      <vt:lpstr>Trebuchet MS</vt:lpstr>
      <vt:lpstr>Wingdings 2</vt:lpstr>
      <vt:lpstr>Городская</vt:lpstr>
      <vt:lpstr>Інтелектуальна власність</vt:lpstr>
      <vt:lpstr>Авторське право </vt:lpstr>
      <vt:lpstr>Функції авторського права: </vt:lpstr>
      <vt:lpstr>Принципи авторського права: </vt:lpstr>
      <vt:lpstr>Презентация PowerPoint</vt:lpstr>
      <vt:lpstr>Суб'єкти авторського права </vt:lpstr>
      <vt:lpstr>Авторські права іноземних громадян або осіб без громадянства охороняються і забезпечуються українським законодавством у таких випадках:</vt:lpstr>
      <vt:lpstr>Презентация PowerPoint</vt:lpstr>
      <vt:lpstr>Особисті немайнові права автора: </vt:lpstr>
      <vt:lpstr>Презентация PowerPoint</vt:lpstr>
      <vt:lpstr>Презентация PowerPoint</vt:lpstr>
      <vt:lpstr> Майнові права автора </vt:lpstr>
      <vt:lpstr>Виникнення і здійснення авторського права. Презумпція авторства </vt:lpstr>
      <vt:lpstr>Презентация PowerPoint</vt:lpstr>
      <vt:lpstr>Презентация PowerPoint</vt:lpstr>
      <vt:lpstr>Презентация PowerPoint</vt:lpstr>
      <vt:lpstr> Співавтори-це особи, спільною творчою працею яких створено твір.  </vt:lpstr>
      <vt:lpstr>Презентация PowerPoint</vt:lpstr>
      <vt:lpstr>Види співавторства:</vt:lpstr>
      <vt:lpstr>Презентация PowerPoint</vt:lpstr>
      <vt:lpstr>Співавторством є також авторське право на інтерв’ю. </vt:lpstr>
      <vt:lpstr>Презентация PowerPoint</vt:lpstr>
      <vt:lpstr>Презентация PowerPoint</vt:lpstr>
      <vt:lpstr>Презентация PowerPoint</vt:lpstr>
      <vt:lpstr>Об'єкти авторського права </vt:lpstr>
      <vt:lpstr>Презентация PowerPoint</vt:lpstr>
      <vt:lpstr>Презентация PowerPoint</vt:lpstr>
      <vt:lpstr>Презентация PowerPoint</vt:lpstr>
      <vt:lpstr>Презентация PowerPoint</vt:lpstr>
      <vt:lpstr>Презентация PowerPoint</vt:lpstr>
      <vt:lpstr>Об'єктивні форми твору: </vt:lpstr>
      <vt:lpstr>Твір – це результат творчої діяльності.</vt:lpstr>
      <vt:lpstr>Презентация PowerPoint</vt:lpstr>
      <vt:lpstr>Презентация PowerPoint</vt:lpstr>
      <vt:lpstr>Презентация PowerPoint</vt:lpstr>
      <vt:lpstr>Презентация PowerPoint</vt:lpstr>
      <vt:lpstr>Об'єкти, що не охороняються </vt:lpstr>
      <vt:lpstr>Презентация PowerPoint</vt:lpstr>
      <vt:lpstr>Використання твору (ст.441 ЦКУ) </vt:lpstr>
      <vt:lpstr>Презентация PowerPoint</vt:lpstr>
      <vt:lpstr> Випадки правомірного використання твору без згоди автора (ст.444 ЦКУ)</vt:lpstr>
      <vt:lpstr>Презентация PowerPoint</vt:lpstr>
      <vt:lpstr>Вільне використання об'єктів авторського права передбачено ст.ст. ЗУ «Про авторське право і суміжні права»:</vt:lpstr>
      <vt:lpstr>Презентация PowerPoint</vt:lpstr>
      <vt:lpstr>Стаття 23. Вільне відтворення примірників твору для навчання</vt:lpstr>
      <vt:lpstr>Стаття 24. Вільне копіювання, модифікація і декомпіляція комп’ютерних програм</vt:lpstr>
      <vt:lpstr>Презентация PowerPoint</vt:lpstr>
      <vt:lpstr>Презентация PowerPoint</vt:lpstr>
      <vt:lpstr>Презентация PowerPoint</vt:lpstr>
      <vt:lpstr>Стаття 25. Вільне відтворення творів у особистих цілях</vt:lpstr>
      <vt:lpstr>Презентация PowerPoint</vt:lpstr>
      <vt:lpstr>Статья 28. Строк дії авторського права </vt:lpstr>
      <vt:lpstr>Презентация PowerPoint</vt:lpstr>
      <vt:lpstr>Презентация PowerPoint</vt:lpstr>
      <vt:lpstr>Презентация PowerPoint</vt:lpstr>
      <vt:lpstr>Презентация PowerPoint</vt:lpstr>
      <vt:lpstr>Презентация PowerPoint</vt:lpstr>
      <vt:lpstr> Перехід творів у суспільне надбання (ст.30 ЗУ)</vt:lpstr>
      <vt:lpstr>Відповідальність за невиконання авторського договору: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Інтелектуальна власність</dc:title>
  <dc:creator>Вадос</dc:creator>
  <cp:lastModifiedBy>Щербакова Олена Миколаївна</cp:lastModifiedBy>
  <cp:revision>48</cp:revision>
  <dcterms:created xsi:type="dcterms:W3CDTF">2020-10-20T09:42:23Z</dcterms:created>
  <dcterms:modified xsi:type="dcterms:W3CDTF">2024-09-12T10:35:41Z</dcterms:modified>
</cp:coreProperties>
</file>