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273" r:id="rId32"/>
    <p:sldId id="318" r:id="rId33"/>
    <p:sldId id="319" r:id="rId34"/>
    <p:sldId id="275" r:id="rId35"/>
    <p:sldId id="276" r:id="rId36"/>
    <p:sldId id="320" r:id="rId37"/>
    <p:sldId id="321" r:id="rId38"/>
    <p:sldId id="278" r:id="rId39"/>
    <p:sldId id="279" r:id="rId40"/>
    <p:sldId id="280" r:id="rId41"/>
    <p:sldId id="281" r:id="rId42"/>
    <p:sldId id="299" r:id="rId43"/>
    <p:sldId id="282" r:id="rId44"/>
    <p:sldId id="283" r:id="rId45"/>
    <p:sldId id="284" r:id="rId46"/>
    <p:sldId id="285" r:id="rId47"/>
    <p:sldId id="286" r:id="rId48"/>
    <p:sldId id="296" r:id="rId49"/>
    <p:sldId id="287" r:id="rId50"/>
    <p:sldId id="289" r:id="rId51"/>
    <p:sldId id="290" r:id="rId52"/>
    <p:sldId id="292" r:id="rId53"/>
    <p:sldId id="293" r:id="rId54"/>
    <p:sldId id="298" r:id="rId55"/>
    <p:sldId id="297" r:id="rId56"/>
    <p:sldId id="295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021EA0-02F9-400E-9D5A-3E5CE02A8A5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185900-7AAA-46E8-BDA7-13A804F656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uk-UA" sz="3600" b="1" dirty="0"/>
              <a:t>Інтелектуальна власність</a:t>
            </a:r>
            <a:endParaRPr lang="en-US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9368" y="234888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tx1"/>
                </a:solidFill>
              </a:rPr>
              <a:t>Тема №2</a:t>
            </a:r>
          </a:p>
          <a:p>
            <a:r>
              <a:rPr lang="uk-UA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інтелектуальної власності. Еволюція інтелектуальної власності</a:t>
            </a:r>
            <a:r>
              <a:rPr lang="uk-UA" b="1" i="1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0062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8291264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Генеральна Асамблея є верховним органом ВОІВ. До неї входять держави-члени ВОІВ за умови, що вони також є членами Асамблеї Паризького і (або) Бернського Союзів, а також Швейцарської Конфедерації – країни місця перебування ВОІВ.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На відміну від генеральної Асамблеї у Конференції беруть участь усі держави, що є членами ВОІВ.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3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Членами Координаційного комітету є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 країни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 тому числі </a:t>
            </a:r>
            <a:r>
              <a:rPr lang="uk-UA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Україна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Координаційний комітет це виконавчий орган Генеральної Асамблеї і Конференції, що виконує консультативні функції.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Генеральна Асамблея і Конференція скликаються на чергові сесії кожні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роки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 Координаційний комітет – щорічно. Виконавчим головою ВОІВ є Генеральний директор, що обирається на 6-річний термін. Секретаріат ВОІВ має назву «Міжнародне бюро» та знаходиться в Женеві (Швейцарія).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3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XIV</a:t>
            </a:r>
            <a:r>
              <a:rPr lang="ru-RU" dirty="0"/>
              <a:t> – </a:t>
            </a:r>
            <a:r>
              <a:rPr lang="uk-UA" dirty="0"/>
              <a:t>жалувана грамота – патент (Англія); </a:t>
            </a:r>
            <a:endParaRPr lang="en-US" dirty="0"/>
          </a:p>
          <a:p>
            <a:r>
              <a:rPr lang="en-US" dirty="0"/>
              <a:t>XV</a:t>
            </a:r>
            <a:r>
              <a:rPr lang="uk-UA" dirty="0"/>
              <a:t> – винахід друкарського верстату Гуттенбергом (Німеччина);</a:t>
            </a:r>
            <a:endParaRPr lang="en-US" dirty="0"/>
          </a:p>
          <a:p>
            <a:r>
              <a:rPr lang="en-US" dirty="0"/>
              <a:t>1709</a:t>
            </a:r>
            <a:r>
              <a:rPr lang="uk-UA" dirty="0"/>
              <a:t> – Статут Королеви Анни (Англія);</a:t>
            </a:r>
            <a:endParaRPr lang="en-US" dirty="0"/>
          </a:p>
          <a:p>
            <a:r>
              <a:rPr lang="en-US" dirty="0"/>
              <a:t>1791-1793</a:t>
            </a:r>
            <a:r>
              <a:rPr lang="uk-UA" dirty="0"/>
              <a:t> – Романське авторське право (Франція);</a:t>
            </a:r>
            <a:endParaRPr lang="en-US" dirty="0"/>
          </a:p>
          <a:p>
            <a:r>
              <a:rPr lang="en-US" dirty="0"/>
              <a:t>XIX</a:t>
            </a:r>
            <a:r>
              <a:rPr lang="uk-UA" dirty="0"/>
              <a:t> – виникнення особистого (духовного) права (Кант) – (Німеччина);</a:t>
            </a:r>
            <a:endParaRPr lang="en-US" dirty="0"/>
          </a:p>
          <a:p>
            <a:r>
              <a:rPr lang="en-US" dirty="0"/>
              <a:t>1883</a:t>
            </a:r>
            <a:r>
              <a:rPr lang="uk-UA" dirty="0"/>
              <a:t> – Паризька конвенція (промислова власність);</a:t>
            </a:r>
            <a:endParaRPr lang="en-US" dirty="0"/>
          </a:p>
          <a:p>
            <a:r>
              <a:rPr lang="en-US" dirty="0"/>
              <a:t>1886</a:t>
            </a:r>
            <a:r>
              <a:rPr lang="uk-UA" dirty="0"/>
              <a:t> – Бернська Конвенція (авторське право)</a:t>
            </a:r>
            <a:endParaRPr lang="en-US" dirty="0"/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/>
              <a:t>2. Еволюція інтелектуальної власності</a:t>
            </a:r>
            <a:br>
              <a:rPr lang="uk-UA" sz="3200" b="1" dirty="0"/>
            </a:br>
            <a:r>
              <a:rPr lang="uk-UA" sz="3200" b="1" i="1" dirty="0"/>
              <a:t>1.1 Значні етапи еволюції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484431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7C2068AD-D001-4CD3-A99C-11D7E0D22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Історію розвитку науки, літератури, мистецтва, техніки щодо їх охорони можна поділити на етапи, які істотно відрізняються один від одного і послідовно змінюють один одного.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Одним з перших етапів не має правових форм закріплення результатів творчої діяльності, відомих нам. Водночас є підстави вважати наявним факт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розуміння права власності на результати творчої діяльності через призму інституту приватної власності як одного з інститутів цивільного права. 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Зокрема відомо, що у Стародавньому Римі і в Греції плагіат та літературна крадіжка досить суворо каралися, а про застосування і охорону товарних знаків відомо ще раніше. Якщо існували ці об'єкти, то існувала і їх охорона.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2937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756357D-30DA-41F2-B5FD-13736F4C7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lnSpcReduction="1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Дослідження римських джерел засвідчують, що автори творів науки, літератури і мистецтва уже на той час мали певний зиск від своїх творів. 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Отже, можна припустити, що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авторське право уже існувало в епоху звичаєвого права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хоча воно ще не дістало відповідного відображення у звичаєвих нормах або ж просто нам такі норми невідомі. У ті далекі часи ні в кого не було сумніву щодо приналежності створеного людиною -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воно визнавалося власністю його творця.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82012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A46FA46-3393-4C96-9B42-F5ADBEEF9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92500"/>
          </a:bodyPr>
          <a:lstStyle/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Наступний етап 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становлення правової охорони результатів творчої діяльності охоплює приблизно XII-XVIII ст. і характеризується привілеями. Привілей надавався певній особі, як правило, наближеній до першої особи, надавав їй певне виключне право, певну перевагу перед іншими. Разом з тим привілей був монопольним правом. Він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засвідчувався певною грамотою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яку видавав владика, носій вищої влади (сюзерен, король, імператор, князь та ін.).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Привілей міг полягати у найрізноманітніших перевагах, полегшеннях, звільненнях від зборів і податків, у наданні монополії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015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26DD9C1-38F2-4228-A549-3D1A7A47E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Підставою для надання привілею також могли бути різні причини. Це могло бути винайдення нового способу вироблення певних виробів, виявлення корисних копалин, удосконалення певної системи тощо. 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 загальним правилом, підставою для надання привілею могла бути будь-яка новизна, що приносила певну вигоду, прибуток особі, яка видає привілей, чи її державі.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7110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320C356-A103-47A8-B7CB-A686B09CD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Можновладці були заінтересовані в розвитку і процвітанні свого краю, землі, держави, тому сприяли будь-яким діям, що були спрямовані на розвиток виробництва, війська, зброї, пошук та добування корисних копалин тощо. Зазначені можновладці були зацікавлені у заміні привізних товарів власними тощо. Так, мудрий владика завжди підтримував автора такої новизни і передусім наданням йому привілею. Венеціанська Республіка у 1474 р. першою прийняла положення про привілеї «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Парте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Венеціана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».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Разом із наданням привілеїв почали складатися їх правові засади. Основними з них були: корисність, новизна для держави, виключне право (монополія) на його використання особи, яка його створила, покарання порушника наданого привілею.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8902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3B68F56-453B-4803-B185-A1290E375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1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На той час серед країн, що досягли найвищого економічного розвитку, якому сприяв розвиток технічної творчості, виділялася Англія.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 Англії привілеї почали надаватися вже у XII ст. і до XV ст. надавалися королівською владою. Особливими привілеями підтримувалося заснування нових виробництв на імпортній технології.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Зазначені привілеї передбачали виключне право на їх використання і, безперечно, на одержані прибутки. 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Привілеї встановлювали достатній строк для впровадження зазначених технологій у виробництво і, що було головним, сприяли поширенню цих технологій в Англії.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634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9FE56CD-123A-45AF-8338-82091322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Активізація технічної творчості в Англії зумовила зростання кількості привілеїв. Особливо їх кількість зросла у зв'язку з промисловою революцією. 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Зростання кількості привілеїв, які на той час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набули форми патентних грамот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зумовило зростання кількості зловживань із боку королівської влади.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Промисловці висловлювали рішучі протести, і королівська влада змушена була поступитися. Вона дозволила судам розглядати спори з приводу патентних грамот</a:t>
            </a:r>
            <a:r>
              <a:rPr lang="ru-RU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8887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/>
          <a:lstStyle/>
          <a:p>
            <a:pPr marL="0" indent="354013">
              <a:buNone/>
            </a:pPr>
            <a:endParaRPr lang="uk-UA" dirty="0"/>
          </a:p>
          <a:p>
            <a:pPr marL="0" indent="354013" algn="just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Основою міжнародної системи інтелектуальної власності є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угоди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яких регулюють правовідносини у сфері промислової власності, а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відносяться до авторського права і суміжних прав. </a:t>
            </a:r>
          </a:p>
          <a:p>
            <a:pPr marL="0" indent="354013" algn="just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Україна приєдналася до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договорів і продовжує роботу щодо приєднання до інших.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003232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/>
              <a:t>1. </a:t>
            </a:r>
            <a:r>
              <a:rPr lang="uk-UA" sz="3600" b="1" dirty="0"/>
              <a:t>Міжнародна система інтелектуальної власності</a:t>
            </a:r>
            <a:br>
              <a:rPr lang="en-US" sz="3600" b="1" dirty="0"/>
            </a:br>
            <a:r>
              <a:rPr lang="uk-UA" sz="3600" b="1" dirty="0"/>
              <a:t> </a:t>
            </a:r>
            <a:br>
              <a:rPr lang="en-US" sz="36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10208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CF6AF2FC-8663-4949-9E8A-27D60926E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92500" lnSpcReduction="2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Подібні зловживання продовжувалися в Англії аж до 1628 p., коли було прийнято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Положення про монополії, яке встановило одну досить принципову засаду охорони патентних прав.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У Положенні було проголошено, що всі монополії позбавлялися будь-яких привілеїв, а їх надання оголошувалося недійсним, за винятком «усіх патентних грамот і надання привілеїв строком на чотирнадцять років або менше від того, які будуть вчинені пізніше, на виключне зайняття або створення нових виробництв у цьому королівстві, справжньому і першому винахідникові таких виробництв, якими не мають права користуватися інші особи на час вчинення таких патентних грамот і надання прав».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8792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F8C0D38-A4EE-4CBF-8687-22DEE1C6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85000" lnSpcReduction="2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Для розвитку засад патентної форми охорони промислової власності важливе значення мав судовий розгляд справ із приводу спорів, що виникали з привілеїв.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 судовій справі «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Сукновиробників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з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Іпсвіча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» було постановлено: «Та якщо хтось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вніс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новий винахід і нове виробництво у королівстві з ризиком для свого життя і з затратою свого статку або запасів тощо, або хтось створив яке-небудь нове відкриття, то в таких випадках король за своєю прихильністю і милістю для компенсації його коштів і зусиль може встановити, що лише він буде мати право користуватися таким виробництвом або торгівлею протягом певного часу, оскільки спочатку люди в королівстві не знають про нього і не мають знань та майстерності для його використання. Проте, коли патент припинить його дію, король не може видати його знову».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4235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00969105-2569-403C-A531-A7C224F06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Система привілеїв, що складалася і розвивалася в усьому світі, закладала </a:t>
            </a:r>
            <a:r>
              <a:rPr lang="uk-UA" sz="8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основи патентної охорони результатів творчої діяльності. 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При цьому слід мати на увазі, що системи привілеїв у різних країнах розвивалися по-різному залежно від їх економічного розвитку.</a:t>
            </a:r>
          </a:p>
          <a:p>
            <a:pPr algn="l"/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 Росії перший нормативний акт про привілеї був прийнятий у 1723 р. під назвою «</a:t>
            </a:r>
            <a:r>
              <a:rPr lang="uk-UA" sz="8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Правила </a:t>
            </a:r>
            <a:r>
              <a:rPr lang="uk-UA" sz="8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выдачи</a:t>
            </a:r>
            <a:r>
              <a:rPr lang="uk-UA" sz="8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uk-UA" sz="8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привилегии</a:t>
            </a:r>
            <a:r>
              <a:rPr lang="uk-UA" sz="8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на </a:t>
            </a:r>
            <a:r>
              <a:rPr lang="uk-UA" sz="8600" b="1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заведение</a:t>
            </a:r>
            <a:r>
              <a:rPr lang="uk-UA" sz="8600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фабрик». 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Цим актом певною мірою було упорядковано видання привілеїв.</a:t>
            </a:r>
          </a:p>
          <a:p>
            <a:pPr algn="l"/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17 червня 1812 р. був прийнятий Закон Росії «О </a:t>
            </a:r>
            <a:r>
              <a:rPr lang="uk-UA" sz="8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привилегиях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на </a:t>
            </a:r>
            <a:r>
              <a:rPr lang="uk-UA" sz="8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разные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uk-UA" sz="8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изобретения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и </a:t>
            </a:r>
            <a:r>
              <a:rPr lang="uk-UA" sz="8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открытия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в </a:t>
            </a:r>
            <a:r>
              <a:rPr lang="uk-UA" sz="86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художествах</a:t>
            </a:r>
            <a:r>
              <a:rPr lang="uk-UA" sz="86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и ремеслах». Цим законом передбачалася видача привілеїв на власні винаходи і ті, що завозилися із-за кордону, строком на три, п'ять і десять років. Строк дії привілеїв за цим законом становив від 3,5 до 10 років. Привілеї надавав без перевірки суті винаходу міністр внутрішніх справ після розгляду питання Державою радою.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8078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6601E2D-F1B5-4F5E-87FB-11A227A7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2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 кінці XVIII ст. система охорони промислової власності у формі привілеїв почала помітно втрачати своє значення і масштаби. На той час країнах рішуче вступає у силу патентна система.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Перший патентний закон у 1790 р. приймають Сполучені Штати Америки, у 1791 р. такий закон приймає Франція. Французький патентний закон заклав принципово важливу засаду. Стаття 1 цього закону від 7 січня 1791 р. проголосила: «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Будь-яке відкриття або новий винахід у будь-якому виді виробництва є власністю його автора; внаслідок цього закон повинен гарантувати йому всебічне і повне використання ним відповідно до умов і на строк, які будуть встановлені далі».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168252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19E0A72-142B-4CD5-BA66-7300EB0D8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Промислова революція, що відбулася у низці країн наприкінці XIX -- на початку XX ст., зумовила різке зростання винахідницької активності. Кількість виданих патентів також невпинно збільшується. 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 період 1815--1820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pp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США, Франція, Британія видавали по 100 патентів на рік, а в період 1850--1854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pp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кожна з названих країн уже видавала більше 1000 патентів на рік.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5767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DD1139FC-D277-4905-8339-EF9535EB2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Поняття «товарний знак» у сучасному значенні виникло лише у XIX ст. Проте вирізнення виробниками своїх виробів (товарів) спеціальними позначеннями має давню історію. Спочатку такі позначення використовувалися як зазначення походження, приналежності виробу тому чи іншому виробникові. 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Потреба в індивідуалізації своїх виробів, робіт чи послуг у людей виникла давно. Історичні джерела наводять багато прикладів стародавнього маркування виробів. Свої вироби маркували виробники цегли, шкіри, книг, зброї, кухонного посуду та інших речей ще у давніх культурах.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Такі позначення мали форму окремих букв, як правило, першої букви імені виробника або його ініціалів чи інших символічних позначень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 Широко застосовувалося таврування. Але такі позначення ще не виконували функцій сучасного товарного знака.</a:t>
            </a:r>
            <a:endParaRPr lang="uk-UA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F98C2A9-13CF-472D-A2A2-A52F9C38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i="1" dirty="0"/>
              <a:t>Історія торговельної марки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0447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A15671FE-14DB-40E7-A1AB-6ADE38362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lnSpcReduction="1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Уже стародавні римляни, греки і єгиптяни користувалися ярликами ремісників і художників, що служили зазначеннями походження чи приналежності товарів певній майстерні або міста.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Майже за 4 тис. років до н. є. майстри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Асірії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і Вавилона вирізали на камінні збудованих ними споруд свої фірмові знаки. Ці знаки, знайдені археологами у XX ст., можна вважати попередниками товарних знаків. Прототипи сучасних знаків з'явилися в період рабовласницького ладу.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3688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8B91E4F-A92F-42A8-BDB0-212D4955A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85000" lnSpcReduction="100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Ремесло і торгівля зумовлюють швидке зростання ролі і значення клеймування товарів та позначення послуг. Цьому значною мірою сприяла також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поява дворянських гербів, що були родовими позначеннями. 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Такі знаки ставилися на різних предметах - на зброї, меблях, одязі тощо. Такими самими знаками стали користуватися ремісники і купці. Слідом за дворянськими гербами з'явилися цехові позначення. Замість клейма майстра на виробах стали проставляти герб цеху або який-небудь із його елементів. У такий спосіб доход ремісників був поставлений у залежність від збуту виробленої ними продукції, а збут, у свою чергу, зумовлювався її якістю.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Був установлений суворий контроль за тим, аби клеймо не було поставлене на неякісному виробі.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791997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F61D2516-BE38-4FAF-9B4B-BC01E8709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Підробка знаків або зловживання ними суворо каралися. Люди, які користувалися чужими позначеннями, піддавалися суворим покаранням. Таким самим покаранням піддавалися і ті, хто своїм тавром позначав чужу худобу.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Едиктом короля Карла П'ятого 1544 р. передбачалося виключення з професії чи гільдії, відсікання правої руки, а французький Королівський Едикт 1564 р. встановив смертну кару за підробку маркування.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Отже, порівняно з іншими окремими об'єктами промислової власності (корисними моделями, промисловими зразками тощо)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товарні знаки мають найдавнішу історію, їх виникнення можна віднести до часів рабовласницького ладу, а перші привілеї на винаходи історія відносить лише до XII ст.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8608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D13D176C-FB5B-49DB-9687-0684E8725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Спочатку з'явилися закони, що встановлювали сувору кримінальну відповідальність за підробку товарних знаків, а згодом дістала поширення їх цивільно-правова охорона. Перші закони, що встановлювали цивільно-правову охорону товарних знаків, були прийняті у другій половині XIX ст.: у Франції -- в 1857 р., у США -- у 1881 p., у Великій Британії -- у 1883 p., у Німеччині -- у 1884 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142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 fontScale="92500"/>
          </a:bodyPr>
          <a:lstStyle/>
          <a:p>
            <a:pPr lvl="0"/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Бернська конвенція про захист літературних і художніх творів;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Брюссельська конвенція про розповсюдження сигналів, що несуть програми через супутник;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Конвенція про охорону інтересів виробників фонограм від незаконного відтворення їхніх фонограм;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Мадридська угода про санкції за неправдиві та неправильні позначення походження виробів;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Найробський договір про охорону олімпійського символу;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Паризька конвенція про охорону промислової власності;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uk-UA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Договір про патентне право (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PLT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b="1" dirty="0"/>
              <a:t>Договори про захист інтелектуальної власності: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1960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D8F8528C-AE32-46C6-9C9F-CA83F170B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Проте у царській Росії такий закон був прийнятий ще раніше - у 1830 р. За цим законом власники певних виробництв (суконних, шляпних, паперових та інших фабрик) зобов'язані були мати спеціальні клейма, щоб позначати свої вироби. 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У 1838 р. у Росії був прийнятий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закон про товарні знаки. </a:t>
            </a:r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Цим законом встановлювалася кримінальна відповідальність за підробку товарного знака. Останнім законом царської Росії про товарні знаки був Закон від 26 лютого 1896 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22618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736304"/>
          </a:xfrm>
        </p:spPr>
        <p:txBody>
          <a:bodyPr>
            <a:normAutofit fontScale="92500" lnSpcReduction="10000"/>
          </a:bodyPr>
          <a:lstStyle/>
          <a:p>
            <a:pPr marL="0" indent="263525" algn="just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30-40-х роках ХХ століття було, в основному, завершено розвиток законодавства про товарні знаки (Німеччина 1936 рік, Британія 1938 рік, США 1946 рік). </a:t>
            </a:r>
          </a:p>
          <a:p>
            <a:pPr marL="0" indent="263525" algn="just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Ці закони, в основних рисах, не втратили чинності і на даний час.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18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016DBE79-1996-4A8D-88CE-C8C1C0461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Становлення системи правової охорони творів науки, літератури і мистецтва відбувалося разом із виникненням цих видів творчості. Тому не можна погодитися з думкою, що ідея охорони авторського права з'явилася з винайденням друкування.</a:t>
            </a: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Задовго до часу виникнення друкування наука, література і мистецтво уже досягли високого розвитку. Зазначені об'єкти, безперечно, діставали певну правову охорону. Проте правова охорона зазначених творів у формі привілеїв дійсно почала складатися після виникнення друкування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.</a:t>
            </a:r>
            <a:endParaRPr lang="uk-UA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3817D54-C8F4-4EC9-9EEC-8AC6EF48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i="1" dirty="0"/>
              <a:t>1.2. Еволюція авторського і суміжних прав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7901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79F9DE1-C18E-48EB-BA3F-EAC3CA025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pPr marL="0" indent="354013" algn="just">
              <a:buNone/>
            </a:pPr>
            <a:r>
              <a:rPr lang="uk-UA" i="1" dirty="0"/>
              <a:t>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Ключовим моментом у розвитку авторського права послужив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винахід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друкувального верстату винахідником </a:t>
            </a:r>
            <a:r>
              <a:rPr lang="uk-UA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Гуттенбергом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XV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столітті, що уможливило копіювання літератури механічним способом, а не переписуванням від руки. </a:t>
            </a:r>
          </a:p>
          <a:p>
            <a:pPr marL="0" indent="354013" algn="just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цих умовах знадобився захист від конкуренції з боку виготовлювачів і продавців незаконних копій.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28094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/>
          <a:lstStyle/>
          <a:p>
            <a:pPr marL="0" indent="354013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Королі Англії і Франції, а також курфюрсти Німеччини стали надавати підприємцям привілеї у вигляді виключних прав на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відтворення</a:t>
            </a:r>
            <a:r>
              <a:rPr lang="uk-UA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друкованих копій і їхнє поширення протягом обмеженого терміну. </a:t>
            </a:r>
          </a:p>
          <a:p>
            <a:pPr marL="0" indent="354013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 упровадженням друкарства різко виріс обсяг продажу, а, отже, і доход друкарів і продавців. Тому автори книг, у свою чергу, підняли питання про захист своїх прав. </a:t>
            </a:r>
          </a:p>
          <a:p>
            <a:pPr marL="0" indent="35401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3146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Англії у 1709 р. з'явився відомий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Статут  королеви Анни - перший закон про копірайт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"Про заохочення  утворення шляхом закріплення за авторами чи набувачами копій друкованих книг, прав на останній час,що встановлюється відтепер". </a:t>
            </a:r>
          </a:p>
          <a:p>
            <a:pPr marL="0" indent="354013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 забезпечував автору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виключне право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друкувати і публікувати книгу протягом 14 років від дати першої публікації, а також передавати це право видавцю.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57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064A400-7B68-47AC-9B35-A188AC0AD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Визначений Статутом строк охорони міг бути продовжений на наступні 14 років, і таким чином, за життя автора строк охорони фактично надавався на 28 років. Якщо ж на час прийняття Статуту Анни книга вже була надрукована, строк охорони складав 21 рік. Статут Анни проголошував твір власністю його автора.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18884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CB7C11C-0096-4C7D-9889-F8F3A914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Система привілеїв існувала також в інших країнах і за своїм змістом була приблизно такою самою. Велика французька революція скасувала всі привілеї, у тому числі привілеї книговидавців. Конституційна асамблея Франції декретом 1791 р. </a:t>
            </a:r>
            <a:r>
              <a:rPr lang="uk-UA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надала автору право на публічне виконання (будь-яке опублікування твору) протягом усього його життя і п'яти років після його смерті спадкоємцям та іншим правонаступникам.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Декретом 1793 р. автору було надано виключне право на відтворення його творів протягом усього його життя і 10 років після його смерті спадкоємцям та іншим правонаступникам. Цими двома декретами у Франції були закладені засади авторського права. У них уже йшлося про права автора, а не видавців, як це було передбачено Статутом Анни.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47288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/>
          <a:lstStyle/>
          <a:p>
            <a:pPr marL="0" indent="263525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Наступний розвиток авторського права додали філософи Німеччини, зокрема Кант, які бачили в копірайті не просто форму власності, що забезпечує економічну вигоду для автора, а щось більше -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частину своєї особистості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263525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Зрештою ця ідея</a:t>
            </a:r>
            <a:r>
              <a:rPr lang="uk-UA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привела до створення системи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неекономічних або моральних прав.</a:t>
            </a:r>
            <a:endParaRPr lang="en-US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366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276" y="3152725"/>
            <a:ext cx="8363272" cy="3705275"/>
          </a:xfrm>
        </p:spPr>
        <p:txBody>
          <a:bodyPr>
            <a:normAutofit/>
          </a:bodyPr>
          <a:lstStyle/>
          <a:p>
            <a:r>
              <a:rPr lang="uk-UA" b="1" dirty="0"/>
              <a:t>Перший етап </a:t>
            </a:r>
            <a:r>
              <a:rPr lang="uk-UA" dirty="0"/>
              <a:t>становлення системи охорони прав інтелектуальної власності в Україні (1991–1994 рр.) став періодом закладення її найнеобхідніших законодавчих основ та створення базових організаційних структур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1296144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/>
              <a:t>1.3. Еволюція інтелектуальної власності в Україні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88281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Міжнародна конвенція про охорону інтересів виконавців, виробників фонограм і організацій мовлення;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Договір про закони про торговельні марки;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Договір про міжнародну реєстрацію аудіовізуальних товарів;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Вашингтонський договір про інтелектуальну власність стосовно інтегральних систем;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Договір ВОІВ про авторське право;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Договір ВОІВ про виконання і фонограми.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787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301608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   Підтвердження участі України в міжнародних угодах із питань захисту прав інтелектуальної власності: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uk-UA" dirty="0"/>
              <a:t> у Паризькій конвенції про охорону промислової власності (дата набуття чинності стосовно України – 25 грудня 1991 р.); 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uk-UA" dirty="0"/>
              <a:t>Мадридській угоді про міжнародну реєстрацію знаків (25 грудня 1991 р.);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uk-UA" dirty="0"/>
              <a:t> Договорі про патентну кооперацію (25 грудня 1991 р.); 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uk-UA" dirty="0"/>
              <a:t>у Конвенції, що засновує Всесвітню організацію інтелектуальної власності (26 квітня 1970 р.);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uk-UA" dirty="0"/>
              <a:t> у Всесвітній конвенції про авторське право (27 травня 1973 р.).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629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/>
          </a:bodyPr>
          <a:lstStyle/>
          <a:p>
            <a:pPr marL="0" indent="354013">
              <a:buNone/>
            </a:pPr>
            <a:r>
              <a:rPr lang="ru-RU" dirty="0"/>
              <a:t>2. </a:t>
            </a:r>
            <a:r>
              <a:rPr lang="uk-UA" dirty="0"/>
              <a:t>Прийняття з урахуванням міжнародних регулятивних норм низки спеціальних законів України, щодо охорони інтелектуальної власності в окремих сферах: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«Про охорону прав на сорти рослин» (21 квітня 1993 р.);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«Про охорону прав на винаходи і корисні моделі» (15 грудня 1993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охорону прав на промислові зразки» (15 грудня 1993 р.); </a:t>
            </a:r>
          </a:p>
        </p:txBody>
      </p:sp>
    </p:spTree>
    <p:extLst>
      <p:ext uri="{BB962C8B-B14F-4D97-AF65-F5344CB8AC3E}">
        <p14:creationId xmlns:p14="http://schemas.microsoft.com/office/powerpoint/2010/main" val="20897460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охорону прав на знаки для товарів і послуг» (15 грудня 1993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авторське право і суміжні права» (23 грудня 1993 р.),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Указ Президента України «Про Тимчасове положення про правову охорону об'єктів промислової власності та раціоналізаторських пропозицій в Україні» (№ 479/92, 18 вересня 1992 р.).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3159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318051"/>
          </a:xfrm>
        </p:spPr>
        <p:txBody>
          <a:bodyPr>
            <a:normAutofit/>
          </a:bodyPr>
          <a:lstStyle/>
          <a:p>
            <a:pPr marL="0" indent="354013">
              <a:buNone/>
            </a:pPr>
            <a:r>
              <a:rPr lang="uk-UA" dirty="0"/>
              <a:t>4. Прийняття низки нормативних документів, що захищають економічні інтереси творчих працівників: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постанови Кабінету Міністрів України «Про розміри відрахувань до фондів творчих спілок України за використання творів літератури та мистецтва» (№ 108, 3 березня 1992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мінімальні ставки авторської винагороди за використання творів літератури і мистецтва» (№ 784, 18 листопада 1994 р.).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94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92488"/>
          </a:xfrm>
        </p:spPr>
        <p:txBody>
          <a:bodyPr/>
          <a:lstStyle/>
          <a:p>
            <a:pPr marL="0" indent="354013">
              <a:buNone/>
            </a:pPr>
            <a:r>
              <a:rPr lang="uk-UA" dirty="0"/>
              <a:t>5. Створення у складі Комітету з науково-технічного прогресу при Кабінеті Міністрів  України на базі Патентного фонду України </a:t>
            </a:r>
            <a:r>
              <a:rPr lang="uk-UA" b="1" i="1" dirty="0"/>
              <a:t>Державного патентного відомства України </a:t>
            </a:r>
            <a:r>
              <a:rPr lang="uk-UA" dirty="0"/>
              <a:t>(1992 р.), що почало виконувати функції центрального органу державної виконавчої влади у сфері охорони промислової власності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195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35334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   6. </a:t>
            </a:r>
            <a:r>
              <a:rPr lang="uk-UA" dirty="0"/>
              <a:t>Створення на базі Українського республіканського </a:t>
            </a:r>
            <a:r>
              <a:rPr lang="uk-UA" b="1" i="1" dirty="0"/>
              <a:t>агентства з авторських і суміжних прав Державного агентства з авторських і суміжних прав </a:t>
            </a:r>
            <a:r>
              <a:rPr lang="uk-UA" dirty="0"/>
              <a:t>(1992 р.). </a:t>
            </a:r>
          </a:p>
        </p:txBody>
      </p:sp>
    </p:spTree>
    <p:extLst>
      <p:ext uri="{BB962C8B-B14F-4D97-AF65-F5344CB8AC3E}">
        <p14:creationId xmlns:p14="http://schemas.microsoft.com/office/powerpoint/2010/main" val="8175866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/>
          <a:lstStyle/>
          <a:p>
            <a:r>
              <a:rPr lang="uk-UA" b="1" dirty="0"/>
              <a:t>Другий етап </a:t>
            </a:r>
            <a:r>
              <a:rPr lang="uk-UA" dirty="0"/>
              <a:t>становлення системи захисту прав інтелектуальної власності в Україні (1995–1999 рр.)</a:t>
            </a:r>
          </a:p>
        </p:txBody>
      </p:sp>
    </p:spTree>
    <p:extLst>
      <p:ext uri="{BB962C8B-B14F-4D97-AF65-F5344CB8AC3E}">
        <p14:creationId xmlns:p14="http://schemas.microsoft.com/office/powerpoint/2010/main" val="18451198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    1. </a:t>
            </a:r>
            <a:r>
              <a:rPr lang="uk-UA" b="1" dirty="0"/>
              <a:t>Приєднання України до</a:t>
            </a:r>
            <a:r>
              <a:rPr lang="uk-UA" dirty="0"/>
              <a:t>:</a:t>
            </a:r>
          </a:p>
          <a:p>
            <a:pPr marL="457200" indent="-457200"/>
            <a:r>
              <a:rPr lang="uk-UA" dirty="0"/>
              <a:t> Бернської конвенції про охорону літературних і художніх творів (25 жовтня 1995 р.),</a:t>
            </a:r>
          </a:p>
          <a:p>
            <a:pPr marL="457200" indent="-457200"/>
            <a:r>
              <a:rPr lang="uk-UA" dirty="0"/>
              <a:t> Міжнародної конвенції про охорону нових сортів рослин (3 листопада 1995 р.), </a:t>
            </a:r>
          </a:p>
          <a:p>
            <a:pPr marL="457200" indent="-457200"/>
            <a:r>
              <a:rPr lang="uk-UA" dirty="0"/>
              <a:t>Договору про закони щодо товарних знаків (1 серпня 1996 р.), </a:t>
            </a:r>
          </a:p>
          <a:p>
            <a:pPr marL="457200" indent="-457200"/>
            <a:r>
              <a:rPr lang="uk-UA" dirty="0"/>
              <a:t>Будапештського договору про міжнародне визнання депонування мікроорганізмів з метою патентної процедури (2 липня 1997 р.), </a:t>
            </a:r>
          </a:p>
          <a:p>
            <a:pPr marL="457200" indent="-457200"/>
            <a:r>
              <a:rPr lang="uk-UA" dirty="0"/>
              <a:t>Найробського договору про охорону Олімпійського символу (20 грудня 1998 р.),</a:t>
            </a:r>
          </a:p>
          <a:p>
            <a:pPr marL="457200" indent="-457200"/>
            <a:r>
              <a:rPr lang="uk-UA" dirty="0"/>
              <a:t>Женевської конвенції про охорону інтересів виробників фонограм від незаконного відтворення їхніх фонограм 1971 року (18 лютого 2000 р).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660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068960"/>
            <a:ext cx="8219256" cy="3760500"/>
          </a:xfrm>
        </p:spPr>
        <p:txBody>
          <a:bodyPr/>
          <a:lstStyle/>
          <a:p>
            <a:r>
              <a:rPr lang="ru-RU" dirty="0"/>
              <a:t>2. </a:t>
            </a:r>
            <a:r>
              <a:rPr lang="uk-UA" dirty="0"/>
              <a:t>Закріпленням у 1996 р. в Конституції України гарантій захисту інтелектуальної власності (статті 41, 54). </a:t>
            </a:r>
          </a:p>
        </p:txBody>
      </p:sp>
    </p:spTree>
    <p:extLst>
      <p:ext uri="{BB962C8B-B14F-4D97-AF65-F5344CB8AC3E}">
        <p14:creationId xmlns:p14="http://schemas.microsoft.com/office/powerpoint/2010/main" val="29966923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    3</a:t>
            </a:r>
            <a:r>
              <a:rPr lang="uk-UA" dirty="0"/>
              <a:t>. Прийняття законів України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захист від недобросовісної конкуренції» (7 червня 1996 р.),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охорону прав на топографії інтегральних мікросхем» (5 листопада 1997 р.),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охорону прав на зазначення походження товарів» (16 червня 1999 р.),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внесені суттєві зміни та доповнення до вже чинного законодавства для його вдосконалення (до законів України «Про внесення змін і доповнень до деяких законодавчих актів України щодо охорони інтелектуальної власності» (28 лютого 1995 р.), «Про внесення змін до Закону України «Про охорону прав на знаки для товарів і послуг» (16 червня 1999 р.). </a:t>
            </a:r>
          </a:p>
        </p:txBody>
      </p:sp>
    </p:spTree>
    <p:extLst>
      <p:ext uri="{BB962C8B-B14F-4D97-AF65-F5344CB8AC3E}">
        <p14:creationId xmlns:p14="http://schemas.microsoft.com/office/powerpoint/2010/main" val="196873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lnSpcReduction="10000"/>
          </a:bodyPr>
          <a:lstStyle/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Будапештський договір про міжнародне визнання депонування мікроорганізмів з метою патентної процедури;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Гаазька угода про міжнародну реєстрацію промислових зразків;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Лісабонська угода про захист зазначень місця походження виробів та їх міжнародної реєстрації;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Мадридська угода про міжнародну реєстрацію знаків;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Договір про патентну кооперацію.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uk-UA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/>
              <a:t>Глобальні договори системи охорони:</a:t>
            </a: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762594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>
            <a:normAutofit fontScale="85000" lnSpcReduction="20000"/>
          </a:bodyPr>
          <a:lstStyle/>
          <a:p>
            <a:pPr marL="0" indent="354013">
              <a:buNone/>
            </a:pPr>
            <a:r>
              <a:rPr lang="uk-UA" dirty="0"/>
              <a:t>4. Регулювання окремих питань охорони інтелектуальної власності в законах, що нормують різноманітні аспекти творчої діяльності, а саме в законах України: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«Про наукову і науково-технічну експертизу» (10 лютого 1995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інформаційні агентства» (28 лютого 1995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рекламу» (3 липня 1996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видавничу діяльність» (5 червня 1997 р.);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«Про систему Громадського телебачення і радіомовлення України» (18 липня 1997 р.);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«Про державну підтримку засобів масової інформації та соціальний захист журналістів» (23 вересня 1997 р.);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«Про професійних творчих працівників і творчі союзи» (7 жовтня 1997 р.);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dirty="0"/>
              <a:t> «Про кінематографію» (13 січня 1998 р.).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273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8003232" cy="536145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   </a:t>
            </a:r>
            <a:r>
              <a:rPr lang="uk-UA" dirty="0"/>
              <a:t>5. Запровадження порядку державної реєстрації прав автора на твори науки, літератури та мистецтва.</a:t>
            </a:r>
          </a:p>
          <a:p>
            <a:pPr marL="0" indent="0">
              <a:buNone/>
            </a:pPr>
            <a:r>
              <a:rPr lang="uk-UA" dirty="0"/>
              <a:t>    6. Завершення створення та офіційне відкриття 22 жовтня 1999 р. відомчої патентної бібліотеки Державного патентного відомства України, що здійснює функції патентно-інформаційного забезпечення фізичних і юридичних осіб національною та зарубіжною патентною документацією</a:t>
            </a:r>
          </a:p>
        </p:txBody>
      </p:sp>
    </p:spTree>
    <p:extLst>
      <p:ext uri="{BB962C8B-B14F-4D97-AF65-F5344CB8AC3E}">
        <p14:creationId xmlns:p14="http://schemas.microsoft.com/office/powerpoint/2010/main" val="1195022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8229600" cy="6696744"/>
          </a:xfrm>
        </p:spPr>
        <p:txBody>
          <a:bodyPr/>
          <a:lstStyle/>
          <a:p>
            <a:pPr marL="0" indent="354013">
              <a:buNone/>
            </a:pPr>
            <a:r>
              <a:rPr lang="uk-UA" dirty="0"/>
              <a:t>7. Створення нині діючого </a:t>
            </a:r>
            <a:r>
              <a:rPr lang="uk-UA" b="1" i="1" dirty="0"/>
              <a:t>Міністерства освіти і науки України</a:t>
            </a:r>
            <a:r>
              <a:rPr lang="uk-UA" dirty="0"/>
              <a:t>, до компетенції якого було віднесено управління системою захисту прав інтелектуальної власності. </a:t>
            </a:r>
          </a:p>
          <a:p>
            <a:pPr marL="0" indent="354013">
              <a:buNone/>
            </a:pPr>
            <a:r>
              <a:rPr lang="uk-UA" dirty="0"/>
              <a:t>Зараз державну систему інтелектуальної власності очолює </a:t>
            </a:r>
            <a:r>
              <a:rPr lang="uk-UA" b="1" i="1" dirty="0"/>
              <a:t>Міністерство розвитку економіки, торгівлі та сільського господарства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17220146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r>
              <a:rPr lang="uk-UA" b="1" dirty="0"/>
              <a:t>Третій етап </a:t>
            </a:r>
            <a:r>
              <a:rPr lang="uk-UA" dirty="0"/>
              <a:t>становлення Державної системи захисту прав інтелектуальної власності в Україні розпочався у 2000 р. і діє дотепер. </a:t>
            </a:r>
          </a:p>
          <a:p>
            <a:r>
              <a:rPr lang="uk-UA" dirty="0"/>
              <a:t>Він пов’язаний з проголошенням стратегічного плану переходу на інноваційну модель розвитку.</a:t>
            </a:r>
          </a:p>
          <a:p>
            <a:r>
              <a:rPr lang="uk-UA" dirty="0"/>
              <a:t> Суттєвий вплив справляють прийняття у вересні 2000 р. Програми інтеграції України до Європейського Союзу, активізація політики щодо приєднання України до COT,  та ін.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29712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b="1" dirty="0"/>
              <a:t>Державна система правової охорони інтелектуальної власності</a:t>
            </a:r>
          </a:p>
          <a:p>
            <a:r>
              <a:rPr lang="uk-UA" b="1" i="1" dirty="0"/>
              <a:t>Міністерство розвитку економіки, торгівлі та сільського господарства України.</a:t>
            </a:r>
          </a:p>
          <a:p>
            <a:r>
              <a:rPr lang="uk-UA" i="1" dirty="0"/>
              <a:t>Департамент розвитку сфери інтелектуальної власності Мінекономіки</a:t>
            </a:r>
          </a:p>
          <a:p>
            <a:r>
              <a:rPr lang="uk-UA" i="1" dirty="0"/>
              <a:t>Державна організація «Національний офіс інтелектуальної власності»</a:t>
            </a:r>
          </a:p>
          <a:p>
            <a:r>
              <a:rPr lang="uk-UA" i="1" dirty="0"/>
              <a:t>Державне підприємство «Український інститут інтелектуальної власності» (</a:t>
            </a:r>
            <a:r>
              <a:rPr lang="uk-UA" i="1" dirty="0" err="1"/>
              <a:t>Укрпатент</a:t>
            </a:r>
            <a:r>
              <a:rPr lang="uk-UA" i="1" dirty="0"/>
              <a:t>)</a:t>
            </a:r>
          </a:p>
          <a:p>
            <a:r>
              <a:rPr lang="uk-UA" i="1" dirty="0"/>
              <a:t>Державна інноваційна фінансово-кредитна установа</a:t>
            </a:r>
          </a:p>
          <a:p>
            <a:r>
              <a:rPr lang="uk-UA" i="1" dirty="0"/>
              <a:t>Державна організація «Українське агентство з авторських та суміжних прав»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46796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636911"/>
            <a:ext cx="8229600" cy="2592289"/>
          </a:xfrm>
        </p:spPr>
        <p:txBody>
          <a:bodyPr/>
          <a:lstStyle/>
          <a:p>
            <a:pPr algn="just"/>
            <a:r>
              <a:rPr lang="uk-UA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Висновок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В Україні вже створена законодавча база, що регулює правовідносини у сфері інтелектуальної власності. Але попереду чекає велика робота по її вдосконаленню та гармонізації з міжнародним законодавством.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161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sz="2800" dirty="0"/>
              <a:t>                    </a:t>
            </a:r>
            <a:r>
              <a:rPr lang="uk-UA" sz="3600" dirty="0"/>
              <a:t>Дякую за увагу!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 marL="109728" indent="0">
              <a:buNone/>
            </a:pPr>
            <a:r>
              <a:rPr lang="uk-UA" dirty="0"/>
              <a:t>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52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Локарнська угода про утворення міжнародної класифікації промислових зразків;</a:t>
            </a: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Ніццька угода про міжнародну реєстрацію товарів і послуг для реєстрації знаків;</a:t>
            </a: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Страсбурзька угода про міжнародну патентну класифікацію;</a:t>
            </a: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Віденська угода про утворення міжнародної класифікації зображувальних елементів.</a:t>
            </a:r>
          </a:p>
          <a:p>
            <a:pPr marL="0" indent="0">
              <a:buNone/>
            </a:pPr>
            <a:r>
              <a:rPr lang="uk-UA" dirty="0"/>
              <a:t> 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/>
              <a:t>Договори про класифікації:</a:t>
            </a: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9912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445843"/>
          </a:xfrm>
        </p:spPr>
        <p:txBody>
          <a:bodyPr/>
          <a:lstStyle/>
          <a:p>
            <a:pPr marL="0" indent="354013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Адмініструє ці договори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Всесвітня організація інтелектуальної власності (ВОІВ), 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яка була створена у 1967 році на Дипломатичній конференції у Стокгольмі.  </a:t>
            </a:r>
          </a:p>
          <a:p>
            <a:pPr marL="0" indent="354013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1974 році ВОІВ отримала статус однієї з 16-ти спеціалізованих організацій ООН. На сьогодні членами ВОІВ є 179 держав, у тому числі й Україна.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89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поліпшення взаєморозуміння і розвиток співробітництва між державами в інтересах їх взаємної користі на основі поваги до їх суверенітету і рівності;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заохочення творчої діяльності, сприяння охороні інтелектуальної власності в усьому світі;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модернізація та підвищення ефективності адміністративної діяльності міжнародних угод, що створені у сфері охорони промислової власності, а також охорона літературних і художніх творів.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724942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/>
              <a:t>Головними завданнями ВОІВ є:</a:t>
            </a:r>
            <a:br>
              <a:rPr lang="en-US" sz="36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24837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248472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виконанням Угод здійснюють керівні органи ВОІВ.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uk-UA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Конвенція,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що засновує ВОІВ, передбачає наявність 4 органів;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Генеральної Асамблеї;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Конференції;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Координаційного комітету;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uk-UA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Міжнародного бюро ВОІВ (секретаріату</a:t>
            </a: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64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592</TotalTime>
  <Words>3905</Words>
  <Application>Microsoft Office PowerPoint</Application>
  <PresentationFormat>Экран (4:3)</PresentationFormat>
  <Paragraphs>181</Paragraphs>
  <Slides>56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63" baseType="lpstr">
      <vt:lpstr>Lucida Sans Unicode</vt:lpstr>
      <vt:lpstr>Tahoma</vt:lpstr>
      <vt:lpstr>Verdana</vt:lpstr>
      <vt:lpstr>Wingdings</vt:lpstr>
      <vt:lpstr>Wingdings 2</vt:lpstr>
      <vt:lpstr>Wingdings 3</vt:lpstr>
      <vt:lpstr>Открытая</vt:lpstr>
      <vt:lpstr>Інтелектуальна власність</vt:lpstr>
      <vt:lpstr>1. Міжнародна система інтелектуальної власності   </vt:lpstr>
      <vt:lpstr>Договори про захист інтелектуальної власності: </vt:lpstr>
      <vt:lpstr>Презентация PowerPoint</vt:lpstr>
      <vt:lpstr>Глобальні договори системи охорони: </vt:lpstr>
      <vt:lpstr>Договори про класифікації: </vt:lpstr>
      <vt:lpstr>Презентация PowerPoint</vt:lpstr>
      <vt:lpstr>Головними завданнями ВОІВ є: </vt:lpstr>
      <vt:lpstr>Презентация PowerPoint</vt:lpstr>
      <vt:lpstr>Презентация PowerPoint</vt:lpstr>
      <vt:lpstr>Презентация PowerPoint</vt:lpstr>
      <vt:lpstr>2. Еволюція інтелектуальної власності 1.1 Значні етапи еволюції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Історія торговельної марки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1.2. Еволюція авторського і суміжних прав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1.3. Еволюція інтелектуальної власності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Інтелектуальна власність</dc:title>
  <dc:creator>Вадос</dc:creator>
  <cp:lastModifiedBy>Щербакова Олена Миколаївна</cp:lastModifiedBy>
  <cp:revision>49</cp:revision>
  <dcterms:created xsi:type="dcterms:W3CDTF">2020-10-06T06:20:09Z</dcterms:created>
  <dcterms:modified xsi:type="dcterms:W3CDTF">2024-02-16T10:16:59Z</dcterms:modified>
</cp:coreProperties>
</file>