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300" r:id="rId7"/>
    <p:sldId id="262" r:id="rId8"/>
    <p:sldId id="261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89" r:id="rId17"/>
    <p:sldId id="272" r:id="rId18"/>
    <p:sldId id="271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7" r:id="rId33"/>
    <p:sldId id="286" r:id="rId34"/>
    <p:sldId id="288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290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5C15458-9E2C-44BC-A267-1EAF1AAF950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13C46B7-CE1E-4F3E-8E59-B4B80E1A4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5458-9E2C-44BC-A267-1EAF1AAF950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46B7-CE1E-4F3E-8E59-B4B80E1A4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5458-9E2C-44BC-A267-1EAF1AAF950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46B7-CE1E-4F3E-8E59-B4B80E1A4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5458-9E2C-44BC-A267-1EAF1AAF950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46B7-CE1E-4F3E-8E59-B4B80E1A4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5458-9E2C-44BC-A267-1EAF1AAF950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46B7-CE1E-4F3E-8E59-B4B80E1A4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5458-9E2C-44BC-A267-1EAF1AAF950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46B7-CE1E-4F3E-8E59-B4B80E1A4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C15458-9E2C-44BC-A267-1EAF1AAF950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3C46B7-CE1E-4F3E-8E59-B4B80E1A4303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5C15458-9E2C-44BC-A267-1EAF1AAF950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13C46B7-CE1E-4F3E-8E59-B4B80E1A4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5458-9E2C-44BC-A267-1EAF1AAF950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46B7-CE1E-4F3E-8E59-B4B80E1A4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5458-9E2C-44BC-A267-1EAF1AAF950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46B7-CE1E-4F3E-8E59-B4B80E1A4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5458-9E2C-44BC-A267-1EAF1AAF950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C46B7-CE1E-4F3E-8E59-B4B80E1A43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5C15458-9E2C-44BC-A267-1EAF1AAF950D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13C46B7-CE1E-4F3E-8E59-B4B80E1A43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Інтелектуальна власність</a:t>
            </a:r>
            <a:endParaRPr lang="en-US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Тема №3. </a:t>
            </a:r>
            <a:r>
              <a:rPr lang="uk-UA" b="1" dirty="0">
                <a:solidFill>
                  <a:schemeClr val="tx1"/>
                </a:solidFill>
              </a:rPr>
              <a:t>Охорона прав на об'єкти інтелектуальної власності. 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416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i="1" dirty="0"/>
              <a:t>2. Охорона прав на об’єкти промислової власності</a:t>
            </a:r>
            <a:r>
              <a:rPr lang="uk-UA" sz="3200" dirty="0"/>
              <a:t>.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uk-UA" dirty="0"/>
              <a:t>   Право на винахід, корисну модель і промисловий зразок охороняється державою і засвідчується </a:t>
            </a:r>
            <a:r>
              <a:rPr lang="uk-UA" b="1" dirty="0"/>
              <a:t>патентом</a:t>
            </a:r>
            <a:r>
              <a:rPr lang="uk-UA" dirty="0"/>
              <a:t>.</a:t>
            </a:r>
            <a:endParaRPr lang="en-US" dirty="0"/>
          </a:p>
          <a:p>
            <a:r>
              <a:rPr lang="uk-UA" b="1" dirty="0"/>
              <a:t>Патент</a:t>
            </a:r>
            <a:r>
              <a:rPr lang="uk-UA" dirty="0"/>
              <a:t> – </a:t>
            </a:r>
            <a:r>
              <a:rPr lang="uk-UA" i="1" dirty="0"/>
              <a:t>це техніко-юридичний документ, виданий заявнику на винахід, корисну модель чи промисловий зразок, що відповідає умовам патентоспроможності і підтверджує авторство, пріоритет і право власності на зазначені об’єкти.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789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377784"/>
          </a:xfrm>
        </p:spPr>
        <p:txBody>
          <a:bodyPr>
            <a:normAutofit/>
          </a:bodyPr>
          <a:lstStyle/>
          <a:p>
            <a:r>
              <a:rPr lang="uk-UA" dirty="0"/>
              <a:t>Дія патенту розповсюджується тільки на територію держави, в якій його видано.</a:t>
            </a:r>
          </a:p>
          <a:p>
            <a:r>
              <a:rPr lang="uk-UA" dirty="0"/>
              <a:t>Строк дії патенту встановлюється національним законодавством (як правило, 15-20 років). Патент може бути визнано недійсним у судовому порядку на законодавчій основі. </a:t>
            </a:r>
          </a:p>
          <a:p>
            <a:r>
              <a:rPr lang="uk-UA" dirty="0"/>
              <a:t>З поняттям патенту тісно пов'язаний юридичний термін «патентна чистота», який означає, що машину, прилад, технологічний процес, матеріал, продукт тощо можна використовувати (виготовити, ввезти для продажу) в даній державі без порушення прав патентовласника.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533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Класифікація патентів.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uk-UA" dirty="0"/>
              <a:t>   </a:t>
            </a:r>
            <a:r>
              <a:rPr lang="uk-UA" sz="3200" dirty="0"/>
              <a:t>За видами об'єктів правової охорони:</a:t>
            </a:r>
          </a:p>
          <a:p>
            <a:r>
              <a:rPr lang="uk-UA" sz="3200" dirty="0"/>
              <a:t>патент на винахід</a:t>
            </a:r>
          </a:p>
          <a:p>
            <a:r>
              <a:rPr lang="uk-UA" sz="3200" dirty="0"/>
              <a:t>патент на корисну модель</a:t>
            </a:r>
          </a:p>
          <a:p>
            <a:r>
              <a:rPr lang="uk-UA" sz="3200" dirty="0"/>
              <a:t>патент на промисловий зразок.</a:t>
            </a:r>
          </a:p>
          <a:p>
            <a:pPr marL="109728" indent="0">
              <a:buNone/>
            </a:pPr>
            <a:r>
              <a:rPr lang="uk-UA" sz="3200" dirty="0"/>
              <a:t>    Окремо виділені:</a:t>
            </a:r>
          </a:p>
          <a:p>
            <a:pPr>
              <a:buFontTx/>
              <a:buChar char="-"/>
            </a:pPr>
            <a:r>
              <a:rPr lang="uk-UA" sz="3200" dirty="0"/>
              <a:t>секретний патент на винахід;</a:t>
            </a:r>
          </a:p>
          <a:p>
            <a:pPr>
              <a:buFontTx/>
              <a:buChar char="-"/>
            </a:pPr>
            <a:r>
              <a:rPr lang="uk-UA" sz="3200" dirty="0"/>
              <a:t>секретний патент на корисну модель.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711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/>
              <a:t>За територіальною ознакою: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/>
              <a:t>національними</a:t>
            </a:r>
            <a:r>
              <a:rPr lang="uk-UA" dirty="0"/>
              <a:t> (видаються відповідно до законодавства певної держави її патентним відомством і надають правову охорону об'єкта в межах території цієї держави); </a:t>
            </a:r>
          </a:p>
          <a:p>
            <a:r>
              <a:rPr lang="uk-UA" b="1" i="1" dirty="0"/>
              <a:t>регіональними</a:t>
            </a:r>
            <a:r>
              <a:rPr lang="uk-UA" dirty="0"/>
              <a:t> (видаються відповідно до положень відповідного міжнародного договору і надають правову охорону на території держав, що є учасниками цього міжнародного договору). </a:t>
            </a:r>
          </a:p>
          <a:p>
            <a:endParaRPr lang="uk-UA" dirty="0"/>
          </a:p>
          <a:p>
            <a:endParaRPr lang="uk-U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457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91264" cy="1373088"/>
          </a:xfrm>
        </p:spPr>
        <p:txBody>
          <a:bodyPr>
            <a:normAutofit/>
          </a:bodyPr>
          <a:lstStyle/>
          <a:p>
            <a:r>
              <a:rPr lang="uk-UA" sz="3200" dirty="0"/>
              <a:t>За певними межами чинності: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19256" cy="4657704"/>
          </a:xfrm>
        </p:spPr>
        <p:txBody>
          <a:bodyPr>
            <a:normAutofit fontScale="92500" lnSpcReduction="20000"/>
          </a:bodyPr>
          <a:lstStyle/>
          <a:p>
            <a:r>
              <a:rPr lang="uk-UA" b="1" i="1" dirty="0"/>
              <a:t>територіальні межі чинності </a:t>
            </a:r>
            <a:r>
              <a:rPr lang="uk-UA" dirty="0"/>
              <a:t>патенту визначаються територією держави, в якій його видано. Патент, виданий в Україні, забезпечує охорону винаходу чи іншого об'єкта в межах території України. Тому для одержання правової охорони об'єкта в інших державах потрібно здійснювати його патентування в цих державах. </a:t>
            </a:r>
          </a:p>
          <a:p>
            <a:r>
              <a:rPr lang="uk-UA" dirty="0"/>
              <a:t>Сьогодні існують </a:t>
            </a:r>
            <a:r>
              <a:rPr lang="uk-UA" b="1" i="1" dirty="0"/>
              <a:t>міжнародні договори</a:t>
            </a:r>
            <a:r>
              <a:rPr lang="uk-UA" dirty="0"/>
              <a:t>, що передбачають видачу </a:t>
            </a:r>
            <a:r>
              <a:rPr lang="uk-UA" b="1" i="1" dirty="0"/>
              <a:t>регіональних патентів, </a:t>
            </a:r>
            <a:r>
              <a:rPr lang="uk-UA" dirty="0"/>
              <a:t>які забезпечують правову охорону винаходу в декількох країнах (наприклад євразійський патент, передбачений Євразійською патентною конвенцією). Проте Україна на даний час не бере участі в таких конвенціях;</a:t>
            </a:r>
          </a:p>
        </p:txBody>
      </p:sp>
    </p:spTree>
    <p:extLst>
      <p:ext uri="{BB962C8B-B14F-4D97-AF65-F5344CB8AC3E}">
        <p14:creationId xmlns:p14="http://schemas.microsoft.com/office/powerpoint/2010/main" val="809883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593808"/>
          </a:xfrm>
        </p:spPr>
        <p:txBody>
          <a:bodyPr/>
          <a:lstStyle/>
          <a:p>
            <a:r>
              <a:rPr lang="ru-RU" dirty="0"/>
              <a:t> </a:t>
            </a:r>
            <a:r>
              <a:rPr lang="uk-UA" b="1" i="1" dirty="0"/>
              <a:t>масові межі чинності </a:t>
            </a:r>
            <a:r>
              <a:rPr lang="uk-UA" dirty="0"/>
              <a:t>— патент діє протягом чітко встановлених у законі строків.</a:t>
            </a:r>
          </a:p>
          <a:p>
            <a:pPr marL="109728" indent="0">
              <a:buNone/>
            </a:pPr>
            <a:r>
              <a:rPr lang="uk-UA" dirty="0"/>
              <a:t>    Перебіг цих строків починається від дати подання заявки або, якщо заявлено пріоритет, від дати пріоритету. За загальним правилом строк чинності патенту продовженню не підлягає.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b="1" i="1" dirty="0"/>
              <a:t>предметні межі чинності </a:t>
            </a:r>
            <a:r>
              <a:rPr lang="uk-UA" dirty="0"/>
              <a:t>патенту в законодавстві позначаються поняттям «обсяг правової охорони». </a:t>
            </a:r>
          </a:p>
          <a:p>
            <a:pPr marL="109728" indent="0">
              <a:buNone/>
            </a:pPr>
            <a:r>
              <a:rPr lang="uk-UA" dirty="0"/>
              <a:t>   Обсяг правової охорони вказує на те, що охороняє патент.</a:t>
            </a:r>
          </a:p>
          <a:p>
            <a:pPr marL="109728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1588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>
            <a:noAutofit/>
          </a:bodyPr>
          <a:lstStyle/>
          <a:p>
            <a:r>
              <a:rPr lang="uk-UA" sz="2800" dirty="0"/>
              <a:t>Правова охорона об’єктів промислової власності  (таблиця 1).</a:t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68313" y="1844675"/>
          <a:ext cx="7776865" cy="4196468"/>
        </p:xfrm>
        <a:graphic>
          <a:graphicData uri="http://schemas.openxmlformats.org/drawingml/2006/table">
            <a:tbl>
              <a:tblPr/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6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21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Об’єкт промислової. власності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Об’єкт правової охорони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Критерії охороноздатності 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Охоронний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документ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Термін хорони,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роки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46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b="1" i="1" dirty="0">
                          <a:effectLst/>
                          <a:latin typeface="Times New Roman"/>
                          <a:ea typeface="Times New Roman"/>
                        </a:rPr>
                        <a:t>         Винахід</a:t>
                      </a:r>
                      <a:endParaRPr lang="en-US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продукт;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процес;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нове застосування відомого продукту чи процесу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новизна;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винахідницький рівень;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промислова придатність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Патент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20 або 6+ 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i="1" dirty="0">
                          <a:effectLst/>
                          <a:latin typeface="Times New Roman"/>
                          <a:ea typeface="Times New Roman"/>
                        </a:rPr>
                        <a:t>Корисна модель</a:t>
                      </a:r>
                      <a:endParaRPr lang="en-US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конструктивне виконання пристрою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новизна;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промислова придатність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Патент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   10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37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i="1" dirty="0">
                          <a:effectLst/>
                          <a:latin typeface="Times New Roman"/>
                          <a:ea typeface="Times New Roman"/>
                        </a:rPr>
                        <a:t>Промисловий зразок</a:t>
                      </a:r>
                      <a:endParaRPr lang="en-US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+mn-lt"/>
                          <a:ea typeface="Times New Roman"/>
                        </a:rPr>
                        <a:t>Форма, малюнок чи розфарбування або їх поєднання, які визначають зовнішній вигляд промислового виробу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- новизна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Патент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    15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b="1" i="1" dirty="0">
                          <a:effectLst/>
                          <a:latin typeface="Times New Roman"/>
                          <a:ea typeface="Times New Roman"/>
                        </a:rPr>
                        <a:t>Торговельна марка (знак для товарів і послуг)</a:t>
                      </a:r>
                      <a:endParaRPr lang="en-US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Будь-яке позначення (слова, літери, цифри тощо), або будь яка комбінація позначень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відповідність публічному порядку, принципам моралі і гуманності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Свідоцтво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10++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7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i="1" dirty="0">
                          <a:effectLst/>
                          <a:latin typeface="Times New Roman"/>
                          <a:ea typeface="Times New Roman"/>
                        </a:rPr>
                        <a:t>Географічне зазначення</a:t>
                      </a:r>
                      <a:endParaRPr lang="en-US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Назва географічного місця, яка вживається для позначення товару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правдивість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Свідоцтво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  <a:latin typeface="Times New Roman"/>
                          <a:ea typeface="Times New Roman"/>
                        </a:rPr>
                        <a:t>     </a:t>
                      </a: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10++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259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449792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uk-UA" dirty="0"/>
              <a:t>   Для кожного об’єкта ІВ існують свої критерії охороноздатності, що визначені у відповідних законах України.</a:t>
            </a:r>
            <a:endParaRPr lang="en-US" dirty="0"/>
          </a:p>
          <a:p>
            <a:r>
              <a:rPr lang="uk-UA" dirty="0"/>
              <a:t>Критерій </a:t>
            </a:r>
            <a:r>
              <a:rPr lang="uk-UA" b="1" i="1" dirty="0"/>
              <a:t>новизни</a:t>
            </a:r>
            <a:r>
              <a:rPr lang="uk-UA" dirty="0"/>
              <a:t> полягає в тому, що винахід не є частиною рівня техніки, що визначає всі відомості, що стали загальнодоступними у світі до дати подання заявки до Установи, або якщо заявлено пріоритет – до дати її пріоритету.</a:t>
            </a:r>
            <a:endParaRPr lang="en-US" dirty="0"/>
          </a:p>
          <a:p>
            <a:r>
              <a:rPr lang="uk-UA" dirty="0"/>
              <a:t>Винахід має </a:t>
            </a:r>
            <a:r>
              <a:rPr lang="uk-UA" b="1" i="1" dirty="0"/>
              <a:t>винахідницький рівень</a:t>
            </a:r>
            <a:r>
              <a:rPr lang="uk-UA" dirty="0"/>
              <a:t>, якщо для фахівця він не є очевидним, тобто не випливає явно із рівня техніки.</a:t>
            </a:r>
            <a:endParaRPr lang="en-US" dirty="0"/>
          </a:p>
          <a:p>
            <a:r>
              <a:rPr lang="uk-UA" b="1" i="1" dirty="0"/>
              <a:t>Промислова придатність</a:t>
            </a:r>
            <a:r>
              <a:rPr lang="uk-UA" b="1" dirty="0"/>
              <a:t> </a:t>
            </a:r>
            <a:r>
              <a:rPr lang="uk-UA" dirty="0"/>
              <a:t>визначається тим, що винахід може бути використаний у промисловості або в іншій сфері діяльності.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44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uk-UA" dirty="0"/>
              <a:t>   </a:t>
            </a:r>
            <a:r>
              <a:rPr lang="uk-UA" sz="3200" b="1" i="1" dirty="0"/>
              <a:t>Дія охоронного документу </a:t>
            </a:r>
            <a:r>
              <a:rPr lang="uk-UA" sz="3200" dirty="0"/>
              <a:t>на об’єкт промислової власності може </a:t>
            </a:r>
            <a:r>
              <a:rPr lang="uk-UA" sz="3200" b="1" i="1" dirty="0"/>
              <a:t>достроково припинятися </a:t>
            </a:r>
            <a:r>
              <a:rPr lang="uk-UA" sz="3200" dirty="0"/>
              <a:t>цілком чи частково на основі таких підстав:</a:t>
            </a:r>
            <a:endParaRPr lang="en-US" sz="3200" dirty="0"/>
          </a:p>
          <a:p>
            <a:pPr lvl="0"/>
            <a:r>
              <a:rPr lang="uk-UA" sz="3200" dirty="0"/>
              <a:t>за заявою власника патенту;</a:t>
            </a:r>
            <a:endParaRPr lang="en-US" sz="3200" dirty="0"/>
          </a:p>
          <a:p>
            <a:pPr lvl="0"/>
            <a:r>
              <a:rPr lang="uk-UA" sz="3200" dirty="0"/>
              <a:t>через невчасну сплату річного збору за підтримання дії охоронного документу.</a:t>
            </a:r>
            <a:endParaRPr lang="en-US" sz="3200" dirty="0"/>
          </a:p>
          <a:p>
            <a:pPr marL="109728" indent="0">
              <a:buNone/>
            </a:pPr>
            <a:r>
              <a:rPr lang="uk-UA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947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37778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uk-UA" dirty="0"/>
              <a:t>    Охорона прав на об’єкти промислової власності регламентується законами України:</a:t>
            </a:r>
            <a:endParaRPr lang="en-US" dirty="0"/>
          </a:p>
          <a:p>
            <a:pPr lvl="0"/>
            <a:r>
              <a:rPr lang="uk-UA" dirty="0"/>
              <a:t>«Про охорону прав на винаходи і корисні моделі»;</a:t>
            </a:r>
            <a:endParaRPr lang="en-US" dirty="0"/>
          </a:p>
          <a:p>
            <a:pPr lvl="0"/>
            <a:r>
              <a:rPr lang="uk-UA" dirty="0"/>
              <a:t>«Про охорону прав на промислові зразки»;</a:t>
            </a:r>
            <a:endParaRPr lang="en-US" dirty="0"/>
          </a:p>
          <a:p>
            <a:pPr lvl="0"/>
            <a:r>
              <a:rPr lang="uk-UA" dirty="0"/>
              <a:t>« Про охорону прав на знаки для товарів і послуг»;</a:t>
            </a:r>
            <a:endParaRPr lang="en-US" dirty="0"/>
          </a:p>
          <a:p>
            <a:pPr lvl="0"/>
            <a:r>
              <a:rPr lang="uk-UA" dirty="0"/>
              <a:t>«Про охорону прав на зазначення походження товарів»;</a:t>
            </a:r>
            <a:endParaRPr lang="en-US" dirty="0"/>
          </a:p>
          <a:p>
            <a:pPr lvl="0"/>
            <a:r>
              <a:rPr lang="uk-UA" dirty="0"/>
              <a:t>Іншими підзаконними актами (положення, правили та інструкції).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375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147248" cy="72008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План 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uk-UA" dirty="0"/>
              <a:t>1. Мета і принципи правової охорони.</a:t>
            </a:r>
            <a:endParaRPr lang="en-US" dirty="0"/>
          </a:p>
          <a:p>
            <a:pPr marL="0" lvl="0" indent="0">
              <a:buNone/>
            </a:pPr>
            <a:r>
              <a:rPr lang="uk-UA" dirty="0"/>
              <a:t>2. Охорона прав на об’єкти промислової власності.</a:t>
            </a:r>
            <a:endParaRPr lang="en-US" dirty="0"/>
          </a:p>
          <a:p>
            <a:pPr marL="0" lvl="0" indent="0">
              <a:buNone/>
            </a:pPr>
            <a:r>
              <a:rPr lang="uk-UA" dirty="0"/>
              <a:t>3. Охорона прав на нетрадиційні об’єкти ІВ.</a:t>
            </a:r>
            <a:endParaRPr lang="en-US" dirty="0"/>
          </a:p>
          <a:p>
            <a:pPr marL="0" lvl="0" indent="0">
              <a:buNone/>
            </a:pPr>
            <a:r>
              <a:rPr lang="uk-UA" dirty="0"/>
              <a:t>4. Охорона об’єктів авторського права і суміжних прав.</a:t>
            </a:r>
          </a:p>
          <a:p>
            <a:pPr marL="0" lvl="0" indent="0">
              <a:buNone/>
            </a:pPr>
            <a:r>
              <a:rPr lang="uk-UA" dirty="0"/>
              <a:t>5. Охорона об'єктів інтелектуальної власності за кордоном.</a:t>
            </a: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uk-UA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823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9256" cy="1152128"/>
          </a:xfrm>
        </p:spPr>
        <p:txBody>
          <a:bodyPr>
            <a:normAutofit/>
          </a:bodyPr>
          <a:lstStyle/>
          <a:p>
            <a:r>
              <a:rPr lang="uk-UA" sz="2400" b="1" i="1" dirty="0"/>
              <a:t>3. Охорона прав на нетрадиційні об’єкти інтелектуальної власності (таблиця 2)</a:t>
            </a:r>
            <a:endParaRPr lang="en-US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731633"/>
              </p:ext>
            </p:extLst>
          </p:nvPr>
        </p:nvGraphicFramePr>
        <p:xfrm>
          <a:off x="395536" y="1772816"/>
          <a:ext cx="7848873" cy="4516606"/>
        </p:xfrm>
        <a:graphic>
          <a:graphicData uri="http://schemas.openxmlformats.org/drawingml/2006/table">
            <a:tbl>
              <a:tblPr/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Нетрадиційні об'єкти 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Об’єкт правової охорони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     Критерії охороноздатності 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Охоронний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документ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Термін охорони,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роки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8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b="1" i="1" dirty="0">
                          <a:effectLst/>
                          <a:latin typeface="Times New Roman"/>
                          <a:ea typeface="Times New Roman"/>
                        </a:rPr>
                        <a:t>Сорти рослин</a:t>
                      </a:r>
                      <a:endParaRPr lang="en-US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Окрема</a:t>
                      </a:r>
                      <a:r>
                        <a:rPr lang="uk-UA" sz="1100" baseline="0" dirty="0">
                          <a:effectLst/>
                          <a:latin typeface="Times New Roman"/>
                          <a:ea typeface="Times New Roman"/>
                        </a:rPr>
                        <a:t> група рослин (клон, лінія, гібрид першого покоління) в рамках нижчого із відомих ботанічних таксонів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новизна;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винахідницький рівень;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придатний</a:t>
                      </a:r>
                      <a:r>
                        <a:rPr lang="uk-UA" sz="1100" baseline="0" dirty="0">
                          <a:effectLst/>
                          <a:latin typeface="Times New Roman"/>
                          <a:ea typeface="Times New Roman"/>
                        </a:rPr>
                        <a:t> для поширення в Україні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uk-UA" sz="1100" baseline="0" dirty="0">
                          <a:effectLst/>
                          <a:latin typeface="Times New Roman"/>
                          <a:ea typeface="Times New Roman"/>
                        </a:rPr>
                        <a:t>- присвоєна назва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Патент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30, а для дерев і винограду - 35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7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b="1" i="1" dirty="0">
                          <a:effectLst/>
                          <a:latin typeface="Times New Roman"/>
                          <a:ea typeface="Times New Roman"/>
                        </a:rPr>
                        <a:t>Породи тварин</a:t>
                      </a:r>
                      <a:endParaRPr lang="en-US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Селекційні досягнення у тваринництві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новизна;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+mn-lt"/>
                          <a:ea typeface="Times New Roman"/>
                        </a:rPr>
                        <a:t>- винахідницький рівень;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uk-UA" sz="1100" dirty="0">
                          <a:effectLst/>
                          <a:latin typeface="+mn-lt"/>
                          <a:ea typeface="Times New Roman"/>
                        </a:rPr>
                        <a:t>- придатний</a:t>
                      </a:r>
                      <a:r>
                        <a:rPr lang="uk-UA" sz="1100" baseline="0" dirty="0">
                          <a:effectLst/>
                          <a:latin typeface="+mn-lt"/>
                          <a:ea typeface="Times New Roman"/>
                        </a:rPr>
                        <a:t> для поширення в Україні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uk-UA" sz="1100" baseline="0" dirty="0">
                          <a:effectLst/>
                          <a:latin typeface="+mn-lt"/>
                          <a:ea typeface="Times New Roman"/>
                        </a:rPr>
                        <a:t>- присвоєна назва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Патент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07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b="1" i="1" dirty="0">
                          <a:effectLst/>
                          <a:latin typeface="Times New Roman"/>
                          <a:ea typeface="Times New Roman"/>
                        </a:rPr>
                        <a:t>Компонування інтегральної мікросхеми</a:t>
                      </a:r>
                      <a:endParaRPr lang="en-US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+mn-lt"/>
                          <a:ea typeface="Times New Roman"/>
                        </a:rPr>
                        <a:t>Зафіксоване на матеріальному носії просторово геометричне розміщення сукупності елементів ІМС та з'єднань між ними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оригінальність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Свідоцтво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07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b="1" i="1" dirty="0">
                          <a:effectLst/>
                          <a:latin typeface="+mn-lt"/>
                          <a:ea typeface="Times New Roman"/>
                        </a:rPr>
                        <a:t>Комерційна таємниця</a:t>
                      </a:r>
                      <a:endParaRPr lang="en-US" sz="1100" b="1" i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Відомості технічного, організаційного, комерційного, виробничого та іншого характеру, оформлені у вигляді відповідної документації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100" baseline="0" dirty="0">
                          <a:effectLst/>
                          <a:latin typeface="Times New Roman"/>
                          <a:ea typeface="Times New Roman"/>
                        </a:rPr>
                        <a:t>режими секретності;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100" baseline="0" dirty="0">
                          <a:effectLst/>
                          <a:latin typeface="Times New Roman"/>
                          <a:ea typeface="Times New Roman"/>
                        </a:rPr>
                        <a:t>комерційна цінність у цивільному обороті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baseline="0" dirty="0">
                          <a:effectLst/>
                          <a:latin typeface="Times New Roman"/>
                          <a:ea typeface="Times New Roman"/>
                        </a:rPr>
                        <a:t> не передбачено     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Обмежується строком існування сукупності ознак комерційної таємниці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545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797634"/>
              </p:ext>
            </p:extLst>
          </p:nvPr>
        </p:nvGraphicFramePr>
        <p:xfrm>
          <a:off x="395536" y="1052735"/>
          <a:ext cx="7910536" cy="4945692"/>
        </p:xfrm>
        <a:graphic>
          <a:graphicData uri="http://schemas.openxmlformats.org/drawingml/2006/table">
            <a:tbl>
              <a:tblPr/>
              <a:tblGrid>
                <a:gridCol w="1297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8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4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0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00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8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Нетрадиційні об'єкти 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Об’єкт правової охорони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     Критерії охороноздатності 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Охоронний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документ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Термін охорони,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effectLst/>
                          <a:latin typeface="Times New Roman"/>
                          <a:ea typeface="Times New Roman"/>
                        </a:rPr>
                        <a:t>роки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8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b="1" i="1" dirty="0">
                          <a:effectLst/>
                          <a:latin typeface="Times New Roman"/>
                          <a:ea typeface="Times New Roman"/>
                        </a:rPr>
                        <a:t>Наукове відкриття</a:t>
                      </a:r>
                      <a:endParaRPr lang="en-US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Встановлення явищ, властивостей або закономірностей матеріального світу, які раніше не були відомі і які доступні для перевірки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новизна;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встановлення певного роду фактів, які вносять докорінні зміни у вирішення завдань наукового пізнання;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науковий результат;</a:t>
                      </a:r>
                      <a:endParaRPr lang="uk-UA" sz="1100" baseline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71450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100" baseline="0" dirty="0">
                          <a:effectLst/>
                          <a:latin typeface="Times New Roman"/>
                          <a:ea typeface="Times New Roman"/>
                        </a:rPr>
                        <a:t>достовірність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Диплом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Безстроково – особисті немайнові права.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Майнові не видаються.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9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b="1" i="1" dirty="0">
                          <a:effectLst/>
                          <a:latin typeface="Times New Roman"/>
                          <a:ea typeface="Times New Roman"/>
                        </a:rPr>
                        <a:t>Раціоналізаторська пропозиція</a:t>
                      </a:r>
                      <a:endParaRPr lang="en-US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Пропозиція, подана для підприємства, установи, відомства, що передбачає зміну або удосконалення виробу, матеріалу, технології тощо.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-  локальна новизна (на рівні суб'єкта господарювання);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+mn-lt"/>
                          <a:ea typeface="Times New Roman"/>
                        </a:rPr>
                        <a:t>- господарська придатність; ;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uk-UA" sz="1100" dirty="0">
                          <a:effectLst/>
                          <a:latin typeface="+mn-lt"/>
                          <a:ea typeface="Times New Roman"/>
                        </a:rPr>
                        <a:t>-</a:t>
                      </a:r>
                      <a:r>
                        <a:rPr lang="uk-UA" sz="1100" baseline="0" dirty="0">
                          <a:effectLst/>
                          <a:latin typeface="+mn-lt"/>
                          <a:ea typeface="Times New Roman"/>
                        </a:rPr>
                        <a:t> результат самостійної творчої роботи автора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Посвідчення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2 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93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b="1" i="1" dirty="0">
                          <a:effectLst/>
                          <a:latin typeface="Times New Roman"/>
                          <a:ea typeface="Times New Roman"/>
                        </a:rPr>
                        <a:t>Ноу-хау</a:t>
                      </a:r>
                      <a:endParaRPr lang="en-US" sz="11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Відомості технічного, економічного, адміністративного, фінансового характеру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оригінальність;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господарська придатність;</a:t>
                      </a:r>
                    </a:p>
                    <a:p>
                      <a:pPr marL="171450" indent="-171450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конфіденційність 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Не передбачено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Безстроково (визначається можливостями суб'єкта права охороняти об'єкт)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370" marR="623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63973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19256" cy="653008"/>
          </a:xfrm>
        </p:spPr>
        <p:txBody>
          <a:bodyPr>
            <a:normAutofit fontScale="90000"/>
          </a:bodyPr>
          <a:lstStyle/>
          <a:p>
            <a:pPr lvl="0"/>
            <a:r>
              <a:rPr lang="uk-UA" sz="3100" b="1" i="1" dirty="0"/>
              <a:t>4. Охорона об’єктів авторського права і суміжних прав</a:t>
            </a:r>
            <a:br>
              <a:rPr lang="en-US" sz="3100" dirty="0"/>
            </a:br>
            <a:r>
              <a:rPr lang="uk-UA" b="1" i="1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19256" cy="4657704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uk-UA" dirty="0"/>
              <a:t>    Авторське право і суміжні права охороняються:</a:t>
            </a:r>
            <a:endParaRPr lang="en-US" dirty="0"/>
          </a:p>
          <a:p>
            <a:pPr lvl="0"/>
            <a:r>
              <a:rPr lang="uk-UA" dirty="0"/>
              <a:t>Законом України «Про авторське право і суміжні права»;</a:t>
            </a:r>
            <a:endParaRPr lang="en-US" dirty="0"/>
          </a:p>
          <a:p>
            <a:pPr lvl="0"/>
            <a:r>
              <a:rPr lang="uk-UA" dirty="0"/>
              <a:t>Про інформацію (1992);</a:t>
            </a:r>
            <a:endParaRPr lang="en-US" dirty="0"/>
          </a:p>
          <a:p>
            <a:pPr lvl="0"/>
            <a:r>
              <a:rPr lang="uk-UA" dirty="0"/>
              <a:t>Про друковані засоби масової інформації в Україні (1992);</a:t>
            </a:r>
            <a:endParaRPr lang="en-US" dirty="0"/>
          </a:p>
          <a:p>
            <a:pPr lvl="0"/>
            <a:r>
              <a:rPr lang="uk-UA" dirty="0"/>
              <a:t>Про науково-технічну інформацію (1993);</a:t>
            </a:r>
            <a:endParaRPr lang="en-US" dirty="0"/>
          </a:p>
          <a:p>
            <a:pPr lvl="0"/>
            <a:r>
              <a:rPr lang="uk-UA" dirty="0"/>
              <a:t>Про збереження і розвиток народних художніх промислів України в ринкових умовах (1993);</a:t>
            </a:r>
            <a:endParaRPr lang="en-US" dirty="0"/>
          </a:p>
          <a:p>
            <a:pPr lvl="0"/>
            <a:r>
              <a:rPr lang="uk-UA" dirty="0"/>
              <a:t>Про телебачення і радіомовлення (1993);</a:t>
            </a:r>
            <a:endParaRPr lang="en-US" dirty="0"/>
          </a:p>
          <a:p>
            <a:pPr lvl="0"/>
            <a:r>
              <a:rPr lang="uk-UA" dirty="0"/>
              <a:t>Про захист інформації в автоматизованих системах (1994);</a:t>
            </a:r>
            <a:endParaRPr lang="en-US" dirty="0"/>
          </a:p>
          <a:p>
            <a:pPr lvl="0"/>
            <a:r>
              <a:rPr lang="uk-UA" dirty="0"/>
              <a:t>Про наукову і науково-технічну експертизу (1995);</a:t>
            </a:r>
            <a:endParaRPr lang="en-US" dirty="0"/>
          </a:p>
          <a:p>
            <a:pPr lvl="0"/>
            <a:r>
              <a:rPr lang="uk-UA" dirty="0"/>
              <a:t>Про інформаційні агентства (1995);</a:t>
            </a:r>
            <a:endParaRPr lang="en-US" dirty="0"/>
          </a:p>
          <a:p>
            <a:pPr lvl="0"/>
            <a:r>
              <a:rPr lang="uk-UA" dirty="0"/>
              <a:t>Про рекламу (1996);</a:t>
            </a:r>
            <a:endParaRPr lang="en-US" dirty="0"/>
          </a:p>
          <a:p>
            <a:pPr lvl="0"/>
            <a:r>
              <a:rPr lang="uk-UA" dirty="0"/>
              <a:t>Про видавничу справу (1997);</a:t>
            </a:r>
            <a:endParaRPr lang="en-US" dirty="0"/>
          </a:p>
          <a:p>
            <a:pPr lvl="0"/>
            <a:r>
              <a:rPr lang="uk-UA" dirty="0"/>
              <a:t>Про систему суспільного телебачення і радіомовлення в Україні (1997);</a:t>
            </a:r>
            <a:endParaRPr lang="en-US" dirty="0"/>
          </a:p>
          <a:p>
            <a:pPr lvl="0"/>
            <a:r>
              <a:rPr lang="uk-UA" dirty="0"/>
              <a:t>Про державну підтримку засобів масової інформації і соціальний захист журналістів (1997);</a:t>
            </a:r>
            <a:endParaRPr lang="en-US" dirty="0"/>
          </a:p>
          <a:p>
            <a:pPr lvl="0"/>
            <a:r>
              <a:rPr lang="uk-UA" dirty="0"/>
              <a:t>Про професійних творчих працівників і творчі союзи (1997);</a:t>
            </a:r>
            <a:endParaRPr lang="en-US" dirty="0"/>
          </a:p>
          <a:p>
            <a:pPr lvl="0"/>
            <a:r>
              <a:rPr lang="uk-UA" dirty="0"/>
              <a:t>Про кінематографію тощо.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4703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Це питання знайшло своє відображення також в Конституції України, Цивільному Кодексі України, указах Президента України, постановах Кабміну України та в інших нормативно-правових актах.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799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52337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uk-UA" dirty="0"/>
              <a:t>    За загальним правилом твір може бути використаний третіми особами тільки з дозволу власника авторського права.</a:t>
            </a:r>
          </a:p>
          <a:p>
            <a:pPr marL="109728" indent="0">
              <a:buNone/>
            </a:pPr>
            <a:r>
              <a:rPr lang="uk-UA" dirty="0"/>
              <a:t>    Найбільш поширеними є права:</a:t>
            </a:r>
            <a:endParaRPr lang="en-US" dirty="0"/>
          </a:p>
          <a:p>
            <a:pPr lvl="0"/>
            <a:r>
              <a:rPr lang="uk-UA" dirty="0"/>
              <a:t>копіювати чи іншим способом відтворювати твір;</a:t>
            </a:r>
            <a:endParaRPr lang="en-US" dirty="0"/>
          </a:p>
          <a:p>
            <a:pPr lvl="0"/>
            <a:r>
              <a:rPr lang="uk-UA" dirty="0"/>
              <a:t>здійснювати звукозапис виконання твору;</a:t>
            </a:r>
            <a:endParaRPr lang="en-US" dirty="0"/>
          </a:p>
          <a:p>
            <a:pPr lvl="0"/>
            <a:r>
              <a:rPr lang="uk-UA" dirty="0"/>
              <a:t>виконувати перед публікою твори, зокрема музичні, драматичні чи аудіовізуальні;</a:t>
            </a:r>
            <a:endParaRPr lang="en-US" dirty="0"/>
          </a:p>
          <a:p>
            <a:pPr lvl="0"/>
            <a:r>
              <a:rPr lang="uk-UA" dirty="0"/>
              <a:t>здійснювати публічний показ творів по радіо чи телебаченню та інші.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3255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305776"/>
          </a:xfrm>
        </p:spPr>
        <p:txBody>
          <a:bodyPr>
            <a:normAutofit/>
          </a:bodyPr>
          <a:lstStyle/>
          <a:p>
            <a:r>
              <a:rPr lang="uk-UA" dirty="0"/>
              <a:t>Виникнення і здійснення </a:t>
            </a:r>
            <a:r>
              <a:rPr lang="uk-UA" i="1" dirty="0"/>
              <a:t>авторських прав</a:t>
            </a:r>
            <a:r>
              <a:rPr lang="uk-UA" dirty="0"/>
              <a:t> не вимагає виконання будь-яких формальностей. Одна з форм охорони полягає в тому, що власник авторського права для оповіщення про свої права може використовувати знак охорони авторського права, що міститься на кожному примірнику і складається </a:t>
            </a:r>
            <a:r>
              <a:rPr lang="uk-UA" b="1" i="1" dirty="0"/>
              <a:t>з латинської букви   С в колі, імені (найменування) власника авторського права і року першого опублікування твору.</a:t>
            </a:r>
            <a:r>
              <a:rPr lang="uk-UA" dirty="0"/>
              <a:t> </a:t>
            </a:r>
          </a:p>
          <a:p>
            <a:pPr marL="109728" indent="0">
              <a:buNone/>
            </a:pPr>
            <a:r>
              <a:rPr lang="uk-UA" dirty="0"/>
              <a:t>   </a:t>
            </a:r>
            <a:r>
              <a:rPr lang="uk-UA" i="1" dirty="0"/>
              <a:t>Наприклад:</a:t>
            </a:r>
            <a:r>
              <a:rPr lang="uk-UA" dirty="0"/>
              <a:t> </a:t>
            </a:r>
            <a:r>
              <a:rPr lang="en-US" sz="3600" dirty="0"/>
              <a:t>©</a:t>
            </a:r>
            <a:r>
              <a:rPr lang="uk-UA" dirty="0"/>
              <a:t>, Інститут інтелектуальної власності і права,  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4551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5305776"/>
          </a:xfrm>
        </p:spPr>
        <p:txBody>
          <a:bodyPr>
            <a:normAutofit/>
          </a:bodyPr>
          <a:lstStyle/>
          <a:p>
            <a:r>
              <a:rPr lang="uk-UA" dirty="0"/>
              <a:t>Якщо за публічне використання літературно-художніх  і музичних творів авторів – постійних жителів України нараховується </a:t>
            </a:r>
            <a:r>
              <a:rPr lang="uk-UA" i="1" dirty="0"/>
              <a:t>авторська винагорода</a:t>
            </a:r>
            <a:r>
              <a:rPr lang="uk-UA" dirty="0"/>
              <a:t>, автори для одержання гонорару реєструють ці твори в УААСП у порядку, обумовленому «Інструкцією про порядок обліку авторів, реєстрації творів і розподілу гонорару» від 19 лютого 1997 № 10. </a:t>
            </a:r>
          </a:p>
          <a:p>
            <a:r>
              <a:rPr lang="uk-UA" dirty="0"/>
              <a:t>Автори, яким виплачуються лише договірні й інші разові суми, в Установі не реєструються. Їхні права охороняються договірним правом.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5261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Власник авторського права для одержання свідоцтва про авторство на оприлюднений твір у будь-який час протягом терміну охорони авторського права може його зареєструвати в офіційних державних реєстрах.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9159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200" dirty="0"/>
              <a:t>Державна реєстрація здійснюється відповідно до встановленого порядку УААСП, що складає і періодично видає каталоги всіх реєстрацій.</a:t>
            </a:r>
          </a:p>
          <a:p>
            <a:r>
              <a:rPr lang="uk-UA" sz="3200" dirty="0"/>
              <a:t>Після реєстрації автору видається свідоцтво.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213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 Варто враховувати ту обставину, що авторське право на твір, створений з автором, який працює за наймом, належить автору. А виключне право на використання такого твору належіть особі, з якою автор знаходиться у трудових відносинах (роботодавцю), якщо інше не передбачено договором.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6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19256" cy="432048"/>
          </a:xfrm>
        </p:spPr>
        <p:txBody>
          <a:bodyPr>
            <a:noAutofit/>
          </a:bodyPr>
          <a:lstStyle/>
          <a:p>
            <a:pPr lvl="0"/>
            <a:r>
              <a:rPr lang="uk-UA" sz="3600" b="1" i="1" dirty="0"/>
              <a:t>1. Мета і принципи правової охорони.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сприяє збільшенню кількості винаходів; </a:t>
            </a:r>
            <a:endParaRPr lang="en-US" dirty="0"/>
          </a:p>
          <a:p>
            <a:pPr lvl="0"/>
            <a:r>
              <a:rPr lang="uk-UA" dirty="0"/>
              <a:t>раціоналізаторських пропозицій;</a:t>
            </a:r>
            <a:endParaRPr lang="en-US" dirty="0"/>
          </a:p>
          <a:p>
            <a:pPr lvl="0"/>
            <a:r>
              <a:rPr lang="uk-UA" dirty="0"/>
              <a:t>росту інвестицій;</a:t>
            </a:r>
            <a:endParaRPr lang="en-US" dirty="0"/>
          </a:p>
          <a:p>
            <a:r>
              <a:rPr lang="uk-UA" dirty="0"/>
              <a:t>розвитку науково-дослідної діяльності,</a:t>
            </a:r>
            <a:endParaRPr lang="en-US" dirty="0"/>
          </a:p>
          <a:p>
            <a:pPr marL="0" lvl="0" indent="0">
              <a:buNone/>
            </a:pPr>
            <a:r>
              <a:rPr lang="uk-UA" dirty="0"/>
              <a:t>що приводить до технічного прогресу;</a:t>
            </a:r>
            <a:endParaRPr lang="en-US" dirty="0"/>
          </a:p>
          <a:p>
            <a:pPr lvl="0"/>
            <a:r>
              <a:rPr lang="uk-UA" dirty="0"/>
              <a:t>поліпшення якості промислової продукції;</a:t>
            </a:r>
            <a:endParaRPr lang="en-US" dirty="0"/>
          </a:p>
          <a:p>
            <a:pPr lvl="0"/>
            <a:r>
              <a:rPr lang="uk-UA" dirty="0"/>
              <a:t>підвищенню культурного рівня громадян.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4681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/>
              <a:t>Охорона майнових прав </a:t>
            </a:r>
            <a:r>
              <a:rPr lang="uk-UA" dirty="0"/>
              <a:t>авторів на Україні діє </a:t>
            </a:r>
            <a:r>
              <a:rPr lang="uk-UA" b="1" i="1" dirty="0"/>
              <a:t>протягом всього життя і 70 років після його смерті.</a:t>
            </a:r>
          </a:p>
          <a:p>
            <a:r>
              <a:rPr lang="uk-UA" dirty="0"/>
              <a:t> Дія терміну охорони починається з першого січня року, що наступає за роком, у якому мали місця юридичні факти.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843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945736"/>
          </a:xfrm>
        </p:spPr>
        <p:txBody>
          <a:bodyPr/>
          <a:lstStyle/>
          <a:p>
            <a:pPr marL="109728" indent="0">
              <a:buNone/>
            </a:pPr>
            <a:r>
              <a:rPr lang="uk-UA" dirty="0"/>
              <a:t>   Безстроково охороняються законом :</a:t>
            </a:r>
            <a:endParaRPr lang="en-US" dirty="0"/>
          </a:p>
          <a:p>
            <a:pPr lvl="0"/>
            <a:r>
              <a:rPr lang="uk-UA" dirty="0"/>
              <a:t>право авторства;</a:t>
            </a:r>
            <a:endParaRPr lang="en-US" dirty="0"/>
          </a:p>
          <a:p>
            <a:pPr lvl="0"/>
            <a:r>
              <a:rPr lang="uk-UA" dirty="0"/>
              <a:t>право на ім’я;</a:t>
            </a:r>
            <a:endParaRPr lang="en-US" dirty="0"/>
          </a:p>
          <a:p>
            <a:pPr lvl="0"/>
            <a:r>
              <a:rPr lang="uk-UA" dirty="0"/>
              <a:t>право протидіяти перекрученню чи іншій зміні твору;</a:t>
            </a:r>
            <a:endParaRPr lang="en-US" dirty="0"/>
          </a:p>
          <a:p>
            <a:pPr lvl="0"/>
            <a:r>
              <a:rPr lang="uk-UA" dirty="0"/>
              <a:t>будь якому іншому зазіханню на твір, що може завдати шкоди честі і репутації автора.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756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Закон України "Про авторське право і суміжні права" охороняє права виконавців, виробників фонограм і відеограм, а також організацій мовлення. </a:t>
            </a:r>
          </a:p>
          <a:p>
            <a:r>
              <a:rPr lang="uk-UA" dirty="0"/>
              <a:t>Охорона суміжних прав здійснюється без завдання шкоди охороні творів авторським правом.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4156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305776"/>
          </a:xfrm>
        </p:spPr>
        <p:txBody>
          <a:bodyPr>
            <a:normAutofit/>
          </a:bodyPr>
          <a:lstStyle/>
          <a:p>
            <a:r>
              <a:rPr lang="uk-UA" dirty="0"/>
              <a:t>Оформлення суміжних прав не вимагає виконання будь-яких формальностей. Виробники фонограм і відеограм, а також для оповіщення про свої права можуть на всіх примірниках фонограм і відеограм чи на їхніх упаковках проставляти </a:t>
            </a:r>
            <a:r>
              <a:rPr lang="uk-UA" b="1" i="1" dirty="0"/>
              <a:t>знак охорони суміжних прав</a:t>
            </a:r>
            <a:r>
              <a:rPr lang="uk-UA" dirty="0"/>
              <a:t>, що складається </a:t>
            </a:r>
            <a:r>
              <a:rPr lang="uk-UA" b="1" i="1" dirty="0"/>
              <a:t>з латинської літери Р у колі, імені (найменування) власника суміжних прав і року першої публікації фонограми</a:t>
            </a:r>
            <a:r>
              <a:rPr lang="uk-UA" dirty="0"/>
              <a:t>. Наприклад: </a:t>
            </a:r>
            <a:r>
              <a:rPr lang="en-US" dirty="0"/>
              <a:t>P Apreleska Sound Production</a:t>
            </a:r>
            <a:r>
              <a:rPr lang="uk-UA" dirty="0"/>
              <a:t>. 1995.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1890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377784"/>
          </a:xfrm>
        </p:spPr>
        <p:txBody>
          <a:bodyPr>
            <a:normAutofit/>
          </a:bodyPr>
          <a:lstStyle/>
          <a:p>
            <a:r>
              <a:rPr lang="uk-UA" b="1" i="1" dirty="0"/>
              <a:t>Особисті (немайнові) права </a:t>
            </a:r>
            <a:r>
              <a:rPr lang="uk-UA" dirty="0"/>
              <a:t>виконавців охороняються безстроково. </a:t>
            </a:r>
          </a:p>
          <a:p>
            <a:r>
              <a:rPr lang="uk-UA" b="1" i="1" dirty="0"/>
              <a:t>Майнові права </a:t>
            </a:r>
            <a:r>
              <a:rPr lang="uk-UA" dirty="0"/>
              <a:t>виконавців, фонограм і відеограм, а також організацій мовлення охороняються протягом 50 років.</a:t>
            </a:r>
          </a:p>
          <a:p>
            <a:r>
              <a:rPr lang="uk-UA" dirty="0"/>
              <a:t> Термін охорони починається з першого січня року, що наступає за роком, у якому мали місце юридичні факти (перше виконання, перше опублікування, перша передача).</a:t>
            </a:r>
            <a:endParaRPr lang="en-US" dirty="0"/>
          </a:p>
          <a:p>
            <a:pPr marL="109728" indent="0">
              <a:buNone/>
            </a:pPr>
            <a:r>
              <a:rPr lang="en-US" b="1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016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/>
              <a:t>5. Охорона прав інтелектуальної власності за кордоном.</a:t>
            </a:r>
            <a:endParaRPr lang="en-US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Законодавство України, як і будь-якої іншої країни, регулює відносини у сфері промислової власності тільки своєї країни. Тому патент отриманий в Україні, має силу тільки на території України. </a:t>
            </a:r>
          </a:p>
          <a:p>
            <a:r>
              <a:rPr lang="uk-UA" dirty="0"/>
              <a:t>Якщо ж заявник хоче одержати правову охорону в інших країнах, він повинен одержати її в кожній із цих країн.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7842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84784"/>
            <a:ext cx="8075240" cy="4464496"/>
          </a:xfrm>
        </p:spPr>
        <p:txBody>
          <a:bodyPr/>
          <a:lstStyle/>
          <a:p>
            <a:r>
              <a:rPr lang="uk-UA" dirty="0"/>
              <a:t>Для полегшення одержання правової охо­рони об’єктів промислової власності своїм громадянам і юридичним особам у зарубіжних країнах, у 1883 р одина­дцять країн підписали </a:t>
            </a:r>
            <a:r>
              <a:rPr lang="uk-UA" b="1" i="1" dirty="0"/>
              <a:t>Паризьку конвенцію про охорону промислової власності і </a:t>
            </a:r>
            <a:r>
              <a:rPr lang="uk-UA" dirty="0"/>
              <a:t>створили</a:t>
            </a:r>
            <a:r>
              <a:rPr lang="uk-UA" b="1" i="1" dirty="0"/>
              <a:t> Міжнародний Союз по охороні промислової власності</a:t>
            </a:r>
            <a:r>
              <a:rPr lang="uk-UA" dirty="0"/>
              <a:t>. На сьогодні учасниками цієї конвенції є понад 130 країн.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373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657704"/>
          </a:xfrm>
        </p:spPr>
        <p:txBody>
          <a:bodyPr/>
          <a:lstStyle/>
          <a:p>
            <a:r>
              <a:rPr lang="uk-UA" dirty="0"/>
              <a:t>Будь-який громадянин України має право запатен­тувати винахід, корисну модель, промисловий зразок в ін­ших країнах. Для цього до подачі заявки на одержання охоронного документа за кордоном заявник зобов'язаний подати заявку до Державного департаменту інтелектуаль­ної власності та інформувати його про свій намір здійснити таке патентування.</a:t>
            </a:r>
          </a:p>
        </p:txBody>
      </p:sp>
    </p:spTree>
    <p:extLst>
      <p:ext uri="{BB962C8B-B14F-4D97-AF65-F5344CB8AC3E}">
        <p14:creationId xmlns:p14="http://schemas.microsoft.com/office/powerpoint/2010/main" val="23332754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147248" cy="5377784"/>
          </a:xfrm>
        </p:spPr>
        <p:txBody>
          <a:bodyPr>
            <a:normAutofit/>
          </a:bodyPr>
          <a:lstStyle/>
          <a:p>
            <a:r>
              <a:rPr lang="uk-UA" dirty="0"/>
              <a:t>Якщо протягом </a:t>
            </a:r>
            <a:r>
              <a:rPr lang="uk-UA" b="1" i="1" dirty="0"/>
              <a:t>трьох місяців</a:t>
            </a:r>
            <a:r>
              <a:rPr lang="uk-UA" dirty="0"/>
              <a:t> від дати подачі заявки</a:t>
            </a:r>
            <a:r>
              <a:rPr lang="uk-UA" b="1" dirty="0"/>
              <a:t> </a:t>
            </a:r>
            <a:r>
              <a:rPr lang="uk-UA" dirty="0"/>
              <a:t>не надійде заборона на патентування</a:t>
            </a:r>
            <a:r>
              <a:rPr lang="uk-UA" u="sng" dirty="0"/>
              <a:t>,</a:t>
            </a:r>
            <a:r>
              <a:rPr lang="uk-UA" dirty="0"/>
              <a:t> то заявка може бути подана у відповідний орган відповідної держави. При цьому, якщо патентування винаходу здійснюється за процедурою </a:t>
            </a:r>
            <a:r>
              <a:rPr lang="uk-UA" b="1" i="1" dirty="0"/>
              <a:t>Договору про патентну кооперацію (РСТ)</a:t>
            </a:r>
            <a:r>
              <a:rPr lang="uk-UA" dirty="0"/>
              <a:t>, міжнародна заявка теж подається до Державного департаменту інтелектуальної власності.</a:t>
            </a:r>
          </a:p>
          <a:p>
            <a:r>
              <a:rPr lang="uk-UA" dirty="0"/>
              <a:t> Патентування за кордоном здійснюється, як правило, через посередника - патентного повіреного 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29460771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48880"/>
            <a:ext cx="8219256" cy="2736304"/>
          </a:xfrm>
        </p:spPr>
        <p:txBody>
          <a:bodyPr>
            <a:normAutofit/>
          </a:bodyPr>
          <a:lstStyle/>
          <a:p>
            <a:r>
              <a:rPr lang="uk-UA" sz="3200" dirty="0"/>
              <a:t>При </a:t>
            </a:r>
            <a:r>
              <a:rPr lang="uk-UA" sz="3200" b="1" i="1" dirty="0"/>
              <a:t>реєстрації тор­говельної марки </a:t>
            </a:r>
            <a:r>
              <a:rPr lang="uk-UA" sz="3200" dirty="0"/>
              <a:t>за кордоном, відповідно до Мадридської угоди про міжнародну реєстрацію знаків, однією з умов є подача заявки через власне національне патентне відомство</a:t>
            </a:r>
            <a:r>
              <a:rPr lang="ru-RU" sz="3200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51365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Суть охорони прав на ОІВ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 полягає в тому, що автор (розроблювач) об’єкта ІВ або інша визнана законом особа одержує від держави </a:t>
            </a:r>
            <a:r>
              <a:rPr lang="uk-UA" b="1" i="1" dirty="0"/>
              <a:t>виключні права </a:t>
            </a:r>
            <a:r>
              <a:rPr lang="uk-UA" dirty="0"/>
              <a:t>на створений об’єкт ІВ на визначений період часу.</a:t>
            </a:r>
          </a:p>
          <a:p>
            <a:r>
              <a:rPr lang="uk-UA" dirty="0"/>
              <a:t> Ці права регламентуються охоронним документом, що видається власнику ОІВ.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13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b="1" i="1" dirty="0"/>
              <a:t>Охорона авторських прав </a:t>
            </a:r>
            <a:r>
              <a:rPr lang="uk-UA" sz="3600" dirty="0"/>
              <a:t>за кордоном здійснюється відповідно до </a:t>
            </a:r>
            <a:r>
              <a:rPr lang="uk-UA" sz="3600" b="1" i="1" dirty="0"/>
              <a:t>Бернської конвенції про охорону літератур­них і художніх творів (1886 р.)</a:t>
            </a:r>
            <a:r>
              <a:rPr lang="uk-UA" sz="3600" dirty="0"/>
              <a:t>, до якої приєдналася Украї­на. </a:t>
            </a:r>
          </a:p>
        </p:txBody>
      </p:sp>
    </p:spTree>
    <p:extLst>
      <p:ext uri="{BB962C8B-B14F-4D97-AF65-F5344CB8AC3E}">
        <p14:creationId xmlns:p14="http://schemas.microsoft.com/office/powerpoint/2010/main" val="6225772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19256" cy="1301080"/>
          </a:xfrm>
        </p:spPr>
        <p:txBody>
          <a:bodyPr>
            <a:normAutofit/>
          </a:bodyPr>
          <a:lstStyle/>
          <a:p>
            <a:r>
              <a:rPr lang="uk-UA" sz="2800" dirty="0"/>
              <a:t>В основу Бернської конвенції покладено три принципи: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8"/>
            <a:ext cx="8219256" cy="4513688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/>
              <a:t>Принцип національного режиму</a:t>
            </a:r>
            <a:r>
              <a:rPr lang="uk-UA" dirty="0"/>
              <a:t> полягає в тому, що твори, створені в одній країні-учасниці, повинні отримувати в інших країнах-учасницях таку ж охорону, яка надається в цих країнах творам своїх громадян.</a:t>
            </a:r>
          </a:p>
          <a:p>
            <a:r>
              <a:rPr lang="uk-UA" b="1" i="1" dirty="0"/>
              <a:t>Принцип автоматичної охорони</a:t>
            </a:r>
            <a:r>
              <a:rPr lang="uk-UA" dirty="0"/>
              <a:t> означає, що охоро­на за національним режимом надається автоматично без будь-яких формальних умов реєстрації тощо.</a:t>
            </a:r>
          </a:p>
          <a:p>
            <a:r>
              <a:rPr lang="uk-UA" b="1" i="1" dirty="0"/>
              <a:t>Принцип незалежності охорони</a:t>
            </a:r>
            <a:r>
              <a:rPr lang="uk-UA" dirty="0"/>
              <a:t> полягає в тому, що охорона надається в країнах-учасницях незалежно від на­явності охорони в країнах походження твору.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945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88840"/>
            <a:ext cx="8075240" cy="3456384"/>
          </a:xfrm>
        </p:spPr>
        <p:txBody>
          <a:bodyPr/>
          <a:lstStyle/>
          <a:p>
            <a:r>
              <a:rPr lang="uk-UA" dirty="0"/>
              <a:t>Міжнародно-правова </a:t>
            </a:r>
            <a:r>
              <a:rPr lang="uk-UA" b="1" i="1" dirty="0"/>
              <a:t>охорона суміжних прав</a:t>
            </a:r>
            <a:r>
              <a:rPr lang="uk-UA" dirty="0"/>
              <a:t> здійс­нюється на підставі </a:t>
            </a:r>
            <a:r>
              <a:rPr lang="uk-UA" b="1" i="1" dirty="0"/>
              <a:t>Римської конвенції</a:t>
            </a:r>
            <a:r>
              <a:rPr lang="uk-UA" i="1" dirty="0"/>
              <a:t> </a:t>
            </a:r>
            <a:r>
              <a:rPr lang="uk-UA" dirty="0"/>
              <a:t>1961 року. За цією Конвенцією охороняються права виконавців, права вироб­ників фонограм, права організацій мовлення.</a:t>
            </a:r>
          </a:p>
        </p:txBody>
      </p:sp>
    </p:spTree>
    <p:extLst>
      <p:ext uri="{BB962C8B-B14F-4D97-AF65-F5344CB8AC3E}">
        <p14:creationId xmlns:p14="http://schemas.microsoft.com/office/powerpoint/2010/main" val="35454600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Основним принципом Римської конвенції є </a:t>
            </a:r>
            <a:r>
              <a:rPr lang="uk-UA" b="1" i="1" dirty="0"/>
              <a:t>принцип національного режиму</a:t>
            </a:r>
            <a:r>
              <a:rPr lang="uk-UA"/>
              <a:t>. </a:t>
            </a:r>
          </a:p>
          <a:p>
            <a:r>
              <a:rPr lang="uk-UA"/>
              <a:t>Якщо </a:t>
            </a:r>
            <a:r>
              <a:rPr lang="uk-UA" dirty="0"/>
              <a:t>міжнародним договором, учасником якого є Україна, встановлено інші правила охорони, ніж ті, котрі містяться в Законі України "Про авторське право і суміжні права", то застосовуються </a:t>
            </a:r>
            <a:r>
              <a:rPr lang="uk-UA" b="1" i="1" dirty="0"/>
              <a:t>норми міжнародного договору</a:t>
            </a:r>
            <a:r>
              <a:rPr lang="ru-RU" i="1" dirty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440317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uk-UA" dirty="0"/>
              <a:t>                           </a:t>
            </a:r>
          </a:p>
          <a:p>
            <a:pPr marL="109728" indent="0">
              <a:buNone/>
            </a:pPr>
            <a:endParaRPr lang="uk-UA" dirty="0"/>
          </a:p>
          <a:p>
            <a:pPr marL="109728" indent="0">
              <a:buNone/>
            </a:pPr>
            <a:endParaRPr lang="uk-UA" dirty="0"/>
          </a:p>
          <a:p>
            <a:pPr marL="109728" indent="0">
              <a:buNone/>
            </a:pPr>
            <a:endParaRPr lang="uk-UA" dirty="0"/>
          </a:p>
          <a:p>
            <a:pPr marL="109728" indent="0" algn="ctr">
              <a:buNone/>
            </a:pPr>
            <a:r>
              <a:rPr lang="uk-UA" dirty="0"/>
              <a:t>                          </a:t>
            </a:r>
            <a:r>
              <a:rPr lang="uk-UA" sz="3600" dirty="0"/>
              <a:t>Дякую за увагу!</a:t>
            </a:r>
          </a:p>
          <a:p>
            <a:pPr marL="109728" indent="0">
              <a:buNone/>
            </a:pPr>
            <a:r>
              <a:rPr lang="uk-UA" dirty="0"/>
              <a:t>                                 </a:t>
            </a:r>
          </a:p>
          <a:p>
            <a:pPr marL="109728" indent="0">
              <a:buNone/>
            </a:pPr>
            <a:r>
              <a:rPr lang="uk-UA" dirty="0"/>
              <a:t>                                       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93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91264" cy="4353347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    Часто охорону інтелектуальної власності ототожнюють з її захистом і користуються терміном «захист прав інтелектуальної власності».</a:t>
            </a:r>
          </a:p>
          <a:p>
            <a:pPr marL="0" indent="0">
              <a:buNone/>
            </a:pPr>
            <a:r>
              <a:rPr lang="uk-UA" dirty="0"/>
              <a:t>  Треба розрізняти поняття </a:t>
            </a:r>
            <a:r>
              <a:rPr lang="uk-UA" b="1" i="1" dirty="0"/>
              <a:t>«правова охорона»</a:t>
            </a:r>
            <a:r>
              <a:rPr lang="uk-UA" dirty="0"/>
              <a:t> і </a:t>
            </a:r>
            <a:r>
              <a:rPr lang="uk-UA" b="1" i="1" dirty="0"/>
              <a:t>«правовий захист».</a:t>
            </a:r>
            <a:r>
              <a:rPr lang="ru-RU" dirty="0"/>
              <a:t>     </a:t>
            </a:r>
          </a:p>
          <a:p>
            <a:pPr marL="0" indent="0">
              <a:buNone/>
            </a:pPr>
            <a:r>
              <a:rPr lang="ru-RU" dirty="0"/>
              <a:t>   </a:t>
            </a:r>
            <a:r>
              <a:rPr lang="uk-UA" dirty="0"/>
              <a:t>Підставою для цього є те, що вони мають різні цілі та здійснюються різними організаційними структурами.</a:t>
            </a:r>
            <a:endParaRPr lang="uk-UA" b="1" i="1" dirty="0"/>
          </a:p>
          <a:p>
            <a:pPr marL="0" indent="0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14354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E17D713-90AD-410D-B56C-5688A0C42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/>
          <a:lstStyle/>
          <a:p>
            <a:r>
              <a:rPr lang="uk-UA" b="1" i="1" dirty="0"/>
              <a:t>Основною метою захисту </a:t>
            </a:r>
            <a:r>
              <a:rPr lang="uk-UA" dirty="0"/>
              <a:t>прав ІВ є створення правових механізмів законного запобігання можливості безоплатного використання об'єктів ІВ третіми особами з комерційною метою.</a:t>
            </a:r>
          </a:p>
          <a:p>
            <a:r>
              <a:rPr lang="uk-UA" dirty="0"/>
              <a:t>Поняття «захист» включає передбачену законодавством діяльність відповідних державних органів по визнанню, поновленню прав, а також усуненню перешкод, що заважають реалізації прав та законних інтересів суб'єктів права ІВ.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01424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19256" cy="413732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    </a:t>
            </a:r>
            <a:r>
              <a:rPr lang="uk-UA" b="1" i="1" dirty="0"/>
              <a:t>Основним способом охорони </a:t>
            </a:r>
            <a:r>
              <a:rPr lang="uk-UA" dirty="0"/>
              <a:t>є </a:t>
            </a:r>
            <a:r>
              <a:rPr lang="uk-UA" i="1" dirty="0"/>
              <a:t>видача автору або іншому суб’єкту права інтелектуальної власності охоронного документа: патенту чи свідоцтва</a:t>
            </a:r>
            <a:r>
              <a:rPr lang="uk-UA" dirty="0"/>
              <a:t>.</a:t>
            </a:r>
            <a:r>
              <a:rPr lang="ru-RU" dirty="0"/>
              <a:t>  </a:t>
            </a:r>
          </a:p>
          <a:p>
            <a:pPr marL="0" indent="0">
              <a:buNone/>
            </a:pPr>
            <a:r>
              <a:rPr lang="ru-RU" dirty="0"/>
              <a:t>    </a:t>
            </a:r>
            <a:r>
              <a:rPr lang="uk-UA" b="1" i="1" dirty="0"/>
              <a:t>Охороною</a:t>
            </a:r>
            <a:r>
              <a:rPr lang="uk-UA" dirty="0"/>
              <a:t> займаються патентні органи, а </a:t>
            </a:r>
            <a:r>
              <a:rPr lang="uk-UA" b="1" i="1" dirty="0"/>
              <a:t>захистом</a:t>
            </a:r>
            <a:r>
              <a:rPr lang="uk-UA" dirty="0"/>
              <a:t> (у випадку порушення цих прав) - адміністративні і судові органи.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1165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91264" cy="1224136"/>
          </a:xfrm>
        </p:spPr>
        <p:txBody>
          <a:bodyPr>
            <a:noAutofit/>
          </a:bodyPr>
          <a:lstStyle/>
          <a:p>
            <a:r>
              <a:rPr lang="uk-UA" sz="3600" i="1" dirty="0"/>
              <a:t>Принципи правової охорони ОІВ: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8085584" cy="3949899"/>
          </a:xfrm>
        </p:spPr>
        <p:txBody>
          <a:bodyPr>
            <a:normAutofit/>
          </a:bodyPr>
          <a:lstStyle/>
          <a:p>
            <a:r>
              <a:rPr lang="uk-UA" i="1" dirty="0"/>
              <a:t> </a:t>
            </a:r>
            <a:r>
              <a:rPr lang="uk-UA" b="1" i="1" dirty="0"/>
              <a:t>Охороноспроможність.</a:t>
            </a:r>
            <a:r>
              <a:rPr lang="uk-UA" dirty="0"/>
              <a:t> Тобто об’єкт правової охорони повинен відповідати визначеним законом вимогам. </a:t>
            </a:r>
            <a:r>
              <a:rPr lang="uk-UA" i="1" dirty="0"/>
              <a:t>Наприклад, винахід відповідає умовам патентоспроможності, якщо він є новим, має винахідницький рівень і є промислово придатним.</a:t>
            </a:r>
            <a:endParaRPr lang="en-US" i="1" dirty="0"/>
          </a:p>
          <a:p>
            <a:r>
              <a:rPr lang="uk-UA" dirty="0"/>
              <a:t> </a:t>
            </a:r>
            <a:r>
              <a:rPr lang="uk-UA" b="1" i="1" dirty="0"/>
              <a:t>Визнання за правовласником виключного права на об’єкт інтелектуальної власності.</a:t>
            </a:r>
            <a:endParaRPr lang="en-US" b="1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794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5017744"/>
          </a:xfrm>
        </p:spPr>
        <p:txBody>
          <a:bodyPr>
            <a:normAutofit/>
          </a:bodyPr>
          <a:lstStyle/>
          <a:p>
            <a:r>
              <a:rPr lang="uk-UA" b="1" i="1" dirty="0"/>
              <a:t>Додержання прав не тільки правовласників, але й дійсних розробників (авторів, винахідників</a:t>
            </a:r>
            <a:r>
              <a:rPr lang="uk-UA" b="1" dirty="0"/>
              <a:t>).</a:t>
            </a:r>
            <a:endParaRPr lang="en-US" b="1" dirty="0"/>
          </a:p>
          <a:p>
            <a:r>
              <a:rPr lang="uk-UA" dirty="0"/>
              <a:t> Додержання балансу інтересів правовласника з одного боку і суспільства з іншого – </a:t>
            </a:r>
            <a:r>
              <a:rPr lang="uk-UA" b="1" i="1" dirty="0"/>
              <a:t>обмеження монополії на об’єкт права</a:t>
            </a:r>
            <a:r>
              <a:rPr lang="uk-UA" dirty="0"/>
              <a:t>, </a:t>
            </a:r>
            <a:r>
              <a:rPr lang="uk-UA" i="1" dirty="0"/>
              <a:t>наприклад, встановлення розумного строку дії охоронного документу.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0285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437</TotalTime>
  <Words>2588</Words>
  <Application>Microsoft Office PowerPoint</Application>
  <PresentationFormat>Экран (4:3)</PresentationFormat>
  <Paragraphs>264</Paragraphs>
  <Slides>44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51" baseType="lpstr">
      <vt:lpstr>Arial</vt:lpstr>
      <vt:lpstr>Book Antiqua</vt:lpstr>
      <vt:lpstr>Georgia</vt:lpstr>
      <vt:lpstr>Lucida Sans</vt:lpstr>
      <vt:lpstr>Times New Roman</vt:lpstr>
      <vt:lpstr>Wingdings 2</vt:lpstr>
      <vt:lpstr>Городская</vt:lpstr>
      <vt:lpstr>Інтелектуальна власність</vt:lpstr>
      <vt:lpstr>План  </vt:lpstr>
      <vt:lpstr>1. Мета і принципи правової охорони. </vt:lpstr>
      <vt:lpstr>Суть охорони прав на ОІВ</vt:lpstr>
      <vt:lpstr>Презентация PowerPoint</vt:lpstr>
      <vt:lpstr>Презентация PowerPoint</vt:lpstr>
      <vt:lpstr>Презентация PowerPoint</vt:lpstr>
      <vt:lpstr>Принципи правової охорони ОІВ: </vt:lpstr>
      <vt:lpstr>Презентация PowerPoint</vt:lpstr>
      <vt:lpstr>2. Охорона прав на об’єкти промислової власності. </vt:lpstr>
      <vt:lpstr>Презентация PowerPoint</vt:lpstr>
      <vt:lpstr>Класифікація патентів.</vt:lpstr>
      <vt:lpstr>За територіальною ознакою:</vt:lpstr>
      <vt:lpstr>За певними межами чинності:</vt:lpstr>
      <vt:lpstr>Презентация PowerPoint</vt:lpstr>
      <vt:lpstr>Правова охорона об’єктів промислової власності  (таблиця 1). </vt:lpstr>
      <vt:lpstr>Презентация PowerPoint</vt:lpstr>
      <vt:lpstr>Презентация PowerPoint</vt:lpstr>
      <vt:lpstr>Презентация PowerPoint</vt:lpstr>
      <vt:lpstr>3. Охорона прав на нетрадиційні об’єкти інтелектуальної власності (таблиця 2)</vt:lpstr>
      <vt:lpstr>Презентация PowerPoint</vt:lpstr>
      <vt:lpstr>4. Охорона об’єктів авторського права і суміжних прав  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5. Охорона прав інтелектуальної власності за кордоном.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 основу Бернської конвенції покладено три принципи: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Інтелектуальна власність</dc:title>
  <dc:creator>Вадос</dc:creator>
  <cp:lastModifiedBy>Щербакова Олена Миколаївна</cp:lastModifiedBy>
  <cp:revision>38</cp:revision>
  <dcterms:created xsi:type="dcterms:W3CDTF">2020-10-13T06:20:57Z</dcterms:created>
  <dcterms:modified xsi:type="dcterms:W3CDTF">2023-02-28T14:29:32Z</dcterms:modified>
</cp:coreProperties>
</file>