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3" r:id="rId8"/>
    <p:sldId id="269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0" r:id="rId24"/>
    <p:sldId id="278" r:id="rId25"/>
    <p:sldId id="279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53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232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6157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300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8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98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860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148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46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846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231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30E25-99F4-4CC7-8BFD-20444ACE2C6A}" type="datetimeFigureOut">
              <a:rPr lang="uk-UA" smtClean="0"/>
              <a:t>20.10.2015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4447D-DC0C-44B7-A664-6C78EA99E7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776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Управління потоками.</a:t>
            </a:r>
            <a:br>
              <a:rPr lang="uk-UA" dirty="0" smtClean="0"/>
            </a:br>
            <a:r>
              <a:rPr lang="uk-UA" dirty="0" smtClean="0"/>
              <a:t>Переривання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485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Зупинений потік (</a:t>
            </a:r>
            <a:r>
              <a:rPr lang="en-US" dirty="0" smtClean="0"/>
              <a:t>dead)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Потік зупинений, якщо:</a:t>
            </a:r>
          </a:p>
          <a:p>
            <a:pPr marL="400050" lvl="1" indent="0">
              <a:buNone/>
            </a:pPr>
            <a:r>
              <a:rPr lang="uk-UA" dirty="0" smtClean="0"/>
              <a:t>1. Метод </a:t>
            </a:r>
            <a:r>
              <a:rPr lang="en-US" dirty="0" smtClean="0"/>
              <a:t>run() </a:t>
            </a:r>
            <a:r>
              <a:rPr lang="uk-UA" dirty="0" smtClean="0"/>
              <a:t>нормально завершив свою роботу</a:t>
            </a:r>
          </a:p>
          <a:p>
            <a:pPr marL="400050" lvl="1" indent="0">
              <a:buNone/>
            </a:pPr>
            <a:r>
              <a:rPr lang="uk-UA" dirty="0" smtClean="0"/>
              <a:t>2. Неперехоплена виключна ситуація </a:t>
            </a:r>
            <a:r>
              <a:rPr lang="uk-UA" dirty="0" err="1" smtClean="0"/>
              <a:t>припинрила</a:t>
            </a:r>
            <a:r>
              <a:rPr lang="uk-UA" dirty="0" smtClean="0"/>
              <a:t> роботу методу</a:t>
            </a:r>
            <a:r>
              <a:rPr lang="en-US" dirty="0" smtClean="0"/>
              <a:t> run()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Стан потоку можна дізнатися методом </a:t>
            </a:r>
            <a:r>
              <a:rPr lang="en-US" dirty="0" err="1" smtClean="0"/>
              <a:t>isAlive</a:t>
            </a:r>
            <a:r>
              <a:rPr lang="en-US" dirty="0" smtClean="0"/>
              <a:t>(), </a:t>
            </a:r>
            <a:r>
              <a:rPr lang="uk-UA" dirty="0" smtClean="0"/>
              <a:t>який повертає </a:t>
            </a:r>
            <a:r>
              <a:rPr lang="en-US" dirty="0" smtClean="0"/>
              <a:t>true</a:t>
            </a:r>
            <a:r>
              <a:rPr lang="uk-UA" dirty="0" smtClean="0"/>
              <a:t>, якщо потік запущений чи заблокований.</a:t>
            </a:r>
          </a:p>
        </p:txBody>
      </p:sp>
    </p:spTree>
    <p:extLst>
      <p:ext uri="{BB962C8B-B14F-4D97-AF65-F5344CB8AC3E}">
        <p14:creationId xmlns:p14="http://schemas.microsoft.com/office/powerpoint/2010/main" val="6321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Планувальник виконання потоків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Планувальник вибирає потік з найвищим пріоритетом серед запущених в даний момент. Віртуальна машина </a:t>
            </a:r>
            <a:r>
              <a:rPr lang="en-US" dirty="0" smtClean="0"/>
              <a:t>Java </a:t>
            </a:r>
            <a:r>
              <a:rPr lang="uk-UA" dirty="0" smtClean="0"/>
              <a:t>встановлює відповідність між пріоритетами потоків та пріоритетами процесорів в операційній системі. </a:t>
            </a:r>
          </a:p>
          <a:p>
            <a:pPr marL="0" indent="0">
              <a:buNone/>
            </a:pPr>
            <a:r>
              <a:rPr lang="uk-UA" dirty="0" smtClean="0"/>
              <a:t>Запущений потік з найвищим пріоритетом виконується до тих пір, доки не виконана одна з наведених дій: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передається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методу </a:t>
            </a:r>
            <a:r>
              <a:rPr lang="ru-RU" dirty="0" err="1" smtClean="0"/>
              <a:t>yield</a:t>
            </a:r>
            <a:r>
              <a:rPr lang="ru-RU" dirty="0" smtClean="0"/>
              <a:t>().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/>
              <a:t>статус </a:t>
            </a:r>
            <a:r>
              <a:rPr lang="ru-RU" dirty="0" smtClean="0"/>
              <a:t>потоку,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запущений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блокований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зупинений</a:t>
            </a:r>
            <a:r>
              <a:rPr lang="ru-RU" dirty="0" smtClean="0"/>
              <a:t>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Запущений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з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 </a:t>
            </a:r>
            <a:r>
              <a:rPr lang="ru-RU" dirty="0" err="1" smtClean="0"/>
              <a:t>пріоритетом</a:t>
            </a:r>
            <a:r>
              <a:rPr lang="ru-RU" dirty="0" smtClean="0"/>
              <a:t> 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сплинув</a:t>
            </a:r>
            <a:r>
              <a:rPr lang="ru-RU" dirty="0" smtClean="0"/>
              <a:t> час </a:t>
            </a:r>
            <a:r>
              <a:rPr lang="ru-RU" dirty="0" err="1" smtClean="0"/>
              <a:t>заданої</a:t>
            </a:r>
            <a:r>
              <a:rPr lang="ru-RU" dirty="0" smtClean="0"/>
              <a:t> паузи,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/</a:t>
            </a:r>
            <a:r>
              <a:rPr lang="ru-RU" dirty="0" err="1" smtClean="0"/>
              <a:t>виведення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розблокування</a:t>
            </a:r>
            <a:r>
              <a:rPr lang="ru-RU" dirty="0" smtClean="0"/>
              <a:t> об</a:t>
            </a:r>
            <a:r>
              <a:rPr lang="en-US" dirty="0" smtClean="0"/>
              <a:t>’</a:t>
            </a:r>
            <a:r>
              <a:rPr lang="ru-RU" dirty="0" err="1" smtClean="0"/>
              <a:t>єкта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uk-UA" dirty="0" smtClean="0"/>
              <a:t>який потрібен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/>
              <a:t>потоку,  </a:t>
            </a:r>
            <a:r>
              <a:rPr lang="ru-RU" dirty="0" smtClean="0"/>
              <a:t>за </a:t>
            </a:r>
            <a:r>
              <a:rPr lang="ru-RU" dirty="0" err="1" smtClean="0"/>
              <a:t>допомогою</a:t>
            </a:r>
            <a:r>
              <a:rPr lang="ru-RU" dirty="0" smtClean="0"/>
              <a:t> методу </a:t>
            </a:r>
            <a:r>
              <a:rPr lang="ru-RU" dirty="0" err="1" smtClean="0"/>
              <a:t>notifyAl</a:t>
            </a:r>
            <a:r>
              <a:rPr lang="en-US" dirty="0" smtClean="0"/>
              <a:t>l</a:t>
            </a:r>
            <a:r>
              <a:rPr lang="ru-RU" dirty="0" smtClean="0"/>
              <a:t> </a:t>
            </a:r>
            <a:r>
              <a:rPr lang="ru-RU" dirty="0"/>
              <a:t>/</a:t>
            </a:r>
            <a:r>
              <a:rPr lang="ru-RU" dirty="0" err="1" smtClean="0"/>
              <a:t>notifу</a:t>
            </a:r>
            <a:r>
              <a:rPr lang="ru-RU" dirty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74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Зауваження: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Якщо потоків з найвищим пріоритетом кілька, то НЕ гарантується рівноправний їх запуск.</a:t>
            </a:r>
          </a:p>
          <a:p>
            <a:pPr marL="0" indent="0">
              <a:buNone/>
            </a:pPr>
            <a:r>
              <a:rPr lang="uk-UA" dirty="0" smtClean="0"/>
              <a:t>Зауваження: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Робота планувальника виконання потоків сильно залежить від платформи, тому результат запуску програми на різних платформах може сильно відрізнятись.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785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Гонка(</a:t>
            </a:r>
            <a:r>
              <a:rPr lang="ru-RU" dirty="0" err="1" smtClean="0"/>
              <a:t>race</a:t>
            </a:r>
            <a:r>
              <a:rPr lang="ru-RU" dirty="0" smtClean="0"/>
              <a:t> </a:t>
            </a:r>
            <a:r>
              <a:rPr lang="ru-RU" dirty="0" err="1" smtClean="0"/>
              <a:t>condition</a:t>
            </a:r>
            <a:r>
              <a:rPr lang="ru-RU" dirty="0" smtClean="0"/>
              <a:t>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два потоки </a:t>
            </a:r>
            <a:r>
              <a:rPr lang="ru-RU" dirty="0" err="1" smtClean="0"/>
              <a:t>здійснюють</a:t>
            </a:r>
            <a:r>
              <a:rPr lang="ru-RU" dirty="0" smtClean="0"/>
              <a:t> доступ до одного і того ж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 та викликають методи, що змінюють його стан, </a:t>
            </a:r>
            <a:r>
              <a:rPr lang="ru-RU" dirty="0" smtClean="0"/>
              <a:t>то вони «</a:t>
            </a:r>
            <a:r>
              <a:rPr lang="ru-RU" dirty="0" err="1" smtClean="0"/>
              <a:t>наступають</a:t>
            </a:r>
            <a:r>
              <a:rPr lang="ru-RU" dirty="0" smtClean="0"/>
              <a:t> один одному на п</a:t>
            </a:r>
            <a:r>
              <a:rPr lang="en-US" dirty="0" smtClean="0"/>
              <a:t>’</a:t>
            </a:r>
            <a:r>
              <a:rPr lang="uk-UA" dirty="0" err="1" smtClean="0"/>
              <a:t>яти</a:t>
            </a:r>
            <a:r>
              <a:rPr lang="uk-UA" dirty="0" smtClean="0"/>
              <a:t>» і,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порядку доступу до </a:t>
            </a:r>
            <a:r>
              <a:rPr lang="ru-RU" dirty="0" err="1" smtClean="0"/>
              <a:t>даних</a:t>
            </a:r>
            <a:r>
              <a:rPr lang="ru-RU" dirty="0" smtClean="0"/>
              <a:t>, 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може бути пошкоджений. </a:t>
            </a:r>
          </a:p>
          <a:p>
            <a:pPr marL="0" indent="0" algn="just">
              <a:buNone/>
            </a:pP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в </a:t>
            </a:r>
            <a:r>
              <a:rPr lang="ru-RU" dirty="0" err="1" smtClean="0"/>
              <a:t>паралельному</a:t>
            </a:r>
            <a:r>
              <a:rPr lang="ru-RU" dirty="0" smtClean="0"/>
              <a:t> </a:t>
            </a:r>
            <a:r>
              <a:rPr lang="ru-RU" dirty="0" err="1" smtClean="0"/>
              <a:t>програмуванні</a:t>
            </a:r>
            <a:r>
              <a:rPr lang="ru-RU" dirty="0" smtClean="0"/>
              <a:t> </a:t>
            </a:r>
            <a:r>
              <a:rPr lang="ru-RU" dirty="0" err="1" smtClean="0"/>
              <a:t>терміном</a:t>
            </a:r>
            <a:r>
              <a:rPr lang="ru-RU" dirty="0" smtClean="0"/>
              <a:t> </a:t>
            </a:r>
            <a:r>
              <a:rPr lang="ru-RU" b="1" u="sng" dirty="0" smtClean="0"/>
              <a:t>гонка(</a:t>
            </a:r>
            <a:r>
              <a:rPr lang="ru-RU" b="1" u="sng" dirty="0" err="1" smtClean="0"/>
              <a:t>race</a:t>
            </a:r>
            <a:r>
              <a:rPr lang="ru-RU" b="1" u="sng" dirty="0" smtClean="0"/>
              <a:t> </a:t>
            </a:r>
            <a:r>
              <a:rPr lang="ru-RU" b="1" u="sng" dirty="0" err="1"/>
              <a:t>condition</a:t>
            </a:r>
            <a:r>
              <a:rPr lang="ru-RU" b="1" u="sng" dirty="0"/>
              <a:t>).</a:t>
            </a:r>
            <a:endParaRPr lang="uk-UA" b="1" u="sng" dirty="0"/>
          </a:p>
        </p:txBody>
      </p:sp>
    </p:spTree>
    <p:extLst>
      <p:ext uri="{BB962C8B-B14F-4D97-AF65-F5344CB8AC3E}">
        <p14:creationId xmlns:p14="http://schemas.microsoft.com/office/powerpoint/2010/main" val="391873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Спільний доступ до даних двох потоків при відсутності синхронізації</a:t>
            </a:r>
            <a:endParaRPr lang="uk-U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3" t="16139" r="23759" b="20944"/>
          <a:stretch/>
        </p:blipFill>
        <p:spPr bwMode="auto">
          <a:xfrm>
            <a:off x="1674420" y="1876301"/>
            <a:ext cx="5070763" cy="3194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60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Синхронізація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Якщо потрібно вказати, що виконання методу не може перериватись до його завершення, використовується синхронізований метод. </a:t>
            </a:r>
          </a:p>
          <a:p>
            <a:pPr marL="0" indent="0">
              <a:buNone/>
            </a:pPr>
            <a:r>
              <a:rPr lang="uk-UA" dirty="0" smtClean="0"/>
              <a:t> Наприклад,</a:t>
            </a:r>
          </a:p>
          <a:p>
            <a:pPr marL="0" indent="0">
              <a:buNone/>
            </a:pPr>
            <a:r>
              <a:rPr lang="en-US" dirty="0"/>
              <a:t>public </a:t>
            </a:r>
            <a:r>
              <a:rPr lang="en-US" b="1" dirty="0"/>
              <a:t>synchronized </a:t>
            </a:r>
            <a:r>
              <a:rPr lang="en-US" dirty="0"/>
              <a:t>void transfer(</a:t>
            </a:r>
            <a:r>
              <a:rPr lang="en-US" dirty="0" err="1"/>
              <a:t>int</a:t>
            </a:r>
            <a:r>
              <a:rPr lang="en-US" dirty="0"/>
              <a:t> from, </a:t>
            </a:r>
            <a:r>
              <a:rPr lang="en-US" dirty="0" err="1"/>
              <a:t>int</a:t>
            </a:r>
            <a:r>
              <a:rPr lang="en-US" dirty="0"/>
              <a:t> to,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amount){…..}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Такий підхід запропонував </a:t>
            </a:r>
            <a:r>
              <a:rPr lang="uk-UA" dirty="0"/>
              <a:t>Тони </a:t>
            </a:r>
            <a:r>
              <a:rPr lang="uk-UA" dirty="0" err="1" smtClean="0"/>
              <a:t>Хоар</a:t>
            </a:r>
            <a:r>
              <a:rPr lang="uk-UA" dirty="0" smtClean="0"/>
              <a:t> </a:t>
            </a:r>
            <a:r>
              <a:rPr lang="uk-UA" dirty="0"/>
              <a:t>(Топу </a:t>
            </a:r>
            <a:r>
              <a:rPr lang="uk-UA" dirty="0" err="1" smtClean="0"/>
              <a:t>Ноаге</a:t>
            </a:r>
            <a:r>
              <a:rPr lang="uk-UA" dirty="0" smtClean="0"/>
              <a:t>). В інших підходах використовують семафори і критичні секції.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968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Схематичне представлення роботи синхронізованого методу</a:t>
            </a:r>
            <a:endParaRPr lang="uk-U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9" t="16473" r="29016" b="15265"/>
          <a:stretch/>
        </p:blipFill>
        <p:spPr bwMode="auto">
          <a:xfrm>
            <a:off x="1947554" y="1615044"/>
            <a:ext cx="6152838" cy="4566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9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Зауваження!!!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Синхронізацію слід указувати для методів, які виконують зчитування спільних даних та їх оновлення, оскільки виконання синхронізації потребує додаткових обчислювальних ресурсів.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90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Блоковані 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, з якими виконуються дії в синхронізованому методі, на весь час його роботи блокуються.</a:t>
            </a:r>
            <a:endParaRPr lang="en-US" dirty="0" smtClean="0"/>
          </a:p>
          <a:p>
            <a:r>
              <a:rPr lang="uk-UA" dirty="0" smtClean="0"/>
              <a:t>Інші потоки не мають доступу до блокованого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Потік, який намагається викликати синхронізований метод, перевіряє наявність блокування у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r>
              <a:rPr lang="uk-UA" dirty="0" smtClean="0"/>
              <a:t>. Якщо вони заблоковані, то очікує розблокування.</a:t>
            </a:r>
          </a:p>
          <a:p>
            <a:r>
              <a:rPr lang="uk-UA" dirty="0" smtClean="0"/>
              <a:t>Планувальник періодично активізує потоки, які очікують розблокування.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07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 </a:t>
            </a:r>
            <a:r>
              <a:rPr lang="en-US" dirty="0" smtClean="0"/>
              <a:t>wait() </a:t>
            </a:r>
            <a:r>
              <a:rPr lang="uk-UA" dirty="0" smtClean="0"/>
              <a:t> та </a:t>
            </a:r>
            <a:r>
              <a:rPr lang="en-US" dirty="0" smtClean="0"/>
              <a:t>notify()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Метод </a:t>
            </a:r>
            <a:r>
              <a:rPr lang="en-US" dirty="0" smtClean="0"/>
              <a:t>wait() </a:t>
            </a:r>
            <a:r>
              <a:rPr lang="uk-UA" dirty="0" smtClean="0"/>
              <a:t>використовують, коли потрібно призупинити виконання синхронізованого методу. 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Виклик методу </a:t>
            </a:r>
            <a:r>
              <a:rPr lang="en-US" dirty="0" smtClean="0"/>
              <a:t>wait()</a:t>
            </a:r>
            <a:r>
              <a:rPr lang="uk-UA" dirty="0" smtClean="0"/>
              <a:t> означає, що поточний потік блокується і звільняє 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(заблокований синхронізованим методом).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Потік потрапляє у список очікування </a:t>
            </a:r>
            <a:r>
              <a:rPr lang="en-US" dirty="0" smtClean="0"/>
              <a:t>(wait list)</a:t>
            </a:r>
            <a:r>
              <a:rPr lang="uk-UA" dirty="0" smtClean="0"/>
              <a:t> даного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 і планувальник потоків ігнорує його, доки він не буде видалений з черги.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Видалення зі списку очікування відбувається методом </a:t>
            </a:r>
            <a:r>
              <a:rPr lang="en-US" dirty="0" err="1" smtClean="0"/>
              <a:t>notifyAll</a:t>
            </a:r>
            <a:r>
              <a:rPr lang="en-US" dirty="0" smtClean="0"/>
              <a:t>()</a:t>
            </a:r>
            <a:r>
              <a:rPr lang="uk-UA" dirty="0" smtClean="0"/>
              <a:t> або</a:t>
            </a:r>
            <a:r>
              <a:rPr lang="en-US" dirty="0" smtClean="0"/>
              <a:t> notify()</a:t>
            </a:r>
            <a:r>
              <a:rPr lang="uk-UA" dirty="0" smtClean="0"/>
              <a:t>. Перший видаляє усі потоки зі списку очікувань, другий – тільки даний потік.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196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Переривання означає зупинення виконання будь-яких дій потоку</a:t>
            </a:r>
          </a:p>
          <a:p>
            <a:r>
              <a:rPr lang="uk-UA" dirty="0" smtClean="0"/>
              <a:t>Немає можливості примусово зупинити роботу потоку (метод </a:t>
            </a:r>
            <a:r>
              <a:rPr lang="en-US" dirty="0" smtClean="0"/>
              <a:t>stop() </a:t>
            </a:r>
            <a:r>
              <a:rPr lang="uk-UA" dirty="0" smtClean="0"/>
              <a:t>НЕ використовується!). Замість цього використовується метод </a:t>
            </a:r>
            <a:r>
              <a:rPr lang="en-US" dirty="0" smtClean="0"/>
              <a:t>interrupt()</a:t>
            </a:r>
            <a:r>
              <a:rPr lang="uk-UA" dirty="0" smtClean="0"/>
              <a:t>, який запитує про можливість припинення роботи даного потоку. Коли для блокованого об</a:t>
            </a:r>
            <a:r>
              <a:rPr lang="en-US" dirty="0" smtClean="0"/>
              <a:t>’</a:t>
            </a:r>
            <a:r>
              <a:rPr lang="uk-UA" dirty="0" err="1" smtClean="0"/>
              <a:t>єкту</a:t>
            </a:r>
            <a:r>
              <a:rPr lang="uk-UA" dirty="0" smtClean="0"/>
              <a:t> викликається метод </a:t>
            </a:r>
            <a:r>
              <a:rPr lang="en-US" dirty="0" smtClean="0"/>
              <a:t>interrupt(),</a:t>
            </a:r>
            <a:r>
              <a:rPr lang="uk-UA" dirty="0"/>
              <a:t> </a:t>
            </a:r>
            <a:r>
              <a:rPr lang="uk-UA" dirty="0" smtClean="0"/>
              <a:t>дія блокуючого  виклику припиняється (</a:t>
            </a:r>
            <a:r>
              <a:rPr lang="en-US" dirty="0" smtClean="0"/>
              <a:t>sleep(), wait()</a:t>
            </a:r>
            <a:r>
              <a:rPr lang="uk-UA" dirty="0" smtClean="0"/>
              <a:t>)</a:t>
            </a:r>
            <a:r>
              <a:rPr lang="en-US" dirty="0" smtClean="0"/>
              <a:t> </a:t>
            </a:r>
            <a:r>
              <a:rPr lang="uk-UA" dirty="0" smtClean="0"/>
              <a:t>і управління передається обробнику виключної ситуації </a:t>
            </a:r>
            <a:r>
              <a:rPr lang="en-US" dirty="0" err="1" smtClean="0"/>
              <a:t>InterruptedException</a:t>
            </a:r>
            <a:r>
              <a:rPr lang="en-US" dirty="0"/>
              <a:t>.</a:t>
            </a:r>
            <a:endParaRPr lang="uk-UA" dirty="0" smtClean="0"/>
          </a:p>
          <a:p>
            <a:r>
              <a:rPr lang="uk-UA" dirty="0" smtClean="0"/>
              <a:t>Програміст має вирішити, як потік має реагувати на переривання, проте у більшості випадків потік припиняє свою роботу.</a:t>
            </a:r>
            <a:r>
              <a:rPr lang="en-US" dirty="0" smtClean="0"/>
              <a:t> </a:t>
            </a:r>
            <a:endParaRPr lang="uk-UA" dirty="0" smtClean="0"/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21575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64096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synchronized void transfer(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from,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to,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amount)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throws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InterruptedException</a:t>
            </a:r>
            <a:r>
              <a:rPr lang="uk-UA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uk-U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 (accounts[from] &lt; amount)</a:t>
            </a:r>
          </a:p>
          <a:p>
            <a:pPr marL="40005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accounts[from] —= amount;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accounts[to] += amount;</a:t>
            </a:r>
          </a:p>
          <a:p>
            <a:pPr marL="400050" lvl="1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ntransacts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400050" lvl="1" indent="0">
              <a:buNone/>
            </a:pP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notifyAll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;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ntransacts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% NTEST == 0)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0100" lvl="2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uk-UA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83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!!! </a:t>
            </a:r>
            <a:r>
              <a:rPr lang="uk-UA" dirty="0" smtClean="0"/>
              <a:t>Якщо програма зависає, перевірте, чи відповідає кожному виклику методу </a:t>
            </a:r>
            <a:r>
              <a:rPr lang="en-US" dirty="0" smtClean="0"/>
              <a:t>wait() </a:t>
            </a:r>
            <a:r>
              <a:rPr lang="uk-UA" dirty="0" smtClean="0"/>
              <a:t>виклик</a:t>
            </a:r>
            <a:r>
              <a:rPr lang="en-US" dirty="0" smtClean="0"/>
              <a:t> </a:t>
            </a:r>
            <a:r>
              <a:rPr lang="uk-UA" dirty="0" smtClean="0"/>
              <a:t>методу </a:t>
            </a:r>
            <a:r>
              <a:rPr lang="en-US" dirty="0" err="1" smtClean="0"/>
              <a:t>notifyAll</a:t>
            </a:r>
            <a:r>
              <a:rPr lang="en-US" dirty="0" smtClean="0"/>
              <a:t>()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3162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Механізм синхронізації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Для виклику синхронізованого методу його неявний параметр-об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має бути незаблокованим. Він блокується після виклику синхронізованого методу. При завершенні роботи методу, 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розблоковується.</a:t>
            </a:r>
          </a:p>
          <a:p>
            <a:r>
              <a:rPr lang="uk-UA" dirty="0" smtClean="0"/>
              <a:t>Коли потік виконує метод </a:t>
            </a:r>
            <a:r>
              <a:rPr lang="en-US" dirty="0" smtClean="0"/>
              <a:t>wait</a:t>
            </a:r>
            <a:r>
              <a:rPr lang="uk-UA" dirty="0" smtClean="0"/>
              <a:t>(), він знімає блокування з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 та реєструє його в списку очікування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Для видалення потоку зі списку очікування інший потік повинен викликати </a:t>
            </a:r>
            <a:r>
              <a:rPr lang="en-US" dirty="0" err="1" smtClean="0"/>
              <a:t>notifyAll</a:t>
            </a:r>
            <a:r>
              <a:rPr lang="en-US" dirty="0" smtClean="0"/>
              <a:t>()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1584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Взаємні блокування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030" y="1268761"/>
            <a:ext cx="5137074" cy="2088231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Приклад:</a:t>
            </a:r>
          </a:p>
          <a:p>
            <a:pPr marL="0" indent="0">
              <a:buNone/>
            </a:pPr>
            <a:r>
              <a:rPr lang="uk-UA" sz="2000" dirty="0" err="1" smtClean="0"/>
              <a:t>Счет</a:t>
            </a:r>
            <a:r>
              <a:rPr lang="uk-UA" sz="2000" dirty="0" smtClean="0"/>
              <a:t> </a:t>
            </a:r>
            <a:r>
              <a:rPr lang="uk-UA" sz="2000" dirty="0"/>
              <a:t>1: </a:t>
            </a:r>
            <a:r>
              <a:rPr lang="en-US" sz="2000" dirty="0"/>
              <a:t>S2000</a:t>
            </a:r>
          </a:p>
          <a:p>
            <a:pPr marL="0" indent="0">
              <a:buNone/>
            </a:pPr>
            <a:r>
              <a:rPr lang="uk-UA" sz="2000" dirty="0" err="1"/>
              <a:t>Счет</a:t>
            </a:r>
            <a:r>
              <a:rPr lang="uk-UA" sz="2000" dirty="0"/>
              <a:t> 2: </a:t>
            </a:r>
            <a:r>
              <a:rPr lang="en-US" sz="2000" dirty="0"/>
              <a:t>S3000</a:t>
            </a:r>
          </a:p>
          <a:p>
            <a:pPr marL="0" indent="0">
              <a:buNone/>
            </a:pPr>
            <a:r>
              <a:rPr lang="ru-RU" sz="2000" dirty="0"/>
              <a:t>Поток 1: </a:t>
            </a:r>
            <a:r>
              <a:rPr lang="ru-RU" sz="2000" dirty="0" smtClean="0"/>
              <a:t>перевод </a:t>
            </a:r>
            <a:r>
              <a:rPr lang="ru-RU" sz="2000" dirty="0"/>
              <a:t>$3000 со счета 1 на счет 2</a:t>
            </a:r>
          </a:p>
          <a:p>
            <a:pPr marL="0" indent="0">
              <a:buNone/>
            </a:pPr>
            <a:r>
              <a:rPr lang="ru-RU" sz="2000" dirty="0"/>
              <a:t>Поток </a:t>
            </a:r>
            <a:r>
              <a:rPr lang="ru-RU" sz="2000" dirty="0" smtClean="0"/>
              <a:t>2</a:t>
            </a:r>
            <a:r>
              <a:rPr lang="ru-RU" sz="2000" dirty="0"/>
              <a:t>: перевод </a:t>
            </a:r>
            <a:r>
              <a:rPr lang="ru-RU" sz="2000" dirty="0" smtClean="0"/>
              <a:t>$4000 </a:t>
            </a:r>
            <a:r>
              <a:rPr lang="ru-RU" sz="2000" dirty="0"/>
              <a:t>со счета 2 на счет </a:t>
            </a:r>
            <a:r>
              <a:rPr lang="ru-RU" sz="2000" dirty="0" smtClean="0"/>
              <a:t>1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41" t="15155" r="21205" b="40067"/>
          <a:stretch/>
        </p:blipFill>
        <p:spPr bwMode="auto">
          <a:xfrm>
            <a:off x="2051720" y="3717032"/>
            <a:ext cx="5106390" cy="2422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439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Правила, яких слід дотримуватись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Якщо методи двох чи більше потоків модифікують 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, то ці методи необхідно об</a:t>
            </a:r>
            <a:r>
              <a:rPr lang="en-US" dirty="0" smtClean="0"/>
              <a:t>’</a:t>
            </a:r>
            <a:r>
              <a:rPr lang="uk-UA" dirty="0" smtClean="0"/>
              <a:t>являти як синхронізовані.</a:t>
            </a:r>
          </a:p>
          <a:p>
            <a:r>
              <a:rPr lang="uk-UA" dirty="0" smtClean="0"/>
              <a:t>Якщо потік повинен почекати певної зміни властивості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, то таке очікування повинно бути організовано за допомогою методу </a:t>
            </a:r>
            <a:r>
              <a:rPr lang="en-US" dirty="0" smtClean="0"/>
              <a:t>wait() </a:t>
            </a:r>
            <a:r>
              <a:rPr lang="uk-UA" dirty="0" smtClean="0"/>
              <a:t>та синхронізованого метода</a:t>
            </a:r>
          </a:p>
          <a:p>
            <a:r>
              <a:rPr lang="uk-UA" dirty="0" smtClean="0"/>
              <a:t>Всередині синхронізованого метода не слід виконувати довгих операцій.</a:t>
            </a:r>
          </a:p>
          <a:p>
            <a:r>
              <a:rPr lang="uk-UA" dirty="0" smtClean="0"/>
              <a:t>При кожному змінюванні властивості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 метод повинен викликати метод </a:t>
            </a:r>
            <a:r>
              <a:rPr lang="en-US" dirty="0" err="1" smtClean="0"/>
              <a:t>notifyAll</a:t>
            </a:r>
            <a:r>
              <a:rPr lang="en-US" dirty="0" smtClean="0"/>
              <a:t>().</a:t>
            </a:r>
          </a:p>
          <a:p>
            <a:r>
              <a:rPr lang="uk-UA" dirty="0" smtClean="0"/>
              <a:t>Методи</a:t>
            </a:r>
            <a:r>
              <a:rPr lang="en-US" dirty="0" smtClean="0"/>
              <a:t> wait() </a:t>
            </a:r>
            <a:r>
              <a:rPr lang="uk-UA" dirty="0" smtClean="0"/>
              <a:t>та </a:t>
            </a:r>
            <a:r>
              <a:rPr lang="en-US" dirty="0" err="1" smtClean="0"/>
              <a:t>notifyAll</a:t>
            </a:r>
            <a:r>
              <a:rPr lang="en-US" dirty="0" smtClean="0"/>
              <a:t>()</a:t>
            </a:r>
            <a:r>
              <a:rPr lang="uk-UA" dirty="0" smtClean="0"/>
              <a:t> прописані в класі </a:t>
            </a:r>
            <a:r>
              <a:rPr lang="en-US" dirty="0" smtClean="0"/>
              <a:t>Object</a:t>
            </a:r>
            <a:r>
              <a:rPr lang="uk-UA" dirty="0" smtClean="0"/>
              <a:t>, виклик цих методів має відповідати одному й тому ж самому об</a:t>
            </a:r>
            <a:r>
              <a:rPr lang="en-US" dirty="0" smtClean="0"/>
              <a:t>’</a:t>
            </a:r>
            <a:r>
              <a:rPr lang="uk-UA" dirty="0" err="1" smtClean="0"/>
              <a:t>єкту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53139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/>
              <a:t>java.lang</a:t>
            </a:r>
            <a:r>
              <a:rPr lang="en-US" b="1" dirty="0"/>
              <a:t>.</a:t>
            </a:r>
            <a:r>
              <a:rPr lang="uk-UA" b="1" dirty="0"/>
              <a:t>ОЬ</a:t>
            </a:r>
            <a:r>
              <a:rPr lang="en-US" b="1" dirty="0" err="1"/>
              <a:t>ject</a:t>
            </a:r>
            <a:endParaRPr lang="en-US" b="1" dirty="0"/>
          </a:p>
          <a:p>
            <a:r>
              <a:rPr lang="ru-RU" dirty="0"/>
              <a:t>Метод </a:t>
            </a:r>
            <a:r>
              <a:rPr lang="ru-RU" dirty="0" err="1"/>
              <a:t>void</a:t>
            </a:r>
            <a:r>
              <a:rPr lang="ru-RU" dirty="0"/>
              <a:t> </a:t>
            </a:r>
            <a:r>
              <a:rPr lang="ru-RU" dirty="0" err="1"/>
              <a:t>notifyAHO</a:t>
            </a:r>
            <a:r>
              <a:rPr lang="ru-RU" dirty="0"/>
              <a:t> разблокирует потоки, вызвавшие метод </a:t>
            </a:r>
            <a:r>
              <a:rPr lang="ru-RU" dirty="0" err="1"/>
              <a:t>wait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для данного объекта. Этот метод можно вызывать только из </a:t>
            </a:r>
            <a:r>
              <a:rPr lang="ru-RU" dirty="0" err="1"/>
              <a:t>синхронизи</a:t>
            </a:r>
            <a:r>
              <a:rPr lang="ru-RU" dirty="0"/>
              <a:t>-</a:t>
            </a:r>
          </a:p>
          <a:p>
            <a:pPr marL="0" indent="0">
              <a:buNone/>
            </a:pPr>
            <a:r>
              <a:rPr lang="ru-RU" dirty="0" err="1"/>
              <a:t>рованного</a:t>
            </a:r>
            <a:r>
              <a:rPr lang="ru-RU" dirty="0"/>
              <a:t> метода или блока. Метод генерирует исключительную </a:t>
            </a:r>
            <a:r>
              <a:rPr lang="ru-RU" dirty="0" err="1"/>
              <a:t>ситуа</a:t>
            </a:r>
            <a:r>
              <a:rPr lang="ru-RU" dirty="0"/>
              <a:t>-</a:t>
            </a:r>
          </a:p>
          <a:p>
            <a:pPr marL="0" indent="0">
              <a:buNone/>
            </a:pPr>
            <a:r>
              <a:rPr lang="ru-RU" dirty="0" err="1"/>
              <a:t>цию</a:t>
            </a:r>
            <a:r>
              <a:rPr lang="ru-RU" dirty="0"/>
              <a:t> </a:t>
            </a:r>
            <a:r>
              <a:rPr lang="ru-RU" dirty="0" err="1"/>
              <a:t>IllegalMonitorStateException</a:t>
            </a:r>
            <a:r>
              <a:rPr lang="ru-RU" dirty="0"/>
              <a:t>, если блокировка объекта не</a:t>
            </a:r>
          </a:p>
          <a:p>
            <a:pPr marL="0" indent="0">
              <a:buNone/>
            </a:pPr>
            <a:r>
              <a:rPr lang="uk-UA" dirty="0" err="1"/>
              <a:t>принадлежит</a:t>
            </a:r>
            <a:r>
              <a:rPr lang="uk-UA" dirty="0"/>
              <a:t> </a:t>
            </a:r>
            <a:r>
              <a:rPr lang="uk-UA" dirty="0" err="1"/>
              <a:t>текущему</a:t>
            </a:r>
            <a:r>
              <a:rPr lang="uk-UA" dirty="0"/>
              <a:t> потоку.</a:t>
            </a:r>
          </a:p>
          <a:p>
            <a:r>
              <a:rPr lang="ru-RU" dirty="0"/>
              <a:t>Метод </a:t>
            </a:r>
            <a:r>
              <a:rPr lang="ru-RU" dirty="0" err="1"/>
              <a:t>void</a:t>
            </a:r>
            <a:r>
              <a:rPr lang="ru-RU" dirty="0"/>
              <a:t> </a:t>
            </a:r>
            <a:r>
              <a:rPr lang="ru-RU" dirty="0" err="1"/>
              <a:t>notify</a:t>
            </a:r>
            <a:r>
              <a:rPr lang="ru-RU" dirty="0"/>
              <a:t> () разблокирует произвольно выбранный поток </a:t>
            </a:r>
            <a:r>
              <a:rPr lang="ru-RU" dirty="0" err="1"/>
              <a:t>сре</a:t>
            </a:r>
            <a:r>
              <a:rPr lang="ru-RU" dirty="0"/>
              <a:t>-</a:t>
            </a:r>
          </a:p>
          <a:p>
            <a:pPr marL="0" indent="0">
              <a:buNone/>
            </a:pPr>
            <a:r>
              <a:rPr lang="ru-RU" dirty="0" err="1"/>
              <a:t>ди</a:t>
            </a:r>
            <a:r>
              <a:rPr lang="ru-RU" dirty="0"/>
              <a:t> тех, которые вызвали метод </a:t>
            </a:r>
            <a:r>
              <a:rPr lang="ru-RU" dirty="0" err="1"/>
              <a:t>wait</a:t>
            </a:r>
            <a:r>
              <a:rPr lang="ru-RU" dirty="0"/>
              <a:t> для данного объекта. Его можно вы-</a:t>
            </a:r>
          </a:p>
          <a:p>
            <a:pPr marL="0" indent="0">
              <a:buNone/>
            </a:pPr>
            <a:r>
              <a:rPr lang="ru-RU" dirty="0" err="1"/>
              <a:t>зывать</a:t>
            </a:r>
            <a:r>
              <a:rPr lang="ru-RU" dirty="0"/>
              <a:t> только из синхронизированного метода или блока. Метод </a:t>
            </a:r>
            <a:r>
              <a:rPr lang="ru-RU" dirty="0" err="1"/>
              <a:t>генери</a:t>
            </a:r>
            <a:r>
              <a:rPr lang="ru-RU" dirty="0"/>
              <a:t>-</a:t>
            </a:r>
          </a:p>
          <a:p>
            <a:pPr marL="0" indent="0">
              <a:buNone/>
            </a:pPr>
            <a:r>
              <a:rPr lang="ru-RU" dirty="0" err="1"/>
              <a:t>рует</a:t>
            </a:r>
            <a:r>
              <a:rPr lang="ru-RU" dirty="0"/>
              <a:t> исключительную ситуацию </a:t>
            </a:r>
            <a:r>
              <a:rPr lang="ru-RU" dirty="0" err="1"/>
              <a:t>IllegaiMcnitorStateException</a:t>
            </a:r>
            <a:r>
              <a:rPr lang="ru-RU" dirty="0"/>
              <a:t>, если</a:t>
            </a:r>
          </a:p>
          <a:p>
            <a:pPr marL="0" indent="0">
              <a:buNone/>
            </a:pPr>
            <a:r>
              <a:rPr lang="ru-RU" dirty="0"/>
              <a:t>блокировка объекта не принадлежит текущему потоку.</a:t>
            </a:r>
          </a:p>
          <a:p>
            <a:r>
              <a:rPr lang="ru-RU" dirty="0"/>
              <a:t>Метод </a:t>
            </a:r>
            <a:r>
              <a:rPr lang="ru-RU" dirty="0" err="1"/>
              <a:t>void</a:t>
            </a:r>
            <a:r>
              <a:rPr lang="ru-RU" dirty="0"/>
              <a:t> </a:t>
            </a:r>
            <a:r>
              <a:rPr lang="ru-RU" dirty="0" err="1"/>
              <a:t>wait</a:t>
            </a:r>
            <a:r>
              <a:rPr lang="ru-RU" dirty="0"/>
              <a:t> () переводит поток в состояние ожидания, пока ему</a:t>
            </a:r>
          </a:p>
          <a:p>
            <a:pPr marL="0" indent="0">
              <a:buNone/>
            </a:pPr>
            <a:r>
              <a:rPr lang="ru-RU" dirty="0"/>
              <a:t>не будет прислано уведомление. Этот метод можно вызывать только из</a:t>
            </a:r>
          </a:p>
          <a:p>
            <a:pPr marL="0" indent="0">
              <a:buNone/>
            </a:pPr>
            <a:r>
              <a:rPr lang="ru-RU" dirty="0"/>
              <a:t>синхронизированного метода или блока. Он генерирует исключи-</a:t>
            </a:r>
          </a:p>
          <a:p>
            <a:pPr marL="0" indent="0">
              <a:buNone/>
            </a:pPr>
            <a:r>
              <a:rPr lang="uk-UA" dirty="0" err="1"/>
              <a:t>тельную</a:t>
            </a:r>
            <a:r>
              <a:rPr lang="uk-UA" dirty="0"/>
              <a:t> </a:t>
            </a:r>
            <a:r>
              <a:rPr lang="uk-UA" dirty="0" err="1"/>
              <a:t>ситуацию</a:t>
            </a:r>
            <a:r>
              <a:rPr lang="uk-UA" dirty="0"/>
              <a:t> </a:t>
            </a:r>
            <a:r>
              <a:rPr lang="en-US" dirty="0" err="1"/>
              <a:t>IllegalMonitorStateException</a:t>
            </a:r>
            <a:r>
              <a:rPr lang="en-US" dirty="0"/>
              <a:t>, </a:t>
            </a:r>
            <a:r>
              <a:rPr lang="uk-UA" dirty="0" err="1"/>
              <a:t>если</a:t>
            </a:r>
            <a:r>
              <a:rPr lang="uk-UA" dirty="0"/>
              <a:t> </a:t>
            </a:r>
            <a:r>
              <a:rPr lang="uk-UA" dirty="0" err="1"/>
              <a:t>блокиров</a:t>
            </a:r>
            <a:r>
              <a:rPr lang="uk-UA" dirty="0"/>
              <a:t>-</a:t>
            </a:r>
          </a:p>
          <a:p>
            <a:pPr marL="0" indent="0">
              <a:buNone/>
            </a:pPr>
            <a:r>
              <a:rPr lang="ru-RU" dirty="0"/>
              <a:t>ка объекта не принадлежит текущему потоку.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66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Приклад обробки </a:t>
            </a:r>
            <a:r>
              <a:rPr lang="uk-U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InterruptedException</a:t>
            </a: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" t="15849" r="57148" b="51407"/>
          <a:stretch/>
        </p:blipFill>
        <p:spPr bwMode="auto">
          <a:xfrm>
            <a:off x="646385" y="2317531"/>
            <a:ext cx="6241942" cy="276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5589240"/>
            <a:ext cx="6819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!!Не можна залишати  блок  </a:t>
            </a:r>
            <a:r>
              <a:rPr lang="en-US" dirty="0" smtClean="0"/>
              <a:t>catch(</a:t>
            </a:r>
            <a:r>
              <a:rPr lang="en-US" dirty="0" err="1" smtClean="0"/>
              <a:t>InterruptedException</a:t>
            </a:r>
            <a:r>
              <a:rPr lang="en-US" dirty="0" smtClean="0"/>
              <a:t> e) </a:t>
            </a:r>
            <a:r>
              <a:rPr lang="uk-UA" dirty="0" smtClean="0"/>
              <a:t>порожнім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033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 класу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Java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lang.Thread</a:t>
            </a:r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управління перериваннями</a:t>
            </a:r>
            <a:endParaRPr lang="uk-U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Autofit/>
          </a:bodyPr>
          <a:lstStyle/>
          <a:p>
            <a:r>
              <a:rPr lang="uk-UA" sz="2100" dirty="0" smtClean="0"/>
              <a:t>Метод 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uk-UA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interrupt</a:t>
            </a:r>
            <a:r>
              <a:rPr lang="uk-UA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uk-UA" sz="2100" dirty="0" smtClean="0"/>
              <a:t> надсилає запит на переривання потоку. Для перерваного потоку статус переривання має значення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uk-UA" sz="2100" dirty="0" smtClean="0"/>
              <a:t>. Якщо потік блокований викликом методу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wait</a:t>
            </a:r>
            <a:r>
              <a:rPr lang="uk-UA" sz="2100" dirty="0" smtClean="0"/>
              <a:t> чи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sleep</a:t>
            </a:r>
            <a:r>
              <a:rPr lang="uk-UA" sz="2100" dirty="0" smtClean="0"/>
              <a:t>, то генерується виключна ситуація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InterruptedException</a:t>
            </a:r>
            <a:r>
              <a:rPr lang="uk-UA" sz="2100" dirty="0" smtClean="0"/>
              <a:t>.</a:t>
            </a:r>
          </a:p>
          <a:p>
            <a:r>
              <a:rPr lang="uk-UA" sz="2100" dirty="0" smtClean="0"/>
              <a:t>Метод 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uk-UA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uk-UA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interrupted</a:t>
            </a:r>
            <a:r>
              <a:rPr lang="uk-UA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uk-UA" sz="2100" dirty="0" smtClean="0"/>
              <a:t> перевіряє, чи перерваний поточний потік (тобто потік, який виконує цю команду) чи ні. Зверніть увагу, </a:t>
            </a:r>
            <a:r>
              <a:rPr lang="uk-UA" sz="2100" smtClean="0"/>
              <a:t>що це статичний </a:t>
            </a:r>
            <a:r>
              <a:rPr lang="uk-UA" sz="2100" dirty="0" smtClean="0"/>
              <a:t>метод, виклик якого має побічний ефект, тобто він задає значення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uk-UA" sz="2100" dirty="0" smtClean="0"/>
              <a:t> для статусу переривання поточного потоку.</a:t>
            </a:r>
          </a:p>
          <a:p>
            <a:r>
              <a:rPr lang="uk-UA" sz="2100" dirty="0" smtClean="0"/>
              <a:t>Метод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uk-UA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islnterrupted</a:t>
            </a:r>
            <a:r>
              <a:rPr lang="uk-UA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uk-UA" sz="2100" dirty="0" smtClean="0"/>
              <a:t> також перевіряє, перерваний потік чи ні, але на відміну від методу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interrupted</a:t>
            </a:r>
            <a:r>
              <a:rPr lang="uk-UA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r>
              <a:rPr lang="uk-UA" sz="2100" dirty="0" smtClean="0"/>
              <a:t> цей виклик не змінює статус переривання потоку.</a:t>
            </a:r>
          </a:p>
          <a:p>
            <a:r>
              <a:rPr lang="uk-UA" sz="2100" dirty="0" smtClean="0"/>
              <a:t>Метод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uk-UA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uk-UA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currentThread</a:t>
            </a:r>
            <a:r>
              <a:rPr lang="uk-UA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uk-UA" sz="2100" dirty="0" smtClean="0"/>
              <a:t> повертає об</a:t>
            </a:r>
            <a:r>
              <a:rPr lang="en-US" sz="2100" dirty="0" smtClean="0"/>
              <a:t>’</a:t>
            </a:r>
            <a:r>
              <a:rPr lang="uk-UA" sz="2100" dirty="0" err="1" smtClean="0"/>
              <a:t>єкт</a:t>
            </a:r>
            <a:r>
              <a:rPr lang="uk-UA" sz="2100" dirty="0" smtClean="0"/>
              <a:t> </a:t>
            </a:r>
            <a:r>
              <a:rPr lang="uk-UA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uk-UA" sz="2100" dirty="0" smtClean="0"/>
              <a:t>, що представляє поточний виконуваний потік.</a:t>
            </a:r>
            <a:endParaRPr lang="uk-UA" sz="2100" dirty="0"/>
          </a:p>
        </p:txBody>
      </p:sp>
    </p:spTree>
    <p:extLst>
      <p:ext uri="{BB962C8B-B14F-4D97-AF65-F5344CB8AC3E}">
        <p14:creationId xmlns:p14="http://schemas.microsoft.com/office/powerpoint/2010/main" val="7345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потоків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Створений (</a:t>
            </a:r>
            <a:r>
              <a:rPr lang="en-US" dirty="0" smtClean="0"/>
              <a:t>new)</a:t>
            </a:r>
            <a:endParaRPr lang="uk-UA" dirty="0" smtClean="0"/>
          </a:p>
          <a:p>
            <a:r>
              <a:rPr lang="uk-UA" dirty="0" smtClean="0"/>
              <a:t>Запущений</a:t>
            </a:r>
            <a:r>
              <a:rPr lang="en-US" dirty="0" smtClean="0"/>
              <a:t> (runnable)</a:t>
            </a:r>
            <a:r>
              <a:rPr lang="uk-UA" dirty="0" smtClean="0"/>
              <a:t> , може бути виконуваним та невиконуваним в даний момент часу</a:t>
            </a:r>
          </a:p>
          <a:p>
            <a:r>
              <a:rPr lang="uk-UA" dirty="0" smtClean="0"/>
              <a:t>Блокований</a:t>
            </a:r>
            <a:r>
              <a:rPr lang="en-US" dirty="0" smtClean="0"/>
              <a:t> (blocked)</a:t>
            </a:r>
            <a:endParaRPr lang="uk-UA" dirty="0" smtClean="0"/>
          </a:p>
          <a:p>
            <a:r>
              <a:rPr lang="uk-UA" dirty="0" smtClean="0"/>
              <a:t>Зупинений</a:t>
            </a:r>
            <a:r>
              <a:rPr lang="en-US" dirty="0" smtClean="0"/>
              <a:t> (dead)</a:t>
            </a: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62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Блокований потік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Потік блокований, якщо:</a:t>
            </a:r>
          </a:p>
          <a:p>
            <a:pPr marL="0" indent="0">
              <a:buNone/>
            </a:pPr>
            <a:r>
              <a:rPr lang="uk-UA" dirty="0" smtClean="0"/>
              <a:t>1. Для нього викликаний метод </a:t>
            </a:r>
            <a:r>
              <a:rPr lang="en-US" dirty="0" smtClean="0"/>
              <a:t>sleep()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2. Потік викликає операцію блокування операцій введення-виведення. Управління повертається по завершенню </a:t>
            </a:r>
            <a:r>
              <a:rPr lang="en-US" dirty="0" smtClean="0"/>
              <a:t> </a:t>
            </a:r>
            <a:r>
              <a:rPr lang="uk-UA" dirty="0" smtClean="0"/>
              <a:t>цих операцій.</a:t>
            </a:r>
          </a:p>
          <a:p>
            <a:pPr marL="0" indent="0">
              <a:buNone/>
            </a:pPr>
            <a:r>
              <a:rPr lang="uk-UA" dirty="0" smtClean="0"/>
              <a:t>3. Потік викликає метод </a:t>
            </a:r>
            <a:r>
              <a:rPr lang="en-US" dirty="0" smtClean="0"/>
              <a:t>wait()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4. Потік намагається блокувати 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, який вже блокований іншим потоком.</a:t>
            </a:r>
          </a:p>
          <a:p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64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Вихід з блокованого стану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запущений</a:t>
            </a:r>
            <a:r>
              <a:rPr lang="ru-RU" dirty="0" smtClean="0"/>
              <a:t> </a:t>
            </a:r>
            <a:r>
              <a:rPr lang="ru-RU" dirty="0"/>
              <a:t>метод </a:t>
            </a:r>
            <a:r>
              <a:rPr lang="ru-RU" dirty="0" err="1"/>
              <a:t>sleep</a:t>
            </a:r>
            <a:r>
              <a:rPr lang="ru-RU" dirty="0"/>
              <a:t>, то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продовжить</a:t>
            </a:r>
            <a:r>
              <a:rPr lang="ru-RU" dirty="0" smtClean="0"/>
              <a:t> </a:t>
            </a:r>
            <a:r>
              <a:rPr lang="ru-RU" dirty="0" err="1" smtClean="0"/>
              <a:t>виконанняпісля</a:t>
            </a:r>
            <a:r>
              <a:rPr lang="ru-RU" dirty="0" smtClean="0"/>
              <a:t> того, як сплине заданий час паузи</a:t>
            </a:r>
            <a:r>
              <a:rPr lang="uk-UA" dirty="0" smtClean="0"/>
              <a:t>.</a:t>
            </a:r>
            <a:endParaRPr lang="uk-UA" dirty="0"/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очікує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ru-RU" dirty="0" smtClean="0"/>
              <a:t>/</a:t>
            </a:r>
            <a:r>
              <a:rPr lang="ru-RU" dirty="0" err="1" smtClean="0"/>
              <a:t>виведення</a:t>
            </a:r>
            <a:r>
              <a:rPr lang="ru-RU" dirty="0" smtClean="0"/>
              <a:t>, то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продовжить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введення</a:t>
            </a:r>
            <a:r>
              <a:rPr lang="uk-UA" dirty="0" smtClean="0"/>
              <a:t>/виведення.</a:t>
            </a:r>
            <a:endParaRPr lang="uk-UA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 smtClean="0"/>
              <a:t>Якщо</a:t>
            </a:r>
            <a:r>
              <a:rPr lang="ru-RU" dirty="0" smtClean="0"/>
              <a:t> в </a:t>
            </a:r>
            <a:r>
              <a:rPr lang="ru-RU" dirty="0" err="1" smtClean="0"/>
              <a:t>потоці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викликаний</a:t>
            </a:r>
            <a:r>
              <a:rPr lang="ru-RU" dirty="0" smtClean="0"/>
              <a:t> метод </a:t>
            </a:r>
            <a:r>
              <a:rPr lang="ru-RU" dirty="0" err="1"/>
              <a:t>wait</a:t>
            </a:r>
            <a:r>
              <a:rPr lang="ru-RU" dirty="0"/>
              <a:t>, то в </a:t>
            </a:r>
            <a:r>
              <a:rPr lang="ru-RU" dirty="0" err="1" smtClean="0"/>
              <a:t>іншому</a:t>
            </a:r>
            <a:r>
              <a:rPr lang="ru-RU" dirty="0" smtClean="0"/>
              <a:t> </a:t>
            </a:r>
            <a:r>
              <a:rPr lang="ru-RU" dirty="0" err="1" smtClean="0"/>
              <a:t>потоці</a:t>
            </a:r>
            <a:r>
              <a:rPr lang="ru-RU" dirty="0" smtClean="0"/>
              <a:t> повинен бути </a:t>
            </a:r>
            <a:r>
              <a:rPr lang="ru-RU" dirty="0" err="1" smtClean="0"/>
              <a:t>викликаний</a:t>
            </a:r>
            <a:r>
              <a:rPr lang="ru-RU" dirty="0" smtClean="0"/>
              <a:t> </a:t>
            </a:r>
            <a:r>
              <a:rPr lang="uk-UA" dirty="0" smtClean="0"/>
              <a:t>метод </a:t>
            </a:r>
            <a:r>
              <a:rPr lang="en-US" dirty="0" err="1"/>
              <a:t>notifyAll</a:t>
            </a:r>
            <a:r>
              <a:rPr lang="en-US" dirty="0"/>
              <a:t> </a:t>
            </a:r>
            <a:r>
              <a:rPr lang="uk-UA" dirty="0" err="1"/>
              <a:t>или</a:t>
            </a:r>
            <a:r>
              <a:rPr lang="uk-UA" dirty="0"/>
              <a:t> </a:t>
            </a:r>
            <a:r>
              <a:rPr lang="en-US" dirty="0"/>
              <a:t>notify</a:t>
            </a:r>
            <a:r>
              <a:rPr lang="en-US" dirty="0" smtClean="0"/>
              <a:t>.</a:t>
            </a:r>
            <a:endParaRPr lang="uk-UA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потік</a:t>
            </a:r>
            <a:r>
              <a:rPr lang="ru-RU" dirty="0" smtClean="0"/>
              <a:t> </a:t>
            </a:r>
            <a:r>
              <a:rPr lang="ru-RU" dirty="0" err="1" smtClean="0"/>
              <a:t>очікує</a:t>
            </a:r>
            <a:r>
              <a:rPr lang="ru-RU" dirty="0" smtClean="0"/>
              <a:t> </a:t>
            </a:r>
            <a:r>
              <a:rPr lang="ru-RU" dirty="0" err="1" smtClean="0"/>
              <a:t>розблокування</a:t>
            </a:r>
            <a:r>
              <a:rPr lang="ru-RU" dirty="0" smtClean="0"/>
              <a:t> об</a:t>
            </a:r>
            <a:r>
              <a:rPr lang="en-US" dirty="0" smtClean="0"/>
              <a:t>’</a:t>
            </a:r>
            <a:r>
              <a:rPr lang="ru-RU" dirty="0" err="1" smtClean="0"/>
              <a:t>єкта</a:t>
            </a:r>
            <a:r>
              <a:rPr lang="ru-RU" dirty="0"/>
              <a:t>, </a:t>
            </a:r>
            <a:r>
              <a:rPr lang="ru-RU" dirty="0" err="1" smtClean="0"/>
              <a:t>заблок</a:t>
            </a:r>
            <a:r>
              <a:rPr lang="uk-UA" dirty="0"/>
              <a:t>о</a:t>
            </a:r>
            <a:r>
              <a:rPr lang="ru-RU" dirty="0" err="1" smtClean="0"/>
              <a:t>ваного</a:t>
            </a:r>
            <a:r>
              <a:rPr lang="ru-RU" dirty="0" smtClean="0"/>
              <a:t> </a:t>
            </a:r>
            <a:r>
              <a:rPr lang="ru-RU" dirty="0" err="1" smtClean="0"/>
              <a:t>іншим</a:t>
            </a:r>
            <a:r>
              <a:rPr lang="ru-RU" dirty="0" smtClean="0"/>
              <a:t> потоком</a:t>
            </a:r>
            <a:r>
              <a:rPr lang="ru-RU" dirty="0"/>
              <a:t>, то </a:t>
            </a:r>
            <a:r>
              <a:rPr lang="ru-RU" dirty="0" err="1" smtClean="0"/>
              <a:t>останній</a:t>
            </a:r>
            <a:r>
              <a:rPr lang="ru-RU" dirty="0" smtClean="0"/>
              <a:t> повинен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/>
              <a:t>права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блокуванням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об</a:t>
            </a:r>
            <a:r>
              <a:rPr lang="en-US" dirty="0" smtClean="0"/>
              <a:t>’</a:t>
            </a:r>
            <a:r>
              <a:rPr lang="uk-UA" dirty="0" smtClean="0"/>
              <a:t>є</a:t>
            </a:r>
            <a:r>
              <a:rPr lang="ru-RU" dirty="0" err="1" smtClean="0"/>
              <a:t>кта</a:t>
            </a:r>
            <a:r>
              <a:rPr lang="ru-RU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47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 </a:t>
            </a:r>
            <a:r>
              <a:rPr lang="en-US" dirty="0" err="1" smtClean="0"/>
              <a:t>yeald</a:t>
            </a:r>
            <a:r>
              <a:rPr lang="en-US" dirty="0" smtClean="0"/>
              <a:t>()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Якщо виконання потоку не бажано призупиняти, то там, де його робота може бути перервана іншими потоками, слід викликати метод </a:t>
            </a:r>
            <a:r>
              <a:rPr lang="en-US" dirty="0" err="1" smtClean="0"/>
              <a:t>yeald</a:t>
            </a:r>
            <a:r>
              <a:rPr lang="en-US" dirty="0" smtClean="0"/>
              <a:t>()</a:t>
            </a:r>
            <a:r>
              <a:rPr lang="uk-UA" dirty="0" smtClean="0"/>
              <a:t>.</a:t>
            </a:r>
          </a:p>
          <a:p>
            <a:pPr marL="400050" lvl="1" indent="0">
              <a:buNone/>
            </a:pPr>
            <a:r>
              <a:rPr lang="ru-RU" dirty="0" smtClean="0"/>
              <a:t>Метод </a:t>
            </a:r>
            <a:r>
              <a:rPr lang="ru-RU" dirty="0" err="1" smtClean="0"/>
              <a:t>static</a:t>
            </a:r>
            <a:r>
              <a:rPr lang="ru-RU" dirty="0" smtClean="0"/>
              <a:t> </a:t>
            </a:r>
            <a:r>
              <a:rPr lang="ru-RU" dirty="0" err="1" smtClean="0"/>
              <a:t>void</a:t>
            </a:r>
            <a:r>
              <a:rPr lang="ru-RU" dirty="0" smtClean="0"/>
              <a:t> </a:t>
            </a:r>
            <a:r>
              <a:rPr lang="ru-RU" dirty="0" err="1" smtClean="0"/>
              <a:t>yield</a:t>
            </a:r>
            <a:r>
              <a:rPr lang="ru-RU" dirty="0" smtClean="0"/>
              <a:t> () </a:t>
            </a:r>
            <a:r>
              <a:rPr lang="ru-RU" b="1" dirty="0" err="1" smtClean="0"/>
              <a:t>примусово</a:t>
            </a:r>
            <a:r>
              <a:rPr lang="ru-RU" dirty="0" smtClean="0"/>
              <a:t> </a:t>
            </a:r>
            <a:r>
              <a:rPr lang="ru-RU" dirty="0" err="1" smtClean="0"/>
              <a:t>відбирає</a:t>
            </a:r>
            <a:r>
              <a:rPr lang="ru-RU" dirty="0" smtClean="0"/>
              <a:t> </a:t>
            </a:r>
            <a:r>
              <a:rPr lang="ru-RU" dirty="0" err="1" smtClean="0"/>
              <a:t>управлеіння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поточного потоку та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планувальнику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є потоки з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пріоритетом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і  у </a:t>
            </a:r>
            <a:r>
              <a:rPr lang="ru-RU" dirty="0" err="1" smtClean="0"/>
              <a:t>даного</a:t>
            </a:r>
            <a:r>
              <a:rPr lang="ru-RU" dirty="0" smtClean="0"/>
              <a:t> потока,  то вони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наступними</a:t>
            </a:r>
            <a:r>
              <a:rPr lang="ru-RU" dirty="0" smtClean="0"/>
              <a:t> в </a:t>
            </a:r>
            <a:r>
              <a:rPr lang="ru-RU" dirty="0" err="1" smtClean="0"/>
              <a:t>черзі</a:t>
            </a:r>
            <a:r>
              <a:rPr lang="ru-RU" dirty="0" smtClean="0"/>
              <a:t> </a:t>
            </a:r>
            <a:r>
              <a:rPr lang="ru-RU" dirty="0" err="1" smtClean="0"/>
              <a:t>виконуваних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uk-UA" dirty="0" smtClean="0"/>
              <a:t>Саме тому в циклах для однозначної роботи програми на будь-якій платформі слід  указувати або </a:t>
            </a:r>
            <a:r>
              <a:rPr lang="en-US" dirty="0" smtClean="0"/>
              <a:t>sleep()</a:t>
            </a:r>
            <a:r>
              <a:rPr lang="uk-UA" dirty="0" smtClean="0"/>
              <a:t>, що означає передачу управління іншим потокам, або </a:t>
            </a:r>
            <a:r>
              <a:rPr lang="en-US" dirty="0" err="1" smtClean="0"/>
              <a:t>yeald</a:t>
            </a:r>
            <a:r>
              <a:rPr lang="en-US" dirty="0" smtClean="0"/>
              <a:t>()</a:t>
            </a:r>
            <a:r>
              <a:rPr lang="uk-UA" dirty="0" smtClean="0"/>
              <a:t>, що означає заборону передачі управління іншим потокам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083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Схема можливих змін станів потоку</a:t>
            </a:r>
            <a:endParaRPr lang="uk-U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5" t="22754" r="30873" b="11390"/>
          <a:stretch/>
        </p:blipFill>
        <p:spPr bwMode="auto">
          <a:xfrm>
            <a:off x="1619672" y="1052736"/>
            <a:ext cx="6008558" cy="5388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4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1352</Words>
  <Application>Microsoft Office PowerPoint</Application>
  <PresentationFormat>Экран (4:3)</PresentationFormat>
  <Paragraphs>114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Управління потоками. Переривання</vt:lpstr>
      <vt:lpstr>Презентация PowerPoint</vt:lpstr>
      <vt:lpstr>Приклад обробки InterruptedException </vt:lpstr>
      <vt:lpstr>Методи класу Java. lang.Thread для управління перериваннями</vt:lpstr>
      <vt:lpstr>Властивості потоків</vt:lpstr>
      <vt:lpstr>Блокований потік</vt:lpstr>
      <vt:lpstr>Вихід з блокованого стану</vt:lpstr>
      <vt:lpstr>Метод yeald()</vt:lpstr>
      <vt:lpstr>Схема можливих змін станів потоку</vt:lpstr>
      <vt:lpstr>Зупинений потік (dead)</vt:lpstr>
      <vt:lpstr>Планувальник виконання потоків</vt:lpstr>
      <vt:lpstr>Презентация PowerPoint</vt:lpstr>
      <vt:lpstr>Гонка(race condition)</vt:lpstr>
      <vt:lpstr>Спільний доступ до даних двох потоків при відсутності синхронізації</vt:lpstr>
      <vt:lpstr>Синхронізація</vt:lpstr>
      <vt:lpstr>Схематичне представлення роботи синхронізованого методу</vt:lpstr>
      <vt:lpstr>Зауваження!!!</vt:lpstr>
      <vt:lpstr>Блоковані об’єкти</vt:lpstr>
      <vt:lpstr>Методи wait()  та notify()</vt:lpstr>
      <vt:lpstr>Приклад</vt:lpstr>
      <vt:lpstr>Презентация PowerPoint</vt:lpstr>
      <vt:lpstr>Механізм синхронізації</vt:lpstr>
      <vt:lpstr>Взаємні блокування</vt:lpstr>
      <vt:lpstr>Правила, яких слід дотримуватись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Управління потоками. Перехоплення</dc:title>
  <dc:creator>Інна</dc:creator>
  <cp:lastModifiedBy>Інна</cp:lastModifiedBy>
  <cp:revision>39</cp:revision>
  <dcterms:created xsi:type="dcterms:W3CDTF">2015-10-14T17:16:39Z</dcterms:created>
  <dcterms:modified xsi:type="dcterms:W3CDTF">2015-10-20T18:56:20Z</dcterms:modified>
</cp:coreProperties>
</file>