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1" r:id="rId10"/>
    <p:sldId id="272" r:id="rId11"/>
    <p:sldId id="264" r:id="rId12"/>
    <p:sldId id="265" r:id="rId13"/>
    <p:sldId id="266" r:id="rId14"/>
    <p:sldId id="267" r:id="rId15"/>
    <p:sldId id="273" r:id="rId16"/>
    <p:sldId id="268" r:id="rId17"/>
    <p:sldId id="269" r:id="rId18"/>
    <p:sldId id="281" r:id="rId19"/>
    <p:sldId id="282" r:id="rId20"/>
    <p:sldId id="284" r:id="rId21"/>
    <p:sldId id="285" r:id="rId22"/>
    <p:sldId id="274" r:id="rId23"/>
    <p:sldId id="270" r:id="rId24"/>
    <p:sldId id="275" r:id="rId25"/>
    <p:sldId id="276" r:id="rId26"/>
    <p:sldId id="277" r:id="rId27"/>
    <p:sldId id="278" r:id="rId28"/>
    <p:sldId id="279" r:id="rId29"/>
    <p:sldId id="280" r:id="rId3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1EBBBCC-DAD2-459C-BE2E-F6DE35CF9A28}" styleName="Темный стиль 2 - акцент 3/акцент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72" y="5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C91966FD-46D4-473D-A608-A53E8A99DC3D}" type="datetimeFigureOut">
              <a:rPr lang="uk-UA" smtClean="0"/>
              <a:t>17.02.2016</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7D550F4-D9DE-4FB5-90D0-AAFB38D818A7}" type="slidenum">
              <a:rPr lang="uk-UA" smtClean="0"/>
              <a:t>‹#›</a:t>
            </a:fld>
            <a:endParaRPr lang="uk-UA"/>
          </a:p>
        </p:txBody>
      </p:sp>
    </p:spTree>
    <p:extLst>
      <p:ext uri="{BB962C8B-B14F-4D97-AF65-F5344CB8AC3E}">
        <p14:creationId xmlns:p14="http://schemas.microsoft.com/office/powerpoint/2010/main" val="61199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C91966FD-46D4-473D-A608-A53E8A99DC3D}" type="datetimeFigureOut">
              <a:rPr lang="uk-UA" smtClean="0"/>
              <a:t>17.02.2016</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7D550F4-D9DE-4FB5-90D0-AAFB38D818A7}" type="slidenum">
              <a:rPr lang="uk-UA" smtClean="0"/>
              <a:t>‹#›</a:t>
            </a:fld>
            <a:endParaRPr lang="uk-UA"/>
          </a:p>
        </p:txBody>
      </p:sp>
    </p:spTree>
    <p:extLst>
      <p:ext uri="{BB962C8B-B14F-4D97-AF65-F5344CB8AC3E}">
        <p14:creationId xmlns:p14="http://schemas.microsoft.com/office/powerpoint/2010/main" val="18435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C91966FD-46D4-473D-A608-A53E8A99DC3D}" type="datetimeFigureOut">
              <a:rPr lang="uk-UA" smtClean="0"/>
              <a:t>17.02.2016</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7D550F4-D9DE-4FB5-90D0-AAFB38D818A7}" type="slidenum">
              <a:rPr lang="uk-UA" smtClean="0"/>
              <a:t>‹#›</a:t>
            </a:fld>
            <a:endParaRPr lang="uk-UA"/>
          </a:p>
        </p:txBody>
      </p:sp>
    </p:spTree>
    <p:extLst>
      <p:ext uri="{BB962C8B-B14F-4D97-AF65-F5344CB8AC3E}">
        <p14:creationId xmlns:p14="http://schemas.microsoft.com/office/powerpoint/2010/main" val="3182352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C91966FD-46D4-473D-A608-A53E8A99DC3D}" type="datetimeFigureOut">
              <a:rPr lang="uk-UA" smtClean="0"/>
              <a:t>17.02.2016</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7D550F4-D9DE-4FB5-90D0-AAFB38D818A7}" type="slidenum">
              <a:rPr lang="uk-UA" smtClean="0"/>
              <a:t>‹#›</a:t>
            </a:fld>
            <a:endParaRPr lang="uk-UA"/>
          </a:p>
        </p:txBody>
      </p:sp>
    </p:spTree>
    <p:extLst>
      <p:ext uri="{BB962C8B-B14F-4D97-AF65-F5344CB8AC3E}">
        <p14:creationId xmlns:p14="http://schemas.microsoft.com/office/powerpoint/2010/main" val="655095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91966FD-46D4-473D-A608-A53E8A99DC3D}" type="datetimeFigureOut">
              <a:rPr lang="uk-UA" smtClean="0"/>
              <a:t>17.02.2016</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7D550F4-D9DE-4FB5-90D0-AAFB38D818A7}" type="slidenum">
              <a:rPr lang="uk-UA" smtClean="0"/>
              <a:t>‹#›</a:t>
            </a:fld>
            <a:endParaRPr lang="uk-UA"/>
          </a:p>
        </p:txBody>
      </p:sp>
    </p:spTree>
    <p:extLst>
      <p:ext uri="{BB962C8B-B14F-4D97-AF65-F5344CB8AC3E}">
        <p14:creationId xmlns:p14="http://schemas.microsoft.com/office/powerpoint/2010/main" val="3542412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C91966FD-46D4-473D-A608-A53E8A99DC3D}" type="datetimeFigureOut">
              <a:rPr lang="uk-UA" smtClean="0"/>
              <a:t>17.02.2016</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7D550F4-D9DE-4FB5-90D0-AAFB38D818A7}" type="slidenum">
              <a:rPr lang="uk-UA" smtClean="0"/>
              <a:t>‹#›</a:t>
            </a:fld>
            <a:endParaRPr lang="uk-UA"/>
          </a:p>
        </p:txBody>
      </p:sp>
    </p:spTree>
    <p:extLst>
      <p:ext uri="{BB962C8B-B14F-4D97-AF65-F5344CB8AC3E}">
        <p14:creationId xmlns:p14="http://schemas.microsoft.com/office/powerpoint/2010/main" val="172150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C91966FD-46D4-473D-A608-A53E8A99DC3D}" type="datetimeFigureOut">
              <a:rPr lang="uk-UA" smtClean="0"/>
              <a:t>17.02.2016</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07D550F4-D9DE-4FB5-90D0-AAFB38D818A7}" type="slidenum">
              <a:rPr lang="uk-UA" smtClean="0"/>
              <a:t>‹#›</a:t>
            </a:fld>
            <a:endParaRPr lang="uk-UA"/>
          </a:p>
        </p:txBody>
      </p:sp>
    </p:spTree>
    <p:extLst>
      <p:ext uri="{BB962C8B-B14F-4D97-AF65-F5344CB8AC3E}">
        <p14:creationId xmlns:p14="http://schemas.microsoft.com/office/powerpoint/2010/main" val="174194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C91966FD-46D4-473D-A608-A53E8A99DC3D}" type="datetimeFigureOut">
              <a:rPr lang="uk-UA" smtClean="0"/>
              <a:t>17.02.2016</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07D550F4-D9DE-4FB5-90D0-AAFB38D818A7}" type="slidenum">
              <a:rPr lang="uk-UA" smtClean="0"/>
              <a:t>‹#›</a:t>
            </a:fld>
            <a:endParaRPr lang="uk-UA"/>
          </a:p>
        </p:txBody>
      </p:sp>
    </p:spTree>
    <p:extLst>
      <p:ext uri="{BB962C8B-B14F-4D97-AF65-F5344CB8AC3E}">
        <p14:creationId xmlns:p14="http://schemas.microsoft.com/office/powerpoint/2010/main" val="3359913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91966FD-46D4-473D-A608-A53E8A99DC3D}" type="datetimeFigureOut">
              <a:rPr lang="uk-UA" smtClean="0"/>
              <a:t>17.02.2016</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07D550F4-D9DE-4FB5-90D0-AAFB38D818A7}" type="slidenum">
              <a:rPr lang="uk-UA" smtClean="0"/>
              <a:t>‹#›</a:t>
            </a:fld>
            <a:endParaRPr lang="uk-UA"/>
          </a:p>
        </p:txBody>
      </p:sp>
    </p:spTree>
    <p:extLst>
      <p:ext uri="{BB962C8B-B14F-4D97-AF65-F5344CB8AC3E}">
        <p14:creationId xmlns:p14="http://schemas.microsoft.com/office/powerpoint/2010/main" val="33772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91966FD-46D4-473D-A608-A53E8A99DC3D}" type="datetimeFigureOut">
              <a:rPr lang="uk-UA" smtClean="0"/>
              <a:t>17.02.2016</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7D550F4-D9DE-4FB5-90D0-AAFB38D818A7}" type="slidenum">
              <a:rPr lang="uk-UA" smtClean="0"/>
              <a:t>‹#›</a:t>
            </a:fld>
            <a:endParaRPr lang="uk-UA"/>
          </a:p>
        </p:txBody>
      </p:sp>
    </p:spTree>
    <p:extLst>
      <p:ext uri="{BB962C8B-B14F-4D97-AF65-F5344CB8AC3E}">
        <p14:creationId xmlns:p14="http://schemas.microsoft.com/office/powerpoint/2010/main" val="2980767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91966FD-46D4-473D-A608-A53E8A99DC3D}" type="datetimeFigureOut">
              <a:rPr lang="uk-UA" smtClean="0"/>
              <a:t>17.02.2016</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7D550F4-D9DE-4FB5-90D0-AAFB38D818A7}" type="slidenum">
              <a:rPr lang="uk-UA" smtClean="0"/>
              <a:t>‹#›</a:t>
            </a:fld>
            <a:endParaRPr lang="uk-UA"/>
          </a:p>
        </p:txBody>
      </p:sp>
    </p:spTree>
    <p:extLst>
      <p:ext uri="{BB962C8B-B14F-4D97-AF65-F5344CB8AC3E}">
        <p14:creationId xmlns:p14="http://schemas.microsoft.com/office/powerpoint/2010/main" val="2519510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1966FD-46D4-473D-A608-A53E8A99DC3D}" type="datetimeFigureOut">
              <a:rPr lang="uk-UA" smtClean="0"/>
              <a:t>17.02.2016</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550F4-D9DE-4FB5-90D0-AAFB38D818A7}" type="slidenum">
              <a:rPr lang="uk-UA" smtClean="0"/>
              <a:t>‹#›</a:t>
            </a:fld>
            <a:endParaRPr lang="uk-UA"/>
          </a:p>
        </p:txBody>
      </p:sp>
    </p:spTree>
    <p:extLst>
      <p:ext uri="{BB962C8B-B14F-4D97-AF65-F5344CB8AC3E}">
        <p14:creationId xmlns:p14="http://schemas.microsoft.com/office/powerpoint/2010/main" val="2536033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computing.llnl.gov/tutorials/mpi/man/MPI_Comm_size.txt" TargetMode="External"/><Relationship Id="rId2" Type="http://schemas.openxmlformats.org/officeDocument/2006/relationships/hyperlink" Target="https://computing.llnl.gov/tutorials/mpi/man/MPI_Init.txt" TargetMode="External"/><Relationship Id="rId1" Type="http://schemas.openxmlformats.org/officeDocument/2006/relationships/slideLayout" Target="../slideLayouts/slideLayout2.xml"/><Relationship Id="rId4" Type="http://schemas.openxmlformats.org/officeDocument/2006/relationships/hyperlink" Target="https://computing.llnl.gov/tutorials/mpi/man/MPI_Comm_rank.txt"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computing.llnl.gov/tutorials/mpi/man/MPI_Get_processor_name.txt" TargetMode="External"/><Relationship Id="rId2" Type="http://schemas.openxmlformats.org/officeDocument/2006/relationships/hyperlink" Target="https://computing.llnl.gov/tutorials/mpi/man/MPI_Abort.txt" TargetMode="External"/><Relationship Id="rId1" Type="http://schemas.openxmlformats.org/officeDocument/2006/relationships/slideLayout" Target="../slideLayouts/slideLayout2.xml"/><Relationship Id="rId5" Type="http://schemas.openxmlformats.org/officeDocument/2006/relationships/hyperlink" Target="https://computing.llnl.gov/tutorials/mpi/man/MPI_Initialized.txt" TargetMode="External"/><Relationship Id="rId4" Type="http://schemas.openxmlformats.org/officeDocument/2006/relationships/hyperlink" Target="https://computing.llnl.gov/tutorials/mpi/man/MPI_Get_version.txt"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omputing.llnl.gov/tutorials/mpi/man/MPI_Wtick.txt" TargetMode="External"/><Relationship Id="rId2" Type="http://schemas.openxmlformats.org/officeDocument/2006/relationships/hyperlink" Target="https://computing.llnl.gov/tutorials/mpi/man/MPI_Wtime.txt" TargetMode="External"/><Relationship Id="rId1" Type="http://schemas.openxmlformats.org/officeDocument/2006/relationships/slideLayout" Target="../slideLayouts/slideLayout2.xml"/><Relationship Id="rId4" Type="http://schemas.openxmlformats.org/officeDocument/2006/relationships/hyperlink" Target="https://computing.llnl.gov/tutorials/mpi/man/MPI_Finalize.txt"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computing.llnl.gov/tutorials/mpi/man/MPI_Bcast.txt" TargetMode="External"/><Relationship Id="rId7" Type="http://schemas.openxmlformats.org/officeDocument/2006/relationships/hyperlink" Target="https://computing.llnl.gov/tutorials/mpi/man/MPI_Reduce.txt" TargetMode="External"/><Relationship Id="rId2" Type="http://schemas.openxmlformats.org/officeDocument/2006/relationships/hyperlink" Target="https://computing.llnl.gov/tutorials/mpi/man/MPI_Barrier.txt" TargetMode="External"/><Relationship Id="rId1" Type="http://schemas.openxmlformats.org/officeDocument/2006/relationships/slideLayout" Target="../slideLayouts/slideLayout2.xml"/><Relationship Id="rId6" Type="http://schemas.openxmlformats.org/officeDocument/2006/relationships/hyperlink" Target="https://computing.llnl.gov/tutorials/mpi/man/MPI_Allgather.txt" TargetMode="External"/><Relationship Id="rId5" Type="http://schemas.openxmlformats.org/officeDocument/2006/relationships/hyperlink" Target="https://computing.llnl.gov/tutorials/mpi/man/MPI_Gather.txt" TargetMode="External"/><Relationship Id="rId4" Type="http://schemas.openxmlformats.org/officeDocument/2006/relationships/hyperlink" Target="https://computing.llnl.gov/tutorials/mpi/man/MPI_Scatter.txt"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pi-forum.org/doc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open-mpi.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b="1" dirty="0" smtClean="0"/>
              <a:t>  </a:t>
            </a:r>
            <a:r>
              <a:rPr lang="en-US" b="1" dirty="0" smtClean="0"/>
              <a:t>Message </a:t>
            </a:r>
            <a:r>
              <a:rPr lang="en-US" b="1" dirty="0"/>
              <a:t>Passing Interface (MPI)</a:t>
            </a:r>
            <a:br>
              <a:rPr lang="en-US" b="1" dirty="0"/>
            </a:br>
            <a:endParaRPr lang="uk-UA" dirty="0"/>
          </a:p>
        </p:txBody>
      </p:sp>
      <p:sp>
        <p:nvSpPr>
          <p:cNvPr id="3" name="Подзаголовок 2"/>
          <p:cNvSpPr>
            <a:spLocks noGrp="1"/>
          </p:cNvSpPr>
          <p:nvPr>
            <p:ph type="subTitle" idx="1"/>
          </p:nvPr>
        </p:nvSpPr>
        <p:spPr/>
        <p:txBody>
          <a:bodyPr/>
          <a:lstStyle/>
          <a:p>
            <a:r>
              <a:rPr lang="en-US" i="1" dirty="0"/>
              <a:t> </a:t>
            </a:r>
            <a:r>
              <a:rPr lang="en-US" i="1" dirty="0" smtClean="0"/>
              <a:t>by </a:t>
            </a:r>
            <a:r>
              <a:rPr lang="en-US" i="1" dirty="0" err="1" smtClean="0"/>
              <a:t>Blaise</a:t>
            </a:r>
            <a:r>
              <a:rPr lang="en-US" i="1" dirty="0" smtClean="0"/>
              <a:t> </a:t>
            </a:r>
            <a:r>
              <a:rPr lang="en-US" i="1" dirty="0"/>
              <a:t>Barney, </a:t>
            </a:r>
            <a:endParaRPr lang="en-US" i="1" dirty="0" smtClean="0"/>
          </a:p>
          <a:p>
            <a:r>
              <a:rPr lang="en-US" i="1" dirty="0" smtClean="0"/>
              <a:t>Lawrence </a:t>
            </a:r>
            <a:r>
              <a:rPr lang="en-US" i="1" dirty="0"/>
              <a:t>Livermore National Laboratory</a:t>
            </a:r>
            <a:endParaRPr lang="uk-UA" dirty="0"/>
          </a:p>
        </p:txBody>
      </p:sp>
    </p:spTree>
    <p:extLst>
      <p:ext uri="{BB962C8B-B14F-4D97-AF65-F5344CB8AC3E}">
        <p14:creationId xmlns:p14="http://schemas.microsoft.com/office/powerpoint/2010/main" val="2383956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Rank</a:t>
            </a:r>
            <a:endParaRPr lang="uk-UA" dirty="0"/>
          </a:p>
        </p:txBody>
      </p:sp>
      <p:sp>
        <p:nvSpPr>
          <p:cNvPr id="3" name="Объект 2"/>
          <p:cNvSpPr>
            <a:spLocks noGrp="1"/>
          </p:cNvSpPr>
          <p:nvPr>
            <p:ph idx="1"/>
          </p:nvPr>
        </p:nvSpPr>
        <p:spPr/>
        <p:txBody>
          <a:bodyPr>
            <a:normAutofit fontScale="92500" lnSpcReduction="10000"/>
          </a:bodyPr>
          <a:lstStyle/>
          <a:p>
            <a:r>
              <a:rPr lang="en-US" dirty="0"/>
              <a:t>Within a communicator, every process has its own unique, integer identifier assigned by the system when the process initializes. A rank is sometimes also called a "task ID". Ranks are contiguous and begin at zero.</a:t>
            </a:r>
          </a:p>
          <a:p>
            <a:r>
              <a:rPr lang="en-US" dirty="0"/>
              <a:t>Used by the programmer to specify the source and destination of messages. Often used conditionally by the application to control program execution (if rank=0 do this / if rank=1 do that).</a:t>
            </a:r>
          </a:p>
          <a:p>
            <a:endParaRPr lang="uk-UA" dirty="0"/>
          </a:p>
        </p:txBody>
      </p:sp>
    </p:spTree>
    <p:extLst>
      <p:ext uri="{BB962C8B-B14F-4D97-AF65-F5344CB8AC3E}">
        <p14:creationId xmlns:p14="http://schemas.microsoft.com/office/powerpoint/2010/main" val="35870083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en-US" b="1" dirty="0"/>
              <a:t>Environment Management Routines</a:t>
            </a:r>
            <a:endParaRPr lang="uk-UA" dirty="0"/>
          </a:p>
        </p:txBody>
      </p:sp>
      <p:sp>
        <p:nvSpPr>
          <p:cNvPr id="3" name="Объект 2"/>
          <p:cNvSpPr>
            <a:spLocks noGrp="1"/>
          </p:cNvSpPr>
          <p:nvPr>
            <p:ph idx="1"/>
          </p:nvPr>
        </p:nvSpPr>
        <p:spPr>
          <a:xfrm>
            <a:off x="457200" y="1052736"/>
            <a:ext cx="8229600" cy="5472608"/>
          </a:xfrm>
        </p:spPr>
        <p:txBody>
          <a:bodyPr>
            <a:normAutofit fontScale="55000" lnSpcReduction="20000"/>
          </a:bodyPr>
          <a:lstStyle/>
          <a:p>
            <a:r>
              <a:rPr lang="en-US" b="1" u="sng" dirty="0" err="1">
                <a:hlinkClick r:id="rId2"/>
              </a:rPr>
              <a:t>MPI_Init</a:t>
            </a:r>
            <a:endParaRPr lang="en-US" dirty="0" smtClean="0"/>
          </a:p>
          <a:p>
            <a:pPr marL="0" indent="0" algn="just">
              <a:buNone/>
            </a:pPr>
            <a:r>
              <a:rPr lang="en-US" dirty="0" smtClean="0"/>
              <a:t>Initializes the MPI execution environment. This function must be called in every MPI program, must be called before any other MPI functions and must be called only once in an MPI program. For C programs, </a:t>
            </a:r>
            <a:r>
              <a:rPr lang="en-US" dirty="0" err="1" smtClean="0"/>
              <a:t>MPI_Init</a:t>
            </a:r>
            <a:r>
              <a:rPr lang="en-US" dirty="0" smtClean="0"/>
              <a:t> may be used to pass the command line arguments to all processes, although this is not required by the standard and is implementation dependent.</a:t>
            </a:r>
          </a:p>
          <a:p>
            <a:pPr marL="0" indent="0">
              <a:buNone/>
            </a:pPr>
            <a:r>
              <a:rPr lang="en-US" b="1" dirty="0"/>
              <a:t>	</a:t>
            </a:r>
            <a:r>
              <a:rPr lang="en-US" b="1" dirty="0" err="1" smtClean="0"/>
              <a:t>MPI_Init</a:t>
            </a:r>
            <a:r>
              <a:rPr lang="en-US" b="1" dirty="0" smtClean="0"/>
              <a:t> (&amp;</a:t>
            </a:r>
            <a:r>
              <a:rPr lang="en-US" b="1" dirty="0" err="1" smtClean="0"/>
              <a:t>argc</a:t>
            </a:r>
            <a:r>
              <a:rPr lang="en-US" b="1" dirty="0" smtClean="0"/>
              <a:t>,&amp;</a:t>
            </a:r>
            <a:r>
              <a:rPr lang="en-US" b="1" dirty="0" err="1" smtClean="0"/>
              <a:t>argv</a:t>
            </a:r>
            <a:r>
              <a:rPr lang="en-US" b="1" dirty="0" smtClean="0"/>
              <a:t>) </a:t>
            </a:r>
            <a:br>
              <a:rPr lang="en-US" b="1" dirty="0" smtClean="0"/>
            </a:br>
            <a:r>
              <a:rPr lang="en-US" b="1" dirty="0" smtClean="0"/>
              <a:t>	MPI_INIT (</a:t>
            </a:r>
            <a:r>
              <a:rPr lang="en-US" b="1" dirty="0" err="1" smtClean="0"/>
              <a:t>ierr</a:t>
            </a:r>
            <a:r>
              <a:rPr lang="en-US" b="1" dirty="0" smtClean="0"/>
              <a:t>)</a:t>
            </a:r>
            <a:endParaRPr lang="en-US" dirty="0" smtClean="0"/>
          </a:p>
          <a:p>
            <a:r>
              <a:rPr lang="en-US" b="1" u="sng" dirty="0" err="1">
                <a:hlinkClick r:id="rId3"/>
              </a:rPr>
              <a:t>MPI_Comm_size</a:t>
            </a:r>
            <a:endParaRPr lang="en-US" dirty="0" smtClean="0"/>
          </a:p>
          <a:p>
            <a:pPr marL="0" indent="0" algn="just">
              <a:buNone/>
            </a:pPr>
            <a:r>
              <a:rPr lang="en-US" dirty="0" smtClean="0"/>
              <a:t>Returns the total number of MPI processes in the specified communicator, such as MPI_COMM_WORLD. If the communicator is MPI_COMM_WORLD, then it represents the number of MPI tasks available to your application.</a:t>
            </a:r>
          </a:p>
          <a:p>
            <a:pPr marL="0" indent="0">
              <a:buNone/>
            </a:pPr>
            <a:r>
              <a:rPr lang="en-US" b="1" dirty="0"/>
              <a:t>	</a:t>
            </a:r>
            <a:r>
              <a:rPr lang="en-US" b="1" dirty="0" err="1" smtClean="0"/>
              <a:t>MPI_Comm_size</a:t>
            </a:r>
            <a:r>
              <a:rPr lang="en-US" b="1" dirty="0" smtClean="0"/>
              <a:t> (</a:t>
            </a:r>
            <a:r>
              <a:rPr lang="en-US" b="1" dirty="0" err="1" smtClean="0"/>
              <a:t>comm</a:t>
            </a:r>
            <a:r>
              <a:rPr lang="en-US" b="1" dirty="0" smtClean="0"/>
              <a:t>,&amp;size) </a:t>
            </a:r>
            <a:br>
              <a:rPr lang="en-US" b="1" dirty="0" smtClean="0"/>
            </a:br>
            <a:r>
              <a:rPr lang="en-US" b="1" dirty="0" smtClean="0"/>
              <a:t>	MPI_COMM_SIZE (</a:t>
            </a:r>
            <a:r>
              <a:rPr lang="en-US" b="1" dirty="0" err="1" smtClean="0"/>
              <a:t>comm,size,ierr</a:t>
            </a:r>
            <a:r>
              <a:rPr lang="en-US" b="1" dirty="0" smtClean="0"/>
              <a:t>)</a:t>
            </a:r>
            <a:endParaRPr lang="en-US" dirty="0" smtClean="0"/>
          </a:p>
          <a:p>
            <a:r>
              <a:rPr lang="en-US" b="1" u="sng" dirty="0" err="1">
                <a:hlinkClick r:id="rId4"/>
              </a:rPr>
              <a:t>MPI_Comm_rank</a:t>
            </a:r>
            <a:endParaRPr lang="en-US" dirty="0" smtClean="0"/>
          </a:p>
          <a:p>
            <a:pPr marL="0" indent="0" algn="just">
              <a:buNone/>
            </a:pPr>
            <a:r>
              <a:rPr lang="en-US" dirty="0" smtClean="0"/>
              <a:t>Returns the rank of the calling MPI process within the specified communicator. Initially, each process will be assigned a unique integer rank between 0 and number of tasks - 1 within the communicator MPI_COMM_WORLD. This rank is often referred to as a task ID. If a process becomes associated with other communicators, it will have a unique rank within each of these as well.</a:t>
            </a:r>
          </a:p>
          <a:p>
            <a:pPr marL="0" indent="0">
              <a:buNone/>
            </a:pPr>
            <a:r>
              <a:rPr lang="en-US" b="1" dirty="0"/>
              <a:t>	</a:t>
            </a:r>
            <a:r>
              <a:rPr lang="en-US" b="1" dirty="0" err="1" smtClean="0"/>
              <a:t>MPI_Comm_rank</a:t>
            </a:r>
            <a:r>
              <a:rPr lang="en-US" b="1" dirty="0" smtClean="0"/>
              <a:t> (</a:t>
            </a:r>
            <a:r>
              <a:rPr lang="en-US" b="1" dirty="0" err="1" smtClean="0"/>
              <a:t>comm</a:t>
            </a:r>
            <a:r>
              <a:rPr lang="en-US" b="1" dirty="0" smtClean="0"/>
              <a:t>,&amp;rank) </a:t>
            </a:r>
            <a:br>
              <a:rPr lang="en-US" b="1" dirty="0" smtClean="0"/>
            </a:br>
            <a:r>
              <a:rPr lang="en-US" b="1" dirty="0" smtClean="0"/>
              <a:t>	MPI_COMM_RANK (</a:t>
            </a:r>
            <a:r>
              <a:rPr lang="en-US" b="1" dirty="0" err="1" smtClean="0"/>
              <a:t>comm,rank,ierr</a:t>
            </a:r>
            <a:r>
              <a:rPr lang="en-US" b="1" dirty="0" smtClean="0"/>
              <a:t>)</a:t>
            </a:r>
            <a:endParaRPr lang="en-US" dirty="0" smtClean="0"/>
          </a:p>
          <a:p>
            <a:endParaRPr lang="uk-UA" dirty="0"/>
          </a:p>
        </p:txBody>
      </p:sp>
    </p:spTree>
    <p:extLst>
      <p:ext uri="{BB962C8B-B14F-4D97-AF65-F5344CB8AC3E}">
        <p14:creationId xmlns:p14="http://schemas.microsoft.com/office/powerpoint/2010/main" val="22096599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408712"/>
          </a:xfrm>
        </p:spPr>
        <p:txBody>
          <a:bodyPr>
            <a:normAutofit fontScale="55000" lnSpcReduction="20000"/>
          </a:bodyPr>
          <a:lstStyle/>
          <a:p>
            <a:r>
              <a:rPr lang="en-US" b="1" u="sng" dirty="0" err="1">
                <a:hlinkClick r:id="rId2"/>
              </a:rPr>
              <a:t>MPI_Abort</a:t>
            </a:r>
            <a:endParaRPr lang="en-US" dirty="0" smtClean="0"/>
          </a:p>
          <a:p>
            <a:pPr marL="0" indent="0" algn="just">
              <a:buNone/>
            </a:pPr>
            <a:r>
              <a:rPr lang="en-US" dirty="0" smtClean="0"/>
              <a:t>Terminates all MPI processes associated with the communicator. In most MPI implementations it terminates ALL processes regardless of the communicator specified.</a:t>
            </a:r>
          </a:p>
          <a:p>
            <a:pPr marL="0" indent="0" algn="just">
              <a:buNone/>
            </a:pPr>
            <a:r>
              <a:rPr lang="en-US" b="1" dirty="0" smtClean="0"/>
              <a:t>	</a:t>
            </a:r>
            <a:r>
              <a:rPr lang="en-US" b="1" dirty="0" err="1" smtClean="0"/>
              <a:t>MPI_Abort</a:t>
            </a:r>
            <a:r>
              <a:rPr lang="en-US" b="1" dirty="0" smtClean="0"/>
              <a:t> (</a:t>
            </a:r>
            <a:r>
              <a:rPr lang="en-US" b="1" dirty="0" err="1" smtClean="0"/>
              <a:t>comm,errorcode</a:t>
            </a:r>
            <a:r>
              <a:rPr lang="en-US" b="1" dirty="0" smtClean="0"/>
              <a:t>)</a:t>
            </a:r>
          </a:p>
          <a:p>
            <a:pPr marL="0" indent="0" algn="just">
              <a:buNone/>
            </a:pPr>
            <a:r>
              <a:rPr lang="en-US" b="1" dirty="0" smtClean="0"/>
              <a:t>	MPI_ABORT (</a:t>
            </a:r>
            <a:r>
              <a:rPr lang="en-US" b="1" dirty="0" err="1" smtClean="0"/>
              <a:t>comm,errorcode,ierr</a:t>
            </a:r>
            <a:r>
              <a:rPr lang="en-US" b="1" dirty="0" smtClean="0"/>
              <a:t>)</a:t>
            </a:r>
            <a:endParaRPr lang="en-US" dirty="0" smtClean="0"/>
          </a:p>
          <a:p>
            <a:r>
              <a:rPr lang="en-US" b="1" u="sng" dirty="0" err="1">
                <a:hlinkClick r:id="rId3"/>
              </a:rPr>
              <a:t>MPI_Get_processor_name</a:t>
            </a:r>
            <a:endParaRPr lang="en-US" dirty="0" smtClean="0"/>
          </a:p>
          <a:p>
            <a:pPr marL="0" indent="0" algn="just">
              <a:buNone/>
            </a:pPr>
            <a:r>
              <a:rPr lang="en-US" dirty="0" smtClean="0"/>
              <a:t>Returns the processor name. Also returns the length of the name. The buffer for "name" must be at least MPI_MAX_PROCESSOR_NAME characters in size. What is returned into "name" is implementation dependent - may not be the same as the output of the "hostname" or "host" shell commands.</a:t>
            </a:r>
          </a:p>
          <a:p>
            <a:pPr marL="0" indent="0" algn="just">
              <a:buNone/>
            </a:pPr>
            <a:r>
              <a:rPr lang="en-US" b="1" dirty="0" smtClean="0"/>
              <a:t>	</a:t>
            </a:r>
            <a:r>
              <a:rPr lang="en-US" b="1" dirty="0" err="1" smtClean="0"/>
              <a:t>MPI_Get_processor_name</a:t>
            </a:r>
            <a:r>
              <a:rPr lang="en-US" b="1" dirty="0" smtClean="0"/>
              <a:t> (&amp;name,&amp;</a:t>
            </a:r>
            <a:r>
              <a:rPr lang="en-US" b="1" dirty="0" err="1" smtClean="0"/>
              <a:t>resultlength</a:t>
            </a:r>
            <a:r>
              <a:rPr lang="en-US" b="1" dirty="0" smtClean="0"/>
              <a:t>)</a:t>
            </a:r>
          </a:p>
          <a:p>
            <a:pPr marL="0" indent="0" algn="just">
              <a:buNone/>
            </a:pPr>
            <a:r>
              <a:rPr lang="en-US" b="1" dirty="0" smtClean="0"/>
              <a:t>	MPI_GET_PROCESSOR_NAME (</a:t>
            </a:r>
            <a:r>
              <a:rPr lang="en-US" b="1" dirty="0" err="1" smtClean="0"/>
              <a:t>name,resultlength,ierr</a:t>
            </a:r>
            <a:r>
              <a:rPr lang="en-US" b="1" dirty="0" smtClean="0"/>
              <a:t>)</a:t>
            </a:r>
            <a:endParaRPr lang="en-US" dirty="0" smtClean="0"/>
          </a:p>
          <a:p>
            <a:r>
              <a:rPr lang="en-US" b="1" u="sng" dirty="0" err="1">
                <a:hlinkClick r:id="rId4"/>
              </a:rPr>
              <a:t>MPI_Get_version</a:t>
            </a:r>
            <a:endParaRPr lang="en-US" dirty="0" smtClean="0"/>
          </a:p>
          <a:p>
            <a:pPr marL="0" indent="0" algn="just">
              <a:buNone/>
            </a:pPr>
            <a:r>
              <a:rPr lang="en-US" dirty="0" smtClean="0"/>
              <a:t>Returns the version and subversion of the MPI standard that's implemented by the library.</a:t>
            </a:r>
          </a:p>
          <a:p>
            <a:pPr marL="0" indent="0" algn="just">
              <a:buNone/>
            </a:pPr>
            <a:r>
              <a:rPr lang="en-US" b="1" dirty="0" smtClean="0"/>
              <a:t>	</a:t>
            </a:r>
            <a:r>
              <a:rPr lang="en-US" b="1" dirty="0" err="1" smtClean="0"/>
              <a:t>MPI_Get_version</a:t>
            </a:r>
            <a:r>
              <a:rPr lang="en-US" b="1" dirty="0" smtClean="0"/>
              <a:t> (&amp;</a:t>
            </a:r>
            <a:r>
              <a:rPr lang="en-US" b="1" dirty="0" err="1" smtClean="0"/>
              <a:t>version,&amp;subversion</a:t>
            </a:r>
            <a:r>
              <a:rPr lang="en-US" b="1" dirty="0" smtClean="0"/>
              <a:t>)</a:t>
            </a:r>
          </a:p>
          <a:p>
            <a:pPr marL="0" indent="0" algn="just">
              <a:buNone/>
            </a:pPr>
            <a:r>
              <a:rPr lang="en-US" b="1" dirty="0" smtClean="0"/>
              <a:t>	MPI_GET_VERSION (</a:t>
            </a:r>
            <a:r>
              <a:rPr lang="en-US" b="1" dirty="0" err="1" smtClean="0"/>
              <a:t>version,subversion,ierr</a:t>
            </a:r>
            <a:r>
              <a:rPr lang="en-US" b="1" dirty="0" smtClean="0"/>
              <a:t>)</a:t>
            </a:r>
            <a:endParaRPr lang="en-US" dirty="0" smtClean="0"/>
          </a:p>
          <a:p>
            <a:r>
              <a:rPr lang="en-US" b="1" u="sng" dirty="0" err="1">
                <a:hlinkClick r:id="rId5"/>
              </a:rPr>
              <a:t>MPI_Initialized</a:t>
            </a:r>
            <a:endParaRPr lang="en-US" dirty="0" smtClean="0"/>
          </a:p>
          <a:p>
            <a:pPr marL="0" indent="0" algn="just">
              <a:buNone/>
            </a:pPr>
            <a:r>
              <a:rPr lang="en-US" dirty="0" smtClean="0"/>
              <a:t>Indicates whether </a:t>
            </a:r>
            <a:r>
              <a:rPr lang="en-US" dirty="0" err="1" smtClean="0"/>
              <a:t>MPI_Init</a:t>
            </a:r>
            <a:r>
              <a:rPr lang="en-US" dirty="0" smtClean="0"/>
              <a:t> has been called - returns flag as either logical true (1) or false(0). MPI requires that </a:t>
            </a:r>
            <a:r>
              <a:rPr lang="en-US" dirty="0" err="1" smtClean="0"/>
              <a:t>MPI_Init</a:t>
            </a:r>
            <a:r>
              <a:rPr lang="en-US" dirty="0" smtClean="0"/>
              <a:t> be called once and only once by each process. This may pose a problem for modules that want to use MPI and are prepared to call </a:t>
            </a:r>
            <a:r>
              <a:rPr lang="en-US" dirty="0" err="1" smtClean="0"/>
              <a:t>MPI_Init</a:t>
            </a:r>
            <a:r>
              <a:rPr lang="en-US" dirty="0" smtClean="0"/>
              <a:t> if necessary. </a:t>
            </a:r>
            <a:r>
              <a:rPr lang="en-US" dirty="0" err="1" smtClean="0"/>
              <a:t>MPI_Initialized</a:t>
            </a:r>
            <a:r>
              <a:rPr lang="en-US" dirty="0" smtClean="0"/>
              <a:t> solves this problem.</a:t>
            </a:r>
          </a:p>
          <a:p>
            <a:pPr marL="0" indent="0" algn="just">
              <a:buNone/>
            </a:pPr>
            <a:r>
              <a:rPr lang="en-US" b="1" dirty="0" smtClean="0"/>
              <a:t>	</a:t>
            </a:r>
            <a:r>
              <a:rPr lang="en-US" b="1" dirty="0" err="1" smtClean="0"/>
              <a:t>MPI_Initialized</a:t>
            </a:r>
            <a:r>
              <a:rPr lang="en-US" b="1" dirty="0" smtClean="0"/>
              <a:t> (&amp;flag)</a:t>
            </a:r>
          </a:p>
          <a:p>
            <a:pPr marL="0" indent="0" algn="just">
              <a:buNone/>
            </a:pPr>
            <a:r>
              <a:rPr lang="en-US" b="1" dirty="0" smtClean="0"/>
              <a:t>	MPI_INITIALIZED (</a:t>
            </a:r>
            <a:r>
              <a:rPr lang="en-US" b="1" dirty="0" err="1" smtClean="0"/>
              <a:t>flag,ierr</a:t>
            </a:r>
            <a:r>
              <a:rPr lang="en-US" b="1" dirty="0" smtClean="0"/>
              <a:t>)</a:t>
            </a:r>
            <a:endParaRPr lang="en-US" dirty="0" smtClean="0"/>
          </a:p>
          <a:p>
            <a:endParaRPr lang="uk-UA" dirty="0"/>
          </a:p>
        </p:txBody>
      </p:sp>
    </p:spTree>
    <p:extLst>
      <p:ext uri="{BB962C8B-B14F-4D97-AF65-F5344CB8AC3E}">
        <p14:creationId xmlns:p14="http://schemas.microsoft.com/office/powerpoint/2010/main" val="32810190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4857403"/>
          </a:xfrm>
        </p:spPr>
        <p:txBody>
          <a:bodyPr>
            <a:normAutofit fontScale="70000" lnSpcReduction="20000"/>
          </a:bodyPr>
          <a:lstStyle/>
          <a:p>
            <a:r>
              <a:rPr lang="en-US" b="1" u="sng" dirty="0" err="1">
                <a:hlinkClick r:id="rId2"/>
              </a:rPr>
              <a:t>MPI_Wtime</a:t>
            </a:r>
            <a:endParaRPr lang="en-US" dirty="0" smtClean="0"/>
          </a:p>
          <a:p>
            <a:pPr marL="0" indent="0" algn="just">
              <a:buNone/>
            </a:pPr>
            <a:r>
              <a:rPr lang="en-US" dirty="0" smtClean="0"/>
              <a:t>Returns an elapsed wall clock time in seconds (double precision) on the calling processor.</a:t>
            </a:r>
          </a:p>
          <a:p>
            <a:pPr marL="0" indent="0" algn="just">
              <a:buNone/>
            </a:pPr>
            <a:r>
              <a:rPr lang="en-US" b="1" dirty="0" smtClean="0"/>
              <a:t>	</a:t>
            </a:r>
            <a:r>
              <a:rPr lang="en-US" b="1" dirty="0" err="1" smtClean="0"/>
              <a:t>MPI_Wtime</a:t>
            </a:r>
            <a:r>
              <a:rPr lang="en-US" b="1" dirty="0" smtClean="0"/>
              <a:t> ()</a:t>
            </a:r>
          </a:p>
          <a:p>
            <a:pPr marL="0" indent="0" algn="just">
              <a:buNone/>
            </a:pPr>
            <a:r>
              <a:rPr lang="en-US" b="1" dirty="0" smtClean="0"/>
              <a:t>	MPI_WTIME ()</a:t>
            </a:r>
            <a:endParaRPr lang="en-US" dirty="0" smtClean="0"/>
          </a:p>
          <a:p>
            <a:r>
              <a:rPr lang="en-US" b="1" u="sng" dirty="0" err="1">
                <a:hlinkClick r:id="rId3"/>
              </a:rPr>
              <a:t>MPI_Wtick</a:t>
            </a:r>
            <a:endParaRPr lang="en-US" dirty="0" smtClean="0"/>
          </a:p>
          <a:p>
            <a:pPr marL="0" indent="0" algn="just">
              <a:buNone/>
            </a:pPr>
            <a:r>
              <a:rPr lang="en-US" dirty="0" smtClean="0"/>
              <a:t>Returns the resolution in seconds (double precision) of </a:t>
            </a:r>
            <a:r>
              <a:rPr lang="en-US" dirty="0" err="1" smtClean="0"/>
              <a:t>MPI_Wtime</a:t>
            </a:r>
            <a:r>
              <a:rPr lang="en-US" dirty="0" smtClean="0"/>
              <a:t>.</a:t>
            </a:r>
          </a:p>
          <a:p>
            <a:pPr marL="0" indent="0" algn="just">
              <a:buNone/>
            </a:pPr>
            <a:r>
              <a:rPr lang="en-US" b="1" dirty="0" smtClean="0"/>
              <a:t>	</a:t>
            </a:r>
            <a:r>
              <a:rPr lang="en-US" b="1" dirty="0" err="1" smtClean="0"/>
              <a:t>MPI_Wtick</a:t>
            </a:r>
            <a:r>
              <a:rPr lang="en-US" b="1" dirty="0" smtClean="0"/>
              <a:t> ()</a:t>
            </a:r>
          </a:p>
          <a:p>
            <a:pPr marL="0" indent="0" algn="just">
              <a:buNone/>
            </a:pPr>
            <a:r>
              <a:rPr lang="en-US" b="1" dirty="0" smtClean="0"/>
              <a:t>	MPI_WTICK ()</a:t>
            </a:r>
            <a:endParaRPr lang="en-US" dirty="0" smtClean="0"/>
          </a:p>
          <a:p>
            <a:r>
              <a:rPr lang="en-US" b="1" u="sng" dirty="0" err="1">
                <a:hlinkClick r:id="rId4"/>
              </a:rPr>
              <a:t>MPI_Finalize</a:t>
            </a:r>
            <a:endParaRPr lang="en-US" dirty="0" smtClean="0"/>
          </a:p>
          <a:p>
            <a:pPr marL="0" indent="0" algn="just">
              <a:buNone/>
            </a:pPr>
            <a:r>
              <a:rPr lang="en-US" dirty="0" smtClean="0"/>
              <a:t>Terminates the MPI execution environment. This function should be the last MPI routine called in every MPI program - no other MPI routines may be called after it.</a:t>
            </a:r>
          </a:p>
          <a:p>
            <a:pPr marL="0" indent="0" algn="just">
              <a:buNone/>
            </a:pPr>
            <a:r>
              <a:rPr lang="en-US" b="1" dirty="0" smtClean="0"/>
              <a:t>	</a:t>
            </a:r>
            <a:r>
              <a:rPr lang="en-US" b="1" dirty="0" err="1" smtClean="0"/>
              <a:t>MPI_Finalize</a:t>
            </a:r>
            <a:r>
              <a:rPr lang="en-US" b="1" dirty="0" smtClean="0"/>
              <a:t> ()</a:t>
            </a:r>
          </a:p>
          <a:p>
            <a:pPr marL="0" indent="0" algn="just">
              <a:buNone/>
            </a:pPr>
            <a:r>
              <a:rPr lang="en-US" b="1" dirty="0" smtClean="0"/>
              <a:t>	MPI_FINALIZE (</a:t>
            </a:r>
            <a:r>
              <a:rPr lang="en-US" b="1" dirty="0" err="1" smtClean="0"/>
              <a:t>ierr</a:t>
            </a:r>
            <a:r>
              <a:rPr lang="en-US" b="1" dirty="0" smtClean="0"/>
              <a:t>)</a:t>
            </a:r>
            <a:endParaRPr lang="uk-UA" dirty="0"/>
          </a:p>
        </p:txBody>
      </p:sp>
    </p:spTree>
    <p:extLst>
      <p:ext uri="{BB962C8B-B14F-4D97-AF65-F5344CB8AC3E}">
        <p14:creationId xmlns:p14="http://schemas.microsoft.com/office/powerpoint/2010/main" val="9812165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88640"/>
            <a:ext cx="8856984" cy="504056"/>
          </a:xfrm>
        </p:spPr>
        <p:txBody>
          <a:bodyPr>
            <a:noAutofit/>
          </a:bodyPr>
          <a:lstStyle/>
          <a:p>
            <a:r>
              <a:rPr lang="fr-FR" sz="2800" b="1" dirty="0"/>
              <a:t>C Language - Environment Management Routines Example</a:t>
            </a:r>
            <a:endParaRPr lang="uk-UA" sz="2800" dirty="0"/>
          </a:p>
        </p:txBody>
      </p:sp>
      <p:sp>
        <p:nvSpPr>
          <p:cNvPr id="3" name="Объект 2"/>
          <p:cNvSpPr>
            <a:spLocks noGrp="1"/>
          </p:cNvSpPr>
          <p:nvPr>
            <p:ph idx="1"/>
          </p:nvPr>
        </p:nvSpPr>
        <p:spPr>
          <a:xfrm>
            <a:off x="539552" y="692696"/>
            <a:ext cx="8229600" cy="6165304"/>
          </a:xfrm>
        </p:spPr>
        <p:txBody>
          <a:bodyPr>
            <a:noAutofit/>
          </a:bodyPr>
          <a:lstStyle/>
          <a:p>
            <a:pPr marL="0" indent="0">
              <a:buNone/>
            </a:pPr>
            <a:r>
              <a:rPr lang="en-US" sz="1900" dirty="0" smtClean="0"/>
              <a:t>#include "</a:t>
            </a:r>
            <a:r>
              <a:rPr lang="en-US" sz="1900" dirty="0" err="1" smtClean="0"/>
              <a:t>mpi.h</a:t>
            </a:r>
            <a:r>
              <a:rPr lang="en-US" sz="1900" dirty="0" smtClean="0"/>
              <a:t>“</a:t>
            </a:r>
          </a:p>
          <a:p>
            <a:pPr marL="0" indent="0">
              <a:buNone/>
            </a:pPr>
            <a:r>
              <a:rPr lang="en-US" sz="1900" dirty="0" smtClean="0"/>
              <a:t> #include &lt;</a:t>
            </a:r>
            <a:r>
              <a:rPr lang="en-US" sz="1900" dirty="0" err="1" smtClean="0"/>
              <a:t>stdio.h</a:t>
            </a:r>
            <a:r>
              <a:rPr lang="en-US" sz="1900" dirty="0" smtClean="0"/>
              <a:t>&gt;</a:t>
            </a:r>
          </a:p>
          <a:p>
            <a:pPr marL="0" indent="0">
              <a:buNone/>
            </a:pPr>
            <a:r>
              <a:rPr lang="en-US" sz="1900" dirty="0" smtClean="0"/>
              <a:t> </a:t>
            </a:r>
            <a:r>
              <a:rPr lang="en-US" sz="1900" dirty="0" err="1" smtClean="0"/>
              <a:t>int</a:t>
            </a:r>
            <a:r>
              <a:rPr lang="en-US" sz="1900" dirty="0" smtClean="0"/>
              <a:t>  main(</a:t>
            </a:r>
            <a:r>
              <a:rPr lang="en-US" sz="1900" dirty="0" err="1" smtClean="0"/>
              <a:t>int</a:t>
            </a:r>
            <a:r>
              <a:rPr lang="en-US" sz="1900" dirty="0" smtClean="0"/>
              <a:t> </a:t>
            </a:r>
            <a:r>
              <a:rPr lang="en-US" sz="1900" dirty="0" err="1" smtClean="0"/>
              <a:t>argc</a:t>
            </a:r>
            <a:r>
              <a:rPr lang="en-US" sz="1900" dirty="0" smtClean="0"/>
              <a:t>, char *</a:t>
            </a:r>
            <a:r>
              <a:rPr lang="en-US" sz="1900" dirty="0" err="1" smtClean="0"/>
              <a:t>argv</a:t>
            </a:r>
            <a:r>
              <a:rPr lang="en-US" sz="1900" dirty="0" smtClean="0"/>
              <a:t>[]) { </a:t>
            </a:r>
          </a:p>
          <a:p>
            <a:pPr marL="457200" lvl="1" indent="0">
              <a:buNone/>
            </a:pPr>
            <a:r>
              <a:rPr lang="en-US" sz="1900" dirty="0" err="1" smtClean="0"/>
              <a:t>int</a:t>
            </a:r>
            <a:r>
              <a:rPr lang="en-US" sz="1900" dirty="0" smtClean="0"/>
              <a:t> </a:t>
            </a:r>
            <a:r>
              <a:rPr lang="en-US" sz="1900" dirty="0" err="1" smtClean="0"/>
              <a:t>numtasks</a:t>
            </a:r>
            <a:r>
              <a:rPr lang="en-US" sz="1900" dirty="0" smtClean="0"/>
              <a:t>, rank, </a:t>
            </a:r>
            <a:r>
              <a:rPr lang="en-US" sz="1900" dirty="0" err="1" smtClean="0"/>
              <a:t>len</a:t>
            </a:r>
            <a:r>
              <a:rPr lang="en-US" sz="1900" dirty="0" smtClean="0"/>
              <a:t>, </a:t>
            </a:r>
            <a:r>
              <a:rPr lang="en-US" sz="1900" dirty="0" err="1" smtClean="0"/>
              <a:t>rc</a:t>
            </a:r>
            <a:r>
              <a:rPr lang="en-US" sz="1900" dirty="0" smtClean="0"/>
              <a:t>; </a:t>
            </a:r>
          </a:p>
          <a:p>
            <a:pPr marL="457200" lvl="1" indent="0">
              <a:buNone/>
            </a:pPr>
            <a:r>
              <a:rPr lang="en-US" sz="1900" dirty="0" smtClean="0"/>
              <a:t>char hostname[MPI_MAX_PROCESSOR_NAME];</a:t>
            </a:r>
          </a:p>
          <a:p>
            <a:pPr marL="457200" lvl="1" indent="0">
              <a:buNone/>
            </a:pPr>
            <a:r>
              <a:rPr lang="en-US" sz="1900" dirty="0" err="1" smtClean="0"/>
              <a:t>rc</a:t>
            </a:r>
            <a:r>
              <a:rPr lang="en-US" sz="1900" dirty="0" smtClean="0"/>
              <a:t> = </a:t>
            </a:r>
            <a:r>
              <a:rPr lang="en-US" sz="1900" dirty="0" err="1" smtClean="0"/>
              <a:t>MPI_Init</a:t>
            </a:r>
            <a:r>
              <a:rPr lang="en-US" sz="1900" dirty="0" smtClean="0"/>
              <a:t>(&amp;</a:t>
            </a:r>
            <a:r>
              <a:rPr lang="en-US" sz="1900" dirty="0" err="1" smtClean="0"/>
              <a:t>argc</a:t>
            </a:r>
            <a:r>
              <a:rPr lang="en-US" sz="1900" dirty="0" smtClean="0"/>
              <a:t>,&amp;</a:t>
            </a:r>
            <a:r>
              <a:rPr lang="en-US" sz="1900" dirty="0" err="1" smtClean="0"/>
              <a:t>argv</a:t>
            </a:r>
            <a:r>
              <a:rPr lang="en-US" sz="1900" dirty="0" smtClean="0"/>
              <a:t>);</a:t>
            </a:r>
          </a:p>
          <a:p>
            <a:pPr marL="457200" lvl="1" indent="0">
              <a:buNone/>
            </a:pPr>
            <a:r>
              <a:rPr lang="en-US" sz="1900" dirty="0" smtClean="0"/>
              <a:t>if (</a:t>
            </a:r>
            <a:r>
              <a:rPr lang="en-US" sz="1900" dirty="0" err="1" smtClean="0"/>
              <a:t>rc</a:t>
            </a:r>
            <a:r>
              <a:rPr lang="en-US" sz="1900" dirty="0" smtClean="0"/>
              <a:t> != MPI_SUCCESS) { </a:t>
            </a:r>
          </a:p>
          <a:p>
            <a:pPr marL="457200" lvl="1" indent="0">
              <a:buNone/>
            </a:pPr>
            <a:r>
              <a:rPr lang="en-US" sz="1900" dirty="0" smtClean="0"/>
              <a:t> 	</a:t>
            </a:r>
            <a:r>
              <a:rPr lang="en-US" sz="1900" dirty="0" err="1" smtClean="0"/>
              <a:t>printf</a:t>
            </a:r>
            <a:r>
              <a:rPr lang="en-US" sz="1900" dirty="0" smtClean="0"/>
              <a:t> ("Error starting MPI program. Terminating.\n"); 	</a:t>
            </a:r>
            <a:r>
              <a:rPr lang="en-US" sz="1900" dirty="0" err="1" smtClean="0"/>
              <a:t>MPI_Abort</a:t>
            </a:r>
            <a:r>
              <a:rPr lang="en-US" sz="1900" dirty="0" smtClean="0"/>
              <a:t>(MPI_COMM_WORLD, </a:t>
            </a:r>
            <a:r>
              <a:rPr lang="en-US" sz="1900" dirty="0" err="1" smtClean="0"/>
              <a:t>rc</a:t>
            </a:r>
            <a:r>
              <a:rPr lang="en-US" sz="1900" dirty="0" smtClean="0"/>
              <a:t>);</a:t>
            </a:r>
          </a:p>
          <a:p>
            <a:pPr marL="457200" lvl="1" indent="0">
              <a:buNone/>
            </a:pPr>
            <a:r>
              <a:rPr lang="en-US" sz="1900" dirty="0" smtClean="0"/>
              <a:t>} </a:t>
            </a:r>
          </a:p>
          <a:p>
            <a:pPr marL="457200" lvl="1" indent="0">
              <a:buNone/>
            </a:pPr>
            <a:r>
              <a:rPr lang="en-US" sz="1900" dirty="0" err="1" smtClean="0"/>
              <a:t>MPI_Comm_size</a:t>
            </a:r>
            <a:r>
              <a:rPr lang="en-US" sz="1900" dirty="0" smtClean="0"/>
              <a:t>(MPI_COMM_WORLD,  &amp;</a:t>
            </a:r>
            <a:r>
              <a:rPr lang="en-US" sz="1900" dirty="0" err="1" smtClean="0"/>
              <a:t>numtasks</a:t>
            </a:r>
            <a:r>
              <a:rPr lang="en-US" sz="1900" dirty="0" smtClean="0"/>
              <a:t>); </a:t>
            </a:r>
            <a:r>
              <a:rPr lang="en-US" sz="1900" dirty="0" err="1" smtClean="0"/>
              <a:t>MPI_Comm_rank</a:t>
            </a:r>
            <a:r>
              <a:rPr lang="en-US" sz="1900" dirty="0" smtClean="0"/>
              <a:t>(MPI_COMM_WORLD,  &amp;rank); </a:t>
            </a:r>
            <a:r>
              <a:rPr lang="en-US" sz="1900" dirty="0" err="1" smtClean="0"/>
              <a:t>MPI_Get_processor_name</a:t>
            </a:r>
            <a:r>
              <a:rPr lang="en-US" sz="1900" dirty="0" smtClean="0"/>
              <a:t>(hostname,   &amp;</a:t>
            </a:r>
            <a:r>
              <a:rPr lang="en-US" sz="1900" dirty="0" err="1" smtClean="0"/>
              <a:t>len</a:t>
            </a:r>
            <a:r>
              <a:rPr lang="en-US" sz="1900" dirty="0" smtClean="0"/>
              <a:t>);</a:t>
            </a:r>
          </a:p>
          <a:p>
            <a:pPr marL="457200" lvl="1" indent="0">
              <a:buNone/>
            </a:pPr>
            <a:r>
              <a:rPr lang="en-US" sz="1900" dirty="0" err="1" smtClean="0"/>
              <a:t>printf</a:t>
            </a:r>
            <a:r>
              <a:rPr lang="en-US" sz="1900" dirty="0" smtClean="0"/>
              <a:t> ("Number of tasks= %d My rank= %d Running on %s\n", </a:t>
            </a:r>
            <a:r>
              <a:rPr lang="en-US" sz="1900" dirty="0" err="1" smtClean="0"/>
              <a:t>numtasks,rank,hostname</a:t>
            </a:r>
            <a:r>
              <a:rPr lang="en-US" sz="1900" dirty="0" smtClean="0"/>
              <a:t>); </a:t>
            </a:r>
          </a:p>
          <a:p>
            <a:pPr marL="457200" lvl="1" indent="0">
              <a:buNone/>
            </a:pPr>
            <a:r>
              <a:rPr lang="en-US" sz="1900" dirty="0" smtClean="0"/>
              <a:t>/******* do some work *******/</a:t>
            </a:r>
          </a:p>
          <a:p>
            <a:pPr marL="457200" lvl="1" indent="0">
              <a:buNone/>
            </a:pPr>
            <a:r>
              <a:rPr lang="en-US" sz="1900" dirty="0" err="1" smtClean="0"/>
              <a:t>MPI_Finalize</a:t>
            </a:r>
            <a:r>
              <a:rPr lang="en-US" sz="1900" dirty="0" smtClean="0"/>
              <a:t>(); </a:t>
            </a:r>
          </a:p>
          <a:p>
            <a:pPr marL="57150" indent="0">
              <a:buNone/>
            </a:pPr>
            <a:r>
              <a:rPr lang="en-US" sz="1900" dirty="0" smtClean="0"/>
              <a:t>}</a:t>
            </a:r>
            <a:endParaRPr lang="uk-UA" sz="1900" dirty="0"/>
          </a:p>
        </p:txBody>
      </p:sp>
    </p:spTree>
    <p:extLst>
      <p:ext uri="{BB962C8B-B14F-4D97-AF65-F5344CB8AC3E}">
        <p14:creationId xmlns:p14="http://schemas.microsoft.com/office/powerpoint/2010/main" val="17011530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en-US" dirty="0" smtClean="0"/>
              <a:t>Hello, world</a:t>
            </a:r>
            <a:endParaRPr lang="uk-UA" dirty="0"/>
          </a:p>
        </p:txBody>
      </p:sp>
      <p:sp>
        <p:nvSpPr>
          <p:cNvPr id="3" name="Объект 2"/>
          <p:cNvSpPr>
            <a:spLocks noGrp="1"/>
          </p:cNvSpPr>
          <p:nvPr>
            <p:ph idx="1"/>
          </p:nvPr>
        </p:nvSpPr>
        <p:spPr>
          <a:xfrm>
            <a:off x="467544" y="836712"/>
            <a:ext cx="8229600" cy="5760640"/>
          </a:xfrm>
        </p:spPr>
        <p:txBody>
          <a:bodyPr>
            <a:normAutofit fontScale="62500" lnSpcReduction="20000"/>
          </a:bodyPr>
          <a:lstStyle/>
          <a:p>
            <a:pPr marL="0" indent="0">
              <a:buNone/>
            </a:pPr>
            <a:r>
              <a:rPr lang="en-US" dirty="0" smtClean="0"/>
              <a:t>/** </a:t>
            </a:r>
            <a:r>
              <a:rPr lang="en-US" dirty="0"/>
              <a:t>FILE: </a:t>
            </a:r>
            <a:r>
              <a:rPr lang="en-US" dirty="0" err="1"/>
              <a:t>mpi_hello.c</a:t>
            </a:r>
            <a:r>
              <a:rPr lang="en-US" dirty="0"/>
              <a:t> </a:t>
            </a:r>
            <a:endParaRPr lang="en-US" dirty="0" smtClean="0"/>
          </a:p>
          <a:p>
            <a:pPr marL="0" indent="0">
              <a:buNone/>
            </a:pPr>
            <a:r>
              <a:rPr lang="en-US" dirty="0" smtClean="0"/>
              <a:t>* DESCRIPTION</a:t>
            </a:r>
            <a:r>
              <a:rPr lang="en-US" dirty="0"/>
              <a:t>: </a:t>
            </a:r>
            <a:r>
              <a:rPr lang="en-US" dirty="0" smtClean="0"/>
              <a:t>MPI </a:t>
            </a:r>
            <a:r>
              <a:rPr lang="en-US" dirty="0"/>
              <a:t>tutorial example code: Simple hello world program </a:t>
            </a:r>
            <a:endParaRPr lang="en-US" dirty="0" smtClean="0"/>
          </a:p>
          <a:p>
            <a:pPr>
              <a:buFont typeface="Arial" charset="0"/>
              <a:buChar char="•"/>
            </a:pPr>
            <a:r>
              <a:rPr lang="en-US" dirty="0" smtClean="0"/>
              <a:t>AUTHOR</a:t>
            </a:r>
            <a:r>
              <a:rPr lang="en-US" dirty="0"/>
              <a:t>: </a:t>
            </a:r>
            <a:r>
              <a:rPr lang="en-US" dirty="0" err="1"/>
              <a:t>Blaise</a:t>
            </a:r>
            <a:r>
              <a:rPr lang="en-US" dirty="0"/>
              <a:t> Barney </a:t>
            </a:r>
            <a:r>
              <a:rPr lang="en-US" dirty="0" smtClean="0"/>
              <a:t>***/ </a:t>
            </a:r>
          </a:p>
          <a:p>
            <a:pPr marL="0" indent="0">
              <a:buNone/>
            </a:pPr>
            <a:endParaRPr lang="en-US" dirty="0" smtClean="0"/>
          </a:p>
          <a:p>
            <a:pPr marL="0" indent="0">
              <a:buNone/>
            </a:pPr>
            <a:r>
              <a:rPr lang="en-US" dirty="0" smtClean="0"/>
              <a:t>#</a:t>
            </a:r>
            <a:r>
              <a:rPr lang="en-US" dirty="0"/>
              <a:t>include "</a:t>
            </a:r>
            <a:r>
              <a:rPr lang="en-US" dirty="0" err="1" smtClean="0"/>
              <a:t>mpi.h</a:t>
            </a:r>
            <a:r>
              <a:rPr lang="en-US" dirty="0" smtClean="0"/>
              <a:t>“</a:t>
            </a:r>
          </a:p>
          <a:p>
            <a:pPr marL="0" indent="0">
              <a:buNone/>
            </a:pPr>
            <a:r>
              <a:rPr lang="en-US" dirty="0" smtClean="0"/>
              <a:t>#</a:t>
            </a:r>
            <a:r>
              <a:rPr lang="en-US" dirty="0"/>
              <a:t>include &lt;</a:t>
            </a:r>
            <a:r>
              <a:rPr lang="en-US" dirty="0" err="1"/>
              <a:t>stdio.h</a:t>
            </a:r>
            <a:r>
              <a:rPr lang="en-US" dirty="0" smtClean="0"/>
              <a:t>&gt;</a:t>
            </a:r>
          </a:p>
          <a:p>
            <a:pPr marL="0" indent="0">
              <a:buNone/>
            </a:pPr>
            <a:r>
              <a:rPr lang="en-US" dirty="0" smtClean="0"/>
              <a:t>#</a:t>
            </a:r>
            <a:r>
              <a:rPr lang="en-US" dirty="0"/>
              <a:t>include &lt;</a:t>
            </a:r>
            <a:r>
              <a:rPr lang="en-US" dirty="0" err="1"/>
              <a:t>stdlib.h</a:t>
            </a:r>
            <a:r>
              <a:rPr lang="en-US" dirty="0" smtClean="0"/>
              <a:t>&gt;</a:t>
            </a:r>
          </a:p>
          <a:p>
            <a:pPr marL="0" indent="0">
              <a:buNone/>
            </a:pPr>
            <a:r>
              <a:rPr lang="en-US" dirty="0" smtClean="0"/>
              <a:t>#</a:t>
            </a:r>
            <a:r>
              <a:rPr lang="en-US" dirty="0"/>
              <a:t>define MASTER </a:t>
            </a:r>
            <a:r>
              <a:rPr lang="en-US" dirty="0" smtClean="0"/>
              <a:t>0</a:t>
            </a:r>
          </a:p>
          <a:p>
            <a:pPr marL="0" indent="0">
              <a:buNone/>
            </a:pPr>
            <a:r>
              <a:rPr lang="en-US" dirty="0" err="1" smtClean="0"/>
              <a:t>int</a:t>
            </a:r>
            <a:r>
              <a:rPr lang="en-US" dirty="0" smtClean="0"/>
              <a:t> </a:t>
            </a:r>
            <a:r>
              <a:rPr lang="en-US" dirty="0"/>
              <a:t>main (</a:t>
            </a:r>
            <a:r>
              <a:rPr lang="en-US" dirty="0" err="1"/>
              <a:t>int</a:t>
            </a:r>
            <a:r>
              <a:rPr lang="en-US" dirty="0"/>
              <a:t> </a:t>
            </a:r>
            <a:r>
              <a:rPr lang="en-US" dirty="0" err="1"/>
              <a:t>argc</a:t>
            </a:r>
            <a:r>
              <a:rPr lang="en-US" dirty="0"/>
              <a:t>, char *</a:t>
            </a:r>
            <a:r>
              <a:rPr lang="en-US" dirty="0" err="1"/>
              <a:t>argv</a:t>
            </a:r>
            <a:r>
              <a:rPr lang="en-US" dirty="0"/>
              <a:t>[]) { </a:t>
            </a:r>
            <a:endParaRPr lang="en-US" dirty="0" smtClean="0"/>
          </a:p>
          <a:p>
            <a:pPr marL="400050" lvl="1" indent="0">
              <a:buNone/>
            </a:pPr>
            <a:r>
              <a:rPr lang="en-US" dirty="0" err="1" smtClean="0"/>
              <a:t>int</a:t>
            </a:r>
            <a:r>
              <a:rPr lang="en-US" dirty="0" smtClean="0"/>
              <a:t> </a:t>
            </a:r>
            <a:r>
              <a:rPr lang="en-US" dirty="0" err="1"/>
              <a:t>numtasks</a:t>
            </a:r>
            <a:r>
              <a:rPr lang="en-US" dirty="0"/>
              <a:t>, </a:t>
            </a:r>
            <a:r>
              <a:rPr lang="en-US" dirty="0" err="1"/>
              <a:t>taskid</a:t>
            </a:r>
            <a:r>
              <a:rPr lang="en-US" dirty="0"/>
              <a:t>, </a:t>
            </a:r>
            <a:r>
              <a:rPr lang="en-US" dirty="0" err="1"/>
              <a:t>len</a:t>
            </a:r>
            <a:r>
              <a:rPr lang="en-US" dirty="0"/>
              <a:t>; </a:t>
            </a:r>
            <a:endParaRPr lang="en-US" dirty="0" smtClean="0"/>
          </a:p>
          <a:p>
            <a:pPr marL="400050" lvl="1" indent="0">
              <a:buNone/>
            </a:pPr>
            <a:r>
              <a:rPr lang="en-US" dirty="0" smtClean="0"/>
              <a:t>char </a:t>
            </a:r>
            <a:r>
              <a:rPr lang="en-US" dirty="0"/>
              <a:t>hostname[MPI_MAX_PROCESSOR_NAME</a:t>
            </a:r>
            <a:r>
              <a:rPr lang="en-US" dirty="0" smtClean="0"/>
              <a:t>];</a:t>
            </a:r>
          </a:p>
          <a:p>
            <a:pPr marL="400050" lvl="1" indent="0">
              <a:buNone/>
            </a:pPr>
            <a:r>
              <a:rPr lang="en-US" dirty="0" err="1" smtClean="0"/>
              <a:t>MPI_Init</a:t>
            </a:r>
            <a:r>
              <a:rPr lang="en-US" dirty="0"/>
              <a:t>(&amp;</a:t>
            </a:r>
            <a:r>
              <a:rPr lang="en-US" dirty="0" err="1"/>
              <a:t>argc</a:t>
            </a:r>
            <a:r>
              <a:rPr lang="en-US" dirty="0"/>
              <a:t>, &amp;</a:t>
            </a:r>
            <a:r>
              <a:rPr lang="en-US" dirty="0" err="1"/>
              <a:t>argv</a:t>
            </a:r>
            <a:r>
              <a:rPr lang="en-US" dirty="0"/>
              <a:t>); </a:t>
            </a:r>
            <a:endParaRPr lang="en-US" dirty="0" smtClean="0"/>
          </a:p>
          <a:p>
            <a:pPr marL="400050" lvl="1" indent="0">
              <a:buNone/>
            </a:pPr>
            <a:r>
              <a:rPr lang="en-US" dirty="0" err="1" smtClean="0"/>
              <a:t>MPI_Comm_size</a:t>
            </a:r>
            <a:r>
              <a:rPr lang="en-US" dirty="0" smtClean="0"/>
              <a:t>(MPI_COMM_WORLD</a:t>
            </a:r>
            <a:r>
              <a:rPr lang="en-US" dirty="0"/>
              <a:t>, &amp;</a:t>
            </a:r>
            <a:r>
              <a:rPr lang="en-US" dirty="0" err="1"/>
              <a:t>numtasks</a:t>
            </a:r>
            <a:r>
              <a:rPr lang="en-US" dirty="0"/>
              <a:t>); </a:t>
            </a:r>
            <a:r>
              <a:rPr lang="en-US" dirty="0" err="1"/>
              <a:t>MPI_Comm_rank</a:t>
            </a:r>
            <a:r>
              <a:rPr lang="en-US" dirty="0"/>
              <a:t>(MPI_COMM_WORLD,&amp;</a:t>
            </a:r>
            <a:r>
              <a:rPr lang="en-US" dirty="0" err="1"/>
              <a:t>taskid</a:t>
            </a:r>
            <a:r>
              <a:rPr lang="en-US" dirty="0"/>
              <a:t>); </a:t>
            </a:r>
            <a:r>
              <a:rPr lang="en-US" dirty="0" err="1"/>
              <a:t>MPI_Get_processor_name</a:t>
            </a:r>
            <a:r>
              <a:rPr lang="en-US" dirty="0"/>
              <a:t>(hostname, &amp;</a:t>
            </a:r>
            <a:r>
              <a:rPr lang="en-US" dirty="0" err="1"/>
              <a:t>len</a:t>
            </a:r>
            <a:r>
              <a:rPr lang="en-US" dirty="0" smtClean="0"/>
              <a:t>);</a:t>
            </a:r>
          </a:p>
          <a:p>
            <a:pPr marL="400050" lvl="1" indent="0">
              <a:buNone/>
            </a:pPr>
            <a:r>
              <a:rPr lang="en-US" dirty="0" err="1" smtClean="0"/>
              <a:t>printf</a:t>
            </a:r>
            <a:r>
              <a:rPr lang="en-US" dirty="0" smtClean="0"/>
              <a:t> </a:t>
            </a:r>
            <a:r>
              <a:rPr lang="en-US" dirty="0"/>
              <a:t>("Hello from task %d on %s!\n", </a:t>
            </a:r>
            <a:r>
              <a:rPr lang="en-US" dirty="0" err="1"/>
              <a:t>taskid</a:t>
            </a:r>
            <a:r>
              <a:rPr lang="en-US" dirty="0"/>
              <a:t>, hostname</a:t>
            </a:r>
            <a:r>
              <a:rPr lang="en-US" dirty="0" smtClean="0"/>
              <a:t>);</a:t>
            </a:r>
          </a:p>
          <a:p>
            <a:pPr marL="400050" lvl="1" indent="0">
              <a:buNone/>
            </a:pPr>
            <a:r>
              <a:rPr lang="en-US" dirty="0" smtClean="0"/>
              <a:t>if </a:t>
            </a:r>
            <a:r>
              <a:rPr lang="en-US" dirty="0"/>
              <a:t>(</a:t>
            </a:r>
            <a:r>
              <a:rPr lang="en-US" dirty="0" err="1"/>
              <a:t>taskid</a:t>
            </a:r>
            <a:r>
              <a:rPr lang="en-US" dirty="0"/>
              <a:t> == MASTER) </a:t>
            </a:r>
            <a:endParaRPr lang="en-US" dirty="0" smtClean="0"/>
          </a:p>
          <a:p>
            <a:pPr marL="400050" lvl="1" indent="0">
              <a:buNone/>
            </a:pPr>
            <a:r>
              <a:rPr lang="en-US" dirty="0"/>
              <a:t> </a:t>
            </a:r>
            <a:r>
              <a:rPr lang="en-US" dirty="0" smtClean="0"/>
              <a:t>       </a:t>
            </a:r>
            <a:r>
              <a:rPr lang="en-US" dirty="0" err="1" smtClean="0"/>
              <a:t>printf</a:t>
            </a:r>
            <a:r>
              <a:rPr lang="en-US" dirty="0"/>
              <a:t>("MASTER: Number of MPI tasks is: %d\n</a:t>
            </a:r>
            <a:r>
              <a:rPr lang="en-US" dirty="0" smtClean="0"/>
              <a:t>", </a:t>
            </a:r>
            <a:r>
              <a:rPr lang="en-US" dirty="0" err="1" smtClean="0"/>
              <a:t>numtasks</a:t>
            </a:r>
            <a:r>
              <a:rPr lang="en-US" dirty="0"/>
              <a:t>); </a:t>
            </a:r>
            <a:endParaRPr lang="en-US" dirty="0" smtClean="0"/>
          </a:p>
          <a:p>
            <a:pPr marL="400050" lvl="1" indent="0">
              <a:buNone/>
            </a:pPr>
            <a:r>
              <a:rPr lang="en-US" dirty="0" err="1" smtClean="0"/>
              <a:t>MPI_Finalize</a:t>
            </a:r>
            <a:r>
              <a:rPr lang="en-US" dirty="0"/>
              <a:t>(); </a:t>
            </a:r>
            <a:endParaRPr lang="en-US" dirty="0" smtClean="0"/>
          </a:p>
          <a:p>
            <a:pPr marL="0" indent="0">
              <a:buNone/>
            </a:pPr>
            <a:r>
              <a:rPr lang="en-US" dirty="0" smtClean="0"/>
              <a:t>}</a:t>
            </a:r>
            <a:endParaRPr lang="uk-UA" dirty="0"/>
          </a:p>
        </p:txBody>
      </p:sp>
    </p:spTree>
    <p:extLst>
      <p:ext uri="{BB962C8B-B14F-4D97-AF65-F5344CB8AC3E}">
        <p14:creationId xmlns:p14="http://schemas.microsoft.com/office/powerpoint/2010/main" val="15164049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686800" cy="634082"/>
          </a:xfrm>
        </p:spPr>
        <p:txBody>
          <a:bodyPr>
            <a:normAutofit fontScale="90000"/>
          </a:bodyPr>
          <a:lstStyle/>
          <a:p>
            <a:r>
              <a:rPr lang="en-US" b="1" dirty="0"/>
              <a:t>Point to Point Communication Routines</a:t>
            </a:r>
            <a:endParaRPr lang="uk-UA" dirty="0"/>
          </a:p>
        </p:txBody>
      </p:sp>
      <p:sp>
        <p:nvSpPr>
          <p:cNvPr id="3" name="Объект 2"/>
          <p:cNvSpPr>
            <a:spLocks noGrp="1"/>
          </p:cNvSpPr>
          <p:nvPr>
            <p:ph idx="1"/>
          </p:nvPr>
        </p:nvSpPr>
        <p:spPr>
          <a:xfrm>
            <a:off x="395536" y="1124744"/>
            <a:ext cx="8435280" cy="5289451"/>
          </a:xfrm>
        </p:spPr>
        <p:txBody>
          <a:bodyPr>
            <a:normAutofit fontScale="70000" lnSpcReduction="20000"/>
          </a:bodyPr>
          <a:lstStyle/>
          <a:p>
            <a:pPr algn="just"/>
            <a:r>
              <a:rPr lang="en-US" dirty="0"/>
              <a:t>MPI point-to-point operations typically involve message passing between two, and only two, different MPI tasks. One task is performing a send operation and the other task is performing a matching receive operation.</a:t>
            </a:r>
          </a:p>
          <a:p>
            <a:pPr algn="just"/>
            <a:r>
              <a:rPr lang="en-US" dirty="0"/>
              <a:t>There are different types of send and receive routines used for different purposes. For example:</a:t>
            </a:r>
          </a:p>
          <a:p>
            <a:pPr lvl="1"/>
            <a:r>
              <a:rPr lang="en-US" dirty="0"/>
              <a:t>Synchronous send</a:t>
            </a:r>
          </a:p>
          <a:p>
            <a:pPr lvl="1"/>
            <a:r>
              <a:rPr lang="en-US" dirty="0"/>
              <a:t>Blocking send / blocking receive</a:t>
            </a:r>
          </a:p>
          <a:p>
            <a:pPr lvl="1"/>
            <a:r>
              <a:rPr lang="en-US" dirty="0"/>
              <a:t>Non-blocking send / non-blocking receive</a:t>
            </a:r>
          </a:p>
          <a:p>
            <a:pPr lvl="1"/>
            <a:r>
              <a:rPr lang="en-US" dirty="0"/>
              <a:t>Buffered send</a:t>
            </a:r>
          </a:p>
          <a:p>
            <a:pPr lvl="1"/>
            <a:r>
              <a:rPr lang="en-US" dirty="0"/>
              <a:t>Combined send/receive</a:t>
            </a:r>
          </a:p>
          <a:p>
            <a:pPr lvl="1"/>
            <a:r>
              <a:rPr lang="en-US" dirty="0"/>
              <a:t>"Ready" send</a:t>
            </a:r>
          </a:p>
          <a:p>
            <a:pPr algn="just"/>
            <a:r>
              <a:rPr lang="en-US" dirty="0"/>
              <a:t>Any type of send routine can be paired with any type of receive routine.</a:t>
            </a:r>
          </a:p>
          <a:p>
            <a:pPr algn="just"/>
            <a:r>
              <a:rPr lang="en-US" dirty="0"/>
              <a:t>MPI also provides several routines associated with send - receive operations, such as those used to wait for a message's arrival or probe to find out if a message has arrived.</a:t>
            </a:r>
          </a:p>
          <a:p>
            <a:endParaRPr lang="uk-UA" dirty="0"/>
          </a:p>
        </p:txBody>
      </p:sp>
    </p:spTree>
    <p:extLst>
      <p:ext uri="{BB962C8B-B14F-4D97-AF65-F5344CB8AC3E}">
        <p14:creationId xmlns:p14="http://schemas.microsoft.com/office/powerpoint/2010/main" val="34449292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686800" cy="706090"/>
          </a:xfrm>
        </p:spPr>
        <p:txBody>
          <a:bodyPr>
            <a:normAutofit fontScale="90000"/>
          </a:bodyPr>
          <a:lstStyle/>
          <a:p>
            <a:r>
              <a:rPr lang="en-US" b="1" dirty="0"/>
              <a:t>Point to Point Communication Routines</a:t>
            </a:r>
            <a:endParaRPr lang="uk-UA"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081744539"/>
              </p:ext>
            </p:extLst>
          </p:nvPr>
        </p:nvGraphicFramePr>
        <p:xfrm>
          <a:off x="478705" y="2251760"/>
          <a:ext cx="8208912" cy="3096344"/>
        </p:xfrm>
        <a:graphic>
          <a:graphicData uri="http://schemas.openxmlformats.org/drawingml/2006/table">
            <a:tbl>
              <a:tblPr/>
              <a:tblGrid>
                <a:gridCol w="2437111"/>
                <a:gridCol w="5771801"/>
              </a:tblGrid>
              <a:tr h="774086">
                <a:tc>
                  <a:txBody>
                    <a:bodyPr/>
                    <a:lstStyle/>
                    <a:p>
                      <a:r>
                        <a:rPr lang="en-US" b="1" dirty="0"/>
                        <a:t>Blocking sends</a:t>
                      </a:r>
                      <a:endParaRPr lang="en-US" dirty="0"/>
                    </a:p>
                  </a:txBody>
                  <a:tcPr marL="47625" marR="47625" marT="47625" marB="47625" anchor="ctr">
                    <a:lnL>
                      <a:noFill/>
                    </a:lnL>
                    <a:lnR>
                      <a:noFill/>
                    </a:lnR>
                    <a:lnT>
                      <a:noFill/>
                    </a:lnT>
                    <a:lnB>
                      <a:noFill/>
                    </a:lnB>
                  </a:tcPr>
                </a:tc>
                <a:tc>
                  <a:txBody>
                    <a:bodyPr/>
                    <a:lstStyle/>
                    <a:p>
                      <a:r>
                        <a:rPr lang="en-US" b="1" dirty="0" err="1"/>
                        <a:t>MPI_Send</a:t>
                      </a:r>
                      <a:r>
                        <a:rPr lang="en-US" b="1" dirty="0"/>
                        <a:t>(</a:t>
                      </a:r>
                      <a:r>
                        <a:rPr lang="en-US" b="1" dirty="0" err="1"/>
                        <a:t>buffer,count,type,dest,tag,comm</a:t>
                      </a:r>
                      <a:r>
                        <a:rPr lang="en-US" b="1" dirty="0"/>
                        <a:t>)</a:t>
                      </a:r>
                      <a:endParaRPr lang="en-US" dirty="0"/>
                    </a:p>
                  </a:txBody>
                  <a:tcPr marL="47625" marR="47625" marT="47625" marB="47625" anchor="ctr">
                    <a:lnL>
                      <a:noFill/>
                    </a:lnL>
                    <a:lnR>
                      <a:noFill/>
                    </a:lnR>
                    <a:lnT>
                      <a:noFill/>
                    </a:lnT>
                    <a:lnB>
                      <a:noFill/>
                    </a:lnB>
                  </a:tcPr>
                </a:tc>
              </a:tr>
              <a:tr h="774086">
                <a:tc>
                  <a:txBody>
                    <a:bodyPr/>
                    <a:lstStyle/>
                    <a:p>
                      <a:r>
                        <a:rPr lang="en-US" b="1"/>
                        <a:t>Non-blocking sends</a:t>
                      </a:r>
                      <a:endParaRPr lang="en-US"/>
                    </a:p>
                  </a:txBody>
                  <a:tcPr marL="47625" marR="47625" marT="47625" marB="47625" anchor="ctr">
                    <a:lnL>
                      <a:noFill/>
                    </a:lnL>
                    <a:lnR>
                      <a:noFill/>
                    </a:lnR>
                    <a:lnT>
                      <a:noFill/>
                    </a:lnT>
                    <a:lnB>
                      <a:noFill/>
                    </a:lnB>
                  </a:tcPr>
                </a:tc>
                <a:tc>
                  <a:txBody>
                    <a:bodyPr/>
                    <a:lstStyle/>
                    <a:p>
                      <a:r>
                        <a:rPr lang="en-US" b="1" dirty="0" err="1"/>
                        <a:t>MPI_Isend</a:t>
                      </a:r>
                      <a:r>
                        <a:rPr lang="en-US" b="1" dirty="0"/>
                        <a:t>(</a:t>
                      </a:r>
                      <a:r>
                        <a:rPr lang="en-US" b="1" dirty="0" err="1"/>
                        <a:t>buffer,count,type,dest,tag,comm,request</a:t>
                      </a:r>
                      <a:r>
                        <a:rPr lang="en-US" b="1" dirty="0"/>
                        <a:t>)</a:t>
                      </a:r>
                      <a:endParaRPr lang="en-US" dirty="0"/>
                    </a:p>
                  </a:txBody>
                  <a:tcPr marL="47625" marR="47625" marT="47625" marB="47625" anchor="ctr">
                    <a:lnL>
                      <a:noFill/>
                    </a:lnL>
                    <a:lnR>
                      <a:noFill/>
                    </a:lnR>
                    <a:lnT>
                      <a:noFill/>
                    </a:lnT>
                    <a:lnB>
                      <a:noFill/>
                    </a:lnB>
                  </a:tcPr>
                </a:tc>
              </a:tr>
              <a:tr h="774086">
                <a:tc>
                  <a:txBody>
                    <a:bodyPr/>
                    <a:lstStyle/>
                    <a:p>
                      <a:r>
                        <a:rPr lang="en-US" b="1"/>
                        <a:t>Blocking receive</a:t>
                      </a:r>
                      <a:endParaRPr lang="en-US"/>
                    </a:p>
                  </a:txBody>
                  <a:tcPr marL="47625" marR="47625" marT="47625" marB="47625" anchor="ctr">
                    <a:lnL>
                      <a:noFill/>
                    </a:lnL>
                    <a:lnR>
                      <a:noFill/>
                    </a:lnR>
                    <a:lnT>
                      <a:noFill/>
                    </a:lnT>
                    <a:lnB>
                      <a:noFill/>
                    </a:lnB>
                  </a:tcPr>
                </a:tc>
                <a:tc>
                  <a:txBody>
                    <a:bodyPr/>
                    <a:lstStyle/>
                    <a:p>
                      <a:r>
                        <a:rPr lang="en-US" b="1" dirty="0" err="1"/>
                        <a:t>MPI_Recv</a:t>
                      </a:r>
                      <a:r>
                        <a:rPr lang="en-US" b="1" dirty="0"/>
                        <a:t>(</a:t>
                      </a:r>
                      <a:r>
                        <a:rPr lang="en-US" b="1" dirty="0" err="1"/>
                        <a:t>buffer,count,type,source,tag,comm,status</a:t>
                      </a:r>
                      <a:r>
                        <a:rPr lang="en-US" b="1" dirty="0"/>
                        <a:t>)</a:t>
                      </a:r>
                      <a:endParaRPr lang="en-US" dirty="0"/>
                    </a:p>
                  </a:txBody>
                  <a:tcPr marL="47625" marR="47625" marT="47625" marB="47625" anchor="ctr">
                    <a:lnL>
                      <a:noFill/>
                    </a:lnL>
                    <a:lnR>
                      <a:noFill/>
                    </a:lnR>
                    <a:lnT>
                      <a:noFill/>
                    </a:lnT>
                    <a:lnB>
                      <a:noFill/>
                    </a:lnB>
                  </a:tcPr>
                </a:tc>
              </a:tr>
              <a:tr h="774086">
                <a:tc>
                  <a:txBody>
                    <a:bodyPr/>
                    <a:lstStyle/>
                    <a:p>
                      <a:r>
                        <a:rPr lang="en-US" b="1"/>
                        <a:t>Non-blocking receive</a:t>
                      </a:r>
                      <a:endParaRPr lang="en-US"/>
                    </a:p>
                  </a:txBody>
                  <a:tcPr marL="47625" marR="47625" marT="47625" marB="47625" anchor="ctr">
                    <a:lnL>
                      <a:noFill/>
                    </a:lnL>
                    <a:lnR>
                      <a:noFill/>
                    </a:lnR>
                    <a:lnT>
                      <a:noFill/>
                    </a:lnT>
                    <a:lnB>
                      <a:noFill/>
                    </a:lnB>
                  </a:tcPr>
                </a:tc>
                <a:tc>
                  <a:txBody>
                    <a:bodyPr/>
                    <a:lstStyle/>
                    <a:p>
                      <a:r>
                        <a:rPr lang="en-US" b="1" dirty="0" err="1"/>
                        <a:t>MPI_Irecv</a:t>
                      </a:r>
                      <a:r>
                        <a:rPr lang="en-US" b="1" dirty="0"/>
                        <a:t>(</a:t>
                      </a:r>
                      <a:r>
                        <a:rPr lang="en-US" b="1" dirty="0" err="1"/>
                        <a:t>buffer,count,type,source,tag,comm,request</a:t>
                      </a:r>
                      <a:r>
                        <a:rPr lang="en-US" b="1" dirty="0"/>
                        <a:t>)</a:t>
                      </a:r>
                      <a:endParaRPr lang="en-US" dirty="0"/>
                    </a:p>
                  </a:txBody>
                  <a:tcPr marL="47625" marR="47625" marT="47625" marB="47625" anchor="ctr">
                    <a:lnL>
                      <a:noFill/>
                    </a:lnL>
                    <a:lnR>
                      <a:noFill/>
                    </a:lnR>
                    <a:lnT>
                      <a:noFill/>
                    </a:lnT>
                    <a:lnB>
                      <a:noFill/>
                    </a:lnB>
                  </a:tcPr>
                </a:tc>
              </a:tr>
            </a:tbl>
          </a:graphicData>
        </a:graphic>
      </p:graphicFrame>
      <p:sp>
        <p:nvSpPr>
          <p:cNvPr id="5" name="Rectangle 1"/>
          <p:cNvSpPr>
            <a:spLocks noChangeArrowheads="1"/>
          </p:cNvSpPr>
          <p:nvPr/>
        </p:nvSpPr>
        <p:spPr bwMode="auto">
          <a:xfrm>
            <a:off x="467544" y="1466930"/>
            <a:ext cx="835292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Arial" pitchFamily="34" charset="0"/>
              </a:rPr>
              <a:t>MPI </a:t>
            </a:r>
            <a:r>
              <a:rPr kumimoji="0" lang="en-US" sz="1800" b="0" i="0" u="none" strike="noStrike" cap="none" normalizeH="0" baseline="0" dirty="0" smtClean="0">
                <a:ln>
                  <a:noFill/>
                </a:ln>
                <a:solidFill>
                  <a:srgbClr val="000000"/>
                </a:solidFill>
                <a:effectLst/>
                <a:latin typeface="Times New Roman" pitchFamily="18" charset="0"/>
                <a:cs typeface="Arial" pitchFamily="34" charset="0"/>
              </a:rPr>
              <a:t>point-to-point </a:t>
            </a:r>
            <a:r>
              <a:rPr kumimoji="0" lang="en-US" sz="1800" b="0" i="0" u="none" strike="noStrike" cap="none" normalizeH="0" baseline="0" dirty="0" smtClean="0">
                <a:ln>
                  <a:noFill/>
                </a:ln>
                <a:solidFill>
                  <a:srgbClr val="000000"/>
                </a:solidFill>
                <a:effectLst/>
                <a:latin typeface="Times New Roman" pitchFamily="18" charset="0"/>
                <a:cs typeface="Arial" pitchFamily="34" charset="0"/>
              </a:rPr>
              <a:t>communication routines generally have an argument list that takes one of the following formats: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81090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22024" y="1744573"/>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MASTER</a:t>
            </a:r>
            <a:endParaRPr lang="uk-UA" dirty="0"/>
          </a:p>
        </p:txBody>
      </p:sp>
      <p:sp>
        <p:nvSpPr>
          <p:cNvPr id="5" name="Прямоугольник 4"/>
          <p:cNvSpPr/>
          <p:nvPr/>
        </p:nvSpPr>
        <p:spPr>
          <a:xfrm>
            <a:off x="4255657" y="1586096"/>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WORKER</a:t>
            </a:r>
            <a:endParaRPr lang="uk-UA" dirty="0"/>
          </a:p>
        </p:txBody>
      </p:sp>
      <p:sp>
        <p:nvSpPr>
          <p:cNvPr id="6" name="Прямоугольник 5"/>
          <p:cNvSpPr/>
          <p:nvPr/>
        </p:nvSpPr>
        <p:spPr>
          <a:xfrm>
            <a:off x="4255657" y="3006625"/>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WORKER</a:t>
            </a:r>
            <a:endParaRPr lang="uk-UA" dirty="0"/>
          </a:p>
        </p:txBody>
      </p:sp>
      <p:sp>
        <p:nvSpPr>
          <p:cNvPr id="7" name="Прямоугольник 6"/>
          <p:cNvSpPr/>
          <p:nvPr/>
        </p:nvSpPr>
        <p:spPr>
          <a:xfrm>
            <a:off x="4161388" y="4549735"/>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WORKER</a:t>
            </a:r>
            <a:endParaRPr lang="uk-UA" dirty="0"/>
          </a:p>
        </p:txBody>
      </p:sp>
      <p:cxnSp>
        <p:nvCxnSpPr>
          <p:cNvPr id="9" name="Прямая со стрелкой 8"/>
          <p:cNvCxnSpPr>
            <a:stCxn id="4" idx="3"/>
            <a:endCxn id="5" idx="1"/>
          </p:cNvCxnSpPr>
          <p:nvPr/>
        </p:nvCxnSpPr>
        <p:spPr>
          <a:xfrm flipV="1">
            <a:off x="2290176" y="1874128"/>
            <a:ext cx="1965481" cy="15847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Прямая со стрелкой 10"/>
          <p:cNvCxnSpPr>
            <a:stCxn id="4" idx="3"/>
            <a:endCxn id="6" idx="1"/>
          </p:cNvCxnSpPr>
          <p:nvPr/>
        </p:nvCxnSpPr>
        <p:spPr>
          <a:xfrm>
            <a:off x="2290176" y="2032605"/>
            <a:ext cx="1965481" cy="12620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Прямая со стрелкой 12"/>
          <p:cNvCxnSpPr>
            <a:stCxn id="4" idx="3"/>
            <a:endCxn id="7" idx="1"/>
          </p:cNvCxnSpPr>
          <p:nvPr/>
        </p:nvCxnSpPr>
        <p:spPr>
          <a:xfrm>
            <a:off x="2290176" y="2032605"/>
            <a:ext cx="1871212" cy="280516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2915558" y="1435428"/>
            <a:ext cx="1315745" cy="523220"/>
          </a:xfrm>
          <a:prstGeom prst="rect">
            <a:avLst/>
          </a:prstGeom>
          <a:noFill/>
        </p:spPr>
        <p:txBody>
          <a:bodyPr wrap="none" rtlCol="0">
            <a:spAutoFit/>
          </a:bodyPr>
          <a:lstStyle/>
          <a:p>
            <a:r>
              <a:rPr lang="en-US" sz="1400" dirty="0" smtClean="0"/>
              <a:t>Send rows of </a:t>
            </a:r>
            <a:r>
              <a:rPr lang="en-US" sz="1400" i="1" dirty="0" smtClean="0"/>
              <a:t>A,</a:t>
            </a:r>
          </a:p>
          <a:p>
            <a:r>
              <a:rPr lang="en-US" sz="1400" dirty="0" smtClean="0"/>
              <a:t>Send</a:t>
            </a:r>
            <a:r>
              <a:rPr lang="en-US" sz="1400" i="1" dirty="0" smtClean="0"/>
              <a:t> B</a:t>
            </a:r>
            <a:endParaRPr lang="uk-UA" sz="1400" i="1" dirty="0"/>
          </a:p>
        </p:txBody>
      </p:sp>
      <p:sp>
        <p:nvSpPr>
          <p:cNvPr id="19" name="TextBox 18"/>
          <p:cNvSpPr txBox="1"/>
          <p:nvPr/>
        </p:nvSpPr>
        <p:spPr>
          <a:xfrm>
            <a:off x="2988649" y="2320637"/>
            <a:ext cx="1315745" cy="523220"/>
          </a:xfrm>
          <a:prstGeom prst="rect">
            <a:avLst/>
          </a:prstGeom>
          <a:noFill/>
        </p:spPr>
        <p:txBody>
          <a:bodyPr wrap="none" rtlCol="0">
            <a:spAutoFit/>
          </a:bodyPr>
          <a:lstStyle/>
          <a:p>
            <a:r>
              <a:rPr lang="en-US" sz="1400" dirty="0"/>
              <a:t>Send rows of </a:t>
            </a:r>
            <a:r>
              <a:rPr lang="en-US" sz="1400" i="1" dirty="0"/>
              <a:t>A,</a:t>
            </a:r>
          </a:p>
          <a:p>
            <a:r>
              <a:rPr lang="en-US" sz="1400" dirty="0"/>
              <a:t>Send</a:t>
            </a:r>
            <a:r>
              <a:rPr lang="en-US" sz="1400" i="1" dirty="0"/>
              <a:t> B</a:t>
            </a:r>
            <a:endParaRPr lang="uk-UA" sz="1400" i="1" dirty="0"/>
          </a:p>
        </p:txBody>
      </p:sp>
      <p:sp>
        <p:nvSpPr>
          <p:cNvPr id="20" name="TextBox 19"/>
          <p:cNvSpPr txBox="1"/>
          <p:nvPr/>
        </p:nvSpPr>
        <p:spPr>
          <a:xfrm>
            <a:off x="2615043" y="3326967"/>
            <a:ext cx="1315745" cy="523220"/>
          </a:xfrm>
          <a:prstGeom prst="rect">
            <a:avLst/>
          </a:prstGeom>
          <a:noFill/>
        </p:spPr>
        <p:txBody>
          <a:bodyPr wrap="none" rtlCol="0">
            <a:spAutoFit/>
          </a:bodyPr>
          <a:lstStyle/>
          <a:p>
            <a:r>
              <a:rPr lang="en-US" sz="1400" dirty="0"/>
              <a:t>Send rows of </a:t>
            </a:r>
            <a:r>
              <a:rPr lang="en-US" sz="1400" i="1" dirty="0"/>
              <a:t>A,</a:t>
            </a:r>
          </a:p>
          <a:p>
            <a:r>
              <a:rPr lang="en-US" sz="1400" dirty="0"/>
              <a:t>Send</a:t>
            </a:r>
            <a:r>
              <a:rPr lang="en-US" sz="1400" i="1" dirty="0"/>
              <a:t> B</a:t>
            </a:r>
            <a:endParaRPr lang="uk-UA" sz="1400" i="1" dirty="0"/>
          </a:p>
        </p:txBody>
      </p:sp>
      <p:graphicFrame>
        <p:nvGraphicFramePr>
          <p:cNvPr id="24" name="Таблица 23"/>
          <p:cNvGraphicFramePr>
            <a:graphicFrameLocks noGrp="1"/>
          </p:cNvGraphicFramePr>
          <p:nvPr>
            <p:extLst>
              <p:ext uri="{D42A27DB-BD31-4B8C-83A1-F6EECF244321}">
                <p14:modId xmlns:p14="http://schemas.microsoft.com/office/powerpoint/2010/main" val="1292245537"/>
              </p:ext>
            </p:extLst>
          </p:nvPr>
        </p:nvGraphicFramePr>
        <p:xfrm>
          <a:off x="981260" y="2367383"/>
          <a:ext cx="1041400" cy="2194560"/>
        </p:xfrm>
        <a:graphic>
          <a:graphicData uri="http://schemas.openxmlformats.org/drawingml/2006/table">
            <a:tbl>
              <a:tblPr>
                <a:tableStyleId>{3C2FFA5D-87B4-456A-9821-1D502468CF0F}</a:tableStyleId>
              </a:tblPr>
              <a:tblGrid>
                <a:gridCol w="208280"/>
                <a:gridCol w="208280"/>
                <a:gridCol w="208280"/>
                <a:gridCol w="208280"/>
                <a:gridCol w="208280"/>
              </a:tblGrid>
              <a:tr h="222637">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38539">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18288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18288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18288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18288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bl>
          </a:graphicData>
        </a:graphic>
      </p:graphicFrame>
      <p:graphicFrame>
        <p:nvGraphicFramePr>
          <p:cNvPr id="25" name="Таблица 24"/>
          <p:cNvGraphicFramePr>
            <a:graphicFrameLocks noGrp="1"/>
          </p:cNvGraphicFramePr>
          <p:nvPr>
            <p:extLst>
              <p:ext uri="{D42A27DB-BD31-4B8C-83A1-F6EECF244321}">
                <p14:modId xmlns:p14="http://schemas.microsoft.com/office/powerpoint/2010/main" val="2572483365"/>
              </p:ext>
            </p:extLst>
          </p:nvPr>
        </p:nvGraphicFramePr>
        <p:xfrm>
          <a:off x="1324747" y="3789957"/>
          <a:ext cx="1249680" cy="1828800"/>
        </p:xfrm>
        <a:graphic>
          <a:graphicData uri="http://schemas.openxmlformats.org/drawingml/2006/table">
            <a:tbl>
              <a:tblPr>
                <a:tableStyleId>{69C7853C-536D-4A76-A0AE-DD22124D55A5}</a:tableStyleId>
              </a:tblPr>
              <a:tblGrid>
                <a:gridCol w="208280"/>
                <a:gridCol w="208280"/>
                <a:gridCol w="208280"/>
                <a:gridCol w="208280"/>
                <a:gridCol w="208280"/>
                <a:gridCol w="208280"/>
              </a:tblGrid>
              <a:tr h="18288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18288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18288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182880">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a:p>
                  </a:txBody>
                  <a:tcPr/>
                </a:tc>
              </a:tr>
              <a:tr h="182880">
                <a:tc>
                  <a:txBody>
                    <a:bodyPr/>
                    <a:lstStyle/>
                    <a:p>
                      <a:endParaRPr lang="uk-UA"/>
                    </a:p>
                  </a:txBody>
                  <a:tcPr/>
                </a:tc>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dirty="0"/>
                    </a:p>
                  </a:txBody>
                  <a:tcPr/>
                </a:tc>
              </a:tr>
            </a:tbl>
          </a:graphicData>
        </a:graphic>
      </p:graphicFrame>
      <p:graphicFrame>
        <p:nvGraphicFramePr>
          <p:cNvPr id="26" name="Таблица 25"/>
          <p:cNvGraphicFramePr>
            <a:graphicFrameLocks noGrp="1"/>
          </p:cNvGraphicFramePr>
          <p:nvPr>
            <p:extLst>
              <p:ext uri="{D42A27DB-BD31-4B8C-83A1-F6EECF244321}">
                <p14:modId xmlns:p14="http://schemas.microsoft.com/office/powerpoint/2010/main" val="4101102823"/>
              </p:ext>
            </p:extLst>
          </p:nvPr>
        </p:nvGraphicFramePr>
        <p:xfrm>
          <a:off x="5818568" y="1397482"/>
          <a:ext cx="1041400" cy="731520"/>
        </p:xfrm>
        <a:graphic>
          <a:graphicData uri="http://schemas.openxmlformats.org/drawingml/2006/table">
            <a:tbl>
              <a:tblPr>
                <a:tableStyleId>{3C2FFA5D-87B4-456A-9821-1D502468CF0F}</a:tableStyleId>
              </a:tblPr>
              <a:tblGrid>
                <a:gridCol w="208280"/>
                <a:gridCol w="208280"/>
                <a:gridCol w="208280"/>
                <a:gridCol w="208280"/>
                <a:gridCol w="208280"/>
              </a:tblGrid>
              <a:tr h="18288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182880">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dirty="0"/>
                    </a:p>
                  </a:txBody>
                  <a:tcPr/>
                </a:tc>
              </a:tr>
            </a:tbl>
          </a:graphicData>
        </a:graphic>
      </p:graphicFrame>
      <p:graphicFrame>
        <p:nvGraphicFramePr>
          <p:cNvPr id="27" name="Таблица 26"/>
          <p:cNvGraphicFramePr>
            <a:graphicFrameLocks noGrp="1"/>
          </p:cNvGraphicFramePr>
          <p:nvPr>
            <p:extLst>
              <p:ext uri="{D42A27DB-BD31-4B8C-83A1-F6EECF244321}">
                <p14:modId xmlns:p14="http://schemas.microsoft.com/office/powerpoint/2010/main" val="3355004766"/>
              </p:ext>
            </p:extLst>
          </p:nvPr>
        </p:nvGraphicFramePr>
        <p:xfrm>
          <a:off x="6754672" y="1741423"/>
          <a:ext cx="1249680" cy="1828800"/>
        </p:xfrm>
        <a:graphic>
          <a:graphicData uri="http://schemas.openxmlformats.org/drawingml/2006/table">
            <a:tbl>
              <a:tblPr>
                <a:tableStyleId>{69C7853C-536D-4A76-A0AE-DD22124D55A5}</a:tableStyleId>
              </a:tblPr>
              <a:tblGrid>
                <a:gridCol w="208280"/>
                <a:gridCol w="208280"/>
                <a:gridCol w="208280"/>
                <a:gridCol w="208280"/>
                <a:gridCol w="208280"/>
                <a:gridCol w="208280"/>
              </a:tblGrid>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a:p>
                  </a:txBody>
                  <a:tcPr/>
                </a:tc>
              </a:tr>
              <a:tr h="253040">
                <a:tc>
                  <a:txBody>
                    <a:bodyPr/>
                    <a:lstStyle/>
                    <a:p>
                      <a:endParaRPr lang="uk-UA"/>
                    </a:p>
                  </a:txBody>
                  <a:tcPr/>
                </a:tc>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dirty="0"/>
                    </a:p>
                  </a:txBody>
                  <a:tcPr/>
                </a:tc>
              </a:tr>
            </a:tbl>
          </a:graphicData>
        </a:graphic>
      </p:graphicFrame>
      <p:graphicFrame>
        <p:nvGraphicFramePr>
          <p:cNvPr id="32" name="Таблица 31"/>
          <p:cNvGraphicFramePr>
            <a:graphicFrameLocks noGrp="1"/>
          </p:cNvGraphicFramePr>
          <p:nvPr>
            <p:extLst>
              <p:ext uri="{D42A27DB-BD31-4B8C-83A1-F6EECF244321}">
                <p14:modId xmlns:p14="http://schemas.microsoft.com/office/powerpoint/2010/main" val="1524301872"/>
              </p:ext>
            </p:extLst>
          </p:nvPr>
        </p:nvGraphicFramePr>
        <p:xfrm>
          <a:off x="5746560" y="3084110"/>
          <a:ext cx="1041400" cy="731520"/>
        </p:xfrm>
        <a:graphic>
          <a:graphicData uri="http://schemas.openxmlformats.org/drawingml/2006/table">
            <a:tbl>
              <a:tblPr>
                <a:tableStyleId>{3C2FFA5D-87B4-456A-9821-1D502468CF0F}</a:tableStyleId>
              </a:tblPr>
              <a:tblGrid>
                <a:gridCol w="208280"/>
                <a:gridCol w="208280"/>
                <a:gridCol w="208280"/>
                <a:gridCol w="208280"/>
                <a:gridCol w="208280"/>
              </a:tblGrid>
              <a:tr h="18288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182880">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dirty="0"/>
                    </a:p>
                  </a:txBody>
                  <a:tcPr/>
                </a:tc>
              </a:tr>
            </a:tbl>
          </a:graphicData>
        </a:graphic>
      </p:graphicFrame>
      <p:graphicFrame>
        <p:nvGraphicFramePr>
          <p:cNvPr id="33" name="Таблица 32"/>
          <p:cNvGraphicFramePr>
            <a:graphicFrameLocks noGrp="1"/>
          </p:cNvGraphicFramePr>
          <p:nvPr>
            <p:extLst>
              <p:ext uri="{D42A27DB-BD31-4B8C-83A1-F6EECF244321}">
                <p14:modId xmlns:p14="http://schemas.microsoft.com/office/powerpoint/2010/main" val="4015409059"/>
              </p:ext>
            </p:extLst>
          </p:nvPr>
        </p:nvGraphicFramePr>
        <p:xfrm>
          <a:off x="6682664" y="3428051"/>
          <a:ext cx="1249680" cy="1828800"/>
        </p:xfrm>
        <a:graphic>
          <a:graphicData uri="http://schemas.openxmlformats.org/drawingml/2006/table">
            <a:tbl>
              <a:tblPr>
                <a:tableStyleId>{69C7853C-536D-4A76-A0AE-DD22124D55A5}</a:tableStyleId>
              </a:tblPr>
              <a:tblGrid>
                <a:gridCol w="208280"/>
                <a:gridCol w="208280"/>
                <a:gridCol w="208280"/>
                <a:gridCol w="208280"/>
                <a:gridCol w="208280"/>
                <a:gridCol w="208280"/>
              </a:tblGrid>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a:p>
                  </a:txBody>
                  <a:tcPr/>
                </a:tc>
              </a:tr>
              <a:tr h="253040">
                <a:tc>
                  <a:txBody>
                    <a:bodyPr/>
                    <a:lstStyle/>
                    <a:p>
                      <a:endParaRPr lang="uk-UA"/>
                    </a:p>
                  </a:txBody>
                  <a:tcPr/>
                </a:tc>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dirty="0"/>
                    </a:p>
                  </a:txBody>
                  <a:tcPr/>
                </a:tc>
              </a:tr>
            </a:tbl>
          </a:graphicData>
        </a:graphic>
      </p:graphicFrame>
      <p:graphicFrame>
        <p:nvGraphicFramePr>
          <p:cNvPr id="34" name="Таблица 33"/>
          <p:cNvGraphicFramePr>
            <a:graphicFrameLocks noGrp="1"/>
          </p:cNvGraphicFramePr>
          <p:nvPr>
            <p:extLst>
              <p:ext uri="{D42A27DB-BD31-4B8C-83A1-F6EECF244321}">
                <p14:modId xmlns:p14="http://schemas.microsoft.com/office/powerpoint/2010/main" val="2368450953"/>
              </p:ext>
            </p:extLst>
          </p:nvPr>
        </p:nvGraphicFramePr>
        <p:xfrm>
          <a:off x="5613540" y="4493826"/>
          <a:ext cx="1041400" cy="731520"/>
        </p:xfrm>
        <a:graphic>
          <a:graphicData uri="http://schemas.openxmlformats.org/drawingml/2006/table">
            <a:tbl>
              <a:tblPr>
                <a:tableStyleId>{3C2FFA5D-87B4-456A-9821-1D502468CF0F}</a:tableStyleId>
              </a:tblPr>
              <a:tblGrid>
                <a:gridCol w="208280"/>
                <a:gridCol w="208280"/>
                <a:gridCol w="208280"/>
                <a:gridCol w="208280"/>
                <a:gridCol w="208280"/>
              </a:tblGrid>
              <a:tr h="18288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182880">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dirty="0"/>
                    </a:p>
                  </a:txBody>
                  <a:tcPr/>
                </a:tc>
              </a:tr>
            </a:tbl>
          </a:graphicData>
        </a:graphic>
      </p:graphicFrame>
      <p:graphicFrame>
        <p:nvGraphicFramePr>
          <p:cNvPr id="35" name="Таблица 34"/>
          <p:cNvGraphicFramePr>
            <a:graphicFrameLocks noGrp="1"/>
          </p:cNvGraphicFramePr>
          <p:nvPr>
            <p:extLst>
              <p:ext uri="{D42A27DB-BD31-4B8C-83A1-F6EECF244321}">
                <p14:modId xmlns:p14="http://schemas.microsoft.com/office/powerpoint/2010/main" val="728828231"/>
              </p:ext>
            </p:extLst>
          </p:nvPr>
        </p:nvGraphicFramePr>
        <p:xfrm>
          <a:off x="6574357" y="4307402"/>
          <a:ext cx="1249680" cy="1828800"/>
        </p:xfrm>
        <a:graphic>
          <a:graphicData uri="http://schemas.openxmlformats.org/drawingml/2006/table">
            <a:tbl>
              <a:tblPr>
                <a:tableStyleId>{69C7853C-536D-4A76-A0AE-DD22124D55A5}</a:tableStyleId>
              </a:tblPr>
              <a:tblGrid>
                <a:gridCol w="208280"/>
                <a:gridCol w="208280"/>
                <a:gridCol w="208280"/>
                <a:gridCol w="208280"/>
                <a:gridCol w="208280"/>
                <a:gridCol w="208280"/>
              </a:tblGrid>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a:p>
                  </a:txBody>
                  <a:tcPr/>
                </a:tc>
              </a:tr>
              <a:tr h="253040">
                <a:tc>
                  <a:txBody>
                    <a:bodyPr/>
                    <a:lstStyle/>
                    <a:p>
                      <a:endParaRPr lang="uk-UA"/>
                    </a:p>
                  </a:txBody>
                  <a:tcPr/>
                </a:tc>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dirty="0"/>
                    </a:p>
                  </a:txBody>
                  <a:tcPr/>
                </a:tc>
              </a:tr>
            </a:tbl>
          </a:graphicData>
        </a:graphic>
      </p:graphicFrame>
      <p:sp>
        <p:nvSpPr>
          <p:cNvPr id="36" name="TextBox 35"/>
          <p:cNvSpPr txBox="1"/>
          <p:nvPr/>
        </p:nvSpPr>
        <p:spPr>
          <a:xfrm>
            <a:off x="438483" y="766917"/>
            <a:ext cx="1851693" cy="369332"/>
          </a:xfrm>
          <a:prstGeom prst="rect">
            <a:avLst/>
          </a:prstGeom>
          <a:noFill/>
        </p:spPr>
        <p:txBody>
          <a:bodyPr wrap="square" rtlCol="0">
            <a:spAutoFit/>
          </a:bodyPr>
          <a:lstStyle/>
          <a:p>
            <a:r>
              <a:rPr lang="en-US" dirty="0" smtClean="0"/>
              <a:t> MASTER does:</a:t>
            </a:r>
            <a:endParaRPr lang="uk-UA" dirty="0"/>
          </a:p>
        </p:txBody>
      </p:sp>
      <p:sp>
        <p:nvSpPr>
          <p:cNvPr id="37" name="Заголовок 1"/>
          <p:cNvSpPr>
            <a:spLocks noGrp="1"/>
          </p:cNvSpPr>
          <p:nvPr>
            <p:ph type="title"/>
          </p:nvPr>
        </p:nvSpPr>
        <p:spPr>
          <a:xfrm>
            <a:off x="495763" y="276851"/>
            <a:ext cx="8229600" cy="490066"/>
          </a:xfrm>
        </p:spPr>
        <p:txBody>
          <a:bodyPr>
            <a:normAutofit fontScale="90000"/>
          </a:bodyPr>
          <a:lstStyle/>
          <a:p>
            <a:r>
              <a:rPr lang="en-US" dirty="0" smtClean="0"/>
              <a:t>Matrix multiply</a:t>
            </a:r>
            <a:endParaRPr lang="uk-UA" dirty="0"/>
          </a:p>
        </p:txBody>
      </p:sp>
    </p:spTree>
    <p:extLst>
      <p:ext uri="{BB962C8B-B14F-4D97-AF65-F5344CB8AC3E}">
        <p14:creationId xmlns:p14="http://schemas.microsoft.com/office/powerpoint/2010/main" val="555734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55883" y="1657043"/>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MASTER</a:t>
            </a:r>
            <a:endParaRPr lang="uk-UA" dirty="0"/>
          </a:p>
        </p:txBody>
      </p:sp>
      <p:sp>
        <p:nvSpPr>
          <p:cNvPr id="5" name="Прямоугольник 4"/>
          <p:cNvSpPr/>
          <p:nvPr/>
        </p:nvSpPr>
        <p:spPr>
          <a:xfrm>
            <a:off x="4189516" y="1498566"/>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WORKER</a:t>
            </a:r>
            <a:endParaRPr lang="uk-UA" dirty="0"/>
          </a:p>
        </p:txBody>
      </p:sp>
      <p:sp>
        <p:nvSpPr>
          <p:cNvPr id="6" name="Прямоугольник 5"/>
          <p:cNvSpPr/>
          <p:nvPr/>
        </p:nvSpPr>
        <p:spPr>
          <a:xfrm>
            <a:off x="4189516" y="2919095"/>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WORKER</a:t>
            </a:r>
            <a:endParaRPr lang="uk-UA" dirty="0"/>
          </a:p>
        </p:txBody>
      </p:sp>
      <p:sp>
        <p:nvSpPr>
          <p:cNvPr id="7" name="Прямоугольник 6"/>
          <p:cNvSpPr/>
          <p:nvPr/>
        </p:nvSpPr>
        <p:spPr>
          <a:xfrm>
            <a:off x="4095247" y="4462205"/>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WORKER</a:t>
            </a:r>
            <a:endParaRPr lang="uk-UA" dirty="0"/>
          </a:p>
        </p:txBody>
      </p:sp>
      <p:cxnSp>
        <p:nvCxnSpPr>
          <p:cNvPr id="9" name="Прямая со стрелкой 8"/>
          <p:cNvCxnSpPr>
            <a:stCxn id="4" idx="3"/>
            <a:endCxn id="5" idx="1"/>
          </p:cNvCxnSpPr>
          <p:nvPr/>
        </p:nvCxnSpPr>
        <p:spPr>
          <a:xfrm flipV="1">
            <a:off x="2224035" y="1786598"/>
            <a:ext cx="1965481" cy="15847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Прямая со стрелкой 10"/>
          <p:cNvCxnSpPr>
            <a:stCxn id="4" idx="3"/>
            <a:endCxn id="6" idx="1"/>
          </p:cNvCxnSpPr>
          <p:nvPr/>
        </p:nvCxnSpPr>
        <p:spPr>
          <a:xfrm>
            <a:off x="2224035" y="1945075"/>
            <a:ext cx="1965481" cy="12620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Прямая со стрелкой 12"/>
          <p:cNvCxnSpPr>
            <a:stCxn id="4" idx="3"/>
            <a:endCxn id="7" idx="1"/>
          </p:cNvCxnSpPr>
          <p:nvPr/>
        </p:nvCxnSpPr>
        <p:spPr>
          <a:xfrm>
            <a:off x="2224035" y="1945075"/>
            <a:ext cx="1871212" cy="280516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2849417" y="1347898"/>
            <a:ext cx="1516056" cy="523220"/>
          </a:xfrm>
          <a:prstGeom prst="rect">
            <a:avLst/>
          </a:prstGeom>
          <a:noFill/>
        </p:spPr>
        <p:txBody>
          <a:bodyPr wrap="none" rtlCol="0">
            <a:spAutoFit/>
          </a:bodyPr>
          <a:lstStyle/>
          <a:p>
            <a:r>
              <a:rPr lang="en-US" sz="1400" dirty="0" smtClean="0"/>
              <a:t>Receive rows of </a:t>
            </a:r>
            <a:r>
              <a:rPr lang="en-US" sz="1400" i="1" dirty="0" smtClean="0"/>
              <a:t>A,</a:t>
            </a:r>
          </a:p>
          <a:p>
            <a:r>
              <a:rPr lang="en-US" sz="1400" dirty="0"/>
              <a:t>Receive</a:t>
            </a:r>
            <a:r>
              <a:rPr lang="en-US" sz="1400" i="1" dirty="0" smtClean="0"/>
              <a:t> B</a:t>
            </a:r>
            <a:endParaRPr lang="uk-UA" sz="1400" i="1" dirty="0"/>
          </a:p>
        </p:txBody>
      </p:sp>
      <p:sp>
        <p:nvSpPr>
          <p:cNvPr id="19" name="TextBox 18"/>
          <p:cNvSpPr txBox="1"/>
          <p:nvPr/>
        </p:nvSpPr>
        <p:spPr>
          <a:xfrm>
            <a:off x="2922508" y="2233107"/>
            <a:ext cx="1516056" cy="523220"/>
          </a:xfrm>
          <a:prstGeom prst="rect">
            <a:avLst/>
          </a:prstGeom>
          <a:noFill/>
        </p:spPr>
        <p:txBody>
          <a:bodyPr wrap="none" rtlCol="0">
            <a:spAutoFit/>
          </a:bodyPr>
          <a:lstStyle/>
          <a:p>
            <a:r>
              <a:rPr lang="en-US" sz="1400" dirty="0"/>
              <a:t>Receive rows of </a:t>
            </a:r>
            <a:r>
              <a:rPr lang="en-US" sz="1400" i="1" dirty="0"/>
              <a:t>A,</a:t>
            </a:r>
          </a:p>
          <a:p>
            <a:r>
              <a:rPr lang="en-US" sz="1400" dirty="0"/>
              <a:t>Receive</a:t>
            </a:r>
            <a:r>
              <a:rPr lang="en-US" sz="1400" i="1" dirty="0"/>
              <a:t> B</a:t>
            </a:r>
            <a:endParaRPr lang="uk-UA" sz="1400" i="1" dirty="0"/>
          </a:p>
        </p:txBody>
      </p:sp>
      <p:sp>
        <p:nvSpPr>
          <p:cNvPr id="20" name="TextBox 19"/>
          <p:cNvSpPr txBox="1"/>
          <p:nvPr/>
        </p:nvSpPr>
        <p:spPr>
          <a:xfrm>
            <a:off x="2548902" y="3239437"/>
            <a:ext cx="1516056" cy="523220"/>
          </a:xfrm>
          <a:prstGeom prst="rect">
            <a:avLst/>
          </a:prstGeom>
          <a:noFill/>
        </p:spPr>
        <p:txBody>
          <a:bodyPr wrap="none" rtlCol="0">
            <a:spAutoFit/>
          </a:bodyPr>
          <a:lstStyle/>
          <a:p>
            <a:r>
              <a:rPr lang="en-US" sz="1400" dirty="0"/>
              <a:t>Receive rows of </a:t>
            </a:r>
            <a:r>
              <a:rPr lang="en-US" sz="1400" i="1" dirty="0"/>
              <a:t>A,</a:t>
            </a:r>
          </a:p>
          <a:p>
            <a:r>
              <a:rPr lang="en-US" sz="1400" dirty="0"/>
              <a:t>Receive</a:t>
            </a:r>
            <a:r>
              <a:rPr lang="en-US" sz="1400" i="1" dirty="0"/>
              <a:t> B</a:t>
            </a:r>
            <a:endParaRPr lang="uk-UA" sz="1400" i="1" dirty="0"/>
          </a:p>
        </p:txBody>
      </p:sp>
      <p:graphicFrame>
        <p:nvGraphicFramePr>
          <p:cNvPr id="24" name="Таблица 23"/>
          <p:cNvGraphicFramePr>
            <a:graphicFrameLocks noGrp="1"/>
          </p:cNvGraphicFramePr>
          <p:nvPr>
            <p:extLst>
              <p:ext uri="{D42A27DB-BD31-4B8C-83A1-F6EECF244321}">
                <p14:modId xmlns:p14="http://schemas.microsoft.com/office/powerpoint/2010/main" val="1922498212"/>
              </p:ext>
            </p:extLst>
          </p:nvPr>
        </p:nvGraphicFramePr>
        <p:xfrm>
          <a:off x="915119" y="2279853"/>
          <a:ext cx="1041400" cy="2194560"/>
        </p:xfrm>
        <a:graphic>
          <a:graphicData uri="http://schemas.openxmlformats.org/drawingml/2006/table">
            <a:tbl>
              <a:tblPr>
                <a:tableStyleId>{3C2FFA5D-87B4-456A-9821-1D502468CF0F}</a:tableStyleId>
              </a:tblPr>
              <a:tblGrid>
                <a:gridCol w="208280"/>
                <a:gridCol w="208280"/>
                <a:gridCol w="208280"/>
                <a:gridCol w="208280"/>
                <a:gridCol w="208280"/>
              </a:tblGrid>
              <a:tr h="222637">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38539">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18288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18288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18288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18288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bl>
          </a:graphicData>
        </a:graphic>
      </p:graphicFrame>
      <p:graphicFrame>
        <p:nvGraphicFramePr>
          <p:cNvPr id="25" name="Таблица 24"/>
          <p:cNvGraphicFramePr>
            <a:graphicFrameLocks noGrp="1"/>
          </p:cNvGraphicFramePr>
          <p:nvPr>
            <p:extLst>
              <p:ext uri="{D42A27DB-BD31-4B8C-83A1-F6EECF244321}">
                <p14:modId xmlns:p14="http://schemas.microsoft.com/office/powerpoint/2010/main" val="1233139194"/>
              </p:ext>
            </p:extLst>
          </p:nvPr>
        </p:nvGraphicFramePr>
        <p:xfrm>
          <a:off x="1258606" y="3702427"/>
          <a:ext cx="1249680" cy="1828800"/>
        </p:xfrm>
        <a:graphic>
          <a:graphicData uri="http://schemas.openxmlformats.org/drawingml/2006/table">
            <a:tbl>
              <a:tblPr>
                <a:tableStyleId>{69C7853C-536D-4A76-A0AE-DD22124D55A5}</a:tableStyleId>
              </a:tblPr>
              <a:tblGrid>
                <a:gridCol w="208280"/>
                <a:gridCol w="208280"/>
                <a:gridCol w="208280"/>
                <a:gridCol w="208280"/>
                <a:gridCol w="208280"/>
                <a:gridCol w="208280"/>
              </a:tblGrid>
              <a:tr h="18288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18288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18288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182880">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a:p>
                  </a:txBody>
                  <a:tcPr/>
                </a:tc>
              </a:tr>
              <a:tr h="182880">
                <a:tc>
                  <a:txBody>
                    <a:bodyPr/>
                    <a:lstStyle/>
                    <a:p>
                      <a:endParaRPr lang="uk-UA"/>
                    </a:p>
                  </a:txBody>
                  <a:tcPr/>
                </a:tc>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dirty="0"/>
                    </a:p>
                  </a:txBody>
                  <a:tcPr/>
                </a:tc>
              </a:tr>
            </a:tbl>
          </a:graphicData>
        </a:graphic>
      </p:graphicFrame>
      <p:graphicFrame>
        <p:nvGraphicFramePr>
          <p:cNvPr id="26" name="Таблица 25"/>
          <p:cNvGraphicFramePr>
            <a:graphicFrameLocks noGrp="1"/>
          </p:cNvGraphicFramePr>
          <p:nvPr>
            <p:extLst>
              <p:ext uri="{D42A27DB-BD31-4B8C-83A1-F6EECF244321}">
                <p14:modId xmlns:p14="http://schemas.microsoft.com/office/powerpoint/2010/main" val="509021785"/>
              </p:ext>
            </p:extLst>
          </p:nvPr>
        </p:nvGraphicFramePr>
        <p:xfrm>
          <a:off x="5752427" y="1309952"/>
          <a:ext cx="1041400" cy="731520"/>
        </p:xfrm>
        <a:graphic>
          <a:graphicData uri="http://schemas.openxmlformats.org/drawingml/2006/table">
            <a:tbl>
              <a:tblPr>
                <a:tableStyleId>{3C2FFA5D-87B4-456A-9821-1D502468CF0F}</a:tableStyleId>
              </a:tblPr>
              <a:tblGrid>
                <a:gridCol w="208280"/>
                <a:gridCol w="208280"/>
                <a:gridCol w="208280"/>
                <a:gridCol w="208280"/>
                <a:gridCol w="208280"/>
              </a:tblGrid>
              <a:tr h="18288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182880">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dirty="0"/>
                    </a:p>
                  </a:txBody>
                  <a:tcPr/>
                </a:tc>
              </a:tr>
            </a:tbl>
          </a:graphicData>
        </a:graphic>
      </p:graphicFrame>
      <p:graphicFrame>
        <p:nvGraphicFramePr>
          <p:cNvPr id="27" name="Таблица 26"/>
          <p:cNvGraphicFramePr>
            <a:graphicFrameLocks noGrp="1"/>
          </p:cNvGraphicFramePr>
          <p:nvPr>
            <p:extLst>
              <p:ext uri="{D42A27DB-BD31-4B8C-83A1-F6EECF244321}">
                <p14:modId xmlns:p14="http://schemas.microsoft.com/office/powerpoint/2010/main" val="1082318026"/>
              </p:ext>
            </p:extLst>
          </p:nvPr>
        </p:nvGraphicFramePr>
        <p:xfrm>
          <a:off x="6688531" y="1653893"/>
          <a:ext cx="1249680" cy="1828800"/>
        </p:xfrm>
        <a:graphic>
          <a:graphicData uri="http://schemas.openxmlformats.org/drawingml/2006/table">
            <a:tbl>
              <a:tblPr>
                <a:tableStyleId>{69C7853C-536D-4A76-A0AE-DD22124D55A5}</a:tableStyleId>
              </a:tblPr>
              <a:tblGrid>
                <a:gridCol w="208280"/>
                <a:gridCol w="208280"/>
                <a:gridCol w="208280"/>
                <a:gridCol w="208280"/>
                <a:gridCol w="208280"/>
                <a:gridCol w="208280"/>
              </a:tblGrid>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a:p>
                  </a:txBody>
                  <a:tcPr/>
                </a:tc>
              </a:tr>
              <a:tr h="253040">
                <a:tc>
                  <a:txBody>
                    <a:bodyPr/>
                    <a:lstStyle/>
                    <a:p>
                      <a:endParaRPr lang="uk-UA"/>
                    </a:p>
                  </a:txBody>
                  <a:tcPr/>
                </a:tc>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dirty="0"/>
                    </a:p>
                  </a:txBody>
                  <a:tcPr/>
                </a:tc>
              </a:tr>
            </a:tbl>
          </a:graphicData>
        </a:graphic>
      </p:graphicFrame>
      <p:graphicFrame>
        <p:nvGraphicFramePr>
          <p:cNvPr id="32" name="Таблица 31"/>
          <p:cNvGraphicFramePr>
            <a:graphicFrameLocks noGrp="1"/>
          </p:cNvGraphicFramePr>
          <p:nvPr>
            <p:extLst>
              <p:ext uri="{D42A27DB-BD31-4B8C-83A1-F6EECF244321}">
                <p14:modId xmlns:p14="http://schemas.microsoft.com/office/powerpoint/2010/main" val="2740175087"/>
              </p:ext>
            </p:extLst>
          </p:nvPr>
        </p:nvGraphicFramePr>
        <p:xfrm>
          <a:off x="5680419" y="2996580"/>
          <a:ext cx="1041400" cy="731520"/>
        </p:xfrm>
        <a:graphic>
          <a:graphicData uri="http://schemas.openxmlformats.org/drawingml/2006/table">
            <a:tbl>
              <a:tblPr>
                <a:tableStyleId>{3C2FFA5D-87B4-456A-9821-1D502468CF0F}</a:tableStyleId>
              </a:tblPr>
              <a:tblGrid>
                <a:gridCol w="208280"/>
                <a:gridCol w="208280"/>
                <a:gridCol w="208280"/>
                <a:gridCol w="208280"/>
                <a:gridCol w="208280"/>
              </a:tblGrid>
              <a:tr h="18288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182880">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dirty="0"/>
                    </a:p>
                  </a:txBody>
                  <a:tcPr/>
                </a:tc>
              </a:tr>
            </a:tbl>
          </a:graphicData>
        </a:graphic>
      </p:graphicFrame>
      <p:graphicFrame>
        <p:nvGraphicFramePr>
          <p:cNvPr id="33" name="Таблица 32"/>
          <p:cNvGraphicFramePr>
            <a:graphicFrameLocks noGrp="1"/>
          </p:cNvGraphicFramePr>
          <p:nvPr>
            <p:extLst>
              <p:ext uri="{D42A27DB-BD31-4B8C-83A1-F6EECF244321}">
                <p14:modId xmlns:p14="http://schemas.microsoft.com/office/powerpoint/2010/main" val="3293274530"/>
              </p:ext>
            </p:extLst>
          </p:nvPr>
        </p:nvGraphicFramePr>
        <p:xfrm>
          <a:off x="6616523" y="3340521"/>
          <a:ext cx="1249680" cy="1828800"/>
        </p:xfrm>
        <a:graphic>
          <a:graphicData uri="http://schemas.openxmlformats.org/drawingml/2006/table">
            <a:tbl>
              <a:tblPr>
                <a:tableStyleId>{69C7853C-536D-4A76-A0AE-DD22124D55A5}</a:tableStyleId>
              </a:tblPr>
              <a:tblGrid>
                <a:gridCol w="208280"/>
                <a:gridCol w="208280"/>
                <a:gridCol w="208280"/>
                <a:gridCol w="208280"/>
                <a:gridCol w="208280"/>
                <a:gridCol w="208280"/>
              </a:tblGrid>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a:p>
                  </a:txBody>
                  <a:tcPr/>
                </a:tc>
              </a:tr>
              <a:tr h="253040">
                <a:tc>
                  <a:txBody>
                    <a:bodyPr/>
                    <a:lstStyle/>
                    <a:p>
                      <a:endParaRPr lang="uk-UA"/>
                    </a:p>
                  </a:txBody>
                  <a:tcPr/>
                </a:tc>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dirty="0"/>
                    </a:p>
                  </a:txBody>
                  <a:tcPr/>
                </a:tc>
              </a:tr>
            </a:tbl>
          </a:graphicData>
        </a:graphic>
      </p:graphicFrame>
      <p:graphicFrame>
        <p:nvGraphicFramePr>
          <p:cNvPr id="34" name="Таблица 33"/>
          <p:cNvGraphicFramePr>
            <a:graphicFrameLocks noGrp="1"/>
          </p:cNvGraphicFramePr>
          <p:nvPr>
            <p:extLst>
              <p:ext uri="{D42A27DB-BD31-4B8C-83A1-F6EECF244321}">
                <p14:modId xmlns:p14="http://schemas.microsoft.com/office/powerpoint/2010/main" val="935552445"/>
              </p:ext>
            </p:extLst>
          </p:nvPr>
        </p:nvGraphicFramePr>
        <p:xfrm>
          <a:off x="5547399" y="4406296"/>
          <a:ext cx="1041400" cy="731520"/>
        </p:xfrm>
        <a:graphic>
          <a:graphicData uri="http://schemas.openxmlformats.org/drawingml/2006/table">
            <a:tbl>
              <a:tblPr>
                <a:tableStyleId>{3C2FFA5D-87B4-456A-9821-1D502468CF0F}</a:tableStyleId>
              </a:tblPr>
              <a:tblGrid>
                <a:gridCol w="208280"/>
                <a:gridCol w="208280"/>
                <a:gridCol w="208280"/>
                <a:gridCol w="208280"/>
                <a:gridCol w="208280"/>
              </a:tblGrid>
              <a:tr h="18288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182880">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dirty="0"/>
                    </a:p>
                  </a:txBody>
                  <a:tcPr/>
                </a:tc>
              </a:tr>
            </a:tbl>
          </a:graphicData>
        </a:graphic>
      </p:graphicFrame>
      <p:graphicFrame>
        <p:nvGraphicFramePr>
          <p:cNvPr id="35" name="Таблица 34"/>
          <p:cNvGraphicFramePr>
            <a:graphicFrameLocks noGrp="1"/>
          </p:cNvGraphicFramePr>
          <p:nvPr>
            <p:extLst>
              <p:ext uri="{D42A27DB-BD31-4B8C-83A1-F6EECF244321}">
                <p14:modId xmlns:p14="http://schemas.microsoft.com/office/powerpoint/2010/main" val="642177364"/>
              </p:ext>
            </p:extLst>
          </p:nvPr>
        </p:nvGraphicFramePr>
        <p:xfrm>
          <a:off x="6498612" y="4287871"/>
          <a:ext cx="1249680" cy="1828800"/>
        </p:xfrm>
        <a:graphic>
          <a:graphicData uri="http://schemas.openxmlformats.org/drawingml/2006/table">
            <a:tbl>
              <a:tblPr>
                <a:tableStyleId>{69C7853C-536D-4A76-A0AE-DD22124D55A5}</a:tableStyleId>
              </a:tblPr>
              <a:tblGrid>
                <a:gridCol w="208280"/>
                <a:gridCol w="208280"/>
                <a:gridCol w="208280"/>
                <a:gridCol w="208280"/>
                <a:gridCol w="208280"/>
                <a:gridCol w="208280"/>
              </a:tblGrid>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a:p>
                  </a:txBody>
                  <a:tcPr/>
                </a:tc>
              </a:tr>
              <a:tr h="253040">
                <a:tc>
                  <a:txBody>
                    <a:bodyPr/>
                    <a:lstStyle/>
                    <a:p>
                      <a:endParaRPr lang="uk-UA"/>
                    </a:p>
                  </a:txBody>
                  <a:tcPr/>
                </a:tc>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dirty="0"/>
                    </a:p>
                  </a:txBody>
                  <a:tcPr/>
                </a:tc>
              </a:tr>
            </a:tbl>
          </a:graphicData>
        </a:graphic>
      </p:graphicFrame>
      <p:sp>
        <p:nvSpPr>
          <p:cNvPr id="21" name="TextBox 20"/>
          <p:cNvSpPr txBox="1"/>
          <p:nvPr/>
        </p:nvSpPr>
        <p:spPr>
          <a:xfrm>
            <a:off x="698677" y="620688"/>
            <a:ext cx="8208912" cy="369332"/>
          </a:xfrm>
          <a:prstGeom prst="rect">
            <a:avLst/>
          </a:prstGeom>
          <a:noFill/>
        </p:spPr>
        <p:txBody>
          <a:bodyPr wrap="square" rtlCol="0">
            <a:spAutoFit/>
          </a:bodyPr>
          <a:lstStyle/>
          <a:p>
            <a:r>
              <a:rPr lang="en-US" dirty="0" smtClean="0"/>
              <a:t> WORKERS do:</a:t>
            </a:r>
            <a:endParaRPr lang="uk-UA" dirty="0"/>
          </a:p>
        </p:txBody>
      </p:sp>
    </p:spTree>
    <p:extLst>
      <p:ext uri="{BB962C8B-B14F-4D97-AF65-F5344CB8AC3E}">
        <p14:creationId xmlns:p14="http://schemas.microsoft.com/office/powerpoint/2010/main" val="2656221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An Interface Specification</a:t>
            </a:r>
            <a:endParaRPr lang="uk-UA" dirty="0"/>
          </a:p>
        </p:txBody>
      </p:sp>
      <p:sp>
        <p:nvSpPr>
          <p:cNvPr id="3" name="Объект 2"/>
          <p:cNvSpPr>
            <a:spLocks noGrp="1"/>
          </p:cNvSpPr>
          <p:nvPr>
            <p:ph idx="1"/>
          </p:nvPr>
        </p:nvSpPr>
        <p:spPr>
          <a:xfrm>
            <a:off x="467544" y="1196752"/>
            <a:ext cx="8219256" cy="4929411"/>
          </a:xfrm>
        </p:spPr>
        <p:txBody>
          <a:bodyPr>
            <a:normAutofit fontScale="55000" lnSpcReduction="20000"/>
          </a:bodyPr>
          <a:lstStyle/>
          <a:p>
            <a:r>
              <a:rPr lang="en-US" dirty="0"/>
              <a:t>MPI is a </a:t>
            </a:r>
            <a:r>
              <a:rPr lang="en-US" b="1" i="1" dirty="0"/>
              <a:t>specification</a:t>
            </a:r>
            <a:r>
              <a:rPr lang="en-US" dirty="0"/>
              <a:t> for the developers and users of message passing libraries. By itself, it is NOT a library - but rather the specification of what such a library should be.</a:t>
            </a:r>
          </a:p>
          <a:p>
            <a:r>
              <a:rPr lang="en-US" dirty="0"/>
              <a:t>MPI primarily addresses the message-passing parallel programming model: data is moved from the address space of one process to that of another process through cooperative operations on each process.</a:t>
            </a:r>
          </a:p>
          <a:p>
            <a:r>
              <a:rPr lang="en-US" dirty="0"/>
              <a:t>Simply stated, the goal of the Message Passing Interface is to provide a widely used standard for writing message passing programs. The interface attempts to be:</a:t>
            </a:r>
          </a:p>
          <a:p>
            <a:pPr lvl="1"/>
            <a:r>
              <a:rPr lang="en-US" dirty="0"/>
              <a:t>Practical</a:t>
            </a:r>
          </a:p>
          <a:p>
            <a:pPr lvl="1"/>
            <a:r>
              <a:rPr lang="en-US" dirty="0"/>
              <a:t>Portable</a:t>
            </a:r>
          </a:p>
          <a:p>
            <a:pPr lvl="1"/>
            <a:r>
              <a:rPr lang="en-US" dirty="0"/>
              <a:t>Efficient</a:t>
            </a:r>
          </a:p>
          <a:p>
            <a:pPr lvl="1"/>
            <a:r>
              <a:rPr lang="en-US" dirty="0"/>
              <a:t>Flexible</a:t>
            </a:r>
          </a:p>
          <a:p>
            <a:r>
              <a:rPr lang="en-US" dirty="0"/>
              <a:t>The MPI standard has gone through a number of revisions, with the most recent version being MPI-3.</a:t>
            </a:r>
          </a:p>
          <a:p>
            <a:r>
              <a:rPr lang="en-US" dirty="0"/>
              <a:t>Interface specifications have been defined for C and Fortran90 language bindings:</a:t>
            </a:r>
          </a:p>
          <a:p>
            <a:pPr lvl="1"/>
            <a:r>
              <a:rPr lang="en-US" dirty="0"/>
              <a:t>C++ bindings from MPI-1 are removed in MPI-3</a:t>
            </a:r>
          </a:p>
          <a:p>
            <a:pPr lvl="1"/>
            <a:r>
              <a:rPr lang="en-US" dirty="0"/>
              <a:t>MPI-3 also provides support for Fortran 2003 and 2008 features</a:t>
            </a:r>
          </a:p>
          <a:p>
            <a:r>
              <a:rPr lang="en-US" dirty="0"/>
              <a:t>Actual MPI library implementations differ in which version and features of the MPI standard they support. Developers/users will need to be aware of this.</a:t>
            </a:r>
          </a:p>
          <a:p>
            <a:pPr marL="0" indent="0">
              <a:buNone/>
            </a:pPr>
            <a:endParaRPr lang="uk-UA" dirty="0"/>
          </a:p>
        </p:txBody>
      </p:sp>
    </p:spTree>
    <p:extLst>
      <p:ext uri="{BB962C8B-B14F-4D97-AF65-F5344CB8AC3E}">
        <p14:creationId xmlns:p14="http://schemas.microsoft.com/office/powerpoint/2010/main" val="706921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878791" y="1087165"/>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WORKER</a:t>
            </a:r>
            <a:endParaRPr lang="uk-UA" dirty="0"/>
          </a:p>
        </p:txBody>
      </p:sp>
      <p:sp>
        <p:nvSpPr>
          <p:cNvPr id="6" name="Прямоугольник 5"/>
          <p:cNvSpPr/>
          <p:nvPr/>
        </p:nvSpPr>
        <p:spPr>
          <a:xfrm>
            <a:off x="878791" y="2507694"/>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WORKER</a:t>
            </a:r>
            <a:endParaRPr lang="uk-UA" dirty="0"/>
          </a:p>
        </p:txBody>
      </p:sp>
      <p:sp>
        <p:nvSpPr>
          <p:cNvPr id="7" name="Прямоугольник 6"/>
          <p:cNvSpPr/>
          <p:nvPr/>
        </p:nvSpPr>
        <p:spPr>
          <a:xfrm>
            <a:off x="784522" y="4050804"/>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WORKER</a:t>
            </a:r>
            <a:endParaRPr lang="uk-UA" dirty="0"/>
          </a:p>
        </p:txBody>
      </p:sp>
      <p:sp>
        <p:nvSpPr>
          <p:cNvPr id="17" name="TextBox 16"/>
          <p:cNvSpPr txBox="1"/>
          <p:nvPr/>
        </p:nvSpPr>
        <p:spPr>
          <a:xfrm>
            <a:off x="4754462" y="1401619"/>
            <a:ext cx="835485" cy="307777"/>
          </a:xfrm>
          <a:prstGeom prst="rect">
            <a:avLst/>
          </a:prstGeom>
          <a:noFill/>
        </p:spPr>
        <p:txBody>
          <a:bodyPr wrap="none" rtlCol="0">
            <a:spAutoFit/>
          </a:bodyPr>
          <a:lstStyle/>
          <a:p>
            <a:r>
              <a:rPr lang="en-US" sz="1400" dirty="0" smtClean="0"/>
              <a:t>Multiply </a:t>
            </a:r>
            <a:endParaRPr lang="uk-UA" sz="1400" i="1" dirty="0"/>
          </a:p>
        </p:txBody>
      </p:sp>
      <p:graphicFrame>
        <p:nvGraphicFramePr>
          <p:cNvPr id="26" name="Таблица 25"/>
          <p:cNvGraphicFramePr>
            <a:graphicFrameLocks noGrp="1"/>
          </p:cNvGraphicFramePr>
          <p:nvPr>
            <p:extLst>
              <p:ext uri="{D42A27DB-BD31-4B8C-83A1-F6EECF244321}">
                <p14:modId xmlns:p14="http://schemas.microsoft.com/office/powerpoint/2010/main" val="2847813908"/>
              </p:ext>
            </p:extLst>
          </p:nvPr>
        </p:nvGraphicFramePr>
        <p:xfrm>
          <a:off x="2435546" y="1009437"/>
          <a:ext cx="1041400" cy="731520"/>
        </p:xfrm>
        <a:graphic>
          <a:graphicData uri="http://schemas.openxmlformats.org/drawingml/2006/table">
            <a:tbl>
              <a:tblPr>
                <a:tableStyleId>{3C2FFA5D-87B4-456A-9821-1D502468CF0F}</a:tableStyleId>
              </a:tblPr>
              <a:tblGrid>
                <a:gridCol w="208280"/>
                <a:gridCol w="208280"/>
                <a:gridCol w="208280"/>
                <a:gridCol w="208280"/>
                <a:gridCol w="208280"/>
              </a:tblGrid>
              <a:tr h="18288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182880">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dirty="0"/>
                    </a:p>
                  </a:txBody>
                  <a:tcPr/>
                </a:tc>
              </a:tr>
            </a:tbl>
          </a:graphicData>
        </a:graphic>
      </p:graphicFrame>
      <p:graphicFrame>
        <p:nvGraphicFramePr>
          <p:cNvPr id="27" name="Таблица 26"/>
          <p:cNvGraphicFramePr>
            <a:graphicFrameLocks noGrp="1"/>
          </p:cNvGraphicFramePr>
          <p:nvPr>
            <p:extLst>
              <p:ext uri="{D42A27DB-BD31-4B8C-83A1-F6EECF244321}">
                <p14:modId xmlns:p14="http://schemas.microsoft.com/office/powerpoint/2010/main" val="706093626"/>
              </p:ext>
            </p:extLst>
          </p:nvPr>
        </p:nvGraphicFramePr>
        <p:xfrm>
          <a:off x="3377806" y="1242492"/>
          <a:ext cx="1249680" cy="1828800"/>
        </p:xfrm>
        <a:graphic>
          <a:graphicData uri="http://schemas.openxmlformats.org/drawingml/2006/table">
            <a:tbl>
              <a:tblPr>
                <a:tableStyleId>{69C7853C-536D-4A76-A0AE-DD22124D55A5}</a:tableStyleId>
              </a:tblPr>
              <a:tblGrid>
                <a:gridCol w="208280"/>
                <a:gridCol w="208280"/>
                <a:gridCol w="208280"/>
                <a:gridCol w="208280"/>
                <a:gridCol w="208280"/>
                <a:gridCol w="208280"/>
              </a:tblGrid>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a:p>
                  </a:txBody>
                  <a:tcPr/>
                </a:tc>
              </a:tr>
              <a:tr h="253040">
                <a:tc>
                  <a:txBody>
                    <a:bodyPr/>
                    <a:lstStyle/>
                    <a:p>
                      <a:endParaRPr lang="uk-UA"/>
                    </a:p>
                  </a:txBody>
                  <a:tcPr/>
                </a:tc>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dirty="0"/>
                    </a:p>
                  </a:txBody>
                  <a:tcPr/>
                </a:tc>
              </a:tr>
            </a:tbl>
          </a:graphicData>
        </a:graphic>
      </p:graphicFrame>
      <p:graphicFrame>
        <p:nvGraphicFramePr>
          <p:cNvPr id="32" name="Таблица 31"/>
          <p:cNvGraphicFramePr>
            <a:graphicFrameLocks noGrp="1"/>
          </p:cNvGraphicFramePr>
          <p:nvPr>
            <p:extLst>
              <p:ext uri="{D42A27DB-BD31-4B8C-83A1-F6EECF244321}">
                <p14:modId xmlns:p14="http://schemas.microsoft.com/office/powerpoint/2010/main" val="2593473599"/>
              </p:ext>
            </p:extLst>
          </p:nvPr>
        </p:nvGraphicFramePr>
        <p:xfrm>
          <a:off x="2369694" y="2585179"/>
          <a:ext cx="1041400" cy="731520"/>
        </p:xfrm>
        <a:graphic>
          <a:graphicData uri="http://schemas.openxmlformats.org/drawingml/2006/table">
            <a:tbl>
              <a:tblPr>
                <a:tableStyleId>{3C2FFA5D-87B4-456A-9821-1D502468CF0F}</a:tableStyleId>
              </a:tblPr>
              <a:tblGrid>
                <a:gridCol w="208280"/>
                <a:gridCol w="208280"/>
                <a:gridCol w="208280"/>
                <a:gridCol w="208280"/>
                <a:gridCol w="208280"/>
              </a:tblGrid>
              <a:tr h="18288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182880">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dirty="0"/>
                    </a:p>
                  </a:txBody>
                  <a:tcPr/>
                </a:tc>
              </a:tr>
            </a:tbl>
          </a:graphicData>
        </a:graphic>
      </p:graphicFrame>
      <p:graphicFrame>
        <p:nvGraphicFramePr>
          <p:cNvPr id="33" name="Таблица 32"/>
          <p:cNvGraphicFramePr>
            <a:graphicFrameLocks noGrp="1"/>
          </p:cNvGraphicFramePr>
          <p:nvPr>
            <p:extLst>
              <p:ext uri="{D42A27DB-BD31-4B8C-83A1-F6EECF244321}">
                <p14:modId xmlns:p14="http://schemas.microsoft.com/office/powerpoint/2010/main" val="2388792874"/>
              </p:ext>
            </p:extLst>
          </p:nvPr>
        </p:nvGraphicFramePr>
        <p:xfrm>
          <a:off x="3305798" y="2929120"/>
          <a:ext cx="1249680" cy="1828800"/>
        </p:xfrm>
        <a:graphic>
          <a:graphicData uri="http://schemas.openxmlformats.org/drawingml/2006/table">
            <a:tbl>
              <a:tblPr>
                <a:tableStyleId>{69C7853C-536D-4A76-A0AE-DD22124D55A5}</a:tableStyleId>
              </a:tblPr>
              <a:tblGrid>
                <a:gridCol w="208280"/>
                <a:gridCol w="208280"/>
                <a:gridCol w="208280"/>
                <a:gridCol w="208280"/>
                <a:gridCol w="208280"/>
                <a:gridCol w="208280"/>
              </a:tblGrid>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a:p>
                  </a:txBody>
                  <a:tcPr/>
                </a:tc>
              </a:tr>
              <a:tr h="253040">
                <a:tc>
                  <a:txBody>
                    <a:bodyPr/>
                    <a:lstStyle/>
                    <a:p>
                      <a:endParaRPr lang="uk-UA"/>
                    </a:p>
                  </a:txBody>
                  <a:tcPr/>
                </a:tc>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dirty="0"/>
                    </a:p>
                  </a:txBody>
                  <a:tcPr/>
                </a:tc>
              </a:tr>
            </a:tbl>
          </a:graphicData>
        </a:graphic>
      </p:graphicFrame>
      <p:graphicFrame>
        <p:nvGraphicFramePr>
          <p:cNvPr id="34" name="Таблица 33"/>
          <p:cNvGraphicFramePr>
            <a:graphicFrameLocks noGrp="1"/>
          </p:cNvGraphicFramePr>
          <p:nvPr>
            <p:extLst>
              <p:ext uri="{D42A27DB-BD31-4B8C-83A1-F6EECF244321}">
                <p14:modId xmlns:p14="http://schemas.microsoft.com/office/powerpoint/2010/main" val="3618048937"/>
              </p:ext>
            </p:extLst>
          </p:nvPr>
        </p:nvGraphicFramePr>
        <p:xfrm>
          <a:off x="2450206" y="4048861"/>
          <a:ext cx="1041400" cy="731520"/>
        </p:xfrm>
        <a:graphic>
          <a:graphicData uri="http://schemas.openxmlformats.org/drawingml/2006/table">
            <a:tbl>
              <a:tblPr>
                <a:tableStyleId>{3C2FFA5D-87B4-456A-9821-1D502468CF0F}</a:tableStyleId>
              </a:tblPr>
              <a:tblGrid>
                <a:gridCol w="208280"/>
                <a:gridCol w="208280"/>
                <a:gridCol w="208280"/>
                <a:gridCol w="208280"/>
                <a:gridCol w="208280"/>
              </a:tblGrid>
              <a:tr h="18288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182880">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dirty="0"/>
                    </a:p>
                  </a:txBody>
                  <a:tcPr/>
                </a:tc>
              </a:tr>
            </a:tbl>
          </a:graphicData>
        </a:graphic>
      </p:graphicFrame>
      <p:graphicFrame>
        <p:nvGraphicFramePr>
          <p:cNvPr id="35" name="Таблица 34"/>
          <p:cNvGraphicFramePr>
            <a:graphicFrameLocks noGrp="1"/>
          </p:cNvGraphicFramePr>
          <p:nvPr>
            <p:extLst>
              <p:ext uri="{D42A27DB-BD31-4B8C-83A1-F6EECF244321}">
                <p14:modId xmlns:p14="http://schemas.microsoft.com/office/powerpoint/2010/main" val="2405924811"/>
              </p:ext>
            </p:extLst>
          </p:nvPr>
        </p:nvGraphicFramePr>
        <p:xfrm>
          <a:off x="2954262" y="4546575"/>
          <a:ext cx="1249680" cy="1828800"/>
        </p:xfrm>
        <a:graphic>
          <a:graphicData uri="http://schemas.openxmlformats.org/drawingml/2006/table">
            <a:tbl>
              <a:tblPr>
                <a:tableStyleId>{69C7853C-536D-4A76-A0AE-DD22124D55A5}</a:tableStyleId>
              </a:tblPr>
              <a:tblGrid>
                <a:gridCol w="208280"/>
                <a:gridCol w="208280"/>
                <a:gridCol w="208280"/>
                <a:gridCol w="208280"/>
                <a:gridCol w="208280"/>
                <a:gridCol w="208280"/>
              </a:tblGrid>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a:p>
                  </a:txBody>
                  <a:tcPr/>
                </a:tc>
              </a:tr>
              <a:tr h="253040">
                <a:tc>
                  <a:txBody>
                    <a:bodyPr/>
                    <a:lstStyle/>
                    <a:p>
                      <a:endParaRPr lang="uk-UA"/>
                    </a:p>
                  </a:txBody>
                  <a:tcPr/>
                </a:tc>
                <a:tc>
                  <a:txBody>
                    <a:bodyPr/>
                    <a:lstStyle/>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endParaRPr lang="uk-UA" dirty="0"/>
                    </a:p>
                  </a:txBody>
                  <a:tcPr/>
                </a:tc>
              </a:tr>
            </a:tbl>
          </a:graphicData>
        </a:graphic>
      </p:graphicFrame>
      <p:sp>
        <p:nvSpPr>
          <p:cNvPr id="21" name="TextBox 20"/>
          <p:cNvSpPr txBox="1"/>
          <p:nvPr/>
        </p:nvSpPr>
        <p:spPr>
          <a:xfrm>
            <a:off x="508874" y="387591"/>
            <a:ext cx="2046902" cy="369332"/>
          </a:xfrm>
          <a:prstGeom prst="rect">
            <a:avLst/>
          </a:prstGeom>
          <a:noFill/>
        </p:spPr>
        <p:txBody>
          <a:bodyPr wrap="square" rtlCol="0">
            <a:spAutoFit/>
          </a:bodyPr>
          <a:lstStyle/>
          <a:p>
            <a:r>
              <a:rPr lang="en-US" dirty="0" smtClean="0"/>
              <a:t> WORKERS do:</a:t>
            </a:r>
            <a:endParaRPr lang="uk-UA" dirty="0"/>
          </a:p>
        </p:txBody>
      </p:sp>
      <p:cxnSp>
        <p:nvCxnSpPr>
          <p:cNvPr id="3" name="Прямая со стрелкой 2"/>
          <p:cNvCxnSpPr/>
          <p:nvPr/>
        </p:nvCxnSpPr>
        <p:spPr>
          <a:xfrm>
            <a:off x="4754462" y="1709396"/>
            <a:ext cx="83548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aphicFrame>
        <p:nvGraphicFramePr>
          <p:cNvPr id="23" name="Таблица 22"/>
          <p:cNvGraphicFramePr>
            <a:graphicFrameLocks noGrp="1"/>
          </p:cNvGraphicFramePr>
          <p:nvPr>
            <p:extLst>
              <p:ext uri="{D42A27DB-BD31-4B8C-83A1-F6EECF244321}">
                <p14:modId xmlns:p14="http://schemas.microsoft.com/office/powerpoint/2010/main" val="1066830782"/>
              </p:ext>
            </p:extLst>
          </p:nvPr>
        </p:nvGraphicFramePr>
        <p:xfrm>
          <a:off x="5760382" y="1297469"/>
          <a:ext cx="1249680" cy="731520"/>
        </p:xfrm>
        <a:graphic>
          <a:graphicData uri="http://schemas.openxmlformats.org/drawingml/2006/table">
            <a:tbl>
              <a:tblPr>
                <a:tableStyleId>{08FB837D-C827-4EFA-A057-4D05807E0F7C}</a:tableStyleId>
              </a:tblPr>
              <a:tblGrid>
                <a:gridCol w="208280"/>
                <a:gridCol w="208280"/>
                <a:gridCol w="208280"/>
                <a:gridCol w="208280"/>
                <a:gridCol w="208280"/>
                <a:gridCol w="208280"/>
              </a:tblGrid>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bl>
          </a:graphicData>
        </a:graphic>
      </p:graphicFrame>
      <p:graphicFrame>
        <p:nvGraphicFramePr>
          <p:cNvPr id="28" name="Таблица 27"/>
          <p:cNvGraphicFramePr>
            <a:graphicFrameLocks noGrp="1"/>
          </p:cNvGraphicFramePr>
          <p:nvPr>
            <p:extLst>
              <p:ext uri="{D42A27DB-BD31-4B8C-83A1-F6EECF244321}">
                <p14:modId xmlns:p14="http://schemas.microsoft.com/office/powerpoint/2010/main" val="852654962"/>
              </p:ext>
            </p:extLst>
          </p:nvPr>
        </p:nvGraphicFramePr>
        <p:xfrm>
          <a:off x="5448815" y="3081469"/>
          <a:ext cx="1249680" cy="731520"/>
        </p:xfrm>
        <a:graphic>
          <a:graphicData uri="http://schemas.openxmlformats.org/drawingml/2006/table">
            <a:tbl>
              <a:tblPr>
                <a:tableStyleId>{08FB837D-C827-4EFA-A057-4D05807E0F7C}</a:tableStyleId>
              </a:tblPr>
              <a:tblGrid>
                <a:gridCol w="208280"/>
                <a:gridCol w="208280"/>
                <a:gridCol w="208280"/>
                <a:gridCol w="208280"/>
                <a:gridCol w="208280"/>
                <a:gridCol w="208280"/>
              </a:tblGrid>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bl>
          </a:graphicData>
        </a:graphic>
      </p:graphicFrame>
      <p:sp>
        <p:nvSpPr>
          <p:cNvPr id="29" name="TextBox 28"/>
          <p:cNvSpPr txBox="1"/>
          <p:nvPr/>
        </p:nvSpPr>
        <p:spPr>
          <a:xfrm>
            <a:off x="4613330" y="3139452"/>
            <a:ext cx="835485" cy="307777"/>
          </a:xfrm>
          <a:prstGeom prst="rect">
            <a:avLst/>
          </a:prstGeom>
          <a:noFill/>
        </p:spPr>
        <p:txBody>
          <a:bodyPr wrap="none" rtlCol="0">
            <a:spAutoFit/>
          </a:bodyPr>
          <a:lstStyle/>
          <a:p>
            <a:r>
              <a:rPr lang="en-US" sz="1400" dirty="0" smtClean="0"/>
              <a:t>Multiply </a:t>
            </a:r>
            <a:endParaRPr lang="uk-UA" sz="1400" i="1" dirty="0"/>
          </a:p>
        </p:txBody>
      </p:sp>
      <p:cxnSp>
        <p:nvCxnSpPr>
          <p:cNvPr id="30" name="Прямая со стрелкой 29"/>
          <p:cNvCxnSpPr/>
          <p:nvPr/>
        </p:nvCxnSpPr>
        <p:spPr>
          <a:xfrm>
            <a:off x="4613330" y="3447229"/>
            <a:ext cx="83548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1" name="TextBox 30"/>
          <p:cNvSpPr txBox="1"/>
          <p:nvPr/>
        </p:nvSpPr>
        <p:spPr>
          <a:xfrm>
            <a:off x="4365249" y="5114401"/>
            <a:ext cx="835485" cy="307777"/>
          </a:xfrm>
          <a:prstGeom prst="rect">
            <a:avLst/>
          </a:prstGeom>
          <a:noFill/>
        </p:spPr>
        <p:txBody>
          <a:bodyPr wrap="none" rtlCol="0">
            <a:spAutoFit/>
          </a:bodyPr>
          <a:lstStyle/>
          <a:p>
            <a:r>
              <a:rPr lang="en-US" sz="1400" dirty="0" smtClean="0"/>
              <a:t>Multiply </a:t>
            </a:r>
            <a:endParaRPr lang="uk-UA" sz="1400" i="1" dirty="0"/>
          </a:p>
        </p:txBody>
      </p:sp>
      <p:cxnSp>
        <p:nvCxnSpPr>
          <p:cNvPr id="36" name="Прямая со стрелкой 35"/>
          <p:cNvCxnSpPr/>
          <p:nvPr/>
        </p:nvCxnSpPr>
        <p:spPr>
          <a:xfrm>
            <a:off x="4365249" y="5422179"/>
            <a:ext cx="83548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aphicFrame>
        <p:nvGraphicFramePr>
          <p:cNvPr id="37" name="Таблица 36"/>
          <p:cNvGraphicFramePr>
            <a:graphicFrameLocks noGrp="1"/>
          </p:cNvGraphicFramePr>
          <p:nvPr>
            <p:extLst>
              <p:ext uri="{D42A27DB-BD31-4B8C-83A1-F6EECF244321}">
                <p14:modId xmlns:p14="http://schemas.microsoft.com/office/powerpoint/2010/main" val="2220127980"/>
              </p:ext>
            </p:extLst>
          </p:nvPr>
        </p:nvGraphicFramePr>
        <p:xfrm>
          <a:off x="5417795" y="5056419"/>
          <a:ext cx="1249680" cy="731520"/>
        </p:xfrm>
        <a:graphic>
          <a:graphicData uri="http://schemas.openxmlformats.org/drawingml/2006/table">
            <a:tbl>
              <a:tblPr>
                <a:tableStyleId>{08FB837D-C827-4EFA-A057-4D05807E0F7C}</a:tableStyleId>
              </a:tblPr>
              <a:tblGrid>
                <a:gridCol w="208280"/>
                <a:gridCol w="208280"/>
                <a:gridCol w="208280"/>
                <a:gridCol w="208280"/>
                <a:gridCol w="208280"/>
                <a:gridCol w="208280"/>
              </a:tblGrid>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bl>
          </a:graphicData>
        </a:graphic>
      </p:graphicFrame>
      <p:sp>
        <p:nvSpPr>
          <p:cNvPr id="38" name="Прямоугольник 37"/>
          <p:cNvSpPr/>
          <p:nvPr/>
        </p:nvSpPr>
        <p:spPr>
          <a:xfrm>
            <a:off x="7737984" y="2658354"/>
            <a:ext cx="116860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MASTER</a:t>
            </a:r>
            <a:endParaRPr lang="uk-UA" dirty="0"/>
          </a:p>
        </p:txBody>
      </p:sp>
      <p:cxnSp>
        <p:nvCxnSpPr>
          <p:cNvPr id="39" name="Прямая со стрелкой 38"/>
          <p:cNvCxnSpPr>
            <a:stCxn id="23" idx="3"/>
            <a:endCxn id="38" idx="1"/>
          </p:cNvCxnSpPr>
          <p:nvPr/>
        </p:nvCxnSpPr>
        <p:spPr>
          <a:xfrm>
            <a:off x="7010062" y="1663229"/>
            <a:ext cx="727922" cy="128315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0" name="Прямая со стрелкой 39"/>
          <p:cNvCxnSpPr>
            <a:stCxn id="28" idx="3"/>
            <a:endCxn id="38" idx="1"/>
          </p:cNvCxnSpPr>
          <p:nvPr/>
        </p:nvCxnSpPr>
        <p:spPr>
          <a:xfrm flipV="1">
            <a:off x="6698495" y="2946386"/>
            <a:ext cx="1039489" cy="5008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1" name="Прямая со стрелкой 40"/>
          <p:cNvCxnSpPr>
            <a:stCxn id="37" idx="3"/>
            <a:endCxn id="38" idx="1"/>
          </p:cNvCxnSpPr>
          <p:nvPr/>
        </p:nvCxnSpPr>
        <p:spPr>
          <a:xfrm flipV="1">
            <a:off x="6667475" y="2946386"/>
            <a:ext cx="1070509" cy="247579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3" name="TextBox 42"/>
          <p:cNvSpPr txBox="1"/>
          <p:nvPr/>
        </p:nvSpPr>
        <p:spPr>
          <a:xfrm>
            <a:off x="6103665" y="2174602"/>
            <a:ext cx="1304011" cy="307777"/>
          </a:xfrm>
          <a:prstGeom prst="rect">
            <a:avLst/>
          </a:prstGeom>
          <a:noFill/>
        </p:spPr>
        <p:txBody>
          <a:bodyPr wrap="none" rtlCol="0">
            <a:spAutoFit/>
          </a:bodyPr>
          <a:lstStyle/>
          <a:p>
            <a:r>
              <a:rPr lang="en-US" sz="1400" dirty="0" smtClean="0"/>
              <a:t>Send rows of </a:t>
            </a:r>
            <a:r>
              <a:rPr lang="en-US" sz="1400" i="1" dirty="0" smtClean="0"/>
              <a:t>C</a:t>
            </a:r>
          </a:p>
        </p:txBody>
      </p:sp>
      <p:sp>
        <p:nvSpPr>
          <p:cNvPr id="44" name="TextBox 43"/>
          <p:cNvSpPr txBox="1"/>
          <p:nvPr/>
        </p:nvSpPr>
        <p:spPr>
          <a:xfrm>
            <a:off x="5828861" y="4365929"/>
            <a:ext cx="1304011" cy="307777"/>
          </a:xfrm>
          <a:prstGeom prst="rect">
            <a:avLst/>
          </a:prstGeom>
          <a:noFill/>
        </p:spPr>
        <p:txBody>
          <a:bodyPr wrap="none" rtlCol="0">
            <a:spAutoFit/>
          </a:bodyPr>
          <a:lstStyle/>
          <a:p>
            <a:r>
              <a:rPr lang="en-US" sz="1400" dirty="0" smtClean="0"/>
              <a:t>Send rows of </a:t>
            </a:r>
            <a:r>
              <a:rPr lang="en-US" sz="1400" i="1" dirty="0" smtClean="0"/>
              <a:t>C</a:t>
            </a:r>
          </a:p>
        </p:txBody>
      </p:sp>
      <p:sp>
        <p:nvSpPr>
          <p:cNvPr id="48" name="TextBox 47"/>
          <p:cNvSpPr txBox="1"/>
          <p:nvPr/>
        </p:nvSpPr>
        <p:spPr>
          <a:xfrm>
            <a:off x="6046489" y="2768576"/>
            <a:ext cx="1304011" cy="307777"/>
          </a:xfrm>
          <a:prstGeom prst="rect">
            <a:avLst/>
          </a:prstGeom>
          <a:noFill/>
        </p:spPr>
        <p:txBody>
          <a:bodyPr wrap="none" rtlCol="0">
            <a:spAutoFit/>
          </a:bodyPr>
          <a:lstStyle/>
          <a:p>
            <a:r>
              <a:rPr lang="en-US" sz="1400" dirty="0" smtClean="0"/>
              <a:t>Send rows of </a:t>
            </a:r>
            <a:r>
              <a:rPr lang="en-US" sz="1400" i="1" dirty="0" smtClean="0"/>
              <a:t>C</a:t>
            </a:r>
          </a:p>
        </p:txBody>
      </p:sp>
    </p:spTree>
    <p:extLst>
      <p:ext uri="{BB962C8B-B14F-4D97-AF65-F5344CB8AC3E}">
        <p14:creationId xmlns:p14="http://schemas.microsoft.com/office/powerpoint/2010/main" val="15439475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83502" y="1723750"/>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WORKER</a:t>
            </a:r>
            <a:endParaRPr lang="uk-UA" dirty="0"/>
          </a:p>
        </p:txBody>
      </p:sp>
      <p:sp>
        <p:nvSpPr>
          <p:cNvPr id="6" name="Прямоугольник 5"/>
          <p:cNvSpPr/>
          <p:nvPr/>
        </p:nvSpPr>
        <p:spPr>
          <a:xfrm>
            <a:off x="1083502" y="3144279"/>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WORKER</a:t>
            </a:r>
            <a:endParaRPr lang="uk-UA" dirty="0"/>
          </a:p>
        </p:txBody>
      </p:sp>
      <p:sp>
        <p:nvSpPr>
          <p:cNvPr id="7" name="Прямоугольник 6"/>
          <p:cNvSpPr/>
          <p:nvPr/>
        </p:nvSpPr>
        <p:spPr>
          <a:xfrm>
            <a:off x="989233" y="4687389"/>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WORKER</a:t>
            </a:r>
            <a:endParaRPr lang="uk-UA" dirty="0"/>
          </a:p>
        </p:txBody>
      </p:sp>
      <p:sp>
        <p:nvSpPr>
          <p:cNvPr id="21" name="TextBox 20"/>
          <p:cNvSpPr txBox="1"/>
          <p:nvPr/>
        </p:nvSpPr>
        <p:spPr>
          <a:xfrm>
            <a:off x="703466" y="564432"/>
            <a:ext cx="1748187" cy="369332"/>
          </a:xfrm>
          <a:prstGeom prst="rect">
            <a:avLst/>
          </a:prstGeom>
          <a:noFill/>
        </p:spPr>
        <p:txBody>
          <a:bodyPr wrap="square" rtlCol="0">
            <a:spAutoFit/>
          </a:bodyPr>
          <a:lstStyle/>
          <a:p>
            <a:r>
              <a:rPr lang="en-US" dirty="0" smtClean="0"/>
              <a:t> MASTER does:</a:t>
            </a:r>
            <a:endParaRPr lang="uk-UA" dirty="0"/>
          </a:p>
        </p:txBody>
      </p:sp>
      <p:graphicFrame>
        <p:nvGraphicFramePr>
          <p:cNvPr id="23" name="Таблица 22"/>
          <p:cNvGraphicFramePr>
            <a:graphicFrameLocks noGrp="1"/>
          </p:cNvGraphicFramePr>
          <p:nvPr>
            <p:extLst>
              <p:ext uri="{D42A27DB-BD31-4B8C-83A1-F6EECF244321}">
                <p14:modId xmlns:p14="http://schemas.microsoft.com/office/powerpoint/2010/main" val="3990011900"/>
              </p:ext>
            </p:extLst>
          </p:nvPr>
        </p:nvGraphicFramePr>
        <p:xfrm>
          <a:off x="2665054" y="1738719"/>
          <a:ext cx="1249680" cy="731520"/>
        </p:xfrm>
        <a:graphic>
          <a:graphicData uri="http://schemas.openxmlformats.org/drawingml/2006/table">
            <a:tbl>
              <a:tblPr>
                <a:tableStyleId>{08FB837D-C827-4EFA-A057-4D05807E0F7C}</a:tableStyleId>
              </a:tblPr>
              <a:tblGrid>
                <a:gridCol w="208280"/>
                <a:gridCol w="208280"/>
                <a:gridCol w="208280"/>
                <a:gridCol w="208280"/>
                <a:gridCol w="208280"/>
                <a:gridCol w="208280"/>
              </a:tblGrid>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bl>
          </a:graphicData>
        </a:graphic>
      </p:graphicFrame>
      <p:graphicFrame>
        <p:nvGraphicFramePr>
          <p:cNvPr id="28" name="Таблица 27"/>
          <p:cNvGraphicFramePr>
            <a:graphicFrameLocks noGrp="1"/>
          </p:cNvGraphicFramePr>
          <p:nvPr>
            <p:extLst>
              <p:ext uri="{D42A27DB-BD31-4B8C-83A1-F6EECF244321}">
                <p14:modId xmlns:p14="http://schemas.microsoft.com/office/powerpoint/2010/main" val="642770303"/>
              </p:ext>
            </p:extLst>
          </p:nvPr>
        </p:nvGraphicFramePr>
        <p:xfrm>
          <a:off x="2692187" y="3066551"/>
          <a:ext cx="1249680" cy="731520"/>
        </p:xfrm>
        <a:graphic>
          <a:graphicData uri="http://schemas.openxmlformats.org/drawingml/2006/table">
            <a:tbl>
              <a:tblPr>
                <a:tableStyleId>{08FB837D-C827-4EFA-A057-4D05807E0F7C}</a:tableStyleId>
              </a:tblPr>
              <a:tblGrid>
                <a:gridCol w="208280"/>
                <a:gridCol w="208280"/>
                <a:gridCol w="208280"/>
                <a:gridCol w="208280"/>
                <a:gridCol w="208280"/>
                <a:gridCol w="208280"/>
              </a:tblGrid>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bl>
          </a:graphicData>
        </a:graphic>
      </p:graphicFrame>
      <p:graphicFrame>
        <p:nvGraphicFramePr>
          <p:cNvPr id="37" name="Таблица 36"/>
          <p:cNvGraphicFramePr>
            <a:graphicFrameLocks noGrp="1"/>
          </p:cNvGraphicFramePr>
          <p:nvPr>
            <p:extLst>
              <p:ext uri="{D42A27DB-BD31-4B8C-83A1-F6EECF244321}">
                <p14:modId xmlns:p14="http://schemas.microsoft.com/office/powerpoint/2010/main" val="1605413061"/>
              </p:ext>
            </p:extLst>
          </p:nvPr>
        </p:nvGraphicFramePr>
        <p:xfrm>
          <a:off x="2653544" y="4609661"/>
          <a:ext cx="1249680" cy="731520"/>
        </p:xfrm>
        <a:graphic>
          <a:graphicData uri="http://schemas.openxmlformats.org/drawingml/2006/table">
            <a:tbl>
              <a:tblPr>
                <a:tableStyleId>{08FB837D-C827-4EFA-A057-4D05807E0F7C}</a:tableStyleId>
              </a:tblPr>
              <a:tblGrid>
                <a:gridCol w="208280"/>
                <a:gridCol w="208280"/>
                <a:gridCol w="208280"/>
                <a:gridCol w="208280"/>
                <a:gridCol w="208280"/>
                <a:gridCol w="208280"/>
              </a:tblGrid>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r h="253040">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endParaRPr lang="uk-UA" dirty="0"/>
                    </a:p>
                  </a:txBody>
                  <a:tcPr/>
                </a:tc>
              </a:tr>
            </a:tbl>
          </a:graphicData>
        </a:graphic>
      </p:graphicFrame>
      <p:sp>
        <p:nvSpPr>
          <p:cNvPr id="38" name="Прямоугольник 37"/>
          <p:cNvSpPr/>
          <p:nvPr/>
        </p:nvSpPr>
        <p:spPr>
          <a:xfrm>
            <a:off x="7263429" y="3157444"/>
            <a:ext cx="116860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MASTER</a:t>
            </a:r>
            <a:endParaRPr lang="uk-UA" dirty="0"/>
          </a:p>
        </p:txBody>
      </p:sp>
      <p:cxnSp>
        <p:nvCxnSpPr>
          <p:cNvPr id="39" name="Прямая со стрелкой 38"/>
          <p:cNvCxnSpPr>
            <a:stCxn id="23" idx="3"/>
            <a:endCxn id="38" idx="1"/>
          </p:cNvCxnSpPr>
          <p:nvPr/>
        </p:nvCxnSpPr>
        <p:spPr>
          <a:xfrm>
            <a:off x="3914734" y="2104479"/>
            <a:ext cx="3348695" cy="134099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0" name="Прямая со стрелкой 39"/>
          <p:cNvCxnSpPr>
            <a:stCxn id="28" idx="3"/>
            <a:endCxn id="38" idx="1"/>
          </p:cNvCxnSpPr>
          <p:nvPr/>
        </p:nvCxnSpPr>
        <p:spPr>
          <a:xfrm>
            <a:off x="3941867" y="3432311"/>
            <a:ext cx="3321562" cy="1316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1" name="Прямая со стрелкой 40"/>
          <p:cNvCxnSpPr>
            <a:stCxn id="37" idx="3"/>
            <a:endCxn id="38" idx="1"/>
          </p:cNvCxnSpPr>
          <p:nvPr/>
        </p:nvCxnSpPr>
        <p:spPr>
          <a:xfrm flipV="1">
            <a:off x="3903224" y="3445476"/>
            <a:ext cx="3360205" cy="152994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3" name="TextBox 42"/>
          <p:cNvSpPr txBox="1"/>
          <p:nvPr/>
        </p:nvSpPr>
        <p:spPr>
          <a:xfrm>
            <a:off x="4425899" y="2104479"/>
            <a:ext cx="1460208" cy="307777"/>
          </a:xfrm>
          <a:prstGeom prst="rect">
            <a:avLst/>
          </a:prstGeom>
          <a:noFill/>
        </p:spPr>
        <p:txBody>
          <a:bodyPr wrap="none" rtlCol="0">
            <a:spAutoFit/>
          </a:bodyPr>
          <a:lstStyle/>
          <a:p>
            <a:r>
              <a:rPr lang="en-US" sz="1400" dirty="0"/>
              <a:t>Receive rows of </a:t>
            </a:r>
            <a:r>
              <a:rPr lang="en-US" sz="1400" i="1" dirty="0"/>
              <a:t>C</a:t>
            </a:r>
          </a:p>
        </p:txBody>
      </p:sp>
      <p:sp>
        <p:nvSpPr>
          <p:cNvPr id="44" name="TextBox 43"/>
          <p:cNvSpPr txBox="1"/>
          <p:nvPr/>
        </p:nvSpPr>
        <p:spPr>
          <a:xfrm>
            <a:off x="3876158" y="4126327"/>
            <a:ext cx="1460208" cy="307777"/>
          </a:xfrm>
          <a:prstGeom prst="rect">
            <a:avLst/>
          </a:prstGeom>
          <a:noFill/>
        </p:spPr>
        <p:txBody>
          <a:bodyPr wrap="none" rtlCol="0">
            <a:spAutoFit/>
          </a:bodyPr>
          <a:lstStyle/>
          <a:p>
            <a:r>
              <a:rPr lang="en-US" sz="1400" dirty="0" smtClean="0"/>
              <a:t>Receive rows of </a:t>
            </a:r>
            <a:r>
              <a:rPr lang="en-US" sz="1400" i="1" dirty="0" smtClean="0"/>
              <a:t>C</a:t>
            </a:r>
          </a:p>
        </p:txBody>
      </p:sp>
      <p:sp>
        <p:nvSpPr>
          <p:cNvPr id="48" name="TextBox 47"/>
          <p:cNvSpPr txBox="1"/>
          <p:nvPr/>
        </p:nvSpPr>
        <p:spPr>
          <a:xfrm>
            <a:off x="4497639" y="3157444"/>
            <a:ext cx="1460208" cy="307777"/>
          </a:xfrm>
          <a:prstGeom prst="rect">
            <a:avLst/>
          </a:prstGeom>
          <a:noFill/>
        </p:spPr>
        <p:txBody>
          <a:bodyPr wrap="none" rtlCol="0">
            <a:spAutoFit/>
          </a:bodyPr>
          <a:lstStyle/>
          <a:p>
            <a:r>
              <a:rPr lang="en-US" sz="1400" dirty="0"/>
              <a:t>Receive rows of </a:t>
            </a:r>
            <a:r>
              <a:rPr lang="en-US" sz="1400" i="1" dirty="0"/>
              <a:t>C</a:t>
            </a:r>
          </a:p>
        </p:txBody>
      </p:sp>
    </p:spTree>
    <p:extLst>
      <p:ext uri="{BB962C8B-B14F-4D97-AF65-F5344CB8AC3E}">
        <p14:creationId xmlns:p14="http://schemas.microsoft.com/office/powerpoint/2010/main" val="6217924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en-US" dirty="0" smtClean="0"/>
              <a:t>Matrix multiply</a:t>
            </a:r>
            <a:endParaRPr lang="uk-UA" dirty="0"/>
          </a:p>
        </p:txBody>
      </p:sp>
      <p:sp>
        <p:nvSpPr>
          <p:cNvPr id="3" name="Объект 2"/>
          <p:cNvSpPr>
            <a:spLocks noGrp="1"/>
          </p:cNvSpPr>
          <p:nvPr>
            <p:ph idx="1"/>
          </p:nvPr>
        </p:nvSpPr>
        <p:spPr>
          <a:xfrm>
            <a:off x="457200" y="764704"/>
            <a:ext cx="8229600" cy="5361459"/>
          </a:xfrm>
        </p:spPr>
        <p:txBody>
          <a:bodyPr>
            <a:normAutofit fontScale="70000" lnSpcReduction="20000"/>
          </a:bodyPr>
          <a:lstStyle/>
          <a:p>
            <a:pPr marL="0" indent="0">
              <a:buNone/>
            </a:pPr>
            <a:r>
              <a:rPr lang="en-US" dirty="0" smtClean="0"/>
              <a:t>/* </a:t>
            </a:r>
            <a:r>
              <a:rPr lang="en-US" dirty="0"/>
              <a:t>FILE: </a:t>
            </a:r>
            <a:r>
              <a:rPr lang="en-US" dirty="0" err="1"/>
              <a:t>mpi_mm.c</a:t>
            </a:r>
            <a:r>
              <a:rPr lang="en-US" dirty="0"/>
              <a:t> </a:t>
            </a:r>
            <a:r>
              <a:rPr lang="en-US" dirty="0" smtClean="0"/>
              <a:t> </a:t>
            </a:r>
            <a:r>
              <a:rPr lang="en-US" dirty="0"/>
              <a:t>DESCRIPTION: </a:t>
            </a:r>
            <a:r>
              <a:rPr lang="en-US" dirty="0" smtClean="0"/>
              <a:t>MPI </a:t>
            </a:r>
            <a:r>
              <a:rPr lang="en-US" dirty="0"/>
              <a:t>Matrix Multiply - C Version </a:t>
            </a:r>
            <a:endParaRPr lang="en-US" dirty="0" smtClean="0"/>
          </a:p>
          <a:p>
            <a:pPr marL="0" indent="0">
              <a:buNone/>
            </a:pPr>
            <a:r>
              <a:rPr lang="en-US" dirty="0" smtClean="0"/>
              <a:t>* </a:t>
            </a:r>
            <a:r>
              <a:rPr lang="en-US" dirty="0"/>
              <a:t>In this code, the master task distributes a matrix multiply </a:t>
            </a:r>
            <a:endParaRPr lang="en-US" dirty="0" smtClean="0"/>
          </a:p>
          <a:p>
            <a:pPr marL="0" indent="0">
              <a:buNone/>
            </a:pPr>
            <a:r>
              <a:rPr lang="en-US" dirty="0" smtClean="0"/>
              <a:t>* </a:t>
            </a:r>
            <a:r>
              <a:rPr lang="en-US" dirty="0"/>
              <a:t>operation to numtasks-1 worker tasks. </a:t>
            </a:r>
            <a:endParaRPr lang="en-US" dirty="0" smtClean="0"/>
          </a:p>
          <a:p>
            <a:pPr marL="0" indent="0">
              <a:buNone/>
            </a:pPr>
            <a:r>
              <a:rPr lang="en-US" dirty="0" smtClean="0"/>
              <a:t>* AUTHOR</a:t>
            </a:r>
            <a:r>
              <a:rPr lang="en-US" dirty="0"/>
              <a:t>: </a:t>
            </a:r>
            <a:r>
              <a:rPr lang="en-US" dirty="0" err="1"/>
              <a:t>Blaise</a:t>
            </a:r>
            <a:r>
              <a:rPr lang="en-US" dirty="0"/>
              <a:t> Barney. </a:t>
            </a:r>
            <a:endParaRPr lang="en-US" dirty="0" smtClean="0"/>
          </a:p>
          <a:p>
            <a:pPr marL="0" indent="0">
              <a:buNone/>
            </a:pPr>
            <a:r>
              <a:rPr lang="en-US" dirty="0" smtClean="0"/>
              <a:t>* Adapted </a:t>
            </a:r>
            <a:r>
              <a:rPr lang="en-US" dirty="0"/>
              <a:t>from </a:t>
            </a:r>
            <a:r>
              <a:rPr lang="en-US" dirty="0" err="1"/>
              <a:t>Ros</a:t>
            </a:r>
            <a:r>
              <a:rPr lang="en-US" dirty="0"/>
              <a:t> </a:t>
            </a:r>
            <a:r>
              <a:rPr lang="en-US" dirty="0" err="1"/>
              <a:t>Leibensperger</a:t>
            </a:r>
            <a:r>
              <a:rPr lang="en-US" dirty="0"/>
              <a:t>, Cornell </a:t>
            </a:r>
            <a:r>
              <a:rPr lang="en-US" dirty="0" smtClean="0"/>
              <a:t>Theory</a:t>
            </a:r>
          </a:p>
          <a:p>
            <a:pPr marL="0" indent="0">
              <a:buNone/>
            </a:pPr>
            <a:r>
              <a:rPr lang="en-US" dirty="0" smtClean="0"/>
              <a:t>*/</a:t>
            </a:r>
          </a:p>
          <a:p>
            <a:pPr marL="0" indent="0">
              <a:buNone/>
            </a:pPr>
            <a:r>
              <a:rPr lang="en-US" dirty="0" smtClean="0"/>
              <a:t>#</a:t>
            </a:r>
            <a:r>
              <a:rPr lang="en-US" dirty="0"/>
              <a:t>include "</a:t>
            </a:r>
            <a:r>
              <a:rPr lang="en-US" dirty="0" err="1"/>
              <a:t>mpi.h</a:t>
            </a:r>
            <a:r>
              <a:rPr lang="en-US" dirty="0"/>
              <a:t>" </a:t>
            </a:r>
            <a:endParaRPr lang="en-US" dirty="0" smtClean="0"/>
          </a:p>
          <a:p>
            <a:pPr marL="0" indent="0">
              <a:buNone/>
            </a:pPr>
            <a:r>
              <a:rPr lang="en-US" dirty="0" smtClean="0"/>
              <a:t>#</a:t>
            </a:r>
            <a:r>
              <a:rPr lang="en-US" dirty="0"/>
              <a:t>include &lt;</a:t>
            </a:r>
            <a:r>
              <a:rPr lang="en-US" dirty="0" err="1"/>
              <a:t>stdio.h</a:t>
            </a:r>
            <a:r>
              <a:rPr lang="en-US" dirty="0"/>
              <a:t>&gt; </a:t>
            </a:r>
            <a:endParaRPr lang="en-US" dirty="0" smtClean="0"/>
          </a:p>
          <a:p>
            <a:pPr marL="0" indent="0">
              <a:buNone/>
            </a:pPr>
            <a:r>
              <a:rPr lang="en-US" dirty="0" smtClean="0"/>
              <a:t>#</a:t>
            </a:r>
            <a:r>
              <a:rPr lang="en-US" dirty="0"/>
              <a:t>include &lt;</a:t>
            </a:r>
            <a:r>
              <a:rPr lang="en-US" dirty="0" err="1"/>
              <a:t>stdlib.h</a:t>
            </a:r>
            <a:r>
              <a:rPr lang="en-US" dirty="0" smtClean="0"/>
              <a:t>&gt;</a:t>
            </a:r>
          </a:p>
          <a:p>
            <a:pPr marL="0" indent="0">
              <a:buNone/>
            </a:pPr>
            <a:r>
              <a:rPr lang="en-US" dirty="0" smtClean="0"/>
              <a:t>#</a:t>
            </a:r>
            <a:r>
              <a:rPr lang="en-US" dirty="0"/>
              <a:t>define NRA 62 </a:t>
            </a:r>
            <a:r>
              <a:rPr lang="en-US" dirty="0" smtClean="0"/>
              <a:t>		     /* </a:t>
            </a:r>
            <a:r>
              <a:rPr lang="en-US" dirty="0"/>
              <a:t>number of rows in matrix A </a:t>
            </a:r>
            <a:r>
              <a:rPr lang="en-US" dirty="0" smtClean="0"/>
              <a:t>*/</a:t>
            </a:r>
          </a:p>
          <a:p>
            <a:pPr marL="0" indent="0">
              <a:buNone/>
            </a:pPr>
            <a:r>
              <a:rPr lang="en-US" dirty="0" smtClean="0"/>
              <a:t>#</a:t>
            </a:r>
            <a:r>
              <a:rPr lang="en-US" dirty="0"/>
              <a:t>define NCA </a:t>
            </a:r>
            <a:r>
              <a:rPr lang="en-US" dirty="0" smtClean="0"/>
              <a:t>15		     /* </a:t>
            </a:r>
            <a:r>
              <a:rPr lang="en-US" dirty="0"/>
              <a:t>number of columns in matrix A */ </a:t>
            </a:r>
            <a:endParaRPr lang="en-US" dirty="0" smtClean="0"/>
          </a:p>
          <a:p>
            <a:pPr marL="0" indent="0">
              <a:buNone/>
            </a:pPr>
            <a:r>
              <a:rPr lang="en-US" dirty="0" smtClean="0"/>
              <a:t>#</a:t>
            </a:r>
            <a:r>
              <a:rPr lang="en-US" dirty="0"/>
              <a:t>define NCB 7 </a:t>
            </a:r>
            <a:r>
              <a:rPr lang="en-US" dirty="0" smtClean="0"/>
              <a:t>		     /* </a:t>
            </a:r>
            <a:r>
              <a:rPr lang="en-US" dirty="0"/>
              <a:t>number of columns in matrix B */ </a:t>
            </a:r>
            <a:endParaRPr lang="en-US" dirty="0" smtClean="0"/>
          </a:p>
          <a:p>
            <a:pPr marL="0" indent="0">
              <a:buNone/>
            </a:pPr>
            <a:r>
              <a:rPr lang="en-US" dirty="0" smtClean="0"/>
              <a:t>#</a:t>
            </a:r>
            <a:r>
              <a:rPr lang="en-US" dirty="0"/>
              <a:t>define MASTER 0 </a:t>
            </a:r>
            <a:r>
              <a:rPr lang="en-US" dirty="0" smtClean="0"/>
              <a:t>	     /* </a:t>
            </a:r>
            <a:r>
              <a:rPr lang="en-US" dirty="0" err="1"/>
              <a:t>taskid</a:t>
            </a:r>
            <a:r>
              <a:rPr lang="en-US" dirty="0"/>
              <a:t> of first task </a:t>
            </a:r>
            <a:r>
              <a:rPr lang="en-US" dirty="0" smtClean="0"/>
              <a:t>*/</a:t>
            </a:r>
          </a:p>
          <a:p>
            <a:pPr marL="0" indent="0">
              <a:buNone/>
            </a:pPr>
            <a:r>
              <a:rPr lang="en-US" dirty="0" smtClean="0"/>
              <a:t>#</a:t>
            </a:r>
            <a:r>
              <a:rPr lang="en-US" dirty="0"/>
              <a:t>define FROM_MASTER 1 /* setting a message type */ </a:t>
            </a:r>
            <a:endParaRPr lang="en-US" dirty="0" smtClean="0"/>
          </a:p>
          <a:p>
            <a:pPr marL="0" indent="0">
              <a:buNone/>
            </a:pPr>
            <a:r>
              <a:rPr lang="en-US" dirty="0" smtClean="0"/>
              <a:t>#</a:t>
            </a:r>
            <a:r>
              <a:rPr lang="en-US" dirty="0"/>
              <a:t>define FROM_WORKER 2 /* setting a message type */</a:t>
            </a:r>
            <a:endParaRPr lang="uk-UA" dirty="0"/>
          </a:p>
        </p:txBody>
      </p:sp>
    </p:spTree>
    <p:extLst>
      <p:ext uri="{BB962C8B-B14F-4D97-AF65-F5344CB8AC3E}">
        <p14:creationId xmlns:p14="http://schemas.microsoft.com/office/powerpoint/2010/main" val="38456297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88640"/>
            <a:ext cx="8712968" cy="6408712"/>
          </a:xfrm>
        </p:spPr>
        <p:txBody>
          <a:bodyPr>
            <a:normAutofit fontScale="92500" lnSpcReduction="10000"/>
          </a:bodyPr>
          <a:lstStyle/>
          <a:p>
            <a:pPr marL="0" indent="0">
              <a:spcBef>
                <a:spcPts val="0"/>
              </a:spcBef>
              <a:buNone/>
            </a:pPr>
            <a:r>
              <a:rPr lang="en-US" sz="2000" dirty="0" err="1"/>
              <a:t>int</a:t>
            </a:r>
            <a:r>
              <a:rPr lang="en-US" sz="2000" dirty="0"/>
              <a:t> main (</a:t>
            </a:r>
            <a:r>
              <a:rPr lang="en-US" sz="2000" dirty="0" err="1"/>
              <a:t>int</a:t>
            </a:r>
            <a:r>
              <a:rPr lang="en-US" sz="2000" dirty="0"/>
              <a:t> </a:t>
            </a:r>
            <a:r>
              <a:rPr lang="en-US" sz="2000" dirty="0" err="1"/>
              <a:t>argc</a:t>
            </a:r>
            <a:r>
              <a:rPr lang="en-US" sz="2000" dirty="0"/>
              <a:t>, char *</a:t>
            </a:r>
            <a:r>
              <a:rPr lang="en-US" sz="2000" dirty="0" err="1"/>
              <a:t>argv</a:t>
            </a:r>
            <a:r>
              <a:rPr lang="en-US" sz="2000" dirty="0"/>
              <a:t>[]) { </a:t>
            </a:r>
            <a:endParaRPr lang="en-US" sz="2000" dirty="0" smtClean="0"/>
          </a:p>
          <a:p>
            <a:pPr marL="0" indent="0">
              <a:spcBef>
                <a:spcPts val="0"/>
              </a:spcBef>
              <a:buNone/>
            </a:pPr>
            <a:r>
              <a:rPr lang="en-US" sz="2000" dirty="0" err="1" smtClean="0"/>
              <a:t>int</a:t>
            </a:r>
            <a:r>
              <a:rPr lang="en-US" sz="2000" dirty="0" smtClean="0"/>
              <a:t> </a:t>
            </a:r>
            <a:r>
              <a:rPr lang="en-US" sz="2000" dirty="0" err="1"/>
              <a:t>numtasks</a:t>
            </a:r>
            <a:r>
              <a:rPr lang="en-US" sz="2000" dirty="0"/>
              <a:t>, </a:t>
            </a:r>
            <a:r>
              <a:rPr lang="en-US" sz="2000" dirty="0" smtClean="0"/>
              <a:t>	/* </a:t>
            </a:r>
            <a:r>
              <a:rPr lang="en-US" sz="2000" dirty="0"/>
              <a:t>number of tasks in partition */ </a:t>
            </a:r>
            <a:endParaRPr lang="en-US" sz="2000" dirty="0" smtClean="0"/>
          </a:p>
          <a:p>
            <a:pPr marL="0" indent="0">
              <a:spcBef>
                <a:spcPts val="0"/>
              </a:spcBef>
              <a:buNone/>
            </a:pPr>
            <a:r>
              <a:rPr lang="en-US" sz="2000" dirty="0"/>
              <a:t> </a:t>
            </a:r>
            <a:r>
              <a:rPr lang="en-US" sz="2000" dirty="0" smtClean="0"/>
              <a:t>     </a:t>
            </a:r>
            <a:r>
              <a:rPr lang="en-US" sz="2000" dirty="0" err="1" smtClean="0"/>
              <a:t>taskid</a:t>
            </a:r>
            <a:r>
              <a:rPr lang="en-US" sz="2000" dirty="0"/>
              <a:t>, </a:t>
            </a:r>
            <a:r>
              <a:rPr lang="en-US" sz="2000" dirty="0" smtClean="0"/>
              <a:t>	/* </a:t>
            </a:r>
            <a:r>
              <a:rPr lang="en-US" sz="2000" dirty="0"/>
              <a:t>a task identifier */ </a:t>
            </a:r>
            <a:endParaRPr lang="en-US" sz="2000" dirty="0" smtClean="0"/>
          </a:p>
          <a:p>
            <a:pPr marL="0" indent="0">
              <a:spcBef>
                <a:spcPts val="0"/>
              </a:spcBef>
              <a:buNone/>
            </a:pPr>
            <a:r>
              <a:rPr lang="en-US" sz="2000" dirty="0"/>
              <a:t> </a:t>
            </a:r>
            <a:r>
              <a:rPr lang="en-US" sz="2000" dirty="0" smtClean="0"/>
              <a:t>     </a:t>
            </a:r>
            <a:r>
              <a:rPr lang="en-US" sz="2000" dirty="0" err="1" smtClean="0"/>
              <a:t>numworkers</a:t>
            </a:r>
            <a:r>
              <a:rPr lang="en-US" sz="2000" dirty="0"/>
              <a:t>, </a:t>
            </a:r>
            <a:r>
              <a:rPr lang="en-US" sz="2000" dirty="0" smtClean="0"/>
              <a:t>	/* </a:t>
            </a:r>
            <a:r>
              <a:rPr lang="en-US" sz="2000" dirty="0"/>
              <a:t>number of worker tasks */ </a:t>
            </a:r>
            <a:endParaRPr lang="en-US" sz="2000" dirty="0" smtClean="0"/>
          </a:p>
          <a:p>
            <a:pPr marL="0" indent="0">
              <a:spcBef>
                <a:spcPts val="0"/>
              </a:spcBef>
              <a:buNone/>
            </a:pPr>
            <a:r>
              <a:rPr lang="en-US" sz="2000" dirty="0"/>
              <a:t> </a:t>
            </a:r>
            <a:r>
              <a:rPr lang="en-US" sz="2000" dirty="0" smtClean="0"/>
              <a:t>     source</a:t>
            </a:r>
            <a:r>
              <a:rPr lang="en-US" sz="2000" dirty="0"/>
              <a:t>, </a:t>
            </a:r>
            <a:r>
              <a:rPr lang="en-US" sz="2000" dirty="0" smtClean="0"/>
              <a:t>	/* </a:t>
            </a:r>
            <a:r>
              <a:rPr lang="en-US" sz="2000" dirty="0"/>
              <a:t>task id of message source */ </a:t>
            </a:r>
            <a:endParaRPr lang="en-US" sz="2000" dirty="0" smtClean="0"/>
          </a:p>
          <a:p>
            <a:pPr marL="0" indent="0">
              <a:spcBef>
                <a:spcPts val="0"/>
              </a:spcBef>
              <a:buNone/>
            </a:pPr>
            <a:r>
              <a:rPr lang="en-US" sz="2000" dirty="0"/>
              <a:t> </a:t>
            </a:r>
            <a:r>
              <a:rPr lang="en-US" sz="2000" dirty="0" smtClean="0"/>
              <a:t>     </a:t>
            </a:r>
            <a:r>
              <a:rPr lang="en-US" sz="2000" dirty="0" err="1" smtClean="0"/>
              <a:t>dest</a:t>
            </a:r>
            <a:r>
              <a:rPr lang="en-US" sz="2000" dirty="0"/>
              <a:t>, </a:t>
            </a:r>
            <a:r>
              <a:rPr lang="en-US" sz="2000" dirty="0" smtClean="0"/>
              <a:t>		/* </a:t>
            </a:r>
            <a:r>
              <a:rPr lang="en-US" sz="2000" dirty="0"/>
              <a:t>task id of message destination */ </a:t>
            </a:r>
            <a:endParaRPr lang="en-US" sz="2000" dirty="0" smtClean="0"/>
          </a:p>
          <a:p>
            <a:pPr marL="0" indent="0">
              <a:spcBef>
                <a:spcPts val="0"/>
              </a:spcBef>
              <a:buNone/>
            </a:pPr>
            <a:r>
              <a:rPr lang="en-US" sz="2000" dirty="0"/>
              <a:t> </a:t>
            </a:r>
            <a:r>
              <a:rPr lang="en-US" sz="2000" dirty="0" smtClean="0"/>
              <a:t>     </a:t>
            </a:r>
            <a:r>
              <a:rPr lang="en-US" sz="2000" dirty="0" err="1" smtClean="0"/>
              <a:t>mtype</a:t>
            </a:r>
            <a:r>
              <a:rPr lang="en-US" sz="2000" dirty="0"/>
              <a:t>, </a:t>
            </a:r>
            <a:r>
              <a:rPr lang="en-US" sz="2000" dirty="0" smtClean="0"/>
              <a:t>	/* </a:t>
            </a:r>
            <a:r>
              <a:rPr lang="en-US" sz="2000" dirty="0"/>
              <a:t>message type */ </a:t>
            </a:r>
            <a:endParaRPr lang="en-US" sz="2000" dirty="0" smtClean="0"/>
          </a:p>
          <a:p>
            <a:pPr marL="0" indent="0">
              <a:spcBef>
                <a:spcPts val="0"/>
              </a:spcBef>
              <a:buNone/>
            </a:pPr>
            <a:r>
              <a:rPr lang="en-US" sz="2000" dirty="0"/>
              <a:t> </a:t>
            </a:r>
            <a:r>
              <a:rPr lang="en-US" sz="2000" dirty="0" smtClean="0"/>
              <a:t>     rows</a:t>
            </a:r>
            <a:r>
              <a:rPr lang="en-US" sz="2000" dirty="0"/>
              <a:t>, </a:t>
            </a:r>
            <a:r>
              <a:rPr lang="en-US" sz="2000" dirty="0" smtClean="0"/>
              <a:t>		/* </a:t>
            </a:r>
            <a:r>
              <a:rPr lang="en-US" sz="2000" dirty="0"/>
              <a:t>rows of matrix A sent to each worker */ </a:t>
            </a:r>
            <a:endParaRPr lang="en-US" sz="2000" dirty="0" smtClean="0"/>
          </a:p>
          <a:p>
            <a:pPr marL="0" indent="0">
              <a:spcBef>
                <a:spcPts val="0"/>
              </a:spcBef>
              <a:buNone/>
            </a:pPr>
            <a:r>
              <a:rPr lang="en-US" sz="2000" dirty="0"/>
              <a:t> </a:t>
            </a:r>
            <a:r>
              <a:rPr lang="en-US" sz="2000" dirty="0" smtClean="0"/>
              <a:t>     </a:t>
            </a:r>
            <a:r>
              <a:rPr lang="en-US" sz="2000" dirty="0" err="1" smtClean="0"/>
              <a:t>averow</a:t>
            </a:r>
            <a:r>
              <a:rPr lang="en-US" sz="2000" dirty="0"/>
              <a:t>, extra, offset, /* used to determine rows sent to each </a:t>
            </a:r>
            <a:r>
              <a:rPr lang="en-US" sz="2000" dirty="0" smtClean="0"/>
              <a:t>worker*/</a:t>
            </a:r>
          </a:p>
          <a:p>
            <a:pPr marL="0" indent="0">
              <a:spcBef>
                <a:spcPts val="0"/>
              </a:spcBef>
              <a:buNone/>
            </a:pPr>
            <a:r>
              <a:rPr lang="en-US" sz="2000" dirty="0"/>
              <a:t> </a:t>
            </a:r>
            <a:r>
              <a:rPr lang="en-US" sz="2000" dirty="0" smtClean="0"/>
              <a:t>     i</a:t>
            </a:r>
            <a:r>
              <a:rPr lang="en-US" sz="2000" dirty="0"/>
              <a:t>, j, k, </a:t>
            </a:r>
            <a:r>
              <a:rPr lang="en-US" sz="2000" dirty="0" err="1"/>
              <a:t>rc</a:t>
            </a:r>
            <a:r>
              <a:rPr lang="en-US" sz="2000" dirty="0"/>
              <a:t>; </a:t>
            </a:r>
            <a:r>
              <a:rPr lang="en-US" sz="2000" dirty="0" smtClean="0"/>
              <a:t>	/* </a:t>
            </a:r>
            <a:r>
              <a:rPr lang="en-US" sz="2000" dirty="0" err="1"/>
              <a:t>misc</a:t>
            </a:r>
            <a:r>
              <a:rPr lang="en-US" sz="2000" dirty="0"/>
              <a:t> </a:t>
            </a:r>
            <a:r>
              <a:rPr lang="en-US" sz="2000" dirty="0" smtClean="0"/>
              <a:t>*/</a:t>
            </a:r>
          </a:p>
          <a:p>
            <a:pPr marL="0" indent="0">
              <a:spcBef>
                <a:spcPts val="0"/>
              </a:spcBef>
              <a:buNone/>
            </a:pPr>
            <a:r>
              <a:rPr lang="en-US" sz="2000" dirty="0" smtClean="0"/>
              <a:t>double </a:t>
            </a:r>
            <a:r>
              <a:rPr lang="en-US" sz="2000" dirty="0"/>
              <a:t>a[NRA][NCA], /* matrix A to be multiplied */ </a:t>
            </a:r>
            <a:endParaRPr lang="en-US" sz="2000" dirty="0" smtClean="0"/>
          </a:p>
          <a:p>
            <a:pPr marL="0" indent="0">
              <a:spcBef>
                <a:spcPts val="0"/>
              </a:spcBef>
              <a:buNone/>
            </a:pPr>
            <a:r>
              <a:rPr lang="en-US" sz="2000" dirty="0"/>
              <a:t> </a:t>
            </a:r>
            <a:r>
              <a:rPr lang="en-US" sz="2000" dirty="0" smtClean="0"/>
              <a:t>            b[NCA</a:t>
            </a:r>
            <a:r>
              <a:rPr lang="en-US" sz="2000" dirty="0"/>
              <a:t>][NCB], /* matrix B to be multiplied */ </a:t>
            </a:r>
            <a:endParaRPr lang="en-US" sz="2000" dirty="0" smtClean="0"/>
          </a:p>
          <a:p>
            <a:pPr marL="0" indent="0">
              <a:spcBef>
                <a:spcPts val="0"/>
              </a:spcBef>
              <a:buNone/>
            </a:pPr>
            <a:r>
              <a:rPr lang="en-US" sz="2000" dirty="0"/>
              <a:t> </a:t>
            </a:r>
            <a:r>
              <a:rPr lang="en-US" sz="2000" dirty="0" smtClean="0"/>
              <a:t>            c[NRA</a:t>
            </a:r>
            <a:r>
              <a:rPr lang="en-US" sz="2000" dirty="0"/>
              <a:t>][NCB]; /* result matrix C */ </a:t>
            </a:r>
            <a:endParaRPr lang="en-US" sz="2000" dirty="0" smtClean="0"/>
          </a:p>
          <a:p>
            <a:pPr marL="0" indent="0">
              <a:spcBef>
                <a:spcPts val="0"/>
              </a:spcBef>
              <a:buNone/>
            </a:pPr>
            <a:r>
              <a:rPr lang="en-US" sz="2000" dirty="0" err="1" smtClean="0"/>
              <a:t>MPI_Status</a:t>
            </a:r>
            <a:r>
              <a:rPr lang="en-US" sz="2000" dirty="0" smtClean="0"/>
              <a:t> </a:t>
            </a:r>
            <a:r>
              <a:rPr lang="en-US" sz="2000" dirty="0"/>
              <a:t>status</a:t>
            </a:r>
            <a:r>
              <a:rPr lang="en-US" sz="2000" dirty="0" smtClean="0"/>
              <a:t>;</a:t>
            </a:r>
          </a:p>
          <a:p>
            <a:pPr marL="0" indent="0">
              <a:spcBef>
                <a:spcPts val="0"/>
              </a:spcBef>
              <a:buNone/>
            </a:pPr>
            <a:r>
              <a:rPr lang="en-US" sz="2000" dirty="0" err="1" smtClean="0"/>
              <a:t>MPI_Init</a:t>
            </a:r>
            <a:r>
              <a:rPr lang="en-US" sz="2000" dirty="0" smtClean="0"/>
              <a:t>( &amp;</a:t>
            </a:r>
            <a:r>
              <a:rPr lang="en-US" sz="2000" dirty="0" err="1"/>
              <a:t>argc</a:t>
            </a:r>
            <a:r>
              <a:rPr lang="en-US" sz="2000" dirty="0" smtClean="0"/>
              <a:t>, &amp;</a:t>
            </a:r>
            <a:r>
              <a:rPr lang="en-US" sz="2000" dirty="0" err="1"/>
              <a:t>argv</a:t>
            </a:r>
            <a:r>
              <a:rPr lang="en-US" sz="2000" dirty="0" smtClean="0"/>
              <a:t>);</a:t>
            </a:r>
          </a:p>
          <a:p>
            <a:pPr marL="0" indent="0">
              <a:spcBef>
                <a:spcPts val="0"/>
              </a:spcBef>
              <a:buNone/>
            </a:pPr>
            <a:r>
              <a:rPr lang="en-US" sz="2000" dirty="0" err="1"/>
              <a:t>MPI_Comm_size</a:t>
            </a:r>
            <a:r>
              <a:rPr lang="en-US" sz="2000" dirty="0"/>
              <a:t>( MPI_COMM_WORLD, &amp;</a:t>
            </a:r>
            <a:r>
              <a:rPr lang="en-US" sz="2000" dirty="0" err="1"/>
              <a:t>numtasks</a:t>
            </a:r>
            <a:r>
              <a:rPr lang="en-US" sz="2000" dirty="0"/>
              <a:t>); </a:t>
            </a:r>
            <a:endParaRPr lang="en-US" sz="2000" dirty="0" smtClean="0"/>
          </a:p>
          <a:p>
            <a:pPr marL="0" indent="0">
              <a:spcBef>
                <a:spcPts val="0"/>
              </a:spcBef>
              <a:buNone/>
            </a:pPr>
            <a:r>
              <a:rPr lang="en-US" sz="2000" dirty="0" err="1" smtClean="0"/>
              <a:t>MPI_Comm_rank</a:t>
            </a:r>
            <a:r>
              <a:rPr lang="en-US" sz="2000" dirty="0" smtClean="0"/>
              <a:t>( MPI_COMM_WORLD, &amp;</a:t>
            </a:r>
            <a:r>
              <a:rPr lang="en-US" sz="2000" dirty="0" err="1"/>
              <a:t>taskid</a:t>
            </a:r>
            <a:r>
              <a:rPr lang="en-US" sz="2000" dirty="0" smtClean="0"/>
              <a:t>);</a:t>
            </a:r>
          </a:p>
          <a:p>
            <a:pPr marL="0" indent="0">
              <a:spcBef>
                <a:spcPts val="0"/>
              </a:spcBef>
              <a:buNone/>
            </a:pPr>
            <a:r>
              <a:rPr lang="en-US" sz="2000" dirty="0" smtClean="0"/>
              <a:t>if </a:t>
            </a:r>
            <a:r>
              <a:rPr lang="en-US" sz="2000" dirty="0"/>
              <a:t>(</a:t>
            </a:r>
            <a:r>
              <a:rPr lang="en-US" sz="2000" dirty="0" err="1"/>
              <a:t>numtasks</a:t>
            </a:r>
            <a:r>
              <a:rPr lang="en-US" sz="2000" dirty="0"/>
              <a:t> &lt; 2 ) { </a:t>
            </a:r>
            <a:endParaRPr lang="en-US" sz="2000" dirty="0" smtClean="0"/>
          </a:p>
          <a:p>
            <a:pPr marL="0" indent="0">
              <a:spcBef>
                <a:spcPts val="0"/>
              </a:spcBef>
              <a:buNone/>
            </a:pPr>
            <a:r>
              <a:rPr lang="en-US" sz="2000" dirty="0"/>
              <a:t> </a:t>
            </a:r>
            <a:r>
              <a:rPr lang="en-US" sz="2000" dirty="0" smtClean="0"/>
              <a:t>        </a:t>
            </a:r>
            <a:r>
              <a:rPr lang="en-US" sz="2000" dirty="0" err="1" smtClean="0"/>
              <a:t>printf</a:t>
            </a:r>
            <a:r>
              <a:rPr lang="en-US" sz="2000" dirty="0"/>
              <a:t>("Need at least two MPI tasks. Quitting...\n"); </a:t>
            </a:r>
            <a:endParaRPr lang="en-US" sz="2000" dirty="0" smtClean="0"/>
          </a:p>
          <a:p>
            <a:pPr marL="0" indent="0">
              <a:spcBef>
                <a:spcPts val="0"/>
              </a:spcBef>
              <a:buNone/>
            </a:pPr>
            <a:r>
              <a:rPr lang="en-US" sz="2000" dirty="0" smtClean="0"/>
              <a:t>         </a:t>
            </a:r>
            <a:r>
              <a:rPr lang="en-US" sz="2000" dirty="0" err="1" smtClean="0"/>
              <a:t>MPI_Abort</a:t>
            </a:r>
            <a:r>
              <a:rPr lang="en-US" sz="2000" dirty="0" smtClean="0"/>
              <a:t>(MPI_COMM_WORLD</a:t>
            </a:r>
            <a:r>
              <a:rPr lang="en-US" sz="2000" dirty="0"/>
              <a:t>, </a:t>
            </a:r>
            <a:r>
              <a:rPr lang="en-US" sz="2000" dirty="0" err="1"/>
              <a:t>rc</a:t>
            </a:r>
            <a:r>
              <a:rPr lang="en-US" sz="2000" dirty="0" smtClean="0"/>
              <a:t>);</a:t>
            </a:r>
          </a:p>
          <a:p>
            <a:pPr marL="0" indent="0">
              <a:spcBef>
                <a:spcPts val="0"/>
              </a:spcBef>
              <a:buNone/>
            </a:pPr>
            <a:r>
              <a:rPr lang="en-US" sz="2000" dirty="0"/>
              <a:t> </a:t>
            </a:r>
            <a:r>
              <a:rPr lang="en-US" sz="2000" dirty="0" smtClean="0"/>
              <a:t>        exit(1</a:t>
            </a:r>
            <a:r>
              <a:rPr lang="en-US" sz="2000" dirty="0"/>
              <a:t>); </a:t>
            </a:r>
            <a:endParaRPr lang="en-US" sz="2000" dirty="0" smtClean="0"/>
          </a:p>
          <a:p>
            <a:pPr marL="0" indent="0">
              <a:spcBef>
                <a:spcPts val="0"/>
              </a:spcBef>
              <a:buNone/>
            </a:pPr>
            <a:r>
              <a:rPr lang="en-US" sz="2000" dirty="0" smtClean="0"/>
              <a:t>} </a:t>
            </a:r>
          </a:p>
          <a:p>
            <a:pPr marL="0" indent="0">
              <a:spcBef>
                <a:spcPts val="0"/>
              </a:spcBef>
              <a:buNone/>
            </a:pPr>
            <a:r>
              <a:rPr lang="en-US" sz="2000" dirty="0" err="1" smtClean="0"/>
              <a:t>numworkers</a:t>
            </a:r>
            <a:r>
              <a:rPr lang="en-US" sz="2000" dirty="0" smtClean="0"/>
              <a:t> </a:t>
            </a:r>
            <a:r>
              <a:rPr lang="en-US" sz="2000" dirty="0"/>
              <a:t>= numtasks-1;</a:t>
            </a:r>
            <a:endParaRPr lang="uk-UA" sz="2000" dirty="0"/>
          </a:p>
        </p:txBody>
      </p:sp>
    </p:spTree>
    <p:extLst>
      <p:ext uri="{BB962C8B-B14F-4D97-AF65-F5344CB8AC3E}">
        <p14:creationId xmlns:p14="http://schemas.microsoft.com/office/powerpoint/2010/main" val="40730152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0"/>
            <a:ext cx="8892480" cy="6858000"/>
          </a:xfrm>
        </p:spPr>
        <p:txBody>
          <a:bodyPr>
            <a:noAutofit/>
          </a:bodyPr>
          <a:lstStyle/>
          <a:p>
            <a:pPr marL="0" indent="0">
              <a:spcBef>
                <a:spcPts val="0"/>
              </a:spcBef>
              <a:buNone/>
            </a:pPr>
            <a:r>
              <a:rPr lang="en-US" sz="1800" dirty="0"/>
              <a:t>if (</a:t>
            </a:r>
            <a:r>
              <a:rPr lang="en-US" sz="1800" dirty="0" err="1"/>
              <a:t>taskid</a:t>
            </a:r>
            <a:r>
              <a:rPr lang="en-US" sz="1800" dirty="0"/>
              <a:t> == MASTER) { </a:t>
            </a:r>
            <a:endParaRPr lang="en-US" sz="1800" dirty="0" smtClean="0"/>
          </a:p>
          <a:p>
            <a:pPr marL="0" indent="0">
              <a:spcBef>
                <a:spcPts val="0"/>
              </a:spcBef>
              <a:buNone/>
            </a:pPr>
            <a:r>
              <a:rPr lang="en-US" sz="1800" dirty="0"/>
              <a:t> </a:t>
            </a:r>
            <a:r>
              <a:rPr lang="en-US" sz="1800" dirty="0" smtClean="0"/>
              <a:t>     </a:t>
            </a:r>
            <a:r>
              <a:rPr lang="en-US" sz="1800" dirty="0" err="1" smtClean="0"/>
              <a:t>printf</a:t>
            </a:r>
            <a:r>
              <a:rPr lang="en-US" sz="1800" dirty="0"/>
              <a:t>("</a:t>
            </a:r>
            <a:r>
              <a:rPr lang="en-US" sz="1800" dirty="0" err="1"/>
              <a:t>mpi_mm</a:t>
            </a:r>
            <a:r>
              <a:rPr lang="en-US" sz="1800" dirty="0"/>
              <a:t> has started with %d tasks.\n</a:t>
            </a:r>
            <a:r>
              <a:rPr lang="en-US" sz="1800" dirty="0" smtClean="0"/>
              <a:t>", </a:t>
            </a:r>
            <a:r>
              <a:rPr lang="en-US" sz="1800" dirty="0" err="1" smtClean="0"/>
              <a:t>numtasks</a:t>
            </a:r>
            <a:r>
              <a:rPr lang="en-US" sz="1800" dirty="0" smtClean="0"/>
              <a:t>);</a:t>
            </a:r>
          </a:p>
          <a:p>
            <a:pPr marL="0" indent="0">
              <a:spcBef>
                <a:spcPts val="0"/>
              </a:spcBef>
              <a:buNone/>
            </a:pPr>
            <a:r>
              <a:rPr lang="en-US" sz="1800" dirty="0" smtClean="0"/>
              <a:t>      </a:t>
            </a:r>
            <a:r>
              <a:rPr lang="en-US" sz="1800" dirty="0" err="1" smtClean="0"/>
              <a:t>printf</a:t>
            </a:r>
            <a:r>
              <a:rPr lang="en-US" sz="1800" dirty="0"/>
              <a:t>("Initializing arrays...\n"); </a:t>
            </a:r>
            <a:endParaRPr lang="en-US" sz="1800" dirty="0" smtClean="0"/>
          </a:p>
          <a:p>
            <a:pPr marL="0" indent="0">
              <a:spcBef>
                <a:spcPts val="0"/>
              </a:spcBef>
              <a:buNone/>
            </a:pPr>
            <a:r>
              <a:rPr lang="en-US" sz="1800" dirty="0"/>
              <a:t> </a:t>
            </a:r>
            <a:r>
              <a:rPr lang="en-US" sz="1800" dirty="0" smtClean="0"/>
              <a:t>     for </a:t>
            </a:r>
            <a:r>
              <a:rPr lang="en-US" sz="1800" dirty="0"/>
              <a:t>(i=0; i&lt;NRA; i++) </a:t>
            </a:r>
            <a:endParaRPr lang="en-US" sz="1800" dirty="0" smtClean="0"/>
          </a:p>
          <a:p>
            <a:pPr marL="0" indent="0">
              <a:spcBef>
                <a:spcPts val="0"/>
              </a:spcBef>
              <a:buNone/>
            </a:pPr>
            <a:r>
              <a:rPr lang="en-US" sz="1800" dirty="0"/>
              <a:t> </a:t>
            </a:r>
            <a:r>
              <a:rPr lang="en-US" sz="1800" dirty="0" smtClean="0"/>
              <a:t>        for </a:t>
            </a:r>
            <a:r>
              <a:rPr lang="en-US" sz="1800" dirty="0"/>
              <a:t>(j=0; j&lt;NCA; j++) </a:t>
            </a:r>
            <a:endParaRPr lang="en-US" sz="1800" dirty="0" smtClean="0"/>
          </a:p>
          <a:p>
            <a:pPr marL="0" indent="0">
              <a:spcBef>
                <a:spcPts val="0"/>
              </a:spcBef>
              <a:buNone/>
            </a:pPr>
            <a:r>
              <a:rPr lang="en-US" sz="1800" dirty="0"/>
              <a:t> </a:t>
            </a:r>
            <a:r>
              <a:rPr lang="en-US" sz="1800" dirty="0" smtClean="0"/>
              <a:t>            a[i</a:t>
            </a:r>
            <a:r>
              <a:rPr lang="en-US" sz="1800" dirty="0"/>
              <a:t>][j]= </a:t>
            </a:r>
            <a:r>
              <a:rPr lang="en-US" sz="1800" dirty="0" err="1"/>
              <a:t>i+j</a:t>
            </a:r>
            <a:r>
              <a:rPr lang="en-US" sz="1800" dirty="0" smtClean="0"/>
              <a:t>;</a:t>
            </a:r>
          </a:p>
          <a:p>
            <a:pPr marL="0" indent="0">
              <a:spcBef>
                <a:spcPts val="0"/>
              </a:spcBef>
              <a:buNone/>
            </a:pPr>
            <a:r>
              <a:rPr lang="en-US" sz="1800" dirty="0"/>
              <a:t> </a:t>
            </a:r>
            <a:r>
              <a:rPr lang="en-US" sz="1800" dirty="0" smtClean="0"/>
              <a:t>     </a:t>
            </a:r>
            <a:r>
              <a:rPr lang="en-US" sz="1800" dirty="0"/>
              <a:t>for (i=0; i&lt;NCA; i++) </a:t>
            </a:r>
            <a:endParaRPr lang="en-US" sz="1800" dirty="0" smtClean="0"/>
          </a:p>
          <a:p>
            <a:pPr marL="0" indent="0">
              <a:spcBef>
                <a:spcPts val="0"/>
              </a:spcBef>
              <a:buNone/>
            </a:pPr>
            <a:r>
              <a:rPr lang="en-US" sz="1800" dirty="0"/>
              <a:t> </a:t>
            </a:r>
            <a:r>
              <a:rPr lang="en-US" sz="1800" dirty="0" smtClean="0"/>
              <a:t>         for </a:t>
            </a:r>
            <a:r>
              <a:rPr lang="en-US" sz="1800" dirty="0"/>
              <a:t>(j=0; j&lt;NCB; j++) </a:t>
            </a:r>
            <a:endParaRPr lang="en-US" sz="1800" dirty="0" smtClean="0"/>
          </a:p>
          <a:p>
            <a:pPr marL="0" indent="0">
              <a:spcBef>
                <a:spcPts val="0"/>
              </a:spcBef>
              <a:buNone/>
            </a:pPr>
            <a:r>
              <a:rPr lang="en-US" sz="1800" dirty="0"/>
              <a:t> </a:t>
            </a:r>
            <a:r>
              <a:rPr lang="en-US" sz="1800" dirty="0" smtClean="0"/>
              <a:t>              b[i</a:t>
            </a:r>
            <a:r>
              <a:rPr lang="en-US" sz="1800" dirty="0"/>
              <a:t>][j]= i*j; </a:t>
            </a:r>
            <a:endParaRPr lang="en-US" sz="1800" dirty="0" smtClean="0"/>
          </a:p>
          <a:p>
            <a:pPr marL="0" indent="0">
              <a:spcBef>
                <a:spcPts val="0"/>
              </a:spcBef>
              <a:buNone/>
            </a:pPr>
            <a:r>
              <a:rPr lang="en-US" sz="1800" dirty="0" smtClean="0"/>
              <a:t>/* </a:t>
            </a:r>
            <a:r>
              <a:rPr lang="en-US" sz="1800" dirty="0"/>
              <a:t>Send matrix data to the worker tasks */ </a:t>
            </a:r>
            <a:endParaRPr lang="en-US" sz="1800" dirty="0" smtClean="0"/>
          </a:p>
          <a:p>
            <a:pPr marL="0" indent="0">
              <a:spcBef>
                <a:spcPts val="0"/>
              </a:spcBef>
              <a:buNone/>
            </a:pPr>
            <a:r>
              <a:rPr lang="en-US" sz="1800" dirty="0"/>
              <a:t> </a:t>
            </a:r>
            <a:r>
              <a:rPr lang="en-US" sz="1800" dirty="0" smtClean="0"/>
              <a:t>     </a:t>
            </a:r>
            <a:r>
              <a:rPr lang="en-US" sz="1800" dirty="0" err="1" smtClean="0"/>
              <a:t>averow</a:t>
            </a:r>
            <a:r>
              <a:rPr lang="en-US" sz="1800" dirty="0" smtClean="0"/>
              <a:t> </a:t>
            </a:r>
            <a:r>
              <a:rPr lang="en-US" sz="1800" dirty="0"/>
              <a:t>= NRA/</a:t>
            </a:r>
            <a:r>
              <a:rPr lang="en-US" sz="1800" dirty="0" err="1"/>
              <a:t>numworkers</a:t>
            </a:r>
            <a:r>
              <a:rPr lang="en-US" sz="1800" dirty="0"/>
              <a:t>; </a:t>
            </a:r>
            <a:endParaRPr lang="en-US" sz="1800" dirty="0" smtClean="0"/>
          </a:p>
          <a:p>
            <a:pPr marL="0" indent="0">
              <a:spcBef>
                <a:spcPts val="0"/>
              </a:spcBef>
              <a:buNone/>
            </a:pPr>
            <a:r>
              <a:rPr lang="en-US" sz="1800" dirty="0"/>
              <a:t> </a:t>
            </a:r>
            <a:r>
              <a:rPr lang="en-US" sz="1800" dirty="0" smtClean="0"/>
              <a:t>     extra </a:t>
            </a:r>
            <a:r>
              <a:rPr lang="en-US" sz="1800" dirty="0"/>
              <a:t>= </a:t>
            </a:r>
            <a:r>
              <a:rPr lang="en-US" sz="1800" dirty="0" err="1"/>
              <a:t>NRA%numworkers</a:t>
            </a:r>
            <a:r>
              <a:rPr lang="en-US" sz="1800" dirty="0"/>
              <a:t>; </a:t>
            </a:r>
            <a:endParaRPr lang="en-US" sz="1800" dirty="0" smtClean="0"/>
          </a:p>
          <a:p>
            <a:pPr marL="0" indent="0">
              <a:spcBef>
                <a:spcPts val="0"/>
              </a:spcBef>
              <a:buNone/>
            </a:pPr>
            <a:r>
              <a:rPr lang="en-US" sz="1800" dirty="0"/>
              <a:t> </a:t>
            </a:r>
            <a:r>
              <a:rPr lang="en-US" sz="1800" dirty="0" smtClean="0"/>
              <a:t>     offset </a:t>
            </a:r>
            <a:r>
              <a:rPr lang="en-US" sz="1800" dirty="0"/>
              <a:t>= 0</a:t>
            </a:r>
            <a:r>
              <a:rPr lang="en-US" sz="1800" dirty="0" smtClean="0"/>
              <a:t>;</a:t>
            </a:r>
          </a:p>
          <a:p>
            <a:pPr marL="0" indent="0">
              <a:spcBef>
                <a:spcPts val="0"/>
              </a:spcBef>
              <a:buNone/>
            </a:pPr>
            <a:r>
              <a:rPr lang="en-US" sz="1800" dirty="0"/>
              <a:t> </a:t>
            </a:r>
            <a:r>
              <a:rPr lang="en-US" sz="1800" dirty="0" smtClean="0"/>
              <a:t>     </a:t>
            </a:r>
            <a:r>
              <a:rPr lang="en-US" sz="1800" dirty="0" err="1" smtClean="0"/>
              <a:t>mtype</a:t>
            </a:r>
            <a:r>
              <a:rPr lang="en-US" sz="1800" dirty="0" smtClean="0"/>
              <a:t> </a:t>
            </a:r>
            <a:r>
              <a:rPr lang="en-US" sz="1800" dirty="0"/>
              <a:t>= FROM_MASTER; </a:t>
            </a:r>
            <a:endParaRPr lang="en-US" sz="1800" dirty="0" smtClean="0"/>
          </a:p>
          <a:p>
            <a:pPr marL="0" indent="0">
              <a:spcBef>
                <a:spcPts val="0"/>
              </a:spcBef>
              <a:buNone/>
            </a:pPr>
            <a:r>
              <a:rPr lang="en-US" sz="1800" dirty="0"/>
              <a:t> </a:t>
            </a:r>
            <a:r>
              <a:rPr lang="en-US" sz="1800" dirty="0" smtClean="0"/>
              <a:t>     for </a:t>
            </a:r>
            <a:r>
              <a:rPr lang="en-US" sz="1800" dirty="0"/>
              <a:t>(</a:t>
            </a:r>
            <a:r>
              <a:rPr lang="en-US" sz="1800" dirty="0" err="1"/>
              <a:t>dest</a:t>
            </a:r>
            <a:r>
              <a:rPr lang="en-US" sz="1800" dirty="0"/>
              <a:t>=1; </a:t>
            </a:r>
            <a:r>
              <a:rPr lang="en-US" sz="1800" dirty="0" err="1"/>
              <a:t>dest</a:t>
            </a:r>
            <a:r>
              <a:rPr lang="en-US" sz="1800" dirty="0"/>
              <a:t>&lt;=</a:t>
            </a:r>
            <a:r>
              <a:rPr lang="en-US" sz="1800" dirty="0" err="1"/>
              <a:t>numworkers</a:t>
            </a:r>
            <a:r>
              <a:rPr lang="en-US" sz="1800" dirty="0"/>
              <a:t>; </a:t>
            </a:r>
            <a:r>
              <a:rPr lang="en-US" sz="1800" dirty="0" err="1"/>
              <a:t>dest</a:t>
            </a:r>
            <a:r>
              <a:rPr lang="en-US" sz="1800" dirty="0"/>
              <a:t>++) </a:t>
            </a:r>
            <a:r>
              <a:rPr lang="en-US" sz="1800" dirty="0" smtClean="0"/>
              <a:t>{</a:t>
            </a:r>
          </a:p>
          <a:p>
            <a:pPr marL="0" indent="0">
              <a:spcBef>
                <a:spcPts val="0"/>
              </a:spcBef>
              <a:buNone/>
            </a:pPr>
            <a:r>
              <a:rPr lang="en-US" sz="1800" dirty="0"/>
              <a:t> </a:t>
            </a:r>
            <a:r>
              <a:rPr lang="en-US" sz="1800" dirty="0" smtClean="0"/>
              <a:t>          </a:t>
            </a:r>
            <a:r>
              <a:rPr lang="en-US" sz="1800" dirty="0"/>
              <a:t>rows = (</a:t>
            </a:r>
            <a:r>
              <a:rPr lang="en-US" sz="1800" dirty="0" err="1"/>
              <a:t>dest</a:t>
            </a:r>
            <a:r>
              <a:rPr lang="en-US" sz="1800" dirty="0"/>
              <a:t> &lt;= extra) ? averow+1 : </a:t>
            </a:r>
            <a:r>
              <a:rPr lang="en-US" sz="1800" dirty="0" err="1"/>
              <a:t>averow</a:t>
            </a:r>
            <a:r>
              <a:rPr lang="en-US" sz="1800" dirty="0"/>
              <a:t>; </a:t>
            </a:r>
            <a:endParaRPr lang="en-US" sz="1800" dirty="0" smtClean="0"/>
          </a:p>
          <a:p>
            <a:pPr marL="0" indent="0">
              <a:spcBef>
                <a:spcPts val="0"/>
              </a:spcBef>
              <a:buNone/>
            </a:pPr>
            <a:r>
              <a:rPr lang="en-US" sz="1800" dirty="0"/>
              <a:t> </a:t>
            </a:r>
            <a:r>
              <a:rPr lang="en-US" sz="1800" dirty="0" smtClean="0"/>
              <a:t>          </a:t>
            </a:r>
            <a:r>
              <a:rPr lang="en-US" sz="1800" dirty="0" err="1" smtClean="0"/>
              <a:t>printf</a:t>
            </a:r>
            <a:r>
              <a:rPr lang="en-US" sz="1800" dirty="0"/>
              <a:t>("Sending %d rows to task %d offset=%d\n",</a:t>
            </a:r>
            <a:r>
              <a:rPr lang="en-US" sz="1800" dirty="0" err="1"/>
              <a:t>rows,dest,offset</a:t>
            </a:r>
            <a:r>
              <a:rPr lang="en-US" sz="1800" dirty="0" smtClean="0"/>
              <a:t>);</a:t>
            </a:r>
          </a:p>
          <a:p>
            <a:pPr marL="0" indent="0">
              <a:spcBef>
                <a:spcPts val="0"/>
              </a:spcBef>
              <a:buNone/>
            </a:pPr>
            <a:r>
              <a:rPr lang="en-US" sz="1800" dirty="0"/>
              <a:t> </a:t>
            </a:r>
            <a:r>
              <a:rPr lang="en-US" sz="1800" dirty="0" smtClean="0"/>
              <a:t>         </a:t>
            </a:r>
            <a:r>
              <a:rPr lang="en-US" sz="1800" dirty="0" err="1" smtClean="0"/>
              <a:t>MPI_Send</a:t>
            </a:r>
            <a:r>
              <a:rPr lang="en-US" sz="1800" dirty="0"/>
              <a:t>(&amp;offset, 1, MPI_INT, </a:t>
            </a:r>
            <a:r>
              <a:rPr lang="en-US" sz="1800" dirty="0" err="1"/>
              <a:t>dest</a:t>
            </a:r>
            <a:r>
              <a:rPr lang="en-US" sz="1800" dirty="0"/>
              <a:t>, </a:t>
            </a:r>
            <a:r>
              <a:rPr lang="en-US" sz="1800" dirty="0" err="1"/>
              <a:t>mtype</a:t>
            </a:r>
            <a:r>
              <a:rPr lang="en-US" sz="1800" dirty="0"/>
              <a:t>, MPI_COMM_WORLD); </a:t>
            </a:r>
            <a:endParaRPr lang="en-US" sz="1800" dirty="0" smtClean="0"/>
          </a:p>
          <a:p>
            <a:pPr marL="0" indent="0">
              <a:spcBef>
                <a:spcPts val="0"/>
              </a:spcBef>
              <a:buNone/>
            </a:pPr>
            <a:r>
              <a:rPr lang="en-US" sz="1800" dirty="0"/>
              <a:t> </a:t>
            </a:r>
            <a:r>
              <a:rPr lang="en-US" sz="1800" dirty="0" smtClean="0"/>
              <a:t>         </a:t>
            </a:r>
            <a:r>
              <a:rPr lang="en-US" sz="1800" dirty="0" err="1" smtClean="0"/>
              <a:t>MPI_Send</a:t>
            </a:r>
            <a:r>
              <a:rPr lang="en-US" sz="1800" dirty="0"/>
              <a:t>(&amp;rows, 1, MPI_INT, </a:t>
            </a:r>
            <a:r>
              <a:rPr lang="en-US" sz="1800" dirty="0" err="1"/>
              <a:t>dest</a:t>
            </a:r>
            <a:r>
              <a:rPr lang="en-US" sz="1800" dirty="0"/>
              <a:t>, </a:t>
            </a:r>
            <a:r>
              <a:rPr lang="en-US" sz="1800" dirty="0" err="1"/>
              <a:t>mtype</a:t>
            </a:r>
            <a:r>
              <a:rPr lang="en-US" sz="1800" dirty="0"/>
              <a:t>, MPI_COMM_WORLD); </a:t>
            </a:r>
            <a:endParaRPr lang="en-US" sz="1800" dirty="0" smtClean="0"/>
          </a:p>
          <a:p>
            <a:pPr marL="0" indent="0">
              <a:spcBef>
                <a:spcPts val="0"/>
              </a:spcBef>
              <a:buNone/>
            </a:pPr>
            <a:r>
              <a:rPr lang="en-US" sz="1800" dirty="0"/>
              <a:t> </a:t>
            </a:r>
            <a:r>
              <a:rPr lang="en-US" sz="1800" dirty="0" smtClean="0"/>
              <a:t>         </a:t>
            </a:r>
            <a:r>
              <a:rPr lang="en-US" sz="1800" dirty="0" err="1" smtClean="0"/>
              <a:t>MPI_Send</a:t>
            </a:r>
            <a:r>
              <a:rPr lang="en-US" sz="1800" dirty="0"/>
              <a:t>(&amp;a[offset][0], rows*NCA, MPI_DOUBLE, </a:t>
            </a:r>
            <a:r>
              <a:rPr lang="en-US" sz="1800" dirty="0" err="1"/>
              <a:t>dest</a:t>
            </a:r>
            <a:r>
              <a:rPr lang="en-US" sz="1800" dirty="0"/>
              <a:t>, </a:t>
            </a:r>
            <a:r>
              <a:rPr lang="en-US" sz="1800" dirty="0" err="1"/>
              <a:t>mtype</a:t>
            </a:r>
            <a:r>
              <a:rPr lang="en-US" sz="1800" dirty="0"/>
              <a:t>, MPI_COMM_WORLD); </a:t>
            </a:r>
            <a:endParaRPr lang="en-US" sz="1800" dirty="0" smtClean="0"/>
          </a:p>
          <a:p>
            <a:pPr marL="0" indent="0">
              <a:spcBef>
                <a:spcPts val="0"/>
              </a:spcBef>
              <a:buNone/>
            </a:pPr>
            <a:r>
              <a:rPr lang="en-US" sz="1800" dirty="0"/>
              <a:t> </a:t>
            </a:r>
            <a:r>
              <a:rPr lang="en-US" sz="1800" dirty="0" smtClean="0"/>
              <a:t>         </a:t>
            </a:r>
            <a:r>
              <a:rPr lang="en-US" sz="1800" dirty="0" err="1" smtClean="0"/>
              <a:t>MPI_Send</a:t>
            </a:r>
            <a:r>
              <a:rPr lang="en-US" sz="1800" dirty="0"/>
              <a:t>(&amp;b, NCA*NCB, MPI_DOUBLE, </a:t>
            </a:r>
            <a:r>
              <a:rPr lang="en-US" sz="1800" dirty="0" err="1"/>
              <a:t>dest</a:t>
            </a:r>
            <a:r>
              <a:rPr lang="en-US" sz="1800" dirty="0"/>
              <a:t>, </a:t>
            </a:r>
            <a:r>
              <a:rPr lang="en-US" sz="1800" dirty="0" err="1"/>
              <a:t>mtype</a:t>
            </a:r>
            <a:r>
              <a:rPr lang="en-US" sz="1800" dirty="0"/>
              <a:t>, MPI_COMM_WORLD); </a:t>
            </a:r>
            <a:endParaRPr lang="en-US" sz="1800" dirty="0" smtClean="0"/>
          </a:p>
          <a:p>
            <a:pPr marL="0" indent="0">
              <a:spcBef>
                <a:spcPts val="0"/>
              </a:spcBef>
              <a:buNone/>
            </a:pPr>
            <a:r>
              <a:rPr lang="en-US" sz="1800" dirty="0"/>
              <a:t> </a:t>
            </a:r>
            <a:r>
              <a:rPr lang="en-US" sz="1800" dirty="0" smtClean="0"/>
              <a:t>         offset </a:t>
            </a:r>
            <a:r>
              <a:rPr lang="en-US" sz="1800" dirty="0"/>
              <a:t>= offset + rows; </a:t>
            </a:r>
            <a:endParaRPr lang="en-US" sz="1800" dirty="0" smtClean="0"/>
          </a:p>
          <a:p>
            <a:pPr marL="0" indent="0">
              <a:spcBef>
                <a:spcPts val="0"/>
              </a:spcBef>
              <a:buNone/>
            </a:pPr>
            <a:r>
              <a:rPr lang="en-US" sz="1800" dirty="0" smtClean="0"/>
              <a:t>} </a:t>
            </a:r>
            <a:r>
              <a:rPr lang="en-US" sz="1800" dirty="0"/>
              <a:t/>
            </a:r>
            <a:br>
              <a:rPr lang="en-US" sz="1800" dirty="0"/>
            </a:br>
            <a:endParaRPr lang="uk-UA" sz="1800" dirty="0"/>
          </a:p>
        </p:txBody>
      </p:sp>
    </p:spTree>
    <p:extLst>
      <p:ext uri="{BB962C8B-B14F-4D97-AF65-F5344CB8AC3E}">
        <p14:creationId xmlns:p14="http://schemas.microsoft.com/office/powerpoint/2010/main" val="15033159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507288" cy="6009531"/>
          </a:xfrm>
        </p:spPr>
        <p:txBody>
          <a:bodyPr>
            <a:normAutofit fontScale="70000" lnSpcReduction="20000"/>
          </a:bodyPr>
          <a:lstStyle/>
          <a:p>
            <a:pPr marL="400050" lvl="1" indent="0">
              <a:spcBef>
                <a:spcPts val="0"/>
              </a:spcBef>
              <a:buNone/>
            </a:pPr>
            <a:r>
              <a:rPr lang="en-US" dirty="0"/>
              <a:t>/* Receive results from worker tasks */ </a:t>
            </a:r>
            <a:endParaRPr lang="en-US" dirty="0" smtClean="0"/>
          </a:p>
          <a:p>
            <a:pPr marL="400050" lvl="1" indent="0">
              <a:spcBef>
                <a:spcPts val="0"/>
              </a:spcBef>
              <a:buNone/>
            </a:pPr>
            <a:r>
              <a:rPr lang="en-US" dirty="0" err="1" smtClean="0"/>
              <a:t>mtype</a:t>
            </a:r>
            <a:r>
              <a:rPr lang="en-US" dirty="0" smtClean="0"/>
              <a:t> </a:t>
            </a:r>
            <a:r>
              <a:rPr lang="en-US" dirty="0"/>
              <a:t>= FROM_WORKER</a:t>
            </a:r>
            <a:r>
              <a:rPr lang="en-US" dirty="0" smtClean="0"/>
              <a:t>;</a:t>
            </a:r>
          </a:p>
          <a:p>
            <a:pPr marL="400050" lvl="1" indent="0">
              <a:spcBef>
                <a:spcPts val="0"/>
              </a:spcBef>
              <a:buNone/>
            </a:pPr>
            <a:r>
              <a:rPr lang="en-US" dirty="0" smtClean="0"/>
              <a:t>for </a:t>
            </a:r>
            <a:r>
              <a:rPr lang="en-US" dirty="0"/>
              <a:t>(i=1; i&lt;=</a:t>
            </a:r>
            <a:r>
              <a:rPr lang="en-US" dirty="0" err="1"/>
              <a:t>numworkers</a:t>
            </a:r>
            <a:r>
              <a:rPr lang="en-US" dirty="0"/>
              <a:t>; i++) { </a:t>
            </a:r>
            <a:endParaRPr lang="en-US" dirty="0" smtClean="0"/>
          </a:p>
          <a:p>
            <a:pPr marL="400050" lvl="1" indent="0">
              <a:spcBef>
                <a:spcPts val="0"/>
              </a:spcBef>
              <a:buNone/>
            </a:pPr>
            <a:r>
              <a:rPr lang="en-US" dirty="0"/>
              <a:t> </a:t>
            </a:r>
            <a:r>
              <a:rPr lang="en-US" dirty="0" smtClean="0"/>
              <a:t>    source </a:t>
            </a:r>
            <a:r>
              <a:rPr lang="en-US" dirty="0"/>
              <a:t>= i; </a:t>
            </a:r>
            <a:endParaRPr lang="en-US" dirty="0" smtClean="0"/>
          </a:p>
          <a:p>
            <a:pPr marL="400050" lvl="1" indent="0">
              <a:spcBef>
                <a:spcPts val="0"/>
              </a:spcBef>
              <a:buNone/>
            </a:pPr>
            <a:r>
              <a:rPr lang="en-US" dirty="0"/>
              <a:t> </a:t>
            </a:r>
            <a:r>
              <a:rPr lang="en-US" dirty="0" smtClean="0"/>
              <a:t>    </a:t>
            </a:r>
            <a:r>
              <a:rPr lang="en-US" dirty="0" err="1" smtClean="0"/>
              <a:t>MPI_Recv</a:t>
            </a:r>
            <a:r>
              <a:rPr lang="en-US" dirty="0"/>
              <a:t>(&amp;offset, 1, MPI_INT, source, </a:t>
            </a:r>
            <a:r>
              <a:rPr lang="en-US" dirty="0" err="1"/>
              <a:t>mtype</a:t>
            </a:r>
            <a:r>
              <a:rPr lang="en-US" dirty="0"/>
              <a:t>, </a:t>
            </a:r>
            <a:r>
              <a:rPr lang="en-US" dirty="0" smtClean="0"/>
              <a:t> </a:t>
            </a:r>
          </a:p>
          <a:p>
            <a:pPr marL="400050" lvl="1" indent="0">
              <a:spcBef>
                <a:spcPts val="0"/>
              </a:spcBef>
              <a:buNone/>
            </a:pPr>
            <a:r>
              <a:rPr lang="en-US" dirty="0"/>
              <a:t> </a:t>
            </a:r>
            <a:r>
              <a:rPr lang="en-US" dirty="0" smtClean="0"/>
              <a:t>                                            MPI_COMM_WORLD</a:t>
            </a:r>
            <a:r>
              <a:rPr lang="en-US" dirty="0"/>
              <a:t>, &amp;status); </a:t>
            </a:r>
            <a:endParaRPr lang="en-US" dirty="0" smtClean="0"/>
          </a:p>
          <a:p>
            <a:pPr marL="400050" lvl="1" indent="0">
              <a:spcBef>
                <a:spcPts val="0"/>
              </a:spcBef>
              <a:buNone/>
            </a:pPr>
            <a:r>
              <a:rPr lang="en-US" dirty="0"/>
              <a:t> </a:t>
            </a:r>
            <a:r>
              <a:rPr lang="en-US" dirty="0" smtClean="0"/>
              <a:t>    </a:t>
            </a:r>
            <a:r>
              <a:rPr lang="en-US" dirty="0" err="1" smtClean="0"/>
              <a:t>MPI_Recv</a:t>
            </a:r>
            <a:r>
              <a:rPr lang="en-US" dirty="0"/>
              <a:t>(&amp;rows, 1, MPI_INT, source, </a:t>
            </a:r>
            <a:r>
              <a:rPr lang="en-US" dirty="0" err="1"/>
              <a:t>mtype</a:t>
            </a:r>
            <a:r>
              <a:rPr lang="en-US" dirty="0"/>
              <a:t>, </a:t>
            </a:r>
            <a:endParaRPr lang="en-US" dirty="0" smtClean="0"/>
          </a:p>
          <a:p>
            <a:pPr marL="400050" lvl="1" indent="0">
              <a:spcBef>
                <a:spcPts val="0"/>
              </a:spcBef>
              <a:buNone/>
            </a:pPr>
            <a:r>
              <a:rPr lang="en-US" dirty="0"/>
              <a:t> </a:t>
            </a:r>
            <a:r>
              <a:rPr lang="en-US" dirty="0" smtClean="0"/>
              <a:t>                                            MPI_COMM_WORLD</a:t>
            </a:r>
            <a:r>
              <a:rPr lang="en-US" dirty="0"/>
              <a:t>, &amp;status); </a:t>
            </a:r>
            <a:r>
              <a:rPr lang="en-US" dirty="0" smtClean="0"/>
              <a:t> </a:t>
            </a:r>
          </a:p>
          <a:p>
            <a:pPr marL="400050" lvl="1" indent="0">
              <a:spcBef>
                <a:spcPts val="0"/>
              </a:spcBef>
              <a:buNone/>
            </a:pPr>
            <a:r>
              <a:rPr lang="en-US" dirty="0"/>
              <a:t> </a:t>
            </a:r>
            <a:r>
              <a:rPr lang="en-US" dirty="0" smtClean="0"/>
              <a:t>    </a:t>
            </a:r>
            <a:r>
              <a:rPr lang="en-US" dirty="0" err="1" smtClean="0"/>
              <a:t>MPI_Recv</a:t>
            </a:r>
            <a:r>
              <a:rPr lang="en-US" dirty="0"/>
              <a:t>(&amp;c[offset][0], rows*NCB, MPI_DOUBLE, </a:t>
            </a:r>
            <a:endParaRPr lang="en-US" dirty="0" smtClean="0"/>
          </a:p>
          <a:p>
            <a:pPr marL="400050" lvl="1" indent="0">
              <a:spcBef>
                <a:spcPts val="0"/>
              </a:spcBef>
              <a:buNone/>
            </a:pPr>
            <a:r>
              <a:rPr lang="en-US" dirty="0"/>
              <a:t> </a:t>
            </a:r>
            <a:r>
              <a:rPr lang="en-US" dirty="0" smtClean="0"/>
              <a:t>                             source</a:t>
            </a:r>
            <a:r>
              <a:rPr lang="en-US" dirty="0"/>
              <a:t>, </a:t>
            </a:r>
            <a:r>
              <a:rPr lang="en-US" dirty="0" err="1"/>
              <a:t>mtype</a:t>
            </a:r>
            <a:r>
              <a:rPr lang="en-US" dirty="0"/>
              <a:t>, MPI_COMM_WORLD, &amp;status); </a:t>
            </a:r>
            <a:endParaRPr lang="en-US" dirty="0" smtClean="0"/>
          </a:p>
          <a:p>
            <a:pPr marL="400050" lvl="1" indent="0">
              <a:spcBef>
                <a:spcPts val="0"/>
              </a:spcBef>
              <a:buNone/>
            </a:pPr>
            <a:r>
              <a:rPr lang="en-US" dirty="0" smtClean="0"/>
              <a:t>      </a:t>
            </a:r>
            <a:r>
              <a:rPr lang="en-US" dirty="0" err="1" smtClean="0"/>
              <a:t>printf</a:t>
            </a:r>
            <a:r>
              <a:rPr lang="en-US" dirty="0"/>
              <a:t>("Received results from task %d\</a:t>
            </a:r>
            <a:r>
              <a:rPr lang="en-US" dirty="0" err="1"/>
              <a:t>n",source</a:t>
            </a:r>
            <a:r>
              <a:rPr lang="en-US" dirty="0"/>
              <a:t>); </a:t>
            </a:r>
            <a:endParaRPr lang="en-US" dirty="0" smtClean="0"/>
          </a:p>
          <a:p>
            <a:pPr marL="400050" lvl="1" indent="0">
              <a:spcBef>
                <a:spcPts val="0"/>
              </a:spcBef>
              <a:buNone/>
            </a:pPr>
            <a:r>
              <a:rPr lang="en-US" dirty="0" smtClean="0"/>
              <a:t>} </a:t>
            </a:r>
          </a:p>
          <a:p>
            <a:pPr marL="400050" lvl="1" indent="0">
              <a:spcBef>
                <a:spcPts val="0"/>
              </a:spcBef>
              <a:buNone/>
            </a:pPr>
            <a:r>
              <a:rPr lang="en-US" dirty="0" smtClean="0"/>
              <a:t>/* </a:t>
            </a:r>
            <a:r>
              <a:rPr lang="en-US" dirty="0"/>
              <a:t>Print results */ </a:t>
            </a:r>
            <a:endParaRPr lang="en-US" dirty="0" smtClean="0"/>
          </a:p>
          <a:p>
            <a:pPr marL="400050" lvl="1" indent="0">
              <a:spcBef>
                <a:spcPts val="0"/>
              </a:spcBef>
              <a:buNone/>
            </a:pPr>
            <a:r>
              <a:rPr lang="en-US" dirty="0" err="1" smtClean="0"/>
              <a:t>printf</a:t>
            </a:r>
            <a:r>
              <a:rPr lang="en-US" dirty="0" smtClean="0"/>
              <a:t>("****\</a:t>
            </a:r>
            <a:r>
              <a:rPr lang="en-US" dirty="0"/>
              <a:t>n</a:t>
            </a:r>
            <a:r>
              <a:rPr lang="en-US" dirty="0" smtClean="0"/>
              <a:t>");</a:t>
            </a:r>
          </a:p>
          <a:p>
            <a:pPr marL="400050" lvl="1" indent="0">
              <a:spcBef>
                <a:spcPts val="0"/>
              </a:spcBef>
              <a:buNone/>
            </a:pPr>
            <a:r>
              <a:rPr lang="en-US" dirty="0" err="1" smtClean="0"/>
              <a:t>printf</a:t>
            </a:r>
            <a:r>
              <a:rPr lang="en-US" dirty="0"/>
              <a:t>("Result Matrix:\n"); </a:t>
            </a:r>
            <a:endParaRPr lang="en-US" dirty="0" smtClean="0"/>
          </a:p>
          <a:p>
            <a:pPr marL="400050" lvl="1" indent="0">
              <a:spcBef>
                <a:spcPts val="0"/>
              </a:spcBef>
              <a:buNone/>
            </a:pPr>
            <a:r>
              <a:rPr lang="en-US" dirty="0" smtClean="0"/>
              <a:t>for </a:t>
            </a:r>
            <a:r>
              <a:rPr lang="en-US" dirty="0"/>
              <a:t>(i=0; i&lt;NRA; i++) </a:t>
            </a:r>
            <a:r>
              <a:rPr lang="en-US" dirty="0" smtClean="0"/>
              <a:t>{</a:t>
            </a:r>
          </a:p>
          <a:p>
            <a:pPr marL="400050" lvl="1" indent="0">
              <a:spcBef>
                <a:spcPts val="0"/>
              </a:spcBef>
              <a:buNone/>
            </a:pPr>
            <a:r>
              <a:rPr lang="en-US" dirty="0"/>
              <a:t> </a:t>
            </a:r>
            <a:r>
              <a:rPr lang="en-US" dirty="0" smtClean="0"/>
              <a:t>         </a:t>
            </a:r>
            <a:r>
              <a:rPr lang="en-US" dirty="0" err="1"/>
              <a:t>printf</a:t>
            </a:r>
            <a:r>
              <a:rPr lang="en-US" dirty="0"/>
              <a:t>("\n</a:t>
            </a:r>
            <a:r>
              <a:rPr lang="en-US" dirty="0" smtClean="0"/>
              <a:t>");</a:t>
            </a:r>
          </a:p>
          <a:p>
            <a:pPr marL="400050" lvl="1" indent="0">
              <a:spcBef>
                <a:spcPts val="0"/>
              </a:spcBef>
              <a:buNone/>
            </a:pPr>
            <a:r>
              <a:rPr lang="en-US" dirty="0"/>
              <a:t> </a:t>
            </a:r>
            <a:r>
              <a:rPr lang="en-US" dirty="0" smtClean="0"/>
              <a:t>         </a:t>
            </a:r>
            <a:r>
              <a:rPr lang="en-US" dirty="0"/>
              <a:t>for (j=0; j&lt;NCB; j++) </a:t>
            </a:r>
            <a:endParaRPr lang="en-US" dirty="0" smtClean="0"/>
          </a:p>
          <a:p>
            <a:pPr marL="400050" lvl="1" indent="0">
              <a:spcBef>
                <a:spcPts val="0"/>
              </a:spcBef>
              <a:buNone/>
            </a:pPr>
            <a:r>
              <a:rPr lang="en-US" dirty="0"/>
              <a:t> </a:t>
            </a:r>
            <a:r>
              <a:rPr lang="en-US" dirty="0" smtClean="0"/>
              <a:t>                  </a:t>
            </a:r>
            <a:r>
              <a:rPr lang="en-US" dirty="0" err="1" smtClean="0"/>
              <a:t>printf</a:t>
            </a:r>
            <a:r>
              <a:rPr lang="en-US" dirty="0"/>
              <a:t>("%6.2f ", c[i][j]); </a:t>
            </a:r>
            <a:endParaRPr lang="en-US" dirty="0" smtClean="0"/>
          </a:p>
          <a:p>
            <a:pPr marL="400050" lvl="1" indent="0">
              <a:spcBef>
                <a:spcPts val="0"/>
              </a:spcBef>
              <a:buNone/>
            </a:pPr>
            <a:r>
              <a:rPr lang="en-US" dirty="0" smtClean="0"/>
              <a:t>} </a:t>
            </a:r>
          </a:p>
          <a:p>
            <a:pPr marL="400050" lvl="1" indent="0">
              <a:spcBef>
                <a:spcPts val="0"/>
              </a:spcBef>
              <a:buNone/>
            </a:pPr>
            <a:r>
              <a:rPr lang="en-US" dirty="0" err="1" smtClean="0"/>
              <a:t>printf</a:t>
            </a:r>
            <a:r>
              <a:rPr lang="en-US" dirty="0"/>
              <a:t>("\n</a:t>
            </a:r>
            <a:r>
              <a:rPr lang="en-US" dirty="0" smtClean="0"/>
              <a:t>********\</a:t>
            </a:r>
            <a:r>
              <a:rPr lang="en-US" dirty="0"/>
              <a:t>n"); </a:t>
            </a:r>
            <a:endParaRPr lang="en-US" dirty="0" smtClean="0"/>
          </a:p>
          <a:p>
            <a:pPr marL="400050" lvl="1" indent="0">
              <a:spcBef>
                <a:spcPts val="0"/>
              </a:spcBef>
              <a:buNone/>
            </a:pPr>
            <a:r>
              <a:rPr lang="en-US" dirty="0" err="1" smtClean="0"/>
              <a:t>printf</a:t>
            </a:r>
            <a:r>
              <a:rPr lang="en-US" dirty="0" smtClean="0"/>
              <a:t> </a:t>
            </a:r>
            <a:r>
              <a:rPr lang="en-US" dirty="0"/>
              <a:t>("Done.\n"); </a:t>
            </a:r>
            <a:endParaRPr lang="en-US" dirty="0" smtClean="0"/>
          </a:p>
          <a:p>
            <a:pPr marL="0" indent="0">
              <a:spcBef>
                <a:spcPts val="0"/>
              </a:spcBef>
              <a:buNone/>
            </a:pPr>
            <a:r>
              <a:rPr lang="en-US" dirty="0" smtClean="0"/>
              <a:t>}</a:t>
            </a:r>
            <a:endParaRPr lang="uk-UA" dirty="0"/>
          </a:p>
        </p:txBody>
      </p:sp>
    </p:spTree>
    <p:extLst>
      <p:ext uri="{BB962C8B-B14F-4D97-AF65-F5344CB8AC3E}">
        <p14:creationId xmlns:p14="http://schemas.microsoft.com/office/powerpoint/2010/main" val="22057840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363272" cy="6408712"/>
          </a:xfrm>
        </p:spPr>
        <p:txBody>
          <a:bodyPr>
            <a:noAutofit/>
          </a:bodyPr>
          <a:lstStyle/>
          <a:p>
            <a:pPr marL="0" indent="0">
              <a:spcBef>
                <a:spcPts val="0"/>
              </a:spcBef>
              <a:buNone/>
            </a:pPr>
            <a:r>
              <a:rPr lang="en-US" sz="1600" dirty="0" smtClean="0"/>
              <a:t>/******** </a:t>
            </a:r>
            <a:r>
              <a:rPr lang="en-US" sz="1600" dirty="0"/>
              <a:t>worker task </a:t>
            </a:r>
            <a:r>
              <a:rPr lang="en-US" sz="1600" dirty="0" smtClean="0"/>
              <a:t>*****************/</a:t>
            </a:r>
          </a:p>
          <a:p>
            <a:pPr marL="0" indent="0">
              <a:spcBef>
                <a:spcPts val="0"/>
              </a:spcBef>
              <a:buNone/>
            </a:pPr>
            <a:r>
              <a:rPr lang="en-US" sz="1600" dirty="0" smtClean="0"/>
              <a:t>if </a:t>
            </a:r>
            <a:r>
              <a:rPr lang="en-US" sz="1600" dirty="0"/>
              <a:t>(</a:t>
            </a:r>
            <a:r>
              <a:rPr lang="en-US" sz="1600" dirty="0" err="1"/>
              <a:t>taskid</a:t>
            </a:r>
            <a:r>
              <a:rPr lang="en-US" sz="1600" dirty="0"/>
              <a:t> &gt; MASTER) { </a:t>
            </a:r>
            <a:endParaRPr lang="en-US" sz="1600" dirty="0" smtClean="0"/>
          </a:p>
          <a:p>
            <a:pPr marL="0" indent="0">
              <a:spcBef>
                <a:spcPts val="0"/>
              </a:spcBef>
              <a:buNone/>
            </a:pPr>
            <a:r>
              <a:rPr lang="en-US" sz="1600" dirty="0"/>
              <a:t> </a:t>
            </a:r>
            <a:r>
              <a:rPr lang="en-US" sz="1600" dirty="0" smtClean="0"/>
              <a:t>   </a:t>
            </a:r>
            <a:r>
              <a:rPr lang="en-US" sz="1600" dirty="0" err="1" smtClean="0"/>
              <a:t>mtype</a:t>
            </a:r>
            <a:r>
              <a:rPr lang="en-US" sz="1600" dirty="0" smtClean="0"/>
              <a:t> </a:t>
            </a:r>
            <a:r>
              <a:rPr lang="en-US" sz="1600" dirty="0"/>
              <a:t>= FROM_MASTER; </a:t>
            </a:r>
            <a:endParaRPr lang="en-US" sz="1600" dirty="0" smtClean="0"/>
          </a:p>
          <a:p>
            <a:pPr marL="0" indent="0">
              <a:spcBef>
                <a:spcPts val="0"/>
              </a:spcBef>
              <a:buNone/>
            </a:pPr>
            <a:r>
              <a:rPr lang="en-US" sz="1600" dirty="0"/>
              <a:t> </a:t>
            </a:r>
            <a:r>
              <a:rPr lang="en-US" sz="1600" dirty="0" smtClean="0"/>
              <a:t>   </a:t>
            </a:r>
            <a:r>
              <a:rPr lang="en-US" sz="1600" dirty="0" err="1" smtClean="0"/>
              <a:t>MPI_Recv</a:t>
            </a:r>
            <a:r>
              <a:rPr lang="en-US" sz="1600" dirty="0"/>
              <a:t>(&amp;offset, 1, MPI_INT, MASTER, </a:t>
            </a:r>
            <a:r>
              <a:rPr lang="en-US" sz="1600" dirty="0" err="1"/>
              <a:t>mtype</a:t>
            </a:r>
            <a:r>
              <a:rPr lang="en-US" sz="1600" dirty="0"/>
              <a:t>, </a:t>
            </a:r>
            <a:endParaRPr lang="en-US" sz="1600" dirty="0" smtClean="0"/>
          </a:p>
          <a:p>
            <a:pPr marL="0" indent="0">
              <a:spcBef>
                <a:spcPts val="0"/>
              </a:spcBef>
              <a:buNone/>
            </a:pPr>
            <a:r>
              <a:rPr lang="en-US" sz="1600" dirty="0"/>
              <a:t> </a:t>
            </a:r>
            <a:r>
              <a:rPr lang="en-US" sz="1600" dirty="0" smtClean="0"/>
              <a:t>                                                     MPI_COMM_WORLD</a:t>
            </a:r>
            <a:r>
              <a:rPr lang="en-US" sz="1600" dirty="0"/>
              <a:t>, &amp;status); </a:t>
            </a:r>
            <a:endParaRPr lang="en-US" sz="1600" dirty="0" smtClean="0"/>
          </a:p>
          <a:p>
            <a:pPr marL="0" indent="0">
              <a:spcBef>
                <a:spcPts val="0"/>
              </a:spcBef>
              <a:buNone/>
            </a:pPr>
            <a:r>
              <a:rPr lang="en-US" sz="1600" dirty="0"/>
              <a:t> </a:t>
            </a:r>
            <a:r>
              <a:rPr lang="en-US" sz="1600" dirty="0" smtClean="0"/>
              <a:t>   </a:t>
            </a:r>
            <a:r>
              <a:rPr lang="en-US" sz="1600" dirty="0" err="1" smtClean="0"/>
              <a:t>MPI_Recv</a:t>
            </a:r>
            <a:r>
              <a:rPr lang="en-US" sz="1600" dirty="0"/>
              <a:t>(&amp;rows, 1, MPI_INT, MASTER, </a:t>
            </a:r>
            <a:r>
              <a:rPr lang="en-US" sz="1600" dirty="0" err="1"/>
              <a:t>mtype</a:t>
            </a:r>
            <a:r>
              <a:rPr lang="en-US" sz="1600" dirty="0"/>
              <a:t>, </a:t>
            </a:r>
            <a:endParaRPr lang="en-US" sz="1600" dirty="0" smtClean="0"/>
          </a:p>
          <a:p>
            <a:pPr marL="0" indent="0">
              <a:spcBef>
                <a:spcPts val="0"/>
              </a:spcBef>
              <a:buNone/>
            </a:pPr>
            <a:r>
              <a:rPr lang="en-US" sz="1600" dirty="0"/>
              <a:t> </a:t>
            </a:r>
            <a:r>
              <a:rPr lang="en-US" sz="1600" dirty="0" smtClean="0"/>
              <a:t>                                                     MPI_COMM_WORLD</a:t>
            </a:r>
            <a:r>
              <a:rPr lang="en-US" sz="1600" dirty="0"/>
              <a:t>, &amp;status); </a:t>
            </a:r>
            <a:endParaRPr lang="en-US" sz="1600" dirty="0" smtClean="0"/>
          </a:p>
          <a:p>
            <a:pPr marL="0" indent="0">
              <a:spcBef>
                <a:spcPts val="0"/>
              </a:spcBef>
              <a:buNone/>
            </a:pPr>
            <a:r>
              <a:rPr lang="en-US" sz="1600" dirty="0"/>
              <a:t> </a:t>
            </a:r>
            <a:r>
              <a:rPr lang="en-US" sz="1600" dirty="0" smtClean="0"/>
              <a:t>   </a:t>
            </a:r>
            <a:r>
              <a:rPr lang="en-US" sz="1600" dirty="0" err="1" smtClean="0"/>
              <a:t>MPI_Recv</a:t>
            </a:r>
            <a:r>
              <a:rPr lang="en-US" sz="1600" dirty="0"/>
              <a:t>(&amp;a, rows*NCA, MPI_DOUBLE, MASTER, </a:t>
            </a:r>
            <a:r>
              <a:rPr lang="en-US" sz="1600" dirty="0" err="1"/>
              <a:t>mtype</a:t>
            </a:r>
            <a:r>
              <a:rPr lang="en-US" sz="1600" dirty="0"/>
              <a:t>, </a:t>
            </a:r>
            <a:endParaRPr lang="en-US" sz="1600" dirty="0" smtClean="0"/>
          </a:p>
          <a:p>
            <a:pPr marL="0" indent="0">
              <a:spcBef>
                <a:spcPts val="0"/>
              </a:spcBef>
              <a:buNone/>
            </a:pPr>
            <a:r>
              <a:rPr lang="en-US" sz="1600" dirty="0"/>
              <a:t> </a:t>
            </a:r>
            <a:r>
              <a:rPr lang="en-US" sz="1600" dirty="0" smtClean="0"/>
              <a:t>                                                      MPI_COMM_WORLD</a:t>
            </a:r>
            <a:r>
              <a:rPr lang="en-US" sz="1600" dirty="0"/>
              <a:t>, &amp;status); </a:t>
            </a:r>
            <a:endParaRPr lang="en-US" sz="1600" dirty="0" smtClean="0"/>
          </a:p>
          <a:p>
            <a:pPr marL="0" indent="0">
              <a:spcBef>
                <a:spcPts val="0"/>
              </a:spcBef>
              <a:buNone/>
            </a:pPr>
            <a:r>
              <a:rPr lang="en-US" sz="1600" dirty="0" smtClean="0"/>
              <a:t>     </a:t>
            </a:r>
            <a:r>
              <a:rPr lang="en-US" sz="1600" dirty="0" err="1" smtClean="0"/>
              <a:t>MPI_Recv</a:t>
            </a:r>
            <a:r>
              <a:rPr lang="en-US" sz="1600" dirty="0"/>
              <a:t>(&amp;b, NCA*NCB, MPI_DOUBLE, MASTER, </a:t>
            </a:r>
            <a:r>
              <a:rPr lang="en-US" sz="1600" dirty="0" err="1"/>
              <a:t>mtype</a:t>
            </a:r>
            <a:r>
              <a:rPr lang="en-US" sz="1600" dirty="0" smtClean="0"/>
              <a:t>,</a:t>
            </a:r>
          </a:p>
          <a:p>
            <a:pPr marL="0" indent="0">
              <a:spcBef>
                <a:spcPts val="0"/>
              </a:spcBef>
              <a:buNone/>
            </a:pPr>
            <a:r>
              <a:rPr lang="en-US" sz="1600" dirty="0"/>
              <a:t> </a:t>
            </a:r>
            <a:r>
              <a:rPr lang="en-US" sz="1600" dirty="0" smtClean="0"/>
              <a:t>                                                       </a:t>
            </a:r>
            <a:r>
              <a:rPr lang="en-US" sz="1600" dirty="0"/>
              <a:t>MPI_COMM_WORLD, &amp;status); </a:t>
            </a:r>
            <a:endParaRPr lang="en-US" sz="1600" dirty="0" smtClean="0"/>
          </a:p>
          <a:p>
            <a:pPr marL="0" indent="0">
              <a:spcBef>
                <a:spcPts val="0"/>
              </a:spcBef>
              <a:buNone/>
            </a:pPr>
            <a:r>
              <a:rPr lang="en-US" sz="1600" dirty="0" smtClean="0"/>
              <a:t>     for </a:t>
            </a:r>
            <a:r>
              <a:rPr lang="en-US" sz="1600" dirty="0"/>
              <a:t>(k=0; k&lt;NCB; k++) </a:t>
            </a:r>
            <a:endParaRPr lang="en-US" sz="1600" dirty="0" smtClean="0"/>
          </a:p>
          <a:p>
            <a:pPr marL="0" indent="0">
              <a:spcBef>
                <a:spcPts val="0"/>
              </a:spcBef>
              <a:buNone/>
            </a:pPr>
            <a:r>
              <a:rPr lang="en-US" sz="1600" dirty="0" smtClean="0"/>
              <a:t>          for </a:t>
            </a:r>
            <a:r>
              <a:rPr lang="en-US" sz="1600" dirty="0"/>
              <a:t>(i=0; i&lt;rows; i++) { </a:t>
            </a:r>
            <a:endParaRPr lang="en-US" sz="1600" dirty="0" smtClean="0"/>
          </a:p>
          <a:p>
            <a:pPr marL="0" indent="0">
              <a:spcBef>
                <a:spcPts val="0"/>
              </a:spcBef>
              <a:buNone/>
            </a:pPr>
            <a:r>
              <a:rPr lang="en-US" sz="1600" dirty="0" smtClean="0"/>
              <a:t>              c[i</a:t>
            </a:r>
            <a:r>
              <a:rPr lang="en-US" sz="1600" dirty="0"/>
              <a:t>][k] = 0.0; </a:t>
            </a:r>
            <a:endParaRPr lang="en-US" sz="1600" dirty="0" smtClean="0"/>
          </a:p>
          <a:p>
            <a:pPr marL="0" indent="0">
              <a:spcBef>
                <a:spcPts val="0"/>
              </a:spcBef>
              <a:buNone/>
            </a:pPr>
            <a:r>
              <a:rPr lang="en-US" sz="1600" dirty="0" smtClean="0"/>
              <a:t>              for </a:t>
            </a:r>
            <a:r>
              <a:rPr lang="en-US" sz="1600" dirty="0"/>
              <a:t>(j=0; j&lt;NCA; j++) </a:t>
            </a:r>
            <a:endParaRPr lang="en-US" sz="1600" dirty="0" smtClean="0"/>
          </a:p>
          <a:p>
            <a:pPr marL="0" indent="0">
              <a:spcBef>
                <a:spcPts val="0"/>
              </a:spcBef>
              <a:buNone/>
            </a:pPr>
            <a:r>
              <a:rPr lang="en-US" sz="1600" dirty="0" smtClean="0"/>
              <a:t>                        c[i</a:t>
            </a:r>
            <a:r>
              <a:rPr lang="en-US" sz="1600" dirty="0"/>
              <a:t>][k] = c[i][k] + a[i][j] * b[j][k]; </a:t>
            </a:r>
            <a:endParaRPr lang="en-US" sz="1600" dirty="0" smtClean="0"/>
          </a:p>
          <a:p>
            <a:pPr marL="0" indent="0">
              <a:spcBef>
                <a:spcPts val="0"/>
              </a:spcBef>
              <a:buNone/>
            </a:pPr>
            <a:r>
              <a:rPr lang="en-US" sz="1600" dirty="0" smtClean="0"/>
              <a:t>          } </a:t>
            </a:r>
          </a:p>
          <a:p>
            <a:pPr marL="0" indent="0">
              <a:spcBef>
                <a:spcPts val="0"/>
              </a:spcBef>
              <a:buNone/>
            </a:pPr>
            <a:r>
              <a:rPr lang="en-US" sz="1600" dirty="0"/>
              <a:t> </a:t>
            </a:r>
            <a:r>
              <a:rPr lang="en-US" sz="1600" dirty="0" smtClean="0"/>
              <a:t>        </a:t>
            </a:r>
            <a:r>
              <a:rPr lang="en-US" sz="1600" dirty="0" err="1" smtClean="0"/>
              <a:t>mtype</a:t>
            </a:r>
            <a:r>
              <a:rPr lang="en-US" sz="1600" dirty="0" smtClean="0"/>
              <a:t> </a:t>
            </a:r>
            <a:r>
              <a:rPr lang="en-US" sz="1600" dirty="0"/>
              <a:t>= FROM_WORKER; </a:t>
            </a:r>
            <a:endParaRPr lang="en-US" sz="1600" dirty="0" smtClean="0"/>
          </a:p>
          <a:p>
            <a:pPr marL="0" indent="0">
              <a:spcBef>
                <a:spcPts val="0"/>
              </a:spcBef>
              <a:buNone/>
            </a:pPr>
            <a:r>
              <a:rPr lang="en-US" sz="1600" dirty="0" smtClean="0"/>
              <a:t>         </a:t>
            </a:r>
            <a:r>
              <a:rPr lang="en-US" sz="1600" dirty="0" err="1" smtClean="0"/>
              <a:t>MPI_Send</a:t>
            </a:r>
            <a:r>
              <a:rPr lang="en-US" sz="1600" dirty="0"/>
              <a:t>(&amp;offset, 1, MPI_INT, MASTER, </a:t>
            </a:r>
            <a:r>
              <a:rPr lang="en-US" sz="1600" dirty="0" err="1"/>
              <a:t>mtype</a:t>
            </a:r>
            <a:r>
              <a:rPr lang="en-US" sz="1600" dirty="0"/>
              <a:t>, MPI_COMM_WORLD</a:t>
            </a:r>
            <a:r>
              <a:rPr lang="en-US" sz="1600" dirty="0" smtClean="0"/>
              <a:t>);</a:t>
            </a:r>
          </a:p>
          <a:p>
            <a:pPr marL="0" indent="0">
              <a:spcBef>
                <a:spcPts val="0"/>
              </a:spcBef>
              <a:buNone/>
            </a:pPr>
            <a:r>
              <a:rPr lang="en-US" sz="1600" dirty="0" smtClean="0"/>
              <a:t>         </a:t>
            </a:r>
            <a:r>
              <a:rPr lang="en-US" sz="1600" dirty="0" err="1" smtClean="0"/>
              <a:t>MPI_Send</a:t>
            </a:r>
            <a:r>
              <a:rPr lang="en-US" sz="1600" dirty="0"/>
              <a:t>(&amp;rows, 1, MPI_INT, MASTER, </a:t>
            </a:r>
            <a:r>
              <a:rPr lang="en-US" sz="1600" dirty="0" err="1"/>
              <a:t>mtype</a:t>
            </a:r>
            <a:r>
              <a:rPr lang="en-US" sz="1600" dirty="0"/>
              <a:t>, MPI_COMM_WORLD); </a:t>
            </a:r>
            <a:endParaRPr lang="en-US" sz="1600" dirty="0" smtClean="0"/>
          </a:p>
          <a:p>
            <a:pPr marL="0" indent="0">
              <a:spcBef>
                <a:spcPts val="0"/>
              </a:spcBef>
              <a:buNone/>
            </a:pPr>
            <a:r>
              <a:rPr lang="en-US" sz="1600" dirty="0" smtClean="0"/>
              <a:t>         </a:t>
            </a:r>
            <a:r>
              <a:rPr lang="en-US" sz="1600" dirty="0" err="1" smtClean="0"/>
              <a:t>MPI_Send</a:t>
            </a:r>
            <a:r>
              <a:rPr lang="en-US" sz="1600" dirty="0"/>
              <a:t>(&amp;c, rows*NCB, MPI_DOUBLE, MASTER, </a:t>
            </a:r>
            <a:r>
              <a:rPr lang="en-US" sz="1600" dirty="0" err="1"/>
              <a:t>mtype</a:t>
            </a:r>
            <a:r>
              <a:rPr lang="en-US" sz="1600" dirty="0"/>
              <a:t>, MPI_COMM_WORLD</a:t>
            </a:r>
            <a:r>
              <a:rPr lang="en-US" sz="1600" dirty="0" smtClean="0"/>
              <a:t>);</a:t>
            </a:r>
          </a:p>
          <a:p>
            <a:pPr marL="0" indent="0">
              <a:spcBef>
                <a:spcPts val="0"/>
              </a:spcBef>
              <a:buNone/>
            </a:pPr>
            <a:r>
              <a:rPr lang="en-US" sz="1600" dirty="0" smtClean="0"/>
              <a:t>   </a:t>
            </a:r>
            <a:r>
              <a:rPr lang="en-US" sz="1600" dirty="0"/>
              <a:t>} </a:t>
            </a:r>
            <a:endParaRPr lang="en-US" sz="1600" dirty="0" smtClean="0"/>
          </a:p>
          <a:p>
            <a:pPr marL="0" indent="0">
              <a:spcBef>
                <a:spcPts val="0"/>
              </a:spcBef>
              <a:buNone/>
            </a:pPr>
            <a:r>
              <a:rPr lang="en-US" sz="1600" dirty="0" smtClean="0"/>
              <a:t>   </a:t>
            </a:r>
            <a:r>
              <a:rPr lang="en-US" sz="1600" dirty="0" err="1" smtClean="0"/>
              <a:t>MPI_Finalize</a:t>
            </a:r>
            <a:r>
              <a:rPr lang="en-US" sz="1600" dirty="0"/>
              <a:t>(); </a:t>
            </a:r>
            <a:endParaRPr lang="en-US" sz="1600" dirty="0" smtClean="0"/>
          </a:p>
          <a:p>
            <a:pPr marL="0" indent="0">
              <a:spcBef>
                <a:spcPts val="0"/>
              </a:spcBef>
              <a:buNone/>
            </a:pPr>
            <a:r>
              <a:rPr lang="en-US" sz="1600" dirty="0" smtClean="0"/>
              <a:t>}</a:t>
            </a:r>
            <a:endParaRPr lang="uk-UA" sz="1600" dirty="0"/>
          </a:p>
        </p:txBody>
      </p:sp>
    </p:spTree>
    <p:extLst>
      <p:ext uri="{BB962C8B-B14F-4D97-AF65-F5344CB8AC3E}">
        <p14:creationId xmlns:p14="http://schemas.microsoft.com/office/powerpoint/2010/main" val="41412580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en-US" b="1" dirty="0"/>
              <a:t>Collective Communication Routines</a:t>
            </a:r>
            <a:endParaRPr lang="uk-UA" dirty="0"/>
          </a:p>
        </p:txBody>
      </p:sp>
      <p:sp>
        <p:nvSpPr>
          <p:cNvPr id="3" name="Объект 2"/>
          <p:cNvSpPr>
            <a:spLocks noGrp="1"/>
          </p:cNvSpPr>
          <p:nvPr>
            <p:ph idx="1"/>
          </p:nvPr>
        </p:nvSpPr>
        <p:spPr>
          <a:xfrm>
            <a:off x="457200" y="764704"/>
            <a:ext cx="8229600" cy="5361459"/>
          </a:xfrm>
        </p:spPr>
        <p:txBody>
          <a:bodyPr>
            <a:normAutofit fontScale="92500" lnSpcReduction="20000"/>
          </a:bodyPr>
          <a:lstStyle/>
          <a:p>
            <a:r>
              <a:rPr lang="en-US" dirty="0"/>
              <a:t>Collective communication routines must involve </a:t>
            </a:r>
            <a:r>
              <a:rPr lang="en-US" b="1" dirty="0"/>
              <a:t>all</a:t>
            </a:r>
            <a:r>
              <a:rPr lang="en-US" dirty="0"/>
              <a:t> processes within the scope of a communicator.</a:t>
            </a:r>
          </a:p>
          <a:p>
            <a:pPr lvl="1"/>
            <a:r>
              <a:rPr lang="en-US" dirty="0"/>
              <a:t>All processes are by default, members in the communicator MPI_COMM_WORLD.</a:t>
            </a:r>
          </a:p>
          <a:p>
            <a:pPr lvl="1"/>
            <a:r>
              <a:rPr lang="en-US" dirty="0"/>
              <a:t>Additional communicators can be defined by the programmer</a:t>
            </a:r>
            <a:r>
              <a:rPr lang="en-US" dirty="0" smtClean="0"/>
              <a:t>.</a:t>
            </a:r>
            <a:endParaRPr lang="en-US" dirty="0"/>
          </a:p>
          <a:p>
            <a:r>
              <a:rPr lang="en-US" dirty="0"/>
              <a:t>Unexpected behavior, including program failure, can occur if even one task in the communicator doesn't participate.</a:t>
            </a:r>
          </a:p>
          <a:p>
            <a:r>
              <a:rPr lang="en-US" dirty="0"/>
              <a:t>It is the programmer's responsibility to ensure that all processes within a communicator participate in any collective operations.</a:t>
            </a:r>
          </a:p>
          <a:p>
            <a:pPr marL="0" indent="0">
              <a:buNone/>
            </a:pPr>
            <a:endParaRPr lang="uk-UA" dirty="0"/>
          </a:p>
        </p:txBody>
      </p:sp>
    </p:spTree>
    <p:extLst>
      <p:ext uri="{BB962C8B-B14F-4D97-AF65-F5344CB8AC3E}">
        <p14:creationId xmlns:p14="http://schemas.microsoft.com/office/powerpoint/2010/main" val="23205647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en-US" b="1" dirty="0" smtClean="0"/>
              <a:t>Types </a:t>
            </a:r>
            <a:r>
              <a:rPr lang="en-US" b="1" dirty="0"/>
              <a:t>of Collective Operations</a:t>
            </a:r>
            <a:endParaRPr lang="uk-UA" dirty="0"/>
          </a:p>
        </p:txBody>
      </p:sp>
      <p:sp>
        <p:nvSpPr>
          <p:cNvPr id="3" name="Объект 2"/>
          <p:cNvSpPr>
            <a:spLocks noGrp="1"/>
          </p:cNvSpPr>
          <p:nvPr>
            <p:ph idx="1"/>
          </p:nvPr>
        </p:nvSpPr>
        <p:spPr>
          <a:xfrm>
            <a:off x="457200" y="1124744"/>
            <a:ext cx="8229600" cy="2520281"/>
          </a:xfrm>
        </p:spPr>
        <p:txBody>
          <a:bodyPr>
            <a:normAutofit fontScale="77500" lnSpcReduction="20000"/>
          </a:bodyPr>
          <a:lstStyle/>
          <a:p>
            <a:r>
              <a:rPr lang="en-US" b="1" dirty="0"/>
              <a:t>Synchronization</a:t>
            </a:r>
            <a:r>
              <a:rPr lang="en-US" dirty="0"/>
              <a:t> - processes wait until all members of the group have reached the synchronization point.</a:t>
            </a:r>
          </a:p>
          <a:p>
            <a:r>
              <a:rPr lang="en-US" b="1" dirty="0"/>
              <a:t>Data Movement</a:t>
            </a:r>
            <a:r>
              <a:rPr lang="en-US" dirty="0"/>
              <a:t> - broadcast, scatter/gather, all to all.</a:t>
            </a:r>
          </a:p>
          <a:p>
            <a:r>
              <a:rPr lang="en-US" b="1" dirty="0"/>
              <a:t>Collective Computation</a:t>
            </a:r>
            <a:r>
              <a:rPr lang="en-US" dirty="0"/>
              <a:t> (reductions) - one member of the group collects data from the other members and performs an operation (min, max, add, multiply, etc.) on that data.</a:t>
            </a:r>
          </a:p>
          <a:p>
            <a:pPr marL="0" indent="0">
              <a:buNone/>
            </a:pPr>
            <a:endParaRPr lang="uk-U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3212976"/>
            <a:ext cx="4176464" cy="33098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79292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634082"/>
          </a:xfrm>
        </p:spPr>
        <p:txBody>
          <a:bodyPr>
            <a:normAutofit fontScale="90000"/>
          </a:bodyPr>
          <a:lstStyle/>
          <a:p>
            <a:r>
              <a:rPr lang="en-US" b="1" dirty="0"/>
              <a:t>Collective Communication </a:t>
            </a:r>
            <a:r>
              <a:rPr lang="en-US" b="1" dirty="0" smtClean="0"/>
              <a:t>Routines</a:t>
            </a:r>
            <a:endParaRPr lang="uk-UA" dirty="0"/>
          </a:p>
        </p:txBody>
      </p:sp>
      <p:sp>
        <p:nvSpPr>
          <p:cNvPr id="3" name="Объект 2"/>
          <p:cNvSpPr>
            <a:spLocks noGrp="1"/>
          </p:cNvSpPr>
          <p:nvPr>
            <p:ph idx="1"/>
          </p:nvPr>
        </p:nvSpPr>
        <p:spPr>
          <a:xfrm>
            <a:off x="457200" y="620688"/>
            <a:ext cx="8363272" cy="5904656"/>
          </a:xfrm>
        </p:spPr>
        <p:txBody>
          <a:bodyPr>
            <a:normAutofit fontScale="25000" lnSpcReduction="20000"/>
          </a:bodyPr>
          <a:lstStyle/>
          <a:p>
            <a:pPr marL="0" indent="0">
              <a:buNone/>
            </a:pPr>
            <a:r>
              <a:rPr lang="en-US" sz="5200" b="1" u="sng" dirty="0" err="1">
                <a:hlinkClick r:id="rId2"/>
              </a:rPr>
              <a:t>MPI_Barrier</a:t>
            </a:r>
            <a:endParaRPr lang="en-US" sz="5200" dirty="0"/>
          </a:p>
          <a:p>
            <a:pPr marL="0" indent="0">
              <a:buNone/>
            </a:pPr>
            <a:r>
              <a:rPr lang="en-US" sz="5200" dirty="0"/>
              <a:t>Synchronization operation. Creates a barrier synchronization in a group. Each task, when reaching the </a:t>
            </a:r>
            <a:r>
              <a:rPr lang="en-US" sz="5200" dirty="0" err="1"/>
              <a:t>MPI_Barrier</a:t>
            </a:r>
            <a:r>
              <a:rPr lang="en-US" sz="5200" dirty="0"/>
              <a:t> call, blocks until all tasks in the group reach the same </a:t>
            </a:r>
            <a:r>
              <a:rPr lang="en-US" sz="5200" dirty="0" err="1"/>
              <a:t>MPI_Barrier</a:t>
            </a:r>
            <a:r>
              <a:rPr lang="en-US" sz="5200" dirty="0"/>
              <a:t> call. Then all tasks are free to proceed</a:t>
            </a:r>
            <a:r>
              <a:rPr lang="en-US" sz="5200" dirty="0" smtClean="0"/>
              <a:t>. </a:t>
            </a:r>
          </a:p>
          <a:p>
            <a:pPr marL="0" indent="0">
              <a:buNone/>
            </a:pPr>
            <a:r>
              <a:rPr lang="en-US" sz="5200" b="1" dirty="0" err="1" smtClean="0"/>
              <a:t>MPI_Barrier</a:t>
            </a:r>
            <a:r>
              <a:rPr lang="en-US" sz="5200" b="1" dirty="0" smtClean="0"/>
              <a:t> </a:t>
            </a:r>
            <a:r>
              <a:rPr lang="en-US" sz="5200" b="1" dirty="0"/>
              <a:t>(</a:t>
            </a:r>
            <a:r>
              <a:rPr lang="en-US" sz="5200" b="1" dirty="0" err="1"/>
              <a:t>comm</a:t>
            </a:r>
            <a:r>
              <a:rPr lang="en-US" sz="5200" b="1" dirty="0"/>
              <a:t>)</a:t>
            </a:r>
            <a:br>
              <a:rPr lang="en-US" sz="5200" b="1" dirty="0"/>
            </a:br>
            <a:r>
              <a:rPr lang="en-US" sz="5200" b="1" dirty="0"/>
              <a:t>MPI_BARRIER (</a:t>
            </a:r>
            <a:r>
              <a:rPr lang="en-US" sz="5200" b="1" dirty="0" err="1"/>
              <a:t>comm,ierr</a:t>
            </a:r>
            <a:r>
              <a:rPr lang="en-US" sz="5200" b="1" dirty="0"/>
              <a:t>)</a:t>
            </a:r>
            <a:endParaRPr lang="en-US" sz="5200" dirty="0"/>
          </a:p>
          <a:p>
            <a:pPr marL="0" indent="0">
              <a:buNone/>
            </a:pPr>
            <a:r>
              <a:rPr lang="en-US" sz="5200" b="1" u="sng" dirty="0" err="1">
                <a:hlinkClick r:id="rId3"/>
              </a:rPr>
              <a:t>MPI_Bcast</a:t>
            </a:r>
            <a:endParaRPr lang="en-US" sz="5200" dirty="0"/>
          </a:p>
          <a:p>
            <a:pPr marL="0" indent="0">
              <a:buNone/>
            </a:pPr>
            <a:r>
              <a:rPr lang="en-US" sz="5200" dirty="0"/>
              <a:t>Data movement operation. Broadcasts (sends) a message from the process with rank "root" to all other processes in the group. </a:t>
            </a:r>
            <a:br>
              <a:rPr lang="en-US" sz="5200" dirty="0"/>
            </a:br>
            <a:r>
              <a:rPr lang="en-US" sz="5200" b="1" dirty="0" err="1"/>
              <a:t>MPI_Bcast</a:t>
            </a:r>
            <a:r>
              <a:rPr lang="en-US" sz="5200" b="1" dirty="0"/>
              <a:t> (&amp;</a:t>
            </a:r>
            <a:r>
              <a:rPr lang="en-US" sz="5200" b="1" dirty="0" err="1"/>
              <a:t>buffer,count,datatype,root,comm</a:t>
            </a:r>
            <a:r>
              <a:rPr lang="en-US" sz="5200" b="1" dirty="0"/>
              <a:t>) </a:t>
            </a:r>
            <a:br>
              <a:rPr lang="en-US" sz="5200" b="1" dirty="0"/>
            </a:br>
            <a:r>
              <a:rPr lang="en-US" sz="5200" b="1" dirty="0"/>
              <a:t>MPI_BCAST (</a:t>
            </a:r>
            <a:r>
              <a:rPr lang="en-US" sz="5200" b="1" dirty="0" err="1"/>
              <a:t>buffer,count,datatype,root,comm,ierr</a:t>
            </a:r>
            <a:r>
              <a:rPr lang="en-US" sz="5200" b="1" dirty="0"/>
              <a:t>)</a:t>
            </a:r>
            <a:endParaRPr lang="en-US" sz="5200" dirty="0"/>
          </a:p>
          <a:p>
            <a:pPr marL="0" indent="0">
              <a:buNone/>
            </a:pPr>
            <a:r>
              <a:rPr lang="en-US" sz="5200" b="1" u="sng" dirty="0" err="1">
                <a:hlinkClick r:id="rId4"/>
              </a:rPr>
              <a:t>MPI_Scatter</a:t>
            </a:r>
            <a:endParaRPr lang="en-US" sz="5200" dirty="0"/>
          </a:p>
          <a:p>
            <a:pPr marL="0" indent="0">
              <a:buNone/>
            </a:pPr>
            <a:r>
              <a:rPr lang="en-US" sz="5200" dirty="0"/>
              <a:t>Data movement operation. Distributes distinct messages from a single source task to each task in the group. </a:t>
            </a:r>
            <a:br>
              <a:rPr lang="en-US" sz="5200" dirty="0"/>
            </a:br>
            <a:r>
              <a:rPr lang="en-US" sz="5200" b="1" dirty="0" err="1"/>
              <a:t>MPI_Scatter</a:t>
            </a:r>
            <a:r>
              <a:rPr lang="en-US" sz="5200" b="1" dirty="0"/>
              <a:t> (&amp;sendbuf,sendcnt,</a:t>
            </a:r>
            <a:r>
              <a:rPr lang="en-US" sz="5200" b="1" dirty="0" err="1"/>
              <a:t>sendtype</a:t>
            </a:r>
            <a:r>
              <a:rPr lang="en-US" sz="5200" b="1" dirty="0"/>
              <a:t>,&amp;</a:t>
            </a:r>
            <a:r>
              <a:rPr lang="en-US" sz="5200" b="1" dirty="0" err="1"/>
              <a:t>recvbuf</a:t>
            </a:r>
            <a:r>
              <a:rPr lang="en-US" sz="5200" b="1" dirty="0"/>
              <a:t>, </a:t>
            </a:r>
            <a:r>
              <a:rPr lang="en-US" sz="5200" b="1" dirty="0" err="1" smtClean="0"/>
              <a:t>recvcnt,recvtype,root,comm</a:t>
            </a:r>
            <a:r>
              <a:rPr lang="en-US" sz="5200" b="1" dirty="0"/>
              <a:t>) </a:t>
            </a:r>
            <a:br>
              <a:rPr lang="en-US" sz="5200" b="1" dirty="0"/>
            </a:br>
            <a:r>
              <a:rPr lang="en-US" sz="5200" b="1" dirty="0"/>
              <a:t>MPI_SCATTER (</a:t>
            </a:r>
            <a:r>
              <a:rPr lang="en-US" sz="5200" b="1" dirty="0" err="1"/>
              <a:t>sendbuf,sendcnt,sendtype,recvbuf</a:t>
            </a:r>
            <a:r>
              <a:rPr lang="en-US" sz="5200" b="1" dirty="0"/>
              <a:t>, </a:t>
            </a:r>
            <a:r>
              <a:rPr lang="en-US" sz="5200" b="1" dirty="0" err="1" smtClean="0"/>
              <a:t>recvcnt,recvtype,root,comm,ierr</a:t>
            </a:r>
            <a:r>
              <a:rPr lang="en-US" sz="5200" b="1" dirty="0"/>
              <a:t>)</a:t>
            </a:r>
            <a:endParaRPr lang="en-US" sz="5200" dirty="0"/>
          </a:p>
          <a:p>
            <a:pPr marL="0" indent="0">
              <a:buNone/>
            </a:pPr>
            <a:r>
              <a:rPr lang="en-US" sz="5200" b="1" u="sng" dirty="0" err="1">
                <a:hlinkClick r:id="rId5"/>
              </a:rPr>
              <a:t>MPI_Gather</a:t>
            </a:r>
            <a:endParaRPr lang="en-US" sz="5200" dirty="0"/>
          </a:p>
          <a:p>
            <a:pPr marL="0" indent="0">
              <a:buNone/>
            </a:pPr>
            <a:r>
              <a:rPr lang="en-US" sz="5200" dirty="0"/>
              <a:t>Data movement operation. Gathers distinct messages from each task in the group to a single destination task. This routine is the reverse operation of </a:t>
            </a:r>
            <a:r>
              <a:rPr lang="en-US" sz="5200" dirty="0" err="1"/>
              <a:t>MPI_Scatter</a:t>
            </a:r>
            <a:r>
              <a:rPr lang="en-US" sz="5200" dirty="0"/>
              <a:t>. </a:t>
            </a:r>
            <a:br>
              <a:rPr lang="en-US" sz="5200" dirty="0"/>
            </a:br>
            <a:r>
              <a:rPr lang="en-US" sz="5200" b="1" dirty="0" err="1"/>
              <a:t>MPI_Gather</a:t>
            </a:r>
            <a:r>
              <a:rPr lang="en-US" sz="5200" b="1" dirty="0"/>
              <a:t> (&amp;sendbuf,sendcnt,</a:t>
            </a:r>
            <a:r>
              <a:rPr lang="en-US" sz="5200" b="1" dirty="0" err="1"/>
              <a:t>sendtype</a:t>
            </a:r>
            <a:r>
              <a:rPr lang="en-US" sz="5200" b="1" dirty="0"/>
              <a:t>,&amp;</a:t>
            </a:r>
            <a:r>
              <a:rPr lang="en-US" sz="5200" b="1" dirty="0" err="1"/>
              <a:t>recvbuf</a:t>
            </a:r>
            <a:r>
              <a:rPr lang="en-US" sz="5200" b="1" dirty="0"/>
              <a:t>, </a:t>
            </a:r>
            <a:r>
              <a:rPr lang="en-US" sz="5200" b="1" dirty="0" err="1" smtClean="0"/>
              <a:t>recvcount,recvtype,root,comm</a:t>
            </a:r>
            <a:r>
              <a:rPr lang="en-US" sz="5200" b="1" dirty="0"/>
              <a:t>) </a:t>
            </a:r>
            <a:br>
              <a:rPr lang="en-US" sz="5200" b="1" dirty="0"/>
            </a:br>
            <a:r>
              <a:rPr lang="en-US" sz="5200" b="1" dirty="0"/>
              <a:t>MPI_GATHER (</a:t>
            </a:r>
            <a:r>
              <a:rPr lang="en-US" sz="5200" b="1" dirty="0" err="1"/>
              <a:t>sendbuf,sendcnt,sendtype,recvbuf</a:t>
            </a:r>
            <a:r>
              <a:rPr lang="en-US" sz="5200" b="1" dirty="0"/>
              <a:t>, </a:t>
            </a:r>
            <a:r>
              <a:rPr lang="en-US" sz="5200" b="1" dirty="0" err="1" smtClean="0"/>
              <a:t>recvcount,recvtype,root,comm,ierr</a:t>
            </a:r>
            <a:r>
              <a:rPr lang="en-US" sz="5200" b="1" dirty="0"/>
              <a:t>)</a:t>
            </a:r>
            <a:endParaRPr lang="en-US" sz="5200" dirty="0"/>
          </a:p>
          <a:p>
            <a:pPr marL="0" indent="0">
              <a:buNone/>
            </a:pPr>
            <a:r>
              <a:rPr lang="en-US" sz="5200" b="1" u="sng" dirty="0" err="1">
                <a:hlinkClick r:id="rId6"/>
              </a:rPr>
              <a:t>MPI_Allgather</a:t>
            </a:r>
            <a:endParaRPr lang="en-US" sz="5200" dirty="0"/>
          </a:p>
          <a:p>
            <a:pPr marL="0" indent="0">
              <a:buNone/>
            </a:pPr>
            <a:r>
              <a:rPr lang="en-US" sz="5200" dirty="0"/>
              <a:t>Data movement operation. Concatenation of data to all tasks in a group. Each task in the group, in effect, performs a one-to-all broadcasting operation within the group. </a:t>
            </a:r>
            <a:br>
              <a:rPr lang="en-US" sz="5200" dirty="0"/>
            </a:br>
            <a:r>
              <a:rPr lang="en-US" sz="5200" b="1" dirty="0" err="1"/>
              <a:t>MPI_Allgather</a:t>
            </a:r>
            <a:r>
              <a:rPr lang="en-US" sz="5200" b="1" dirty="0"/>
              <a:t> (&amp;sendbuf,sendcount,</a:t>
            </a:r>
            <a:r>
              <a:rPr lang="en-US" sz="5200" b="1" dirty="0" err="1"/>
              <a:t>sendtype</a:t>
            </a:r>
            <a:r>
              <a:rPr lang="en-US" sz="5200" b="1" dirty="0"/>
              <a:t>,&amp;</a:t>
            </a:r>
            <a:r>
              <a:rPr lang="en-US" sz="5200" b="1" dirty="0" err="1"/>
              <a:t>recvbuf</a:t>
            </a:r>
            <a:r>
              <a:rPr lang="en-US" sz="5200" b="1" dirty="0"/>
              <a:t>, </a:t>
            </a:r>
            <a:r>
              <a:rPr lang="en-US" sz="5200" b="1" dirty="0" err="1" smtClean="0"/>
              <a:t>recvcount,recvtype,comm</a:t>
            </a:r>
            <a:r>
              <a:rPr lang="en-US" sz="5200" b="1" dirty="0"/>
              <a:t>) </a:t>
            </a:r>
            <a:br>
              <a:rPr lang="en-US" sz="5200" b="1" dirty="0"/>
            </a:br>
            <a:r>
              <a:rPr lang="en-US" sz="5200" b="1" dirty="0"/>
              <a:t>MPI_ALLGATHER (</a:t>
            </a:r>
            <a:r>
              <a:rPr lang="en-US" sz="5200" b="1" dirty="0" err="1"/>
              <a:t>sendbuf,sendcount,sendtype,recvbuf</a:t>
            </a:r>
            <a:r>
              <a:rPr lang="en-US" sz="5200" b="1" dirty="0"/>
              <a:t>, </a:t>
            </a:r>
            <a:r>
              <a:rPr lang="en-US" sz="5200" b="1" dirty="0" err="1" smtClean="0"/>
              <a:t>recvcount,recvtype,comm,info</a:t>
            </a:r>
            <a:r>
              <a:rPr lang="en-US" sz="5200" b="1" dirty="0"/>
              <a:t>)</a:t>
            </a:r>
            <a:endParaRPr lang="en-US" sz="5200" dirty="0"/>
          </a:p>
          <a:p>
            <a:pPr marL="0" indent="0">
              <a:buNone/>
            </a:pPr>
            <a:r>
              <a:rPr lang="en-US" sz="5200" b="1" u="sng" dirty="0" err="1">
                <a:hlinkClick r:id="rId7"/>
              </a:rPr>
              <a:t>MPI_Reduce</a:t>
            </a:r>
            <a:endParaRPr lang="en-US" sz="5200" dirty="0"/>
          </a:p>
          <a:p>
            <a:pPr marL="0" indent="0">
              <a:buNone/>
            </a:pPr>
            <a:r>
              <a:rPr lang="en-US" sz="5200" dirty="0"/>
              <a:t>Collective computation operation. Applies a reduction operation on all tasks in the group and places the result in one task. </a:t>
            </a:r>
            <a:br>
              <a:rPr lang="en-US" sz="5200" dirty="0"/>
            </a:br>
            <a:r>
              <a:rPr lang="en-US" sz="5200" b="1" dirty="0" err="1"/>
              <a:t>MPI_Reduce</a:t>
            </a:r>
            <a:r>
              <a:rPr lang="en-US" sz="5200" b="1" dirty="0"/>
              <a:t> (&amp;</a:t>
            </a:r>
            <a:r>
              <a:rPr lang="en-US" sz="5200" b="1" dirty="0" err="1"/>
              <a:t>sendbuf</a:t>
            </a:r>
            <a:r>
              <a:rPr lang="en-US" sz="5200" b="1" dirty="0"/>
              <a:t>,&amp;</a:t>
            </a:r>
            <a:r>
              <a:rPr lang="en-US" sz="5200" b="1" dirty="0" err="1"/>
              <a:t>recvbuf,count,datatype,op,root,comm</a:t>
            </a:r>
            <a:r>
              <a:rPr lang="en-US" sz="5200" b="1" dirty="0"/>
              <a:t>) </a:t>
            </a:r>
            <a:br>
              <a:rPr lang="en-US" sz="5200" b="1" dirty="0"/>
            </a:br>
            <a:r>
              <a:rPr lang="en-US" sz="5200" b="1" dirty="0"/>
              <a:t>MPI_REDUCE (</a:t>
            </a:r>
            <a:r>
              <a:rPr lang="en-US" sz="5200" b="1" dirty="0" err="1"/>
              <a:t>sendbuf,recvbuf,count,datatype,op,root,comm,ierr</a:t>
            </a:r>
            <a:r>
              <a:rPr lang="en-US" sz="5200" b="1" dirty="0"/>
              <a:t>)</a:t>
            </a:r>
            <a:endParaRPr lang="en-US" sz="5200" dirty="0"/>
          </a:p>
          <a:p>
            <a:pPr marL="0" indent="0">
              <a:buNone/>
            </a:pPr>
            <a:endParaRPr lang="uk-UA" dirty="0"/>
          </a:p>
        </p:txBody>
      </p:sp>
    </p:spTree>
    <p:extLst>
      <p:ext uri="{BB962C8B-B14F-4D97-AF65-F5344CB8AC3E}">
        <p14:creationId xmlns:p14="http://schemas.microsoft.com/office/powerpoint/2010/main" val="4092318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lstStyle/>
          <a:p>
            <a:r>
              <a:rPr lang="en-US" b="1" dirty="0"/>
              <a:t>Programming Model</a:t>
            </a:r>
            <a:endParaRPr lang="uk-UA" dirty="0"/>
          </a:p>
        </p:txBody>
      </p:sp>
      <p:sp>
        <p:nvSpPr>
          <p:cNvPr id="3" name="Объект 2"/>
          <p:cNvSpPr>
            <a:spLocks noGrp="1"/>
          </p:cNvSpPr>
          <p:nvPr>
            <p:ph idx="1"/>
          </p:nvPr>
        </p:nvSpPr>
        <p:spPr>
          <a:xfrm>
            <a:off x="395536" y="1268760"/>
            <a:ext cx="8496944" cy="5588725"/>
          </a:xfrm>
        </p:spPr>
        <p:txBody>
          <a:bodyPr>
            <a:normAutofit/>
          </a:bodyPr>
          <a:lstStyle/>
          <a:p>
            <a:r>
              <a:rPr lang="en-US" sz="2400" dirty="0"/>
              <a:t>Originally, MPI was designed for distributed memory architectures, which were becoming increasingly popular at that time (1980s - early 1990s</a:t>
            </a:r>
            <a:r>
              <a:rPr lang="en-US" sz="2400" dirty="0" smtClean="0"/>
              <a:t>).</a:t>
            </a:r>
            <a:endParaRPr lang="uk-UA" sz="2400" dirty="0" smtClean="0"/>
          </a:p>
          <a:p>
            <a:pPr marL="0" indent="0">
              <a:buNone/>
            </a:pPr>
            <a:endParaRPr lang="uk-UA" sz="2400" dirty="0" smtClean="0"/>
          </a:p>
          <a:p>
            <a:pPr marL="0" indent="0">
              <a:buNone/>
            </a:pPr>
            <a:endParaRPr lang="uk-UA" sz="2400" dirty="0"/>
          </a:p>
          <a:p>
            <a:pPr marL="0" indent="0">
              <a:buNone/>
            </a:pPr>
            <a:endParaRPr lang="en-US" sz="2400" dirty="0" smtClean="0"/>
          </a:p>
          <a:p>
            <a:pPr marL="0" indent="0">
              <a:buNone/>
            </a:pPr>
            <a:endParaRPr lang="uk-UA" sz="2400" dirty="0" smtClean="0"/>
          </a:p>
          <a:p>
            <a:r>
              <a:rPr lang="en-US" sz="2400" dirty="0" smtClean="0"/>
              <a:t>As </a:t>
            </a:r>
            <a:r>
              <a:rPr lang="en-US" sz="2400" dirty="0"/>
              <a:t>architecture trends changed, shared memory SMPs were combined over networks creating hybrid distributed memory / shared memory systems</a:t>
            </a:r>
            <a:r>
              <a:rPr lang="en-US" sz="2400" dirty="0" smtClean="0"/>
              <a:t>.</a:t>
            </a:r>
            <a:endParaRPr lang="uk-UA" sz="2400" dirty="0" smtClean="0"/>
          </a:p>
          <a:p>
            <a:endParaRPr lang="uk-UA" dirty="0"/>
          </a:p>
          <a:p>
            <a:endParaRPr lang="en-US" dirty="0"/>
          </a:p>
          <a:p>
            <a:endParaRPr lang="uk-U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9870" y="2420888"/>
            <a:ext cx="4445391"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5387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en-US" b="1" dirty="0"/>
              <a:t>Programming Model</a:t>
            </a:r>
            <a:endParaRPr lang="uk-UA" dirty="0"/>
          </a:p>
        </p:txBody>
      </p:sp>
      <p:sp>
        <p:nvSpPr>
          <p:cNvPr id="3" name="Объект 2"/>
          <p:cNvSpPr>
            <a:spLocks noGrp="1"/>
          </p:cNvSpPr>
          <p:nvPr>
            <p:ph idx="1"/>
          </p:nvPr>
        </p:nvSpPr>
        <p:spPr>
          <a:xfrm>
            <a:off x="457200" y="908720"/>
            <a:ext cx="8507288" cy="5949280"/>
          </a:xfrm>
        </p:spPr>
        <p:txBody>
          <a:bodyPr>
            <a:noAutofit/>
          </a:bodyPr>
          <a:lstStyle/>
          <a:p>
            <a:r>
              <a:rPr lang="en-US" sz="2000" dirty="0" smtClean="0"/>
              <a:t>MPI </a:t>
            </a:r>
            <a:r>
              <a:rPr lang="en-US" sz="2000" dirty="0" err="1" smtClean="0"/>
              <a:t>implementors</a:t>
            </a:r>
            <a:r>
              <a:rPr lang="en-US" sz="2000" dirty="0" smtClean="0"/>
              <a:t> adapted their libraries to handle both types of underlying memory architectures seamlessly. They also adapted/developed ways of handling different interconnects and protocols.</a:t>
            </a:r>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r>
              <a:rPr lang="en-US" sz="2000" dirty="0" smtClean="0"/>
              <a:t>Today</a:t>
            </a:r>
            <a:r>
              <a:rPr lang="en-US" sz="2000" dirty="0"/>
              <a:t>, MPI runs on virtually any hardware platform:</a:t>
            </a:r>
          </a:p>
          <a:p>
            <a:pPr lvl="1"/>
            <a:r>
              <a:rPr lang="en-US" sz="2000" dirty="0"/>
              <a:t>Distributed Memory</a:t>
            </a:r>
          </a:p>
          <a:p>
            <a:pPr lvl="1"/>
            <a:r>
              <a:rPr lang="en-US" sz="2000" dirty="0"/>
              <a:t>Shared Memory</a:t>
            </a:r>
          </a:p>
          <a:p>
            <a:pPr lvl="1"/>
            <a:r>
              <a:rPr lang="en-US" sz="2000" dirty="0"/>
              <a:t>Hybrid</a:t>
            </a:r>
          </a:p>
          <a:p>
            <a:r>
              <a:rPr lang="en-US" sz="2000" dirty="0"/>
              <a:t>The programming model </a:t>
            </a:r>
            <a:r>
              <a:rPr lang="en-US" sz="2000" u="sng" dirty="0"/>
              <a:t>clearly remains a distributed memory model</a:t>
            </a:r>
            <a:r>
              <a:rPr lang="en-US" sz="2000" dirty="0"/>
              <a:t> however, regardless of the underlying physical architecture of the machine.</a:t>
            </a:r>
          </a:p>
          <a:p>
            <a:r>
              <a:rPr lang="en-US" sz="2000" dirty="0"/>
              <a:t>All parallelism is explicit: the programmer is responsible for correctly identifying parallelism and implementing parallel algorithms using MPI constructs</a:t>
            </a:r>
            <a:r>
              <a:rPr lang="en-US" sz="2000" dirty="0" smtClean="0"/>
              <a:t>.</a:t>
            </a:r>
            <a:endParaRPr lang="uk-UA" sz="2000"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1844824"/>
            <a:ext cx="5112568"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8063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Reasons for Using MPI</a:t>
            </a:r>
            <a:endParaRPr lang="uk-UA" dirty="0"/>
          </a:p>
        </p:txBody>
      </p:sp>
      <p:sp>
        <p:nvSpPr>
          <p:cNvPr id="3" name="Объект 2"/>
          <p:cNvSpPr>
            <a:spLocks noGrp="1"/>
          </p:cNvSpPr>
          <p:nvPr>
            <p:ph idx="1"/>
          </p:nvPr>
        </p:nvSpPr>
        <p:spPr/>
        <p:txBody>
          <a:bodyPr>
            <a:normAutofit fontScale="70000" lnSpcReduction="20000"/>
          </a:bodyPr>
          <a:lstStyle/>
          <a:p>
            <a:r>
              <a:rPr lang="en-US" b="1" dirty="0"/>
              <a:t>Standardization</a:t>
            </a:r>
            <a:r>
              <a:rPr lang="en-US" dirty="0"/>
              <a:t> - MPI is the only message passing library which can be considered a standard. It is supported on virtually all HPC platforms. Practically, it has replaced all previous message passing libraries.</a:t>
            </a:r>
          </a:p>
          <a:p>
            <a:r>
              <a:rPr lang="en-US" b="1" dirty="0"/>
              <a:t>Portability</a:t>
            </a:r>
            <a:r>
              <a:rPr lang="en-US" dirty="0"/>
              <a:t> - There is little or no need to modify your source code when you port your application to a different platform that supports (and is compliant with) the MPI standard.</a:t>
            </a:r>
          </a:p>
          <a:p>
            <a:r>
              <a:rPr lang="en-US" b="1" dirty="0"/>
              <a:t>Performance Opportunities</a:t>
            </a:r>
            <a:r>
              <a:rPr lang="en-US" dirty="0"/>
              <a:t> - Vendor implementations should be able to exploit native hardware features to optimize performance. Any implementation is free to develop optimized algorithms.</a:t>
            </a:r>
          </a:p>
          <a:p>
            <a:r>
              <a:rPr lang="en-US" b="1" dirty="0"/>
              <a:t>Functionality</a:t>
            </a:r>
            <a:r>
              <a:rPr lang="en-US" dirty="0"/>
              <a:t> - There are over 430 routines defined in MPI-3, which includes the majority of those in MPI-2 and MPI-1.</a:t>
            </a:r>
          </a:p>
          <a:p>
            <a:r>
              <a:rPr lang="en-US" b="1" dirty="0"/>
              <a:t>Availability</a:t>
            </a:r>
            <a:r>
              <a:rPr lang="en-US" dirty="0"/>
              <a:t> - A variety of implementations are available, both vendor and public domain.</a:t>
            </a:r>
          </a:p>
          <a:p>
            <a:pPr marL="0" indent="0">
              <a:buNone/>
            </a:pPr>
            <a:endParaRPr lang="uk-UA" dirty="0"/>
          </a:p>
        </p:txBody>
      </p:sp>
    </p:spTree>
    <p:extLst>
      <p:ext uri="{BB962C8B-B14F-4D97-AF65-F5344CB8AC3E}">
        <p14:creationId xmlns:p14="http://schemas.microsoft.com/office/powerpoint/2010/main" val="3981961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 </a:t>
            </a:r>
            <a:r>
              <a:rPr lang="en-US" b="1" dirty="0"/>
              <a:t>Documentation</a:t>
            </a:r>
            <a:endParaRPr lang="uk-UA" dirty="0"/>
          </a:p>
        </p:txBody>
      </p:sp>
      <p:sp>
        <p:nvSpPr>
          <p:cNvPr id="3" name="Объект 2"/>
          <p:cNvSpPr>
            <a:spLocks noGrp="1"/>
          </p:cNvSpPr>
          <p:nvPr>
            <p:ph idx="1"/>
          </p:nvPr>
        </p:nvSpPr>
        <p:spPr/>
        <p:txBody>
          <a:bodyPr/>
          <a:lstStyle/>
          <a:p>
            <a:r>
              <a:rPr lang="en-US" dirty="0"/>
              <a:t>Documentation for all versions of the MPI standard is available at: </a:t>
            </a:r>
            <a:endParaRPr lang="en-US" dirty="0" smtClean="0"/>
          </a:p>
          <a:p>
            <a:pPr marL="0" indent="0">
              <a:buNone/>
            </a:pPr>
            <a:r>
              <a:rPr lang="en-US" u="sng" dirty="0" smtClean="0">
                <a:hlinkClick r:id="rId2"/>
              </a:rPr>
              <a:t>http</a:t>
            </a:r>
            <a:r>
              <a:rPr lang="en-US" u="sng" dirty="0">
                <a:hlinkClick r:id="rId2"/>
              </a:rPr>
              <a:t>://www.mpi-forum.org/docs/</a:t>
            </a:r>
            <a:endParaRPr lang="uk-UA" dirty="0"/>
          </a:p>
        </p:txBody>
      </p:sp>
    </p:spTree>
    <p:extLst>
      <p:ext uri="{BB962C8B-B14F-4D97-AF65-F5344CB8AC3E}">
        <p14:creationId xmlns:p14="http://schemas.microsoft.com/office/powerpoint/2010/main" val="2649048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Open MPI</a:t>
            </a:r>
            <a:br>
              <a:rPr lang="en-US" b="1" dirty="0"/>
            </a:br>
            <a:endParaRPr lang="uk-UA" dirty="0"/>
          </a:p>
        </p:txBody>
      </p:sp>
      <p:sp>
        <p:nvSpPr>
          <p:cNvPr id="3" name="Объект 2"/>
          <p:cNvSpPr>
            <a:spLocks noGrp="1"/>
          </p:cNvSpPr>
          <p:nvPr>
            <p:ph idx="1"/>
          </p:nvPr>
        </p:nvSpPr>
        <p:spPr>
          <a:xfrm>
            <a:off x="457200" y="1052736"/>
            <a:ext cx="8229600" cy="5073427"/>
          </a:xfrm>
        </p:spPr>
        <p:txBody>
          <a:bodyPr>
            <a:normAutofit fontScale="85000" lnSpcReduction="20000"/>
          </a:bodyPr>
          <a:lstStyle/>
          <a:p>
            <a:pPr algn="just"/>
            <a:r>
              <a:rPr lang="en-US" dirty="0"/>
              <a:t>Open MPI is a thread-safe, open source MPI-2 implementation that is developed and maintained by a consortium of academic, research, and industry partners.</a:t>
            </a:r>
          </a:p>
          <a:p>
            <a:pPr algn="just"/>
            <a:r>
              <a:rPr lang="en-US" dirty="0"/>
              <a:t>Open MPI is available on most LC Linux clusters. You'll need to load the desired </a:t>
            </a:r>
            <a:r>
              <a:rPr lang="en-US" dirty="0" err="1"/>
              <a:t>dotkit</a:t>
            </a:r>
            <a:r>
              <a:rPr lang="en-US" dirty="0"/>
              <a:t> package using the </a:t>
            </a:r>
            <a:r>
              <a:rPr lang="en-US" b="1" dirty="0"/>
              <a:t>use</a:t>
            </a:r>
            <a:r>
              <a:rPr lang="en-US" dirty="0"/>
              <a:t> command. For </a:t>
            </a:r>
            <a:r>
              <a:rPr lang="en-US" dirty="0" err="1"/>
              <a:t>example:</a:t>
            </a:r>
            <a:r>
              <a:rPr lang="en-US" b="1" dirty="0" err="1"/>
              <a:t>use</a:t>
            </a:r>
            <a:r>
              <a:rPr lang="en-US" b="1" dirty="0"/>
              <a:t> -l</a:t>
            </a:r>
            <a:r>
              <a:rPr lang="en-US" dirty="0"/>
              <a:t> </a:t>
            </a:r>
            <a:r>
              <a:rPr lang="en-US" i="1" dirty="0"/>
              <a:t>(list available packages)</a:t>
            </a:r>
            <a:r>
              <a:rPr lang="en-US" dirty="0"/>
              <a:t> </a:t>
            </a:r>
            <a:r>
              <a:rPr lang="en-US" b="1" dirty="0"/>
              <a:t>use openmpi-gnu-1.4.3</a:t>
            </a:r>
            <a:r>
              <a:rPr lang="en-US" dirty="0"/>
              <a:t> </a:t>
            </a:r>
            <a:r>
              <a:rPr lang="en-US" i="1" dirty="0"/>
              <a:t>(use the package of interest)</a:t>
            </a:r>
            <a:endParaRPr lang="en-US" dirty="0"/>
          </a:p>
          <a:p>
            <a:pPr algn="just"/>
            <a:r>
              <a:rPr lang="en-US" dirty="0"/>
              <a:t>This ensures that LC's MPI wrapper scripts point to the desired version of Open MPI.</a:t>
            </a:r>
          </a:p>
          <a:p>
            <a:pPr algn="just"/>
            <a:r>
              <a:rPr lang="en-US" dirty="0" smtClean="0"/>
              <a:t>More </a:t>
            </a:r>
            <a:r>
              <a:rPr lang="en-US" dirty="0"/>
              <a:t>info about Open MPI in general: </a:t>
            </a:r>
            <a:endParaRPr lang="en-US" dirty="0" smtClean="0"/>
          </a:p>
          <a:p>
            <a:pPr marL="0" indent="0" algn="just">
              <a:buNone/>
            </a:pPr>
            <a:r>
              <a:rPr lang="en-US" u="sng" dirty="0" smtClean="0">
                <a:hlinkClick r:id="rId2"/>
              </a:rPr>
              <a:t>www.open-mpi.org</a:t>
            </a:r>
            <a:endParaRPr lang="en-US" dirty="0"/>
          </a:p>
          <a:p>
            <a:endParaRPr lang="uk-UA" dirty="0"/>
          </a:p>
        </p:txBody>
      </p:sp>
    </p:spTree>
    <p:extLst>
      <p:ext uri="{BB962C8B-B14F-4D97-AF65-F5344CB8AC3E}">
        <p14:creationId xmlns:p14="http://schemas.microsoft.com/office/powerpoint/2010/main" val="306996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49300"/>
          </a:xfrm>
        </p:spPr>
        <p:txBody>
          <a:bodyPr>
            <a:normAutofit fontScale="90000"/>
          </a:bodyPr>
          <a:lstStyle/>
          <a:p>
            <a:r>
              <a:rPr lang="en-US" b="1" dirty="0"/>
              <a:t>General MPI Program Structure</a:t>
            </a:r>
            <a:endParaRPr lang="uk-U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9597" y="1023938"/>
            <a:ext cx="4850854" cy="551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7923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Communicators and Groups</a:t>
            </a:r>
            <a:endParaRPr lang="uk-UA" dirty="0"/>
          </a:p>
        </p:txBody>
      </p:sp>
      <p:sp>
        <p:nvSpPr>
          <p:cNvPr id="3" name="Объект 2"/>
          <p:cNvSpPr>
            <a:spLocks noGrp="1"/>
          </p:cNvSpPr>
          <p:nvPr>
            <p:ph idx="1"/>
          </p:nvPr>
        </p:nvSpPr>
        <p:spPr/>
        <p:txBody>
          <a:bodyPr>
            <a:normAutofit fontScale="92500" lnSpcReduction="20000"/>
          </a:bodyPr>
          <a:lstStyle/>
          <a:p>
            <a:r>
              <a:rPr lang="en-US" dirty="0"/>
              <a:t>MPI uses objects called communicators and groups to define which collection of processes may communicate with each other.</a:t>
            </a:r>
          </a:p>
          <a:p>
            <a:r>
              <a:rPr lang="en-US" dirty="0"/>
              <a:t>Most MPI routines require you to specify a communicator as an argument.</a:t>
            </a:r>
          </a:p>
          <a:p>
            <a:r>
              <a:rPr lang="en-US" dirty="0"/>
              <a:t>Communicators and groups will be covered in more detail later. For now, simply use </a:t>
            </a:r>
            <a:r>
              <a:rPr lang="en-US" b="1" dirty="0"/>
              <a:t>MPI_COMM_WORLD</a:t>
            </a:r>
            <a:r>
              <a:rPr lang="en-US" dirty="0"/>
              <a:t> whenever a communicator is required - it is the predefined communicator that includes all of your MPI processes.</a:t>
            </a:r>
          </a:p>
          <a:p>
            <a:endParaRPr lang="uk-UA" dirty="0"/>
          </a:p>
        </p:txBody>
      </p:sp>
    </p:spTree>
    <p:extLst>
      <p:ext uri="{BB962C8B-B14F-4D97-AF65-F5344CB8AC3E}">
        <p14:creationId xmlns:p14="http://schemas.microsoft.com/office/powerpoint/2010/main" val="3644698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539</TotalTime>
  <Words>1604</Words>
  <Application>Microsoft Office PowerPoint</Application>
  <PresentationFormat>Экран (4:3)</PresentationFormat>
  <Paragraphs>327</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Тема Office</vt:lpstr>
      <vt:lpstr>  Message Passing Interface (MPI) </vt:lpstr>
      <vt:lpstr>An Interface Specification</vt:lpstr>
      <vt:lpstr>Programming Model</vt:lpstr>
      <vt:lpstr>Programming Model</vt:lpstr>
      <vt:lpstr>Reasons for Using MPI</vt:lpstr>
      <vt:lpstr> Documentation</vt:lpstr>
      <vt:lpstr>Open MPI </vt:lpstr>
      <vt:lpstr>General MPI Program Structure</vt:lpstr>
      <vt:lpstr>Communicators and Groups</vt:lpstr>
      <vt:lpstr>Rank</vt:lpstr>
      <vt:lpstr>Environment Management Routines</vt:lpstr>
      <vt:lpstr>Презентация PowerPoint</vt:lpstr>
      <vt:lpstr>Презентация PowerPoint</vt:lpstr>
      <vt:lpstr>C Language - Environment Management Routines Example</vt:lpstr>
      <vt:lpstr>Hello, world</vt:lpstr>
      <vt:lpstr>Point to Point Communication Routines</vt:lpstr>
      <vt:lpstr>Point to Point Communication Routines</vt:lpstr>
      <vt:lpstr>Matrix multiply</vt:lpstr>
      <vt:lpstr>Презентация PowerPoint</vt:lpstr>
      <vt:lpstr>Презентация PowerPoint</vt:lpstr>
      <vt:lpstr>Презентация PowerPoint</vt:lpstr>
      <vt:lpstr>Matrix multiply</vt:lpstr>
      <vt:lpstr>Презентация PowerPoint</vt:lpstr>
      <vt:lpstr>Презентация PowerPoint</vt:lpstr>
      <vt:lpstr>Презентация PowerPoint</vt:lpstr>
      <vt:lpstr>Презентация PowerPoint</vt:lpstr>
      <vt:lpstr>Collective Communication Routines</vt:lpstr>
      <vt:lpstr>Types of Collective Operations</vt:lpstr>
      <vt:lpstr>Collective Communication Routines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Технологія Message Passing Interface (MPI)</dc:title>
  <dc:creator>Ю</dc:creator>
  <cp:lastModifiedBy>Інна</cp:lastModifiedBy>
  <cp:revision>40</cp:revision>
  <dcterms:created xsi:type="dcterms:W3CDTF">2016-02-07T12:07:59Z</dcterms:created>
  <dcterms:modified xsi:type="dcterms:W3CDTF">2016-02-17T10:01:58Z</dcterms:modified>
</cp:coreProperties>
</file>