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84" r:id="rId3"/>
    <p:sldId id="486" r:id="rId4"/>
    <p:sldId id="500" r:id="rId5"/>
    <p:sldId id="386" r:id="rId6"/>
    <p:sldId id="501" r:id="rId7"/>
    <p:sldId id="502" r:id="rId8"/>
    <p:sldId id="503" r:id="rId9"/>
    <p:sldId id="487" r:id="rId10"/>
    <p:sldId id="504" r:id="rId11"/>
    <p:sldId id="505" r:id="rId12"/>
    <p:sldId id="506" r:id="rId13"/>
    <p:sldId id="489" r:id="rId14"/>
    <p:sldId id="405" r:id="rId15"/>
    <p:sldId id="425" r:id="rId16"/>
    <p:sldId id="476" r:id="rId17"/>
    <p:sldId id="491" r:id="rId18"/>
    <p:sldId id="427" r:id="rId19"/>
    <p:sldId id="428" r:id="rId20"/>
    <p:sldId id="429" r:id="rId21"/>
    <p:sldId id="470" r:id="rId22"/>
    <p:sldId id="471" r:id="rId23"/>
    <p:sldId id="430" r:id="rId24"/>
    <p:sldId id="431" r:id="rId25"/>
    <p:sldId id="433" r:id="rId26"/>
    <p:sldId id="507" r:id="rId27"/>
    <p:sldId id="496" r:id="rId2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D86"/>
    <a:srgbClr val="1E3C82"/>
    <a:srgbClr val="1E3C88"/>
    <a:srgbClr val="243C88"/>
    <a:srgbClr val="253587"/>
    <a:srgbClr val="2A4392"/>
    <a:srgbClr val="253A7F"/>
    <a:srgbClr val="1D2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298" autoAdjust="0"/>
  </p:normalViewPr>
  <p:slideViewPr>
    <p:cSldViewPr>
      <p:cViewPr>
        <p:scale>
          <a:sx n="80" d="100"/>
          <a:sy n="80" d="100"/>
        </p:scale>
        <p:origin x="-210" y="10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C6D87C4-C8D8-45C5-8A17-797276273409}" type="datetimeFigureOut">
              <a:rPr lang="en-US"/>
              <a:pPr>
                <a:defRPr/>
              </a:pPr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http://mpj-express.org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EDBFCB1-480F-4233-9761-47B9C77BD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0680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http://mpj-express.org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8ECAAA9-A55D-4DC4-B9B6-9F5B82612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273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4618E0-BC4C-4DBD-B577-6B155B6F15A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http://mpj-express.org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DDF732-ABFA-43C7-92A0-E90A9D7A41E3}" type="slidenum">
              <a:rPr lang="en-US"/>
              <a:pPr/>
              <a:t>23</a:t>
            </a:fld>
            <a:endParaRPr lang="en-US"/>
          </a:p>
        </p:txBody>
      </p:sp>
      <p:sp>
        <p:nvSpPr>
          <p:cNvPr id="1032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D7AA6-65BE-40A3-A829-15BE3A40A2C8}" type="slidenum">
              <a:rPr lang="en-US"/>
              <a:pPr/>
              <a:t>24</a:t>
            </a:fld>
            <a:endParaRPr lang="en-US"/>
          </a:p>
        </p:txBody>
      </p:sp>
      <p:sp>
        <p:nvSpPr>
          <p:cNvPr id="1034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84B288-A422-4589-84EE-FC0FC7DFC524}" type="slidenum">
              <a:rPr lang="en-US"/>
              <a:pPr/>
              <a:t>25</a:t>
            </a:fld>
            <a:endParaRPr lang="en-US"/>
          </a:p>
        </p:txBody>
      </p:sp>
      <p:sp>
        <p:nvSpPr>
          <p:cNvPr id="1036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http://mpj-express.org</a:t>
            </a: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CB90F-1B26-4B1F-B4FA-575B1BBE7F9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40C8E-7FB7-4C0C-A0B1-A92E81EA3285}" type="slidenum">
              <a:rPr lang="en-US"/>
              <a:pPr/>
              <a:t>14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FC8EB9-725C-4B7B-9B8E-DF98885DBA8A}" type="slidenum">
              <a:rPr lang="en-US"/>
              <a:pPr/>
              <a:t>15</a:t>
            </a:fld>
            <a:endParaRPr lang="en-US"/>
          </a:p>
        </p:txBody>
      </p:sp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F5232-5E57-4D2F-830D-3E6CE1D8BAE2}" type="slidenum">
              <a:rPr lang="en-US"/>
              <a:pPr/>
              <a:t>18</a:t>
            </a:fld>
            <a:endParaRPr lang="en-US"/>
          </a:p>
        </p:txBody>
      </p:sp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32AB9-F467-4EF9-9B39-91617CC70219}" type="slidenum">
              <a:rPr lang="en-US"/>
              <a:pPr/>
              <a:t>19</a:t>
            </a:fld>
            <a:endParaRPr lang="en-US"/>
          </a:p>
        </p:txBody>
      </p:sp>
      <p:sp>
        <p:nvSpPr>
          <p:cNvPr id="80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029C1-1876-4924-A886-B7C749FED91D}" type="slidenum">
              <a:rPr lang="en-US"/>
              <a:pPr/>
              <a:t>20</a:t>
            </a:fld>
            <a:endParaRPr lang="en-US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32AB9-F467-4EF9-9B39-91617CC70219}" type="slidenum">
              <a:rPr lang="en-US"/>
              <a:pPr/>
              <a:t>21</a:t>
            </a:fld>
            <a:endParaRPr lang="en-US"/>
          </a:p>
        </p:txBody>
      </p:sp>
      <p:sp>
        <p:nvSpPr>
          <p:cNvPr id="80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029C1-1876-4924-A886-B7C749FED91D}" type="slidenum">
              <a:rPr lang="en-US"/>
              <a:pPr/>
              <a:t>22</a:t>
            </a:fld>
            <a:endParaRPr lang="en-US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981200"/>
            <a:ext cx="8686800" cy="1470025"/>
          </a:xfrm>
          <a:solidFill>
            <a:srgbClr val="1E3C82"/>
          </a:solidFill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83C72-1856-45F1-A769-03B358BAF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0"/>
            <a:ext cx="990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1E3C82"/>
          </a:solidFill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4FB56-B697-48CA-9647-AEAECAC67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0"/>
            <a:ext cx="990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F81EA-DDD3-46FA-912F-03828886C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logo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0"/>
            <a:ext cx="990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E67EA-FDC1-4529-9F10-D7636CADF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0"/>
            <a:ext cx="990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485A0-A7EF-40B7-AFB9-2A82EC836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EBDC5-C890-4097-8CFA-412C2C352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5FEE5-7EE4-497D-A099-26F577531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200" y="914400"/>
            <a:ext cx="4000500" cy="5181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1100" y="9144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3EC24E-6740-45F6-A133-7B3543F3068D}" type="datetime4">
              <a:rPr lang="en-US"/>
              <a:pPr/>
              <a:t>February 18,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4B44D9-BBCF-4FA3-B6D4-A434D798DB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1E3C8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096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72DF051-5823-4376-95B3-E2824FE4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48400"/>
            <a:ext cx="9144000" cy="1588"/>
          </a:xfrm>
          <a:prstGeom prst="line">
            <a:avLst/>
          </a:prstGeom>
          <a:ln w="25400">
            <a:solidFill>
              <a:srgbClr val="1E3C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198" r:id="rId6"/>
    <p:sldLayoutId id="2147484199" r:id="rId7"/>
    <p:sldLayoutId id="214748420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8600" y="3048000"/>
            <a:ext cx="8686800" cy="1524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Programming Parallel Hardware using</a:t>
            </a:r>
            <a:br>
              <a:rPr lang="en-US" sz="3200" dirty="0" smtClean="0"/>
            </a:br>
            <a:r>
              <a:rPr lang="en-US" sz="3200" dirty="0" smtClean="0"/>
              <a:t> MPJ Express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600" y="5267980"/>
            <a:ext cx="327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Times New Roman" pitchFamily="18" charset="0"/>
              </a:rPr>
              <a:t>By A.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+mn-lt"/>
                <a:cs typeface="Times New Roman" pitchFamily="18" charset="0"/>
              </a:rPr>
              <a:t>Shafi</a:t>
            </a:r>
            <a:endParaRPr lang="en-US" sz="2800" dirty="0" smtClean="0">
              <a:solidFill>
                <a:schemeClr val="bg1">
                  <a:lumMod val="8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Documentation: class </a:t>
            </a:r>
            <a:r>
              <a:rPr lang="en-US" dirty="0" err="1" smtClean="0"/>
              <a:t>Comm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90" r="30710"/>
          <a:stretch/>
        </p:blipFill>
        <p:spPr bwMode="auto">
          <a:xfrm>
            <a:off x="228600" y="685800"/>
            <a:ext cx="8652681" cy="653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6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Documentation: Send() method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" t="25316" r="9708" b="5820"/>
          <a:stretch/>
        </p:blipFill>
        <p:spPr bwMode="auto">
          <a:xfrm>
            <a:off x="914400" y="990600"/>
            <a:ext cx="664845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6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Documentation: </a:t>
            </a:r>
            <a:r>
              <a:rPr lang="en-US" dirty="0" err="1" smtClean="0"/>
              <a:t>Recv</a:t>
            </a:r>
            <a:r>
              <a:rPr lang="en-US" dirty="0" smtClean="0"/>
              <a:t>() method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" t="23352" r="9462" b="3016"/>
          <a:stretch/>
        </p:blipFill>
        <p:spPr bwMode="auto">
          <a:xfrm>
            <a:off x="838200" y="914400"/>
            <a:ext cx="668655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3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553200"/>
            <a:ext cx="1905000" cy="457200"/>
          </a:xfrm>
        </p:spPr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 rotWithShape="1">
          <a:blip r:embed="rId2"/>
          <a:srcRect l="2987"/>
          <a:stretch/>
        </p:blipFill>
        <p:spPr bwMode="auto">
          <a:xfrm>
            <a:off x="371474" y="228600"/>
            <a:ext cx="7781926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267200" y="5307449"/>
            <a:ext cx="4800600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Cordia New" pitchFamily="34" charset="-34"/>
                <a:cs typeface="Cordia New" pitchFamily="34" charset="-34"/>
              </a:rPr>
              <a:t>aamirshafi@velour</a:t>
            </a:r>
            <a:r>
              <a:rPr lang="en-US" sz="1800" b="1" dirty="0" smtClean="0">
                <a:latin typeface="Cordia New" pitchFamily="34" charset="-34"/>
                <a:cs typeface="Cordia New" pitchFamily="34" charset="-34"/>
              </a:rPr>
              <a:t>:~/work/</a:t>
            </a:r>
            <a:r>
              <a:rPr lang="en-US" sz="1800" b="1" dirty="0" err="1" smtClean="0">
                <a:latin typeface="Cordia New" pitchFamily="34" charset="-34"/>
                <a:cs typeface="Cordia New" pitchFamily="34" charset="-34"/>
              </a:rPr>
              <a:t>mpj</a:t>
            </a:r>
            <a:r>
              <a:rPr lang="en-US" sz="1800" b="1" dirty="0" smtClean="0">
                <a:latin typeface="Cordia New" pitchFamily="34" charset="-34"/>
                <a:cs typeface="Cordia New" pitchFamily="34" charset="-34"/>
              </a:rPr>
              <a:t>-user$ mpjrun.sh -</a:t>
            </a:r>
            <a:r>
              <a:rPr lang="en-US" sz="1800" b="1" dirty="0" err="1" smtClean="0">
                <a:latin typeface="Cordia New" pitchFamily="34" charset="-34"/>
                <a:cs typeface="Cordia New" pitchFamily="34" charset="-34"/>
              </a:rPr>
              <a:t>np</a:t>
            </a:r>
            <a:r>
              <a:rPr lang="en-US" sz="1800" b="1" dirty="0" smtClean="0">
                <a:latin typeface="Cordia New" pitchFamily="34" charset="-34"/>
                <a:cs typeface="Cordia New" pitchFamily="34" charset="-34"/>
              </a:rPr>
              <a:t> 5 </a:t>
            </a:r>
            <a:r>
              <a:rPr lang="en-US" sz="1800" b="1" dirty="0" err="1" smtClean="0">
                <a:latin typeface="Cordia New" pitchFamily="34" charset="-34"/>
                <a:cs typeface="Cordia New" pitchFamily="34" charset="-34"/>
              </a:rPr>
              <a:t>ToyExample</a:t>
            </a:r>
            <a:endParaRPr lang="en-US" sz="1800" b="1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1800" b="1" dirty="0" smtClean="0">
                <a:latin typeface="Cordia New" pitchFamily="34" charset="-34"/>
                <a:cs typeface="Cordia New" pitchFamily="34" charset="-34"/>
              </a:rPr>
              <a:t>MPJ Express (0.38) is started in the </a:t>
            </a:r>
            <a:r>
              <a:rPr lang="en-US" sz="1800" b="1" dirty="0" err="1" smtClean="0">
                <a:latin typeface="Cordia New" pitchFamily="34" charset="-34"/>
                <a:cs typeface="Cordia New" pitchFamily="34" charset="-34"/>
              </a:rPr>
              <a:t>multicore</a:t>
            </a:r>
            <a:r>
              <a:rPr lang="en-US" sz="1800" b="1" dirty="0" smtClean="0">
                <a:latin typeface="Cordia New" pitchFamily="34" charset="-34"/>
                <a:cs typeface="Cordia New" pitchFamily="34" charset="-34"/>
              </a:rPr>
              <a:t> configuration</a:t>
            </a:r>
          </a:p>
          <a:p>
            <a:r>
              <a:rPr lang="en-US" sz="1800" b="1" dirty="0" smtClean="0">
                <a:latin typeface="Cordia New" pitchFamily="34" charset="-34"/>
                <a:cs typeface="Cordia New" pitchFamily="34" charset="-34"/>
              </a:rPr>
              <a:t>1 1 1 1 2 2 2 2 3 3 3 3 4 4 4 4</a:t>
            </a:r>
          </a:p>
          <a:p>
            <a:endParaRPr lang="en-US" sz="16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Point-to-point Communication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0" y="4267200"/>
            <a:ext cx="6248400" cy="1295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Non-blocking methods return a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Request</a:t>
            </a:r>
            <a:r>
              <a:rPr lang="en-US" sz="2000" dirty="0" smtClean="0"/>
              <a:t> </a:t>
            </a:r>
            <a:r>
              <a:rPr lang="en-US" sz="2400" dirty="0" smtClean="0"/>
              <a:t>object:</a:t>
            </a:r>
          </a:p>
          <a:p>
            <a:pPr lvl="1"/>
            <a:r>
              <a:rPr lang="en-US" sz="1800" dirty="0" smtClean="0">
                <a:latin typeface="Courier New" pitchFamily="49" charset="0"/>
                <a:ea typeface="+mn-ea"/>
                <a:cs typeface="Courier New" pitchFamily="49" charset="0"/>
              </a:rPr>
              <a:t>Wait()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//waits until communication completes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sz="1800" dirty="0" smtClean="0">
                <a:latin typeface="Courier New" pitchFamily="49" charset="0"/>
                <a:ea typeface="+mn-ea"/>
                <a:cs typeface="Courier New" pitchFamily="49" charset="0"/>
              </a:rPr>
              <a:t>Test()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//test if the communication has finished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3BB12BB2-D57B-49C3-B65B-EA1377101525}" type="slidenum">
              <a:rPr lang="en-US"/>
              <a:pPr/>
              <a:t>14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1295400"/>
          <a:ext cx="7696200" cy="2667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39240"/>
                <a:gridCol w="1539240"/>
                <a:gridCol w="1539240"/>
                <a:gridCol w="1539240"/>
                <a:gridCol w="1539240"/>
              </a:tblGrid>
              <a:tr h="889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Synchronous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Buffered</a:t>
                      </a:r>
                      <a:endParaRPr lang="en-US" dirty="0"/>
                    </a:p>
                  </a:txBody>
                  <a:tcPr/>
                </a:tc>
              </a:tr>
              <a:tr h="889000">
                <a:tc>
                  <a:txBody>
                    <a:bodyPr/>
                    <a:lstStyle/>
                    <a:p>
                      <a:r>
                        <a:rPr lang="en-US" dirty="0" smtClean="0"/>
                        <a:t>Blocking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Send()</a:t>
                      </a:r>
                    </a:p>
                    <a:p>
                      <a:r>
                        <a:rPr lang="en-US" dirty="0" err="1" smtClean="0"/>
                        <a:t>Recv</a:t>
                      </a:r>
                      <a:r>
                        <a:rPr lang="en-US" dirty="0" smtClean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Ssend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Rsend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Bsend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</a:tr>
              <a:tr h="889000">
                <a:tc>
                  <a:txBody>
                    <a:bodyPr/>
                    <a:lstStyle/>
                    <a:p>
                      <a:r>
                        <a:rPr lang="en-US" dirty="0" smtClean="0"/>
                        <a:t>Non-blocking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Isend</a:t>
                      </a:r>
                      <a:r>
                        <a:rPr lang="en-US" dirty="0" smtClean="0"/>
                        <a:t>()</a:t>
                      </a:r>
                    </a:p>
                    <a:p>
                      <a:r>
                        <a:rPr lang="en-US" dirty="0" err="1" smtClean="0"/>
                        <a:t>Irecv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Issend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Irsend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Ibsend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EA5DD110-2E5A-480F-821D-E95330F599EE}" type="slidenum">
              <a:rPr lang="en-US"/>
              <a:pPr/>
              <a:t>15</a:t>
            </a:fld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913" y="288131"/>
            <a:ext cx="8958262" cy="6172200"/>
            <a:chOff x="21" y="192"/>
            <a:chExt cx="5643" cy="388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416" y="2928"/>
              <a:ext cx="192" cy="768"/>
              <a:chOff x="528" y="864"/>
              <a:chExt cx="192" cy="768"/>
            </a:xfrm>
          </p:grpSpPr>
          <p:sp>
            <p:nvSpPr>
              <p:cNvPr id="791556" name="Line 4"/>
              <p:cNvSpPr>
                <a:spLocks noChangeShapeType="1"/>
              </p:cNvSpPr>
              <p:nvPr/>
            </p:nvSpPr>
            <p:spPr bwMode="auto">
              <a:xfrm>
                <a:off x="624" y="86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557" name="Line 5"/>
              <p:cNvSpPr>
                <a:spLocks noChangeShapeType="1"/>
              </p:cNvSpPr>
              <p:nvPr/>
            </p:nvSpPr>
            <p:spPr bwMode="auto">
              <a:xfrm>
                <a:off x="528" y="163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558" name="Line 6"/>
              <p:cNvSpPr>
                <a:spLocks noChangeShapeType="1"/>
              </p:cNvSpPr>
              <p:nvPr/>
            </p:nvSpPr>
            <p:spPr bwMode="auto">
              <a:xfrm>
                <a:off x="528" y="8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1559" name="Text Box 7"/>
            <p:cNvSpPr txBox="1">
              <a:spLocks noChangeArrowheads="1"/>
            </p:cNvSpPr>
            <p:nvPr/>
          </p:nvSpPr>
          <p:spPr bwMode="auto">
            <a:xfrm>
              <a:off x="892" y="3696"/>
              <a:ext cx="7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CC6600"/>
                  </a:solidFill>
                  <a:latin typeface="Arial" charset="0"/>
                </a:rPr>
                <a:t>CPU waits</a:t>
              </a:r>
            </a:p>
          </p:txBody>
        </p:sp>
        <p:sp>
          <p:nvSpPr>
            <p:cNvPr id="791560" name="Text Box 8"/>
            <p:cNvSpPr txBox="1">
              <a:spLocks noChangeArrowheads="1"/>
            </p:cNvSpPr>
            <p:nvPr/>
          </p:nvSpPr>
          <p:spPr bwMode="auto">
            <a:xfrm>
              <a:off x="2338" y="192"/>
              <a:ext cx="11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latin typeface="Arial" charset="0"/>
                </a:rPr>
                <a:t>“Blocking”</a:t>
              </a:r>
            </a:p>
          </p:txBody>
        </p:sp>
        <p:sp>
          <p:nvSpPr>
            <p:cNvPr id="791561" name="Text Box 9"/>
            <p:cNvSpPr txBox="1">
              <a:spLocks noChangeArrowheads="1"/>
            </p:cNvSpPr>
            <p:nvPr/>
          </p:nvSpPr>
          <p:spPr bwMode="auto">
            <a:xfrm>
              <a:off x="374" y="660"/>
              <a:ext cx="6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 New" pitchFamily="49" charset="0"/>
                </a:rPr>
                <a:t>Send()</a:t>
              </a:r>
            </a:p>
          </p:txBody>
        </p:sp>
        <p:sp>
          <p:nvSpPr>
            <p:cNvPr id="791562" name="Text Box 10"/>
            <p:cNvSpPr txBox="1">
              <a:spLocks noChangeArrowheads="1"/>
            </p:cNvSpPr>
            <p:nvPr/>
          </p:nvSpPr>
          <p:spPr bwMode="auto">
            <a:xfrm>
              <a:off x="4308" y="694"/>
              <a:ext cx="6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 New" pitchFamily="49" charset="0"/>
                </a:rPr>
                <a:t>Recv</a:t>
              </a:r>
              <a:r>
                <a:rPr lang="en-US" sz="18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 New" pitchFamily="49" charset="0"/>
                </a:rPr>
                <a:t>()</a:t>
              </a:r>
            </a:p>
          </p:txBody>
        </p:sp>
        <p:sp>
          <p:nvSpPr>
            <p:cNvPr id="791563" name="Text Box 11"/>
            <p:cNvSpPr txBox="1">
              <a:spLocks noChangeArrowheads="1"/>
            </p:cNvSpPr>
            <p:nvPr/>
          </p:nvSpPr>
          <p:spPr bwMode="auto">
            <a:xfrm>
              <a:off x="428" y="288"/>
              <a:ext cx="6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33CC"/>
                  </a:solidFill>
                  <a:latin typeface="Arial" charset="0"/>
                </a:rPr>
                <a:t>Sender</a:t>
              </a:r>
            </a:p>
          </p:txBody>
        </p:sp>
        <p:sp>
          <p:nvSpPr>
            <p:cNvPr id="791564" name="Text Box 12"/>
            <p:cNvSpPr txBox="1">
              <a:spLocks noChangeArrowheads="1"/>
            </p:cNvSpPr>
            <p:nvPr/>
          </p:nvSpPr>
          <p:spPr bwMode="auto">
            <a:xfrm>
              <a:off x="4276" y="311"/>
              <a:ext cx="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33CC"/>
                  </a:solidFill>
                  <a:latin typeface="Arial" charset="0"/>
                </a:rPr>
                <a:t>Receiver</a:t>
              </a:r>
            </a:p>
          </p:txBody>
        </p:sp>
        <p:sp>
          <p:nvSpPr>
            <p:cNvPr id="791565" name="Line 13"/>
            <p:cNvSpPr>
              <a:spLocks noChangeShapeType="1"/>
            </p:cNvSpPr>
            <p:nvPr/>
          </p:nvSpPr>
          <p:spPr bwMode="auto">
            <a:xfrm>
              <a:off x="1680" y="576"/>
              <a:ext cx="0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1566" name="Line 14"/>
            <p:cNvSpPr>
              <a:spLocks noChangeShapeType="1"/>
            </p:cNvSpPr>
            <p:nvPr/>
          </p:nvSpPr>
          <p:spPr bwMode="auto">
            <a:xfrm>
              <a:off x="4176" y="624"/>
              <a:ext cx="0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1567" name="Line 15"/>
            <p:cNvSpPr>
              <a:spLocks noChangeShapeType="1"/>
            </p:cNvSpPr>
            <p:nvPr/>
          </p:nvSpPr>
          <p:spPr bwMode="auto">
            <a:xfrm>
              <a:off x="1680" y="768"/>
              <a:ext cx="2496" cy="86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528" y="864"/>
              <a:ext cx="192" cy="768"/>
              <a:chOff x="528" y="864"/>
              <a:chExt cx="192" cy="768"/>
            </a:xfrm>
          </p:grpSpPr>
          <p:sp>
            <p:nvSpPr>
              <p:cNvPr id="791569" name="Line 17"/>
              <p:cNvSpPr>
                <a:spLocks noChangeShapeType="1"/>
              </p:cNvSpPr>
              <p:nvPr/>
            </p:nvSpPr>
            <p:spPr bwMode="auto">
              <a:xfrm>
                <a:off x="624" y="86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570" name="Line 18"/>
              <p:cNvSpPr>
                <a:spLocks noChangeShapeType="1"/>
              </p:cNvSpPr>
              <p:nvPr/>
            </p:nvSpPr>
            <p:spPr bwMode="auto">
              <a:xfrm>
                <a:off x="528" y="163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571" name="Line 19"/>
              <p:cNvSpPr>
                <a:spLocks noChangeShapeType="1"/>
              </p:cNvSpPr>
              <p:nvPr/>
            </p:nvSpPr>
            <p:spPr bwMode="auto">
              <a:xfrm>
                <a:off x="528" y="8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4464" y="912"/>
              <a:ext cx="192" cy="768"/>
              <a:chOff x="528" y="864"/>
              <a:chExt cx="192" cy="768"/>
            </a:xfrm>
          </p:grpSpPr>
          <p:sp>
            <p:nvSpPr>
              <p:cNvPr id="791573" name="Line 21"/>
              <p:cNvSpPr>
                <a:spLocks noChangeShapeType="1"/>
              </p:cNvSpPr>
              <p:nvPr/>
            </p:nvSpPr>
            <p:spPr bwMode="auto">
              <a:xfrm>
                <a:off x="624" y="86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574" name="Line 22"/>
              <p:cNvSpPr>
                <a:spLocks noChangeShapeType="1"/>
              </p:cNvSpPr>
              <p:nvPr/>
            </p:nvSpPr>
            <p:spPr bwMode="auto">
              <a:xfrm>
                <a:off x="528" y="163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575" name="Line 23"/>
              <p:cNvSpPr>
                <a:spLocks noChangeShapeType="1"/>
              </p:cNvSpPr>
              <p:nvPr/>
            </p:nvSpPr>
            <p:spPr bwMode="auto">
              <a:xfrm>
                <a:off x="528" y="8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1576" name="Line 24"/>
            <p:cNvSpPr>
              <a:spLocks noChangeShapeType="1"/>
            </p:cNvSpPr>
            <p:nvPr/>
          </p:nvSpPr>
          <p:spPr bwMode="auto">
            <a:xfrm>
              <a:off x="240" y="528"/>
              <a:ext cx="0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1577" name="Text Box 25"/>
            <p:cNvSpPr txBox="1">
              <a:spLocks noChangeArrowheads="1"/>
            </p:cNvSpPr>
            <p:nvPr/>
          </p:nvSpPr>
          <p:spPr bwMode="auto">
            <a:xfrm rot="16200000">
              <a:off x="-57" y="1182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charset="0"/>
                </a:rPr>
                <a:t>time</a:t>
              </a:r>
            </a:p>
          </p:txBody>
        </p:sp>
        <p:sp>
          <p:nvSpPr>
            <p:cNvPr id="791578" name="Text Box 26"/>
            <p:cNvSpPr txBox="1">
              <a:spLocks noChangeArrowheads="1"/>
            </p:cNvSpPr>
            <p:nvPr/>
          </p:nvSpPr>
          <p:spPr bwMode="auto">
            <a:xfrm>
              <a:off x="652" y="1079"/>
              <a:ext cx="7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CC6600"/>
                  </a:solidFill>
                  <a:latin typeface="Arial" charset="0"/>
                </a:rPr>
                <a:t>CPU waits</a:t>
              </a:r>
            </a:p>
          </p:txBody>
        </p:sp>
        <p:sp>
          <p:nvSpPr>
            <p:cNvPr id="791579" name="Text Box 27"/>
            <p:cNvSpPr txBox="1">
              <a:spLocks noChangeArrowheads="1"/>
            </p:cNvSpPr>
            <p:nvPr/>
          </p:nvSpPr>
          <p:spPr bwMode="auto">
            <a:xfrm>
              <a:off x="2126" y="2208"/>
              <a:ext cx="1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latin typeface="Arial" charset="0"/>
                </a:rPr>
                <a:t>“Non Blocking”</a:t>
              </a:r>
            </a:p>
          </p:txBody>
        </p:sp>
        <p:sp>
          <p:nvSpPr>
            <p:cNvPr id="791580" name="Text Box 28"/>
            <p:cNvSpPr txBox="1">
              <a:spLocks noChangeArrowheads="1"/>
            </p:cNvSpPr>
            <p:nvPr/>
          </p:nvSpPr>
          <p:spPr bwMode="auto">
            <a:xfrm>
              <a:off x="356" y="2676"/>
              <a:ext cx="7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 New" pitchFamily="49" charset="0"/>
                </a:rPr>
                <a:t>Isend</a:t>
              </a:r>
              <a:r>
                <a:rPr lang="en-US" sz="18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 New" pitchFamily="49" charset="0"/>
                </a:rPr>
                <a:t>()</a:t>
              </a:r>
            </a:p>
          </p:txBody>
        </p:sp>
        <p:sp>
          <p:nvSpPr>
            <p:cNvPr id="791581" name="Text Box 29"/>
            <p:cNvSpPr txBox="1">
              <a:spLocks noChangeArrowheads="1"/>
            </p:cNvSpPr>
            <p:nvPr/>
          </p:nvSpPr>
          <p:spPr bwMode="auto">
            <a:xfrm>
              <a:off x="4332" y="2710"/>
              <a:ext cx="7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 New" pitchFamily="49" charset="0"/>
                </a:rPr>
                <a:t>Irecv</a:t>
              </a:r>
              <a:r>
                <a:rPr lang="en-US" sz="18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 New" pitchFamily="49" charset="0"/>
                </a:rPr>
                <a:t>()</a:t>
              </a:r>
            </a:p>
          </p:txBody>
        </p:sp>
        <p:sp>
          <p:nvSpPr>
            <p:cNvPr id="791582" name="Text Box 30"/>
            <p:cNvSpPr txBox="1">
              <a:spLocks noChangeArrowheads="1"/>
            </p:cNvSpPr>
            <p:nvPr/>
          </p:nvSpPr>
          <p:spPr bwMode="auto">
            <a:xfrm>
              <a:off x="442" y="2304"/>
              <a:ext cx="6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33CC"/>
                  </a:solidFill>
                  <a:latin typeface="Arial" charset="0"/>
                </a:rPr>
                <a:t>Sender</a:t>
              </a:r>
            </a:p>
          </p:txBody>
        </p:sp>
        <p:sp>
          <p:nvSpPr>
            <p:cNvPr id="791583" name="Text Box 31"/>
            <p:cNvSpPr txBox="1">
              <a:spLocks noChangeArrowheads="1"/>
            </p:cNvSpPr>
            <p:nvPr/>
          </p:nvSpPr>
          <p:spPr bwMode="auto">
            <a:xfrm>
              <a:off x="4324" y="2327"/>
              <a:ext cx="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33CC"/>
                  </a:solidFill>
                  <a:latin typeface="Arial" charset="0"/>
                </a:rPr>
                <a:t>Receiver</a:t>
              </a:r>
            </a:p>
          </p:txBody>
        </p:sp>
        <p:sp>
          <p:nvSpPr>
            <p:cNvPr id="791584" name="Line 32"/>
            <p:cNvSpPr>
              <a:spLocks noChangeShapeType="1"/>
            </p:cNvSpPr>
            <p:nvPr/>
          </p:nvSpPr>
          <p:spPr bwMode="auto">
            <a:xfrm>
              <a:off x="1680" y="2592"/>
              <a:ext cx="0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1585" name="Line 33"/>
            <p:cNvSpPr>
              <a:spLocks noChangeShapeType="1"/>
            </p:cNvSpPr>
            <p:nvPr/>
          </p:nvSpPr>
          <p:spPr bwMode="auto">
            <a:xfrm>
              <a:off x="4176" y="2640"/>
              <a:ext cx="0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1586" name="Line 34"/>
            <p:cNvSpPr>
              <a:spLocks noChangeShapeType="1"/>
            </p:cNvSpPr>
            <p:nvPr/>
          </p:nvSpPr>
          <p:spPr bwMode="auto">
            <a:xfrm>
              <a:off x="1680" y="2784"/>
              <a:ext cx="2496" cy="86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432" y="2880"/>
              <a:ext cx="192" cy="768"/>
              <a:chOff x="528" y="864"/>
              <a:chExt cx="192" cy="768"/>
            </a:xfrm>
          </p:grpSpPr>
          <p:sp>
            <p:nvSpPr>
              <p:cNvPr id="791588" name="Line 36"/>
              <p:cNvSpPr>
                <a:spLocks noChangeShapeType="1"/>
              </p:cNvSpPr>
              <p:nvPr/>
            </p:nvSpPr>
            <p:spPr bwMode="auto">
              <a:xfrm>
                <a:off x="624" y="86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589" name="Line 37"/>
              <p:cNvSpPr>
                <a:spLocks noChangeShapeType="1"/>
              </p:cNvSpPr>
              <p:nvPr/>
            </p:nvSpPr>
            <p:spPr bwMode="auto">
              <a:xfrm>
                <a:off x="528" y="163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590" name="Line 38"/>
              <p:cNvSpPr>
                <a:spLocks noChangeShapeType="1"/>
              </p:cNvSpPr>
              <p:nvPr/>
            </p:nvSpPr>
            <p:spPr bwMode="auto">
              <a:xfrm>
                <a:off x="528" y="8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1591" name="Line 39"/>
            <p:cNvSpPr>
              <a:spLocks noChangeShapeType="1"/>
            </p:cNvSpPr>
            <p:nvPr/>
          </p:nvSpPr>
          <p:spPr bwMode="auto">
            <a:xfrm flipH="1">
              <a:off x="240" y="2544"/>
              <a:ext cx="14" cy="1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1592" name="Text Box 40"/>
            <p:cNvSpPr txBox="1">
              <a:spLocks noChangeArrowheads="1"/>
            </p:cNvSpPr>
            <p:nvPr/>
          </p:nvSpPr>
          <p:spPr bwMode="auto">
            <a:xfrm rot="16200000">
              <a:off x="-55" y="3198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charset="0"/>
                </a:rPr>
                <a:t>time</a:t>
              </a:r>
            </a:p>
          </p:txBody>
        </p:sp>
        <p:sp>
          <p:nvSpPr>
            <p:cNvPr id="791593" name="Text Box 41"/>
            <p:cNvSpPr txBox="1">
              <a:spLocks noChangeArrowheads="1"/>
            </p:cNvSpPr>
            <p:nvPr/>
          </p:nvSpPr>
          <p:spPr bwMode="auto">
            <a:xfrm>
              <a:off x="572" y="3072"/>
              <a:ext cx="9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CC6600"/>
                  </a:solidFill>
                  <a:latin typeface="Arial" charset="0"/>
                </a:rPr>
                <a:t>CPU does</a:t>
              </a:r>
            </a:p>
            <a:p>
              <a:pPr eaLnBrk="1" hangingPunct="1"/>
              <a:r>
                <a:rPr lang="en-US" sz="1800">
                  <a:solidFill>
                    <a:srgbClr val="CC6600"/>
                  </a:solidFill>
                  <a:latin typeface="Arial" charset="0"/>
                </a:rPr>
                <a:t>computation</a:t>
              </a:r>
            </a:p>
          </p:txBody>
        </p:sp>
        <p:sp>
          <p:nvSpPr>
            <p:cNvPr id="791594" name="Text Box 42"/>
            <p:cNvSpPr txBox="1">
              <a:spLocks noChangeArrowheads="1"/>
            </p:cNvSpPr>
            <p:nvPr/>
          </p:nvSpPr>
          <p:spPr bwMode="auto">
            <a:xfrm>
              <a:off x="940" y="3517"/>
              <a:ext cx="6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 New" pitchFamily="49" charset="0"/>
                </a:rPr>
                <a:t>Wait()</a:t>
              </a:r>
            </a:p>
          </p:txBody>
        </p:sp>
        <p:sp>
          <p:nvSpPr>
            <p:cNvPr id="791595" name="Text Box 43"/>
            <p:cNvSpPr txBox="1">
              <a:spLocks noChangeArrowheads="1"/>
            </p:cNvSpPr>
            <p:nvPr/>
          </p:nvSpPr>
          <p:spPr bwMode="auto">
            <a:xfrm>
              <a:off x="4876" y="3744"/>
              <a:ext cx="7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CC6600"/>
                  </a:solidFill>
                  <a:latin typeface="Arial" charset="0"/>
                </a:rPr>
                <a:t>CPU waits</a:t>
              </a:r>
            </a:p>
          </p:txBody>
        </p:sp>
        <p:sp>
          <p:nvSpPr>
            <p:cNvPr id="791596" name="Text Box 44"/>
            <p:cNvSpPr txBox="1">
              <a:spLocks noChangeArrowheads="1"/>
            </p:cNvSpPr>
            <p:nvPr/>
          </p:nvSpPr>
          <p:spPr bwMode="auto">
            <a:xfrm>
              <a:off x="4876" y="3574"/>
              <a:ext cx="6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 New" pitchFamily="49" charset="0"/>
                </a:rPr>
                <a:t>Wait()</a:t>
              </a:r>
            </a:p>
          </p:txBody>
        </p:sp>
        <p:sp>
          <p:nvSpPr>
            <p:cNvPr id="791597" name="Rectangle 45"/>
            <p:cNvSpPr>
              <a:spLocks noChangeArrowheads="1"/>
            </p:cNvSpPr>
            <p:nvPr/>
          </p:nvSpPr>
          <p:spPr bwMode="auto">
            <a:xfrm>
              <a:off x="576" y="864"/>
              <a:ext cx="96" cy="7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598" name="Rectangle 46"/>
            <p:cNvSpPr>
              <a:spLocks noChangeArrowheads="1"/>
            </p:cNvSpPr>
            <p:nvPr/>
          </p:nvSpPr>
          <p:spPr bwMode="auto">
            <a:xfrm>
              <a:off x="4512" y="912"/>
              <a:ext cx="96" cy="7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599" name="Rectangle 47"/>
            <p:cNvSpPr>
              <a:spLocks noChangeArrowheads="1"/>
            </p:cNvSpPr>
            <p:nvPr/>
          </p:nvSpPr>
          <p:spPr bwMode="auto">
            <a:xfrm>
              <a:off x="480" y="2880"/>
              <a:ext cx="96" cy="76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600" name="Rectangle 48"/>
            <p:cNvSpPr>
              <a:spLocks noChangeArrowheads="1"/>
            </p:cNvSpPr>
            <p:nvPr/>
          </p:nvSpPr>
          <p:spPr bwMode="auto">
            <a:xfrm>
              <a:off x="458" y="3699"/>
              <a:ext cx="140" cy="19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601" name="Rectangle 49"/>
            <p:cNvSpPr>
              <a:spLocks noChangeArrowheads="1"/>
            </p:cNvSpPr>
            <p:nvPr/>
          </p:nvSpPr>
          <p:spPr bwMode="auto">
            <a:xfrm>
              <a:off x="4440" y="3739"/>
              <a:ext cx="144" cy="19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602" name="Text Box 50"/>
            <p:cNvSpPr txBox="1">
              <a:spLocks noChangeArrowheads="1"/>
            </p:cNvSpPr>
            <p:nvPr/>
          </p:nvSpPr>
          <p:spPr bwMode="auto">
            <a:xfrm>
              <a:off x="4608" y="1104"/>
              <a:ext cx="7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CC6600"/>
                  </a:solidFill>
                  <a:latin typeface="Arial" charset="0"/>
                </a:rPr>
                <a:t>CPU waits</a:t>
              </a:r>
            </a:p>
          </p:txBody>
        </p:sp>
        <p:sp>
          <p:nvSpPr>
            <p:cNvPr id="791603" name="Text Box 51"/>
            <p:cNvSpPr txBox="1">
              <a:spLocks noChangeArrowheads="1"/>
            </p:cNvSpPr>
            <p:nvPr/>
          </p:nvSpPr>
          <p:spPr bwMode="auto">
            <a:xfrm>
              <a:off x="4560" y="3072"/>
              <a:ext cx="9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CC6600"/>
                  </a:solidFill>
                  <a:latin typeface="Arial" charset="0"/>
                </a:rPr>
                <a:t>CPU does</a:t>
              </a:r>
            </a:p>
            <a:p>
              <a:pPr eaLnBrk="1" hangingPunct="1"/>
              <a:r>
                <a:rPr lang="en-US" sz="1800">
                  <a:solidFill>
                    <a:srgbClr val="CC6600"/>
                  </a:solidFill>
                  <a:latin typeface="Arial" charset="0"/>
                </a:rPr>
                <a:t>computation</a:t>
              </a:r>
            </a:p>
          </p:txBody>
        </p:sp>
        <p:sp>
          <p:nvSpPr>
            <p:cNvPr id="791604" name="Rectangle 52"/>
            <p:cNvSpPr>
              <a:spLocks noChangeArrowheads="1"/>
            </p:cNvSpPr>
            <p:nvPr/>
          </p:nvSpPr>
          <p:spPr bwMode="auto">
            <a:xfrm>
              <a:off x="4468" y="2928"/>
              <a:ext cx="96" cy="76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Thread-safe Communication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2209800"/>
          </a:xfrm>
        </p:spPr>
        <p:txBody>
          <a:bodyPr/>
          <a:lstStyle/>
          <a:p>
            <a:r>
              <a:rPr lang="en-US" dirty="0" smtClean="0"/>
              <a:t>Thread-safe MPI libraries allow communication from multiple user threads inside a single process</a:t>
            </a:r>
          </a:p>
          <a:p>
            <a:r>
              <a:rPr lang="en-US" dirty="0" smtClean="0"/>
              <a:t>Such an implementation requires fine-grain locking: </a:t>
            </a:r>
          </a:p>
          <a:p>
            <a:pPr lvl="1"/>
            <a:r>
              <a:rPr lang="en-US" dirty="0" smtClean="0"/>
              <a:t>Incorrect implementations can deadlock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912866"/>
              </p:ext>
            </p:extLst>
          </p:nvPr>
        </p:nvGraphicFramePr>
        <p:xfrm>
          <a:off x="685800" y="3276600"/>
          <a:ext cx="7848600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6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Levels of</a:t>
                      </a:r>
                      <a:r>
                        <a:rPr lang="en-US" baseline="0" dirty="0" smtClean="0"/>
                        <a:t> Thread-Safety in MPI Libraries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MPI_THREAD_SINGLE : only one thread will execute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MPI_THREAD_FUNNELED :</a:t>
                      </a:r>
                      <a:r>
                        <a:rPr lang="en-US" baseline="0" dirty="0" smtClean="0"/>
                        <a:t> may be multi-threaded, but only the main thread will make MPI calls</a:t>
                      </a:r>
                      <a:endParaRPr lang="en-US" dirty="0" smtClean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MPI_THREAD_SERIALIZED : </a:t>
                      </a:r>
                      <a:r>
                        <a:rPr lang="en-US" baseline="0" dirty="0" smtClean="0"/>
                        <a:t>may be multi-threaded, but only the one thread will make MPI calls at a time</a:t>
                      </a:r>
                      <a:endParaRPr lang="en-US" dirty="0" smtClean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MPI_THREAD_MULTIPLE : multiple threads may call MPI with </a:t>
                      </a:r>
                      <a:r>
                        <a:rPr lang="en-US" smtClean="0"/>
                        <a:t>no restrictions</a:t>
                      </a:r>
                      <a:endParaRPr lang="en-US" dirty="0" smtClean="0">
                        <a:sym typeface="Wingdings" pitchFamily="2" charset="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point-to-point communication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modes of blocking and non-blocking communication primitives are implemented using two protocols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-76200" y="3398837"/>
          <a:ext cx="4800600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8" name="VISIO" r:id="rId3" imgW="3802680" imgH="1410840" progId="">
                  <p:embed/>
                </p:oleObj>
              </mc:Choice>
              <mc:Fallback>
                <p:oleObj name="VISIO" r:id="rId3" imgW="3802680" imgH="14108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3398837"/>
                        <a:ext cx="4800600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3" name="Object 3"/>
          <p:cNvGraphicFramePr>
            <a:graphicFrameLocks noChangeAspect="1"/>
          </p:cNvGraphicFramePr>
          <p:nvPr/>
        </p:nvGraphicFramePr>
        <p:xfrm>
          <a:off x="5260975" y="3003550"/>
          <a:ext cx="3806825" cy="301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9" name="VISIO" r:id="rId5" imgW="3802680" imgH="3011040" progId="">
                  <p:embed/>
                </p:oleObj>
              </mc:Choice>
              <mc:Fallback>
                <p:oleObj name="VISIO" r:id="rId5" imgW="3802680" imgH="30110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975" y="3003550"/>
                        <a:ext cx="3806825" cy="301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10200" y="2419290"/>
            <a:ext cx="32004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Rendezvous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419290"/>
            <a:ext cx="32004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Eager Send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3600" dirty="0"/>
              <a:t>Performance Evaluation of Point to Point Communication</a:t>
            </a:r>
            <a:endParaRPr lang="en-US" dirty="0"/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Normally ping pong benchmarks are used to calculate: 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Latency: </a:t>
            </a:r>
            <a:r>
              <a:rPr lang="en-US" dirty="0"/>
              <a:t>How long it takes to send N bytes from sender to receiver?</a:t>
            </a:r>
            <a:endParaRPr lang="en-US" i="1" dirty="0"/>
          </a:p>
          <a:p>
            <a:pPr lvl="1">
              <a:lnSpc>
                <a:spcPct val="90000"/>
              </a:lnSpc>
            </a:pPr>
            <a:r>
              <a:rPr lang="en-US" i="1" dirty="0"/>
              <a:t>Throughput: </a:t>
            </a:r>
            <a:r>
              <a:rPr lang="en-US" dirty="0"/>
              <a:t>How much bandwidth is achieved?</a:t>
            </a:r>
          </a:p>
          <a:p>
            <a:pPr>
              <a:lnSpc>
                <a:spcPct val="90000"/>
              </a:lnSpc>
            </a:pPr>
            <a:r>
              <a:rPr lang="en-US" dirty="0"/>
              <a:t>Latency is a useful measure for studying the performance of “small” messages</a:t>
            </a:r>
          </a:p>
          <a:p>
            <a:pPr>
              <a:lnSpc>
                <a:spcPct val="90000"/>
              </a:lnSpc>
            </a:pPr>
            <a:r>
              <a:rPr lang="en-US" dirty="0"/>
              <a:t>Throughput is a useful measure for studying the performance of “large” messages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7A1AEDE8-B824-4021-BAF8-896491A402B2}" type="slidenum">
              <a:rPr lang="en-US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4800600"/>
            <a:ext cx="2590800" cy="1219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 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86400" y="4800600"/>
            <a:ext cx="2590800" cy="1219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 B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00" y="5332412"/>
            <a:ext cx="2209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3276601" y="5486400"/>
            <a:ext cx="2209801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52800" y="50292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76600" y="45720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RTT!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44444E-6 L 3.33333E-6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 </a:t>
            </a:r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D57C7CF6-D48D-4174-B86F-00E46A8CDB60}" type="slidenum">
              <a:rPr lang="en-US"/>
              <a:pPr/>
              <a:t>19</a:t>
            </a:fld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087" y="1020651"/>
            <a:ext cx="7072313" cy="50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Java?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257800"/>
          </a:xfrm>
        </p:spPr>
        <p:txBody>
          <a:bodyPr/>
          <a:lstStyle/>
          <a:p>
            <a:r>
              <a:rPr lang="en-US" dirty="0" smtClean="0"/>
              <a:t>Portability</a:t>
            </a:r>
          </a:p>
          <a:p>
            <a:r>
              <a:rPr lang="en-US" dirty="0" smtClean="0"/>
              <a:t>A popular language in colleges and software industry: </a:t>
            </a:r>
          </a:p>
          <a:p>
            <a:pPr lvl="1"/>
            <a:r>
              <a:rPr lang="en-US" dirty="0" smtClean="0"/>
              <a:t>Large pool of software developers</a:t>
            </a:r>
          </a:p>
          <a:p>
            <a:pPr lvl="1"/>
            <a:r>
              <a:rPr lang="en-US" dirty="0" smtClean="0"/>
              <a:t>A useful educational tool</a:t>
            </a:r>
          </a:p>
          <a:p>
            <a:r>
              <a:rPr lang="en-US" dirty="0" smtClean="0"/>
              <a:t>Higher programming abstractions including OO features</a:t>
            </a:r>
          </a:p>
          <a:p>
            <a:r>
              <a:rPr lang="en-US" dirty="0" smtClean="0"/>
              <a:t>Improved compile and runtime checking of the code</a:t>
            </a:r>
          </a:p>
          <a:p>
            <a:r>
              <a:rPr lang="en-US" dirty="0" smtClean="0"/>
              <a:t>Automatic garbage collection</a:t>
            </a:r>
          </a:p>
          <a:p>
            <a:r>
              <a:rPr lang="en-US" dirty="0" smtClean="0"/>
              <a:t>Support for multithreading </a:t>
            </a:r>
          </a:p>
          <a:p>
            <a:r>
              <a:rPr lang="en-US" dirty="0" smtClean="0"/>
              <a:t>Rich collection of support libraries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</a:t>
            </a:r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114E8DAA-9DED-4220-BBDC-1F908A9DD6B4}" type="slidenum">
              <a:rPr lang="en-US"/>
              <a:pPr/>
              <a:t>20</a:t>
            </a:fld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38200"/>
            <a:ext cx="733425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 </a:t>
            </a:r>
            <a:r>
              <a:rPr lang="en-US" dirty="0" smtClean="0"/>
              <a:t>Comparison on a </a:t>
            </a:r>
            <a:r>
              <a:rPr lang="en-US" dirty="0" err="1" smtClean="0"/>
              <a:t>multicore</a:t>
            </a:r>
            <a:r>
              <a:rPr lang="en-US" dirty="0" smtClean="0"/>
              <a:t> machine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D57C7CF6-D48D-4174-B86F-00E46A8CDB60}" type="slidenum">
              <a:rPr lang="en-US"/>
              <a:pPr/>
              <a:t>21</a:t>
            </a:fld>
            <a:endParaRPr lang="en-US"/>
          </a:p>
        </p:txBody>
      </p:sp>
      <p:pic>
        <p:nvPicPr>
          <p:cNvPr id="7" name="Picture 6" descr="transf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38200"/>
            <a:ext cx="7010400" cy="5257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114E8DAA-9DED-4220-BBDC-1F908A9DD6B4}" type="slidenum">
              <a:rPr lang="en-US"/>
              <a:pPr/>
              <a:t>22</a:t>
            </a:fld>
            <a:endParaRPr lang="en-US"/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</a:t>
            </a:r>
            <a:r>
              <a:rPr lang="en-US" dirty="0" smtClean="0"/>
              <a:t>Comparison on a </a:t>
            </a:r>
            <a:r>
              <a:rPr lang="en-US" dirty="0" err="1" smtClean="0"/>
              <a:t>multicore</a:t>
            </a:r>
            <a:r>
              <a:rPr lang="en-US" dirty="0" smtClean="0"/>
              <a:t> machine</a:t>
            </a:r>
            <a:endParaRPr lang="en-US" dirty="0"/>
          </a:p>
        </p:txBody>
      </p:sp>
      <p:pic>
        <p:nvPicPr>
          <p:cNvPr id="5" name="Picture 4" descr="throughp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838200"/>
            <a:ext cx="7112000" cy="533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Collective communications			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Provided as a convenience for application developers:</a:t>
            </a:r>
          </a:p>
          <a:p>
            <a:pPr lvl="1"/>
            <a:r>
              <a:rPr lang="en-GB" dirty="0"/>
              <a:t>Save significant development time</a:t>
            </a:r>
          </a:p>
          <a:p>
            <a:pPr lvl="1"/>
            <a:r>
              <a:rPr lang="en-GB" dirty="0"/>
              <a:t>Efficient algorithms may be used </a:t>
            </a:r>
          </a:p>
          <a:p>
            <a:pPr lvl="1"/>
            <a:r>
              <a:rPr lang="en-GB" dirty="0"/>
              <a:t>Stable (tested)</a:t>
            </a:r>
          </a:p>
          <a:p>
            <a:r>
              <a:rPr lang="en-GB" dirty="0"/>
              <a:t>Built on top of point-to-point </a:t>
            </a:r>
            <a:r>
              <a:rPr lang="en-GB" dirty="0" smtClean="0"/>
              <a:t>communications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8E5C529B-3C5B-4A2D-BDAA-ADAF8C7FB8F7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77C28ADD-9296-4430-8EE3-B989AAA51E50}" type="slidenum">
              <a:rPr lang="en-US"/>
              <a:pPr/>
              <a:t>24</a:t>
            </a:fld>
            <a:endParaRPr lang="en-US"/>
          </a:p>
        </p:txBody>
      </p:sp>
      <p:pic>
        <p:nvPicPr>
          <p:cNvPr id="1033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04800"/>
            <a:ext cx="5562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3219" name="Text Box 3"/>
          <p:cNvSpPr txBox="1">
            <a:spLocks noChangeArrowheads="1"/>
          </p:cNvSpPr>
          <p:nvPr/>
        </p:nvSpPr>
        <p:spPr bwMode="auto">
          <a:xfrm>
            <a:off x="5562600" y="6461125"/>
            <a:ext cx="3581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84" charset="0"/>
              </a:rPr>
              <a:t>Image from MPI standard doc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Reduce collective operations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4F60D62B-AEC8-4E27-A109-C519CB3B9EB4}" type="slidenum">
              <a:rPr lang="en-US"/>
              <a:pPr/>
              <a:t>25</a:t>
            </a:fld>
            <a:endParaRPr lang="en-US"/>
          </a:p>
        </p:txBody>
      </p:sp>
      <p:graphicFrame>
        <p:nvGraphicFramePr>
          <p:cNvPr id="1035267" name="Object 3"/>
          <p:cNvGraphicFramePr>
            <a:graphicFrameLocks noChangeAspect="1"/>
          </p:cNvGraphicFramePr>
          <p:nvPr/>
        </p:nvGraphicFramePr>
        <p:xfrm>
          <a:off x="838200" y="836612"/>
          <a:ext cx="4968875" cy="525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0" name="VISIO" r:id="rId4" imgW="4969080" imgH="5259960" progId="">
                  <p:embed/>
                </p:oleObj>
              </mc:Choice>
              <mc:Fallback>
                <p:oleObj name="VISIO" r:id="rId4" imgW="4969080" imgH="52599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836612"/>
                        <a:ext cx="4968875" cy="525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268" name="Text Box 4"/>
          <p:cNvSpPr txBox="1">
            <a:spLocks noChangeArrowheads="1"/>
          </p:cNvSpPr>
          <p:nvPr/>
        </p:nvSpPr>
        <p:spPr bwMode="auto">
          <a:xfrm>
            <a:off x="6553200" y="1371600"/>
            <a:ext cx="191452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sz="1600" dirty="0">
                <a:latin typeface="Tahoma" pitchFamily="84" charset="0"/>
              </a:rPr>
              <a:t>MPI.PROD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sz="1600" dirty="0">
                <a:latin typeface="Tahoma" pitchFamily="84" charset="0"/>
              </a:rPr>
              <a:t>MPI.SUM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sz="1600" dirty="0">
                <a:latin typeface="Tahoma" pitchFamily="84" charset="0"/>
              </a:rPr>
              <a:t>MPI.MIN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sz="1600" dirty="0">
                <a:latin typeface="Tahoma" pitchFamily="84" charset="0"/>
              </a:rPr>
              <a:t>MPI.MAX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sz="1600" dirty="0">
                <a:latin typeface="Tahoma" pitchFamily="84" charset="0"/>
              </a:rPr>
              <a:t>MPI.LAND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sz="1600" dirty="0">
                <a:latin typeface="Tahoma" pitchFamily="84" charset="0"/>
              </a:rPr>
              <a:t>MPI.BAND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sz="1600" dirty="0">
                <a:latin typeface="Tahoma" pitchFamily="84" charset="0"/>
              </a:rPr>
              <a:t>MPI.LOR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sz="1600" dirty="0">
                <a:latin typeface="Tahoma" pitchFamily="84" charset="0"/>
              </a:rPr>
              <a:t>MPI.BOR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sz="1600" dirty="0">
                <a:latin typeface="Tahoma" pitchFamily="84" charset="0"/>
              </a:rPr>
              <a:t>MPI.LXOR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sz="1600" dirty="0">
                <a:latin typeface="Tahoma" pitchFamily="84" charset="0"/>
              </a:rPr>
              <a:t>MPI.BXOR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sz="1600" dirty="0">
                <a:latin typeface="Tahoma" pitchFamily="84" charset="0"/>
              </a:rPr>
              <a:t>MPI.MINLOC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sz="1600" dirty="0">
                <a:latin typeface="Tahoma" pitchFamily="84" charset="0"/>
              </a:rPr>
              <a:t>MPI.MAXLOC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AutoNum type="alphaUcPeriod"/>
            </a:pPr>
            <a:endParaRPr lang="en-GB" dirty="0">
              <a:latin typeface="Tahoma" pitchFamily="84" charset="0"/>
            </a:endParaRPr>
          </a:p>
        </p:txBody>
      </p:sp>
      <p:sp>
        <p:nvSpPr>
          <p:cNvPr id="1035269" name="Text Box 5"/>
          <p:cNvSpPr txBox="1">
            <a:spLocks noChangeArrowheads="1"/>
          </p:cNvSpPr>
          <p:nvPr/>
        </p:nvSpPr>
        <p:spPr bwMode="auto">
          <a:xfrm>
            <a:off x="457200" y="1082675"/>
            <a:ext cx="549275" cy="1277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Documentation: Send() method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17321" r="42545" b="11430"/>
          <a:stretch/>
        </p:blipFill>
        <p:spPr bwMode="auto">
          <a:xfrm>
            <a:off x="304800" y="914400"/>
            <a:ext cx="423862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22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" t="25596" r="43373" b="3156"/>
          <a:stretch/>
        </p:blipFill>
        <p:spPr bwMode="auto">
          <a:xfrm>
            <a:off x="4724399" y="914400"/>
            <a:ext cx="41814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 with Collectives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914400"/>
            <a:ext cx="868448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MPJ Express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MPJ Express is an MPI-like library that supports execution of parallel Java applications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Three existing approaches to Java messaging: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Pure Java (Sockets based)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Java Native Interface (JNI)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Remote Method Invocation (RMI)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Motivation for a new Java messaging system: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Maintain compatibility with Java threads by providing thread-safety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Handle contradicting issues of high-performance and portability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Requires no change to the native standard JVM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16" descr="mp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60325"/>
            <a:ext cx="1219200" cy="70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MPJ Express configuration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9" t="49750" r="9746" b="23278"/>
          <a:stretch/>
        </p:blipFill>
        <p:spPr bwMode="auto">
          <a:xfrm>
            <a:off x="457200" y="3766725"/>
            <a:ext cx="8473044" cy="187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0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3" t="44850" r="17976" b="16297"/>
          <a:stretch/>
        </p:blipFill>
        <p:spPr bwMode="auto">
          <a:xfrm>
            <a:off x="724394" y="863662"/>
            <a:ext cx="6804561" cy="293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0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62"/>
          <a:stretch/>
        </p:blipFill>
        <p:spPr bwMode="auto">
          <a:xfrm>
            <a:off x="619042" y="5637089"/>
            <a:ext cx="8328025" cy="58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86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MPJ Express Design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AF85E87-34A7-43C2-BAB8-8BACD5FE8E53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16390" name="Picture 7" descr="mpj-desig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4650" y="914400"/>
            <a:ext cx="59404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MPJ Express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375285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63" y="914400"/>
            <a:ext cx="375285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35147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9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HelloWorld</a:t>
            </a:r>
            <a:r>
              <a:rPr lang="en-US" dirty="0" smtClean="0"/>
              <a:t> program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599"/>
            <a:ext cx="7782128" cy="284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9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HelloWorld</a:t>
            </a:r>
            <a:r>
              <a:rPr lang="en-US" dirty="0" smtClean="0"/>
              <a:t> program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02" t="36023" r="4021" b="53037"/>
          <a:stretch/>
        </p:blipFill>
        <p:spPr bwMode="auto">
          <a:xfrm>
            <a:off x="228600" y="914400"/>
            <a:ext cx="8229600" cy="665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817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4" r="12414" b="28888"/>
          <a:stretch/>
        </p:blipFill>
        <p:spPr bwMode="auto">
          <a:xfrm>
            <a:off x="1524000" y="1599210"/>
            <a:ext cx="6206836" cy="194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7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8"/>
          <a:stretch/>
        </p:blipFill>
        <p:spPr bwMode="auto">
          <a:xfrm>
            <a:off x="223652" y="3540825"/>
            <a:ext cx="8229600" cy="237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7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Embarrassingly Parallel Toy Example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553200"/>
            <a:ext cx="1905000" cy="457200"/>
          </a:xfrm>
        </p:spPr>
        <p:txBody>
          <a:bodyPr/>
          <a:lstStyle/>
          <a:p>
            <a:pPr>
              <a:defRPr/>
            </a:pPr>
            <a:fld id="{2614FB56-B697-48CA-9647-AEAECAC679B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24200" y="1295400"/>
            <a:ext cx="2895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 Process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228600" y="4419600"/>
            <a:ext cx="8763000" cy="1219200"/>
            <a:chOff x="228600" y="4419600"/>
            <a:chExt cx="8763000" cy="1219200"/>
          </a:xfrm>
        </p:grpSpPr>
        <p:sp>
          <p:nvSpPr>
            <p:cNvPr id="8" name="Rectangle 7"/>
            <p:cNvSpPr/>
            <p:nvPr/>
          </p:nvSpPr>
          <p:spPr>
            <a:xfrm>
              <a:off x="228600" y="4419600"/>
              <a:ext cx="1905000" cy="12192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Worker 0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14600" y="4419600"/>
              <a:ext cx="1905000" cy="1219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Worker 1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00600" y="4419600"/>
              <a:ext cx="1905000" cy="12192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Worker 2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86600" y="4419600"/>
              <a:ext cx="1905000" cy="12192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Worker 3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867400" y="2590800"/>
            <a:ext cx="3048000" cy="304800"/>
            <a:chOff x="5867400" y="2590800"/>
            <a:chExt cx="3048000" cy="304800"/>
          </a:xfrm>
        </p:grpSpPr>
        <p:sp>
          <p:nvSpPr>
            <p:cNvPr id="19" name="Rectangle 18"/>
            <p:cNvSpPr/>
            <p:nvPr/>
          </p:nvSpPr>
          <p:spPr>
            <a:xfrm>
              <a:off x="5867400" y="2590800"/>
              <a:ext cx="7620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29400" y="2590800"/>
              <a:ext cx="762000" cy="304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391400" y="2590800"/>
              <a:ext cx="762000" cy="304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53400" y="2590800"/>
              <a:ext cx="762000" cy="3048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181100" y="2438400"/>
            <a:ext cx="6858000" cy="1981200"/>
            <a:chOff x="1181100" y="2438400"/>
            <a:chExt cx="6858000" cy="1981200"/>
          </a:xfrm>
        </p:grpSpPr>
        <p:cxnSp>
          <p:nvCxnSpPr>
            <p:cNvPr id="24" name="Straight Arrow Connector 23"/>
            <p:cNvCxnSpPr>
              <a:stCxn id="7" idx="2"/>
              <a:endCxn id="8" idx="0"/>
            </p:cNvCxnSpPr>
            <p:nvPr/>
          </p:nvCxnSpPr>
          <p:spPr>
            <a:xfrm rot="5400000">
              <a:off x="1885950" y="1733550"/>
              <a:ext cx="1981200" cy="3390900"/>
            </a:xfrm>
            <a:prstGeom prst="straightConnector1">
              <a:avLst/>
            </a:prstGeom>
            <a:ln w="38100" cap="rnd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7" idx="2"/>
              <a:endCxn id="9" idx="0"/>
            </p:cNvCxnSpPr>
            <p:nvPr/>
          </p:nvCxnSpPr>
          <p:spPr>
            <a:xfrm rot="5400000">
              <a:off x="3028950" y="2876550"/>
              <a:ext cx="1981200" cy="1104900"/>
            </a:xfrm>
            <a:prstGeom prst="straightConnector1">
              <a:avLst/>
            </a:prstGeom>
            <a:ln w="38100" cap="rnd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7" idx="2"/>
              <a:endCxn id="10" idx="0"/>
            </p:cNvCxnSpPr>
            <p:nvPr/>
          </p:nvCxnSpPr>
          <p:spPr>
            <a:xfrm rot="16200000" flipH="1">
              <a:off x="4171950" y="2838450"/>
              <a:ext cx="1981200" cy="1181100"/>
            </a:xfrm>
            <a:prstGeom prst="straightConnector1">
              <a:avLst/>
            </a:prstGeom>
            <a:ln w="38100" cap="rnd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7" idx="2"/>
              <a:endCxn id="11" idx="0"/>
            </p:cNvCxnSpPr>
            <p:nvPr/>
          </p:nvCxnSpPr>
          <p:spPr>
            <a:xfrm rot="16200000" flipH="1">
              <a:off x="5314950" y="1695450"/>
              <a:ext cx="1981200" cy="3467100"/>
            </a:xfrm>
            <a:prstGeom prst="straightConnector1">
              <a:avLst/>
            </a:prstGeom>
            <a:ln w="38100" cap="rnd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28600" y="4038600"/>
            <a:ext cx="8686800" cy="304800"/>
            <a:chOff x="228600" y="4038600"/>
            <a:chExt cx="8686800" cy="304800"/>
          </a:xfrm>
        </p:grpSpPr>
        <p:sp>
          <p:nvSpPr>
            <p:cNvPr id="38" name="Rectangle 37"/>
            <p:cNvSpPr/>
            <p:nvPr/>
          </p:nvSpPr>
          <p:spPr>
            <a:xfrm>
              <a:off x="228600" y="4038600"/>
              <a:ext cx="685800" cy="3048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33800" y="4038600"/>
              <a:ext cx="685800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019800" y="4038600"/>
              <a:ext cx="685800" cy="3048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229600" y="4038600"/>
              <a:ext cx="685800" cy="304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71600" y="2438400"/>
            <a:ext cx="6858000" cy="1981200"/>
            <a:chOff x="4267200" y="1676400"/>
            <a:chExt cx="6858000" cy="1981200"/>
          </a:xfrm>
        </p:grpSpPr>
        <p:cxnSp>
          <p:nvCxnSpPr>
            <p:cNvPr id="44" name="Straight Arrow Connector 43"/>
            <p:cNvCxnSpPr/>
            <p:nvPr/>
          </p:nvCxnSpPr>
          <p:spPr>
            <a:xfrm rot="5400000">
              <a:off x="4972050" y="971550"/>
              <a:ext cx="1981200" cy="3390900"/>
            </a:xfrm>
            <a:prstGeom prst="straightConnector1">
              <a:avLst/>
            </a:prstGeom>
            <a:ln w="38100" cap="rnd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>
              <a:off x="6115050" y="2114550"/>
              <a:ext cx="1981200" cy="1104900"/>
            </a:xfrm>
            <a:prstGeom prst="straightConnector1">
              <a:avLst/>
            </a:prstGeom>
            <a:ln w="38100" cap="rnd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6200000" flipH="1">
              <a:off x="7258050" y="2076450"/>
              <a:ext cx="1981200" cy="1181100"/>
            </a:xfrm>
            <a:prstGeom prst="straightConnector1">
              <a:avLst/>
            </a:prstGeom>
            <a:ln w="38100" cap="rnd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16200000" flipH="1">
              <a:off x="8401050" y="933450"/>
              <a:ext cx="1981200" cy="3467100"/>
            </a:xfrm>
            <a:prstGeom prst="straightConnector1">
              <a:avLst/>
            </a:prstGeom>
            <a:ln w="38100" cap="rnd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13400</TotalTime>
  <Words>588</Words>
  <Application>Microsoft Office PowerPoint</Application>
  <PresentationFormat>Экран (4:3)</PresentationFormat>
  <Paragraphs>170</Paragraphs>
  <Slides>27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Default Design</vt:lpstr>
      <vt:lpstr>VISIO</vt:lpstr>
      <vt:lpstr>Programming Parallel Hardware using  MPJ Express</vt:lpstr>
      <vt:lpstr>Why Java?</vt:lpstr>
      <vt:lpstr>MPJ Express</vt:lpstr>
      <vt:lpstr>MPJ Express configuration</vt:lpstr>
      <vt:lpstr>MPJ Express Design</vt:lpstr>
      <vt:lpstr>Installing MPJ Express</vt:lpstr>
      <vt:lpstr>HelloWorld program</vt:lpstr>
      <vt:lpstr>HelloWorld program</vt:lpstr>
      <vt:lpstr>An Embarrassingly Parallel Toy Example </vt:lpstr>
      <vt:lpstr>Documentation: class Comm</vt:lpstr>
      <vt:lpstr>Documentation: Send() method</vt:lpstr>
      <vt:lpstr>Documentation: Recv() method</vt:lpstr>
      <vt:lpstr>Презентация PowerPoint</vt:lpstr>
      <vt:lpstr>Point-to-point Communication</vt:lpstr>
      <vt:lpstr>Презентация PowerPoint</vt:lpstr>
      <vt:lpstr>Thread-safe Communication</vt:lpstr>
      <vt:lpstr>Implementation of point-to-point communication</vt:lpstr>
      <vt:lpstr>Performance Evaluation of Point to Point Communication</vt:lpstr>
      <vt:lpstr>Latency Comparison</vt:lpstr>
      <vt:lpstr>Throughput Comparison</vt:lpstr>
      <vt:lpstr>Latency Comparison on a multicore machine</vt:lpstr>
      <vt:lpstr>Throughput Comparison on a multicore machine</vt:lpstr>
      <vt:lpstr>Collective communications   </vt:lpstr>
      <vt:lpstr>Презентация PowerPoint</vt:lpstr>
      <vt:lpstr>Reduce collective operations</vt:lpstr>
      <vt:lpstr>Documentation: Send() method</vt:lpstr>
      <vt:lpstr>Toy Example with Collectives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dbc</dc:creator>
  <cp:lastModifiedBy>Інна</cp:lastModifiedBy>
  <cp:revision>1085</cp:revision>
  <dcterms:created xsi:type="dcterms:W3CDTF">2009-04-22T19:24:48Z</dcterms:created>
  <dcterms:modified xsi:type="dcterms:W3CDTF">2016-02-18T09:00:07Z</dcterms:modified>
</cp:coreProperties>
</file>