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5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030183727034119E-2"/>
          <c:y val="7.4548702245552642E-2"/>
          <c:w val="0.60383092738407695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v>каскадний</c:v>
          </c:tx>
          <c:marker>
            <c:symbol val="none"/>
          </c:marker>
          <c:cat>
            <c:numRef>
              <c:f>Лист1!$A$2:$A$12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</c:v>
                </c:pt>
                <c:pt idx="1">
                  <c:v>0.75</c:v>
                </c:pt>
                <c:pt idx="2">
                  <c:v>0.58333333333333337</c:v>
                </c:pt>
                <c:pt idx="3">
                  <c:v>0.46875</c:v>
                </c:pt>
                <c:pt idx="4">
                  <c:v>0.38750000000000001</c:v>
                </c:pt>
                <c:pt idx="5">
                  <c:v>0.328125</c:v>
                </c:pt>
                <c:pt idx="6">
                  <c:v>0.28348214285714285</c:v>
                </c:pt>
                <c:pt idx="7">
                  <c:v>0.2490234375</c:v>
                </c:pt>
                <c:pt idx="8">
                  <c:v>0.22178819444444445</c:v>
                </c:pt>
                <c:pt idx="9">
                  <c:v>0.19980468749999999</c:v>
                </c:pt>
                <c:pt idx="10">
                  <c:v>0.18172940340909091</c:v>
                </c:pt>
              </c:numCache>
            </c:numRef>
          </c:val>
          <c:smooth val="0"/>
        </c:ser>
        <c:ser>
          <c:idx val="1"/>
          <c:order val="1"/>
          <c:tx>
            <c:v>каскадний модифікований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Лист1!$A$2:$A$12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0.25</c:v>
                </c:pt>
                <c:pt idx="1">
                  <c:v>0.375</c:v>
                </c:pt>
                <c:pt idx="2">
                  <c:v>0.4375</c:v>
                </c:pt>
                <c:pt idx="3">
                  <c:v>0.46875</c:v>
                </c:pt>
                <c:pt idx="4">
                  <c:v>0.484375</c:v>
                </c:pt>
                <c:pt idx="5">
                  <c:v>0.4921875</c:v>
                </c:pt>
                <c:pt idx="6">
                  <c:v>0.49609375</c:v>
                </c:pt>
                <c:pt idx="7">
                  <c:v>0.498046875</c:v>
                </c:pt>
                <c:pt idx="8">
                  <c:v>0.4990234375</c:v>
                </c:pt>
                <c:pt idx="9">
                  <c:v>0.49951171875</c:v>
                </c:pt>
                <c:pt idx="10">
                  <c:v>0.499755859375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018560"/>
        <c:axId val="93657856"/>
      </c:lineChart>
      <c:catAx>
        <c:axId val="11801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657856"/>
        <c:crosses val="autoZero"/>
        <c:auto val="1"/>
        <c:lblAlgn val="ctr"/>
        <c:lblOffset val="100"/>
        <c:noMultiLvlLbl val="0"/>
      </c:catAx>
      <c:valAx>
        <c:axId val="93657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018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168-AE68-4DA3-B418-0290DAD98B0C}" type="datetimeFigureOut">
              <a:rPr lang="uk-UA" smtClean="0"/>
              <a:t>24.02.2016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E107359-ABF2-410C-99D8-F6D9924F6DA2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168-AE68-4DA3-B418-0290DAD98B0C}" type="datetimeFigureOut">
              <a:rPr lang="uk-UA" smtClean="0"/>
              <a:t>24.02.2016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7359-ABF2-410C-99D8-F6D9924F6D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168-AE68-4DA3-B418-0290DAD98B0C}" type="datetimeFigureOut">
              <a:rPr lang="uk-UA" smtClean="0"/>
              <a:t>24.02.2016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7359-ABF2-410C-99D8-F6D9924F6D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168-AE68-4DA3-B418-0290DAD98B0C}" type="datetimeFigureOut">
              <a:rPr lang="uk-UA" smtClean="0"/>
              <a:t>24.02.2016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7359-ABF2-410C-99D8-F6D9924F6DA2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168-AE68-4DA3-B418-0290DAD98B0C}" type="datetimeFigureOut">
              <a:rPr lang="uk-UA" smtClean="0"/>
              <a:t>24.02.2016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107359-ABF2-410C-99D8-F6D9924F6DA2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168-AE68-4DA3-B418-0290DAD98B0C}" type="datetimeFigureOut">
              <a:rPr lang="uk-UA" smtClean="0"/>
              <a:t>24.02.2016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7359-ABF2-410C-99D8-F6D9924F6DA2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168-AE68-4DA3-B418-0290DAD98B0C}" type="datetimeFigureOut">
              <a:rPr lang="uk-UA" smtClean="0"/>
              <a:t>24.02.2016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7359-ABF2-410C-99D8-F6D9924F6DA2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168-AE68-4DA3-B418-0290DAD98B0C}" type="datetimeFigureOut">
              <a:rPr lang="uk-UA" smtClean="0"/>
              <a:t>24.02.2016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7359-ABF2-410C-99D8-F6D9924F6D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168-AE68-4DA3-B418-0290DAD98B0C}" type="datetimeFigureOut">
              <a:rPr lang="uk-UA" smtClean="0"/>
              <a:t>24.02.2016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7359-ABF2-410C-99D8-F6D9924F6D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168-AE68-4DA3-B418-0290DAD98B0C}" type="datetimeFigureOut">
              <a:rPr lang="uk-UA" smtClean="0"/>
              <a:t>24.02.2016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7359-ABF2-410C-99D8-F6D9924F6DA2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168-AE68-4DA3-B418-0290DAD98B0C}" type="datetimeFigureOut">
              <a:rPr lang="uk-UA" smtClean="0"/>
              <a:t>24.02.2016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107359-ABF2-410C-99D8-F6D9924F6DA2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485168-AE68-4DA3-B418-0290DAD98B0C}" type="datetimeFigureOut">
              <a:rPr lang="uk-UA" smtClean="0"/>
              <a:t>24.02.2016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E107359-ABF2-410C-99D8-F6D9924F6DA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Моделювання</a:t>
            </a:r>
            <a:r>
              <a:rPr lang="ru-RU" dirty="0" smtClean="0"/>
              <a:t> </a:t>
            </a:r>
            <a:r>
              <a:rPr lang="ru-RU" dirty="0" err="1" smtClean="0"/>
              <a:t>паралельних</a:t>
            </a:r>
            <a:r>
              <a:rPr lang="ru-RU" dirty="0" smtClean="0"/>
              <a:t> </a:t>
            </a:r>
            <a:r>
              <a:rPr lang="ru-RU" dirty="0" err="1" smtClean="0"/>
              <a:t>обчислень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99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uk-UA" dirty="0" smtClean="0"/>
                  <a:t>Для того, щоб досягнути часу виконання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uk-UA" dirty="0" smtClean="0"/>
                  <a:t>, потрібно організувати розклад виконання алгоритму таким чином. Для кожної ітерації </a:t>
                </a:r>
                <a14:m>
                  <m:oMath xmlns:m="http://schemas.openxmlformats.org/officeDocument/2006/math">
                    <m:r>
                      <a:rPr lang="uk-UA" b="0" i="1" smtClean="0">
                        <a:latin typeface="Cambria Math"/>
                      </a:rPr>
                      <m:t>0</m:t>
                    </m:r>
                    <m:r>
                      <a:rPr lang="uk-UA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uk-UA" b="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uk-UA" b="0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uk-UA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uk-UA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uk-UA" dirty="0" smtClean="0"/>
                  <a:t> позначимо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uk-UA" i="1" smtClean="0">
                            <a:latin typeface="Cambria Math"/>
                            <a:ea typeface="Cambria Math"/>
                          </a:rPr>
                          <m:t>𝜏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- </a:t>
                </a:r>
                <a:r>
                  <a:rPr lang="uk-UA" dirty="0" smtClean="0"/>
                  <a:t>кількість виконуваних операцій для неї.  Виконання алгоритму поділимо 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uk-UA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uk-UA" dirty="0" smtClean="0"/>
                  <a:t> кроків. На кожному кроці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uk-UA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uk-UA" i="1">
                            <a:latin typeface="Cambria Math"/>
                            <a:ea typeface="Cambria Math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uk-UA" dirty="0" smtClean="0"/>
                  <a:t> операцій можуть бути виконані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/>
                        <a:ea typeface="Cambria Math"/>
                      </a:rPr>
                      <m:t>p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uk-UA" dirty="0" smtClean="0"/>
                  <a:t> процесорах </a:t>
                </a:r>
                <a:r>
                  <a:rPr lang="uk-UA" dirty="0" smtClean="0"/>
                  <a:t>та </a:t>
                </a:r>
                <a:r>
                  <a:rPr lang="uk-UA" dirty="0" smtClean="0"/>
                  <a:t>не швидше ніж за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uk-UA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uk-UA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33" r="-141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1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Показники ефективності паралельного алгоритму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9552" y="1447800"/>
                <a:ext cx="8147248" cy="5077544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uk-UA" b="1" dirty="0" smtClean="0"/>
                  <a:t>Прискорення</a:t>
                </a:r>
                <a:r>
                  <a:rPr lang="uk-UA" dirty="0" smtClean="0"/>
                  <a:t>, одержуване при використанні </a:t>
                </a:r>
                <a:r>
                  <a:rPr lang="en-US" sz="3200" i="1" dirty="0" smtClean="0"/>
                  <a:t>p </a:t>
                </a:r>
                <a:r>
                  <a:rPr lang="uk-UA" dirty="0" smtClean="0"/>
                  <a:t>процесорів для реалізації паралельного алгоритму  складності </a:t>
                </a:r>
                <a:r>
                  <a:rPr lang="en-US" sz="3200" i="1" dirty="0" smtClean="0"/>
                  <a:t>n</a:t>
                </a:r>
                <a:r>
                  <a:rPr lang="en-US" dirty="0" smtClean="0"/>
                  <a:t> </a:t>
                </a:r>
                <a:r>
                  <a:rPr lang="ru-RU" dirty="0" smtClean="0"/>
                  <a:t>, </a:t>
                </a:r>
                <a:r>
                  <a:rPr lang="uk-UA" dirty="0" smtClean="0"/>
                  <a:t>оцінюється величиною: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uk-UA" dirty="0" smtClean="0"/>
              </a:p>
              <a:p>
                <a:r>
                  <a:rPr lang="uk-UA" b="1" dirty="0" smtClean="0"/>
                  <a:t>Ефективність </a:t>
                </a:r>
                <a:r>
                  <a:rPr lang="uk-UA" dirty="0" smtClean="0"/>
                  <a:t>використання процесорів при паралельній реалізації алгоритму оцінюється величиною: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uk-UA" u="sng" dirty="0" smtClean="0"/>
                  <a:t>Зауваження:</a:t>
                </a:r>
                <a:r>
                  <a:rPr lang="uk-UA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uk-UA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uk-UA" dirty="0" smtClean="0"/>
                  <a:t>,</a:t>
                </a:r>
                <a:r>
                  <a:rPr lang="en-US" dirty="0" smtClean="0"/>
                  <a:t>    </a:t>
                </a:r>
                <a:r>
                  <a:rPr lang="uk-UA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uk-UA" dirty="0" smtClean="0"/>
                  <a:t>Якщо досягається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uk-UA" dirty="0" smtClean="0"/>
                  <a:t>, то говорять про </a:t>
                </a:r>
                <a:r>
                  <a:rPr lang="uk-UA" dirty="0" err="1" smtClean="0"/>
                  <a:t>суперлінійне</a:t>
                </a:r>
                <a:r>
                  <a:rPr lang="uk-UA" dirty="0" smtClean="0"/>
                  <a:t> прискорення. Це можливо для алгоритмів з нелінійною складністю</a:t>
                </a:r>
              </a:p>
              <a:p>
                <a:r>
                  <a:rPr lang="uk-UA" b="1" dirty="0" smtClean="0"/>
                  <a:t>Вартість</a:t>
                </a:r>
                <a:r>
                  <a:rPr lang="uk-UA" dirty="0" smtClean="0"/>
                  <a:t> обчислень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b="0" i="1" smtClean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9552" y="1447800"/>
                <a:ext cx="8147248" cy="5077544"/>
              </a:xfrm>
              <a:blipFill rotWithShape="1">
                <a:blip r:embed="rId2"/>
                <a:stretch>
                  <a:fillRect l="-1198" t="-2163" r="-172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8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922114"/>
          </a:xfrm>
        </p:spPr>
        <p:txBody>
          <a:bodyPr>
            <a:normAutofit/>
          </a:bodyPr>
          <a:lstStyle/>
          <a:p>
            <a:r>
              <a:rPr lang="uk-UA" dirty="0" smtClean="0"/>
              <a:t>Приклад: алгоритм обчислення суми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3528" y="1447800"/>
                <a:ext cx="8363272" cy="51495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sz="3200" dirty="0" smtClean="0"/>
                  <a:t>Сума </a:t>
                </a:r>
                <a:r>
                  <a:rPr lang="en-US" sz="3200" dirty="0" smtClean="0"/>
                  <a:t>S=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uk-UA" sz="32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/>
                          </a:rPr>
                          <m:t>𝑖</m:t>
                        </m:r>
                        <m:r>
                          <a:rPr lang="en-US" sz="32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uk-UA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uk-UA" sz="3200" dirty="0" smtClean="0"/>
                  <a:t> </a:t>
                </a:r>
                <a:r>
                  <a:rPr lang="uk-UA" sz="3200" u="sng" dirty="0" smtClean="0"/>
                  <a:t>послідовно</a:t>
                </a:r>
                <a:r>
                  <a:rPr lang="uk-UA" sz="3200" dirty="0" smtClean="0"/>
                  <a:t> розраховується у такі кроки: </a:t>
                </a:r>
                <a:r>
                  <a:rPr lang="en-US" sz="3200" dirty="0" smtClean="0"/>
                  <a:t> S=0</a:t>
                </a:r>
                <a:r>
                  <a:rPr lang="uk-UA" sz="3200" dirty="0" smtClean="0"/>
                  <a:t>, </a:t>
                </a:r>
                <a:r>
                  <a:rPr lang="en-US" sz="3200" dirty="0" smtClean="0"/>
                  <a:t>S=S+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0" smtClean="0">
                        <a:latin typeface="Cambria Math"/>
                      </a:rPr>
                      <m:t>,…</m:t>
                    </m:r>
                  </m:oMath>
                </a14:m>
                <a:r>
                  <a:rPr lang="uk-UA" sz="3200" dirty="0" smtClean="0"/>
                  <a:t> Схема цих обчислень має такий вид і не може бути </a:t>
                </a:r>
                <a:r>
                  <a:rPr lang="uk-UA" sz="3200" dirty="0" err="1" smtClean="0"/>
                  <a:t>розпаралелена</a:t>
                </a:r>
                <a:r>
                  <a:rPr lang="uk-UA" sz="3200" dirty="0" smtClean="0"/>
                  <a:t> (!!!):</a:t>
                </a:r>
              </a:p>
              <a:p>
                <a:pPr marL="0" indent="0">
                  <a:buNone/>
                </a:pPr>
                <a:endParaRPr lang="uk-UA" sz="3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3528" y="1447800"/>
                <a:ext cx="8363272" cy="5149552"/>
              </a:xfrm>
              <a:blipFill rotWithShape="1">
                <a:blip r:embed="rId2"/>
                <a:stretch>
                  <a:fillRect l="-1822" t="-2251" r="-131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0" t="31487" r="13088" b="27876"/>
          <a:stretch/>
        </p:blipFill>
        <p:spPr bwMode="auto">
          <a:xfrm>
            <a:off x="1647461" y="3717032"/>
            <a:ext cx="5449079" cy="281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922114"/>
          </a:xfrm>
        </p:spPr>
        <p:txBody>
          <a:bodyPr>
            <a:normAutofit/>
          </a:bodyPr>
          <a:lstStyle/>
          <a:p>
            <a:r>
              <a:rPr lang="uk-UA" dirty="0" smtClean="0"/>
              <a:t>Приклад: алгоритм обчислення суми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5149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Каскадна схема </a:t>
            </a:r>
            <a:r>
              <a:rPr lang="uk-UA" sz="3200" u="sng" dirty="0" smtClean="0"/>
              <a:t>паралельного</a:t>
            </a:r>
            <a:r>
              <a:rPr lang="uk-UA" sz="3200" dirty="0" smtClean="0"/>
              <a:t> алгоритму сумування:</a:t>
            </a:r>
          </a:p>
          <a:p>
            <a:pPr marL="0" indent="0">
              <a:buNone/>
            </a:pPr>
            <a:endParaRPr lang="uk-UA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3" t="47634" r="24210" b="21148"/>
          <a:stretch/>
        </p:blipFill>
        <p:spPr bwMode="auto">
          <a:xfrm>
            <a:off x="1835696" y="2780928"/>
            <a:ext cx="505638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4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92211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Ефективність алгоритму обчислення суми</a:t>
            </a:r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3528" y="1447800"/>
                <a:ext cx="8363272" cy="514955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uk-UA" sz="3200" dirty="0" smtClean="0"/>
                  <a:t>Кількість операцій сумування: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𝑠𝑒𝑟𝑖𝑎𝑙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+…+1=</m:t>
                      </m:r>
                      <m:r>
                        <a:rPr lang="en-US" sz="3200" b="0" i="1" smtClean="0">
                          <a:latin typeface="Cambria Math"/>
                        </a:rPr>
                        <m:t>𝑛</m:t>
                      </m:r>
                      <m:r>
                        <a:rPr lang="en-US" sz="32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uk-UA" sz="3200" dirty="0" smtClean="0"/>
              </a:p>
              <a:p>
                <a:pPr marL="0" indent="0">
                  <a:buNone/>
                </a:pPr>
                <a:r>
                  <a:rPr lang="uk-UA" sz="3200" dirty="0"/>
                  <a:t>Кількість </a:t>
                </a:r>
                <a:r>
                  <a:rPr lang="uk-UA" sz="3200" dirty="0" smtClean="0"/>
                  <a:t>паралельних операцій сумування: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𝑝𝑎𝑟𝑎𝑙𝑙𝑒𝑙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3200" dirty="0" smtClean="0"/>
              </a:p>
              <a:p>
                <a:pPr marL="0" indent="0">
                  <a:buNone/>
                </a:pPr>
                <a:r>
                  <a:rPr lang="uk-UA" sz="3200" dirty="0" smtClean="0"/>
                  <a:t>Отже,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uk-UA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=</m:t>
                        </m:r>
                        <m:r>
                          <a:rPr lang="en-US" sz="32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𝑠𝑒𝑟𝑖𝑎𝑙</m:t>
                        </m:r>
                      </m:sub>
                    </m:sSub>
                  </m:oMath>
                </a14:m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uk-UA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0" smtClean="0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</a:rPr>
                          <m:t>parallel</m:t>
                        </m:r>
                      </m:sub>
                    </m:sSub>
                  </m:oMath>
                </a14:m>
                <a:r>
                  <a:rPr lang="en-US" sz="3200" dirty="0" smtClean="0"/>
                  <a:t>. </a:t>
                </a:r>
                <a:r>
                  <a:rPr lang="uk-UA" sz="3200" dirty="0" smtClean="0"/>
                  <a:t>Маємо такі оцінки ефективності: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uk-UA" sz="2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uk-UA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uk-UA" sz="28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func>
                        </m:den>
                      </m:f>
                      <m:r>
                        <a:rPr lang="en-US" sz="2800" b="0" i="0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</m:den>
                    </m:f>
                  </m:oMath>
                </a14:m>
                <a:r>
                  <a:rPr lang="uk-UA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uk-UA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uk-UA" sz="2800" i="1">
                            <a:latin typeface="Cambria Math"/>
                          </a:rPr>
                          <m:t>−1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/>
                                        <a:ea typeface="Cambria Math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</a:rPr>
                          <m:t> =</m:t>
                        </m:r>
                        <m:f>
                          <m:fPr>
                            <m:type m:val="lin"/>
                            <m:ctrlPr>
                              <a:rPr lang="uk-UA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k-UA" sz="2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uk-UA" sz="2800" i="1">
                                <a:latin typeface="Cambria Math"/>
                              </a:rPr>
                              <m:t>−1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sz="2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/>
                                            <a:ea typeface="Cambria Math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800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800" dirty="0"/>
                              <m:t> </m:t>
                            </m:r>
                          </m:den>
                        </m:f>
                      </m:den>
                    </m:f>
                  </m:oMath>
                </a14:m>
                <a:endParaRPr lang="uk-UA" sz="2800" dirty="0"/>
              </a:p>
              <a:p>
                <a:pPr marL="0" indent="0">
                  <a:buNone/>
                </a:pPr>
                <a:r>
                  <a:rPr lang="ru-RU" sz="3200" dirty="0" err="1" smtClean="0"/>
                  <a:t>Зауваження</a:t>
                </a:r>
                <a:r>
                  <a:rPr lang="ru-RU" sz="3200" dirty="0" smtClean="0"/>
                  <a:t>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sz="3200" b="0" i="0" smtClean="0">
                                <a:latin typeface="Cambria Math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320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3200" i="1" smtClean="0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sz="320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func>
                  </m:oMath>
                </a14:m>
                <a:endParaRPr lang="uk-UA" sz="32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3528" y="1447800"/>
                <a:ext cx="8363272" cy="5149552"/>
              </a:xfrm>
              <a:blipFill rotWithShape="1">
                <a:blip r:embed="rId2"/>
                <a:stretch>
                  <a:fillRect l="-1676" t="-248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0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Модифікована каскадна схема паралельного обчислення сум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t="26643" r="11904" b="28145"/>
          <a:stretch/>
        </p:blipFill>
        <p:spPr bwMode="auto">
          <a:xfrm>
            <a:off x="1043608" y="2420888"/>
            <a:ext cx="670297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29612" y="1556791"/>
                <a:ext cx="5486604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  <a:r>
                  <a:rPr lang="uk-UA" sz="2400" dirty="0" err="1" smtClean="0"/>
                  <a:t>к</a:t>
                </a:r>
                <a:r>
                  <a:rPr lang="ru-RU" sz="2400" dirty="0" smtClean="0"/>
                  <a:t>ількість </a:t>
                </a:r>
                <a:r>
                  <a:rPr lang="ru-RU" sz="2400" dirty="0" err="1" smtClean="0"/>
                  <a:t>груп</a:t>
                </a:r>
                <a:r>
                  <a:rPr lang="ru-RU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ru-RU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uk-UA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12" y="1556791"/>
                <a:ext cx="5486604" cy="468205"/>
              </a:xfrm>
              <a:prstGeom prst="rect">
                <a:avLst/>
              </a:prstGeom>
              <a:blipFill rotWithShape="1">
                <a:blip r:embed="rId3"/>
                <a:stretch>
                  <a:fillRect t="-124675" b="-18571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01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Ефективність модифікованого каскадного сумування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1447800"/>
                <a:ext cx="8291264" cy="4572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b="0" i="0" smtClean="0">
                        <a:latin typeface="Cambria Math"/>
                      </a:rPr>
                      <m:t>,   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p</m:t>
                    </m:r>
                    <m:r>
                      <a:rPr lang="en-US" sz="2800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n</m:t>
                    </m:r>
                    <m:r>
                      <a:rPr lang="en-US" sz="2800" b="0" i="0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uk-UA" sz="280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uk-UA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uk-UA" sz="2800" i="1">
                            <a:latin typeface="Cambria Math"/>
                          </a:rPr>
                          <m:t>−1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n</m:t>
                            </m:r>
                            <m:r>
                              <a:rPr lang="en-US" sz="2800">
                                <a:latin typeface="Cambria Math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m:rPr>
                                <m:nor/>
                              </m:rPr>
                              <a:rPr lang="en-US" sz="2800" dirty="0"/>
                              <m:t> </m:t>
                            </m:r>
                            <m:r>
                              <a:rPr lang="en-US" sz="2800" i="1" dirty="0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sz="2800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/>
                                  </a:rPr>
                                  <m:t>n</m:t>
                                </m:r>
                              </m:e>
                            </m:d>
                          </m:den>
                        </m:f>
                      </m:den>
                    </m:f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uk-UA" sz="2800" dirty="0" smtClean="0"/>
                  <a:t>Маємо</a:t>
                </a:r>
                <a:r>
                  <a:rPr lang="en-US" sz="2800" dirty="0" smtClean="0"/>
                  <a:t> (!!!)</a:t>
                </a:r>
                <a:r>
                  <a:rPr lang="uk-UA" sz="2800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sz="2800">
                                <a:latin typeface="Cambria Math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→0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,5</m:t>
                        </m:r>
                      </m:e>
                    </m:func>
                  </m:oMath>
                </a14:m>
                <a:endParaRPr lang="uk-UA" sz="2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1447800"/>
                <a:ext cx="8291264" cy="4572000"/>
              </a:xfrm>
              <a:blipFill rotWithShape="1">
                <a:blip r:embed="rId2"/>
                <a:stretch>
                  <a:fillRect l="-154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8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4448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Порівняння ефективності звичайного та модифікованого каскадних алгоритмів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5240835"/>
              </p:ext>
            </p:extLst>
          </p:nvPr>
        </p:nvGraphicFramePr>
        <p:xfrm>
          <a:off x="899592" y="1700808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42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Максимально досяжний </a:t>
            </a:r>
            <a:r>
              <a:rPr lang="uk-UA" dirty="0" err="1" smtClean="0"/>
              <a:t>паралелизм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uk-UA" b="1" dirty="0" smtClean="0"/>
                  <a:t>Закон </a:t>
                </a:r>
                <a:r>
                  <a:rPr lang="uk-UA" b="1" dirty="0" err="1" smtClean="0"/>
                  <a:t>Амдала</a:t>
                </a:r>
                <a:endParaRPr lang="uk-UA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uk-UA" i="1" smtClean="0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uk-UA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uk-UA" b="0" i="1" smtClean="0"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den>
                          </m:f>
                        </m:den>
                      </m:f>
                      <m:r>
                        <a:rPr lang="uk-UA" i="1" smtClean="0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uk-UA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де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uk-UA" dirty="0" smtClean="0"/>
                  <a:t> – частка послідовних обчислень в алгоритмі.</a:t>
                </a:r>
              </a:p>
              <a:p>
                <a:pPr marL="0" indent="0" algn="just">
                  <a:buNone/>
                </a:pPr>
                <a:r>
                  <a:rPr lang="uk-UA" dirty="0" smtClean="0"/>
                  <a:t>Наприклад, для каскадної схеми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uk-UA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uk-UA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:r>
                  <a:rPr lang="uk-UA" dirty="0" smtClean="0"/>
                  <a:t>тому прискорення обмежене величиною</a:t>
                </a:r>
                <a:endParaRPr lang="uk-UA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uk-UA" i="1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uk-UA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  <m:r>
                        <a:rPr lang="uk-UA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uk-UA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num>
                        <m:den>
                          <m:sSub>
                            <m:sSubPr>
                              <m:ctrlPr>
                                <a:rPr lang="uk-UA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just"/>
                <a:r>
                  <a:rPr lang="uk-UA" b="1" dirty="0" smtClean="0"/>
                  <a:t>Ефект </a:t>
                </a:r>
                <a:r>
                  <a:rPr lang="uk-UA" b="1" dirty="0" err="1" smtClean="0"/>
                  <a:t>Амдала</a:t>
                </a:r>
                <a:r>
                  <a:rPr lang="uk-UA" dirty="0" smtClean="0"/>
                  <a:t>: оскільки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uk-UA" dirty="0" smtClean="0"/>
                  <a:t> </a:t>
                </a:r>
                <a:r>
                  <a:rPr lang="en-US" dirty="0" smtClean="0"/>
                  <a:t> </a:t>
                </a:r>
                <a:r>
                  <a:rPr lang="uk-UA" dirty="0" smtClean="0"/>
                  <a:t>спадає при зростанні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uk-UA" dirty="0" smtClean="0"/>
                  <a:t>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uk-UA" dirty="0" smtClean="0"/>
                  <a:t>є зростаючою функцією.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33" t="-2133" r="-7373" b="-1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4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Аналіз масштабованості паралельних обчислень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5005536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uk-UA" sz="2400" dirty="0" smtClean="0"/>
                  <a:t>Паралельний алгоритм називають масштабованим (</a:t>
                </a:r>
                <a:r>
                  <a:rPr lang="en-US" sz="2400" dirty="0" smtClean="0"/>
                  <a:t>scalable</a:t>
                </a:r>
                <a:r>
                  <a:rPr lang="uk-UA" sz="2400" dirty="0" smtClean="0"/>
                  <a:t>), якщо при зростанні кількості процесорів він забезпечує збільшення прискорення при збереженні постійного рівня ефективності використання процесорів.</a:t>
                </a:r>
              </a:p>
              <a:p>
                <a:pPr algn="just"/>
                <a:r>
                  <a:rPr lang="uk-UA" sz="2400" dirty="0" smtClean="0"/>
                  <a:t>Накладні витрати, які мають місце при виконанні паралельного алгоритму, оцінюються величиною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uk-UA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uk-UA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algn="just"/>
                <a:r>
                  <a:rPr lang="uk-UA" sz="2400" dirty="0" smtClean="0"/>
                  <a:t>Для бажаного  значення ефективності виконано співвідношення: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uk-UA" sz="2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k-UA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uk-UA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den>
                    </m:f>
                    <m:r>
                      <a:rPr lang="uk-UA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k-UA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𝐾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K</m:t>
                    </m:r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uk-UA" sz="24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5005536"/>
              </a:xfrm>
              <a:blipFill rotWithShape="1">
                <a:blip r:embed="rId2"/>
                <a:stretch>
                  <a:fillRect l="-549" t="-974" r="-117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6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</a:t>
            </a:r>
            <a:r>
              <a:rPr lang="uk-UA" dirty="0" smtClean="0"/>
              <a:t>і моделювання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 smtClean="0"/>
              <a:t>Оцінювання ефективності паралельних обчислень застосовується у таких формах: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uk-UA" dirty="0" smtClean="0"/>
              <a:t>Оцінювання прискорення процесу обчислень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uk-UA" dirty="0" smtClean="0"/>
              <a:t>Оцінювання максимально можливого прискорення процесу обчислень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76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Аналіз масштабованості паралельних обчислень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043608" y="1484784"/>
                <a:ext cx="7772400" cy="5005536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uk-UA" sz="2000" dirty="0" smtClean="0"/>
                  <a:t>З останнього співвідношення може бути одержана залежність виду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uk-UA" sz="2000" dirty="0" smtClean="0"/>
                  <a:t> між складністю задачі та кількістю процесорів. Цю залежність називають функцією </a:t>
                </a:r>
                <a:r>
                  <a:rPr lang="uk-UA" sz="2000" dirty="0" err="1" smtClean="0"/>
                  <a:t>ізоефективності</a:t>
                </a:r>
                <a:r>
                  <a:rPr lang="en-US" sz="2000" dirty="0" smtClean="0"/>
                  <a:t>. </a:t>
                </a:r>
                <a:r>
                  <a:rPr lang="uk-UA" sz="2000" dirty="0" smtClean="0"/>
                  <a:t>Наприклад, для алгоритм обчислення суми маємо: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𝑝</m:t>
                    </m:r>
                    <m:sSub>
                      <m:sSubPr>
                        <m:ctrlPr>
                          <a:rPr lang="uk-UA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uk-UA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uk-UA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𝑝</m:t>
                    </m:r>
                  </m:oMath>
                </a14:m>
                <a:endParaRPr lang="en-US" sz="200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𝐾</m:t>
                      </m:r>
                      <m:sSub>
                        <m:sSubPr>
                          <m:ctrlPr>
                            <a:rPr lang="uk-UA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⇒   </m:t>
                      </m:r>
                      <m:r>
                        <a:rPr lang="en-US" sz="2000" b="0" i="1" smtClean="0">
                          <a:latin typeface="Cambria Math"/>
                        </a:rPr>
                        <m:t>𝑛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𝐾𝑝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𝑙𝑜𝑔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000" dirty="0"/>
              </a:p>
              <a:p>
                <a:pPr marL="0" indent="0" algn="just">
                  <a:buNone/>
                </a:pPr>
                <a:r>
                  <a:rPr lang="ru-RU" sz="2000" dirty="0" smtClean="0"/>
                  <a:t>	При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/>
                      </a:rPr>
                      <m:t>Е=0,5 (</m:t>
                    </m:r>
                    <m:r>
                      <a:rPr lang="en-US" sz="2000" i="1" dirty="0" smtClean="0">
                        <a:latin typeface="Cambria Math"/>
                      </a:rPr>
                      <m:t>𝐾</m:t>
                    </m:r>
                    <m:r>
                      <a:rPr lang="en-US" sz="2000" i="1" dirty="0" smtClean="0">
                        <a:latin typeface="Cambria Math"/>
                      </a:rPr>
                      <m:t>=1)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𝑝</m:t>
                    </m:r>
                    <m:r>
                      <a:rPr lang="en-US" sz="2000" i="1" dirty="0" smtClean="0">
                        <a:latin typeface="Cambria Math"/>
                      </a:rPr>
                      <m:t>=16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uk-UA" sz="2000" dirty="0" smtClean="0"/>
                  <a:t>з останньої формули отримуємо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</a:rPr>
                      <m:t>=64</m:t>
                    </m:r>
                  </m:oMath>
                </a14:m>
                <a:r>
                  <a:rPr lang="uk-UA" sz="2000" dirty="0" smtClean="0"/>
                  <a:t>.</a:t>
                </a:r>
              </a:p>
              <a:p>
                <a:pPr marL="0" indent="0" algn="just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043608" y="1484784"/>
                <a:ext cx="7772400" cy="5005536"/>
              </a:xfrm>
              <a:blipFill rotWithShape="1">
                <a:blip r:embed="rId2"/>
                <a:stretch>
                  <a:fillRect l="-784" t="-609" r="-86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8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Моделювання паралельних обчислень мережею Петрі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26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Модель обчислень</a:t>
            </a:r>
            <a:br>
              <a:rPr lang="uk-UA" dirty="0" smtClean="0"/>
            </a:br>
            <a:r>
              <a:rPr lang="uk-UA" dirty="0" smtClean="0"/>
              <a:t>у вигляді графу « </a:t>
            </a:r>
            <a:r>
              <a:rPr lang="uk-UA" dirty="0" err="1" smtClean="0"/>
              <a:t>операції-операнди</a:t>
            </a:r>
            <a:r>
              <a:rPr lang="uk-UA" dirty="0" smtClean="0"/>
              <a:t>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19256" cy="44973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Припущення: усі обчислювальні операції виконуються з однаковою часовою затримкою рівною 1, передача даних між обчислювальними пристроями здійснюється миттєво (вірно, якщо використовується спільна модель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яті в розподіленій системи)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65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Структура граф</a:t>
            </a:r>
            <a:r>
              <a:rPr lang="ru-RU" dirty="0"/>
              <a:t>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Вершини графу представляють операції алгоритму.</a:t>
            </a:r>
          </a:p>
          <a:p>
            <a:pPr marL="0" indent="0">
              <a:buNone/>
            </a:pPr>
            <a:r>
              <a:rPr lang="uk-UA" dirty="0" smtClean="0"/>
              <a:t>Дуга між вершинами графу існує, якщо операція – кінець дуги використовує результат обчислень операції – старт дуги.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03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Приклад: модель алгоритму обчислення площі прямокутника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0" t="29065" r="19948" b="10921"/>
          <a:stretch/>
        </p:blipFill>
        <p:spPr bwMode="auto">
          <a:xfrm>
            <a:off x="1547664" y="1484784"/>
            <a:ext cx="5554353" cy="493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6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Визначення часу виконання паралельних обчислень</a:t>
            </a:r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uk-UA" sz="2800" dirty="0" smtClean="0">
                    <a:latin typeface="Arial" pitchFamily="34" charset="0"/>
                    <a:cs typeface="Arial" pitchFamily="34" charset="0"/>
                  </a:rPr>
                  <a:t>Мінімально можливий час виконання паралельного алгоритму визначається довжиною </a:t>
                </a:r>
                <a:r>
                  <a:rPr lang="uk-UA" sz="2800" u="sng" dirty="0" smtClean="0">
                    <a:latin typeface="Arial" pitchFamily="34" charset="0"/>
                    <a:cs typeface="Arial" pitchFamily="34" charset="0"/>
                  </a:rPr>
                  <a:t>максимального</a:t>
                </a:r>
                <a:r>
                  <a:rPr lang="uk-UA" sz="2800" dirty="0" smtClean="0">
                    <a:latin typeface="Arial" pitchFamily="34" charset="0"/>
                    <a:cs typeface="Arial" pitchFamily="34" charset="0"/>
                  </a:rPr>
                  <a:t> шляху обчислювальної схеми алгоритму: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uk-UA" sz="280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uk-UA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latin typeface="Cambria Math"/>
                      </a:rPr>
                      <m:t>)=</m:t>
                    </m:r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uk-UA" sz="2800" b="0" dirty="0" smtClean="0">
                    <a:latin typeface="Arial" pitchFamily="34" charset="0"/>
                  </a:rPr>
                  <a:t>,</a:t>
                </a:r>
              </a:p>
              <a:p>
                <a:pPr marL="0" indent="0" algn="just">
                  <a:buNone/>
                </a:pPr>
                <a:r>
                  <a:rPr lang="uk-UA" sz="2400" dirty="0">
                    <a:latin typeface="Arial" pitchFamily="34" charset="0"/>
                  </a:rPr>
                  <a:t>д</a:t>
                </a:r>
                <a:r>
                  <a:rPr lang="uk-UA" sz="2400" dirty="0" smtClean="0">
                    <a:latin typeface="Arial" pitchFamily="34" charset="0"/>
                  </a:rPr>
                  <a:t>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uk-UA" sz="2400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uk-UA" sz="2400" b="0" dirty="0" smtClean="0">
                    <a:latin typeface="Arial" pitchFamily="34" charset="0"/>
                  </a:rPr>
                  <a:t> - час виконання паралельного алгоритму на </a:t>
                </a:r>
                <a:r>
                  <a:rPr lang="uk-UA" sz="2400" b="0" dirty="0" err="1" smtClean="0">
                    <a:latin typeface="Arial" pitchFamily="34" charset="0"/>
                  </a:rPr>
                  <a:t>паракомп</a:t>
                </a:r>
                <a:r>
                  <a:rPr lang="en-US" sz="2400" b="0" dirty="0" smtClean="0">
                    <a:latin typeface="Arial" pitchFamily="34" charset="0"/>
                  </a:rPr>
                  <a:t>’</a:t>
                </a:r>
                <a:r>
                  <a:rPr lang="uk-UA" sz="2400" b="0" dirty="0" err="1" smtClean="0">
                    <a:latin typeface="Arial" pitchFamily="34" charset="0"/>
                  </a:rPr>
                  <a:t>ютері</a:t>
                </a:r>
                <a:r>
                  <a:rPr lang="uk-UA" sz="2400" b="0" dirty="0" smtClean="0">
                    <a:latin typeface="Arial" pitchFamily="34" charset="0"/>
                  </a:rPr>
                  <a:t> (з нескінченно великою кількістю процесорів)</a:t>
                </a:r>
                <a:r>
                  <a:rPr lang="en-US" sz="2400" dirty="0">
                    <a:latin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uk-UA" sz="2400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  <a:ea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</m:e>
                    </m:func>
                  </m:oMath>
                </a14:m>
                <a:endParaRPr lang="en-US" sz="2400" b="0" dirty="0" smtClean="0">
                  <a:latin typeface="Arial" pitchFamily="34" charset="0"/>
                </a:endParaRPr>
              </a:p>
              <a:p>
                <a:r>
                  <a:rPr lang="uk-UA" sz="2800" dirty="0" smtClean="0">
                    <a:latin typeface="Arial" pitchFamily="34" charset="0"/>
                    <a:cs typeface="Arial" pitchFamily="34" charset="0"/>
                  </a:rPr>
                  <a:t>Мінімально </a:t>
                </a:r>
                <a:r>
                  <a:rPr lang="uk-UA" sz="2800" dirty="0" smtClean="0">
                    <a:latin typeface="Arial" pitchFamily="34" charset="0"/>
                    <a:cs typeface="Arial" pitchFamily="34" charset="0"/>
                  </a:rPr>
                  <a:t>можливий час виконання паралельного </a:t>
                </a:r>
                <a:r>
                  <a:rPr lang="uk-UA" sz="2800" dirty="0" smtClean="0">
                    <a:latin typeface="Arial" pitchFamily="34" charset="0"/>
                    <a:cs typeface="Arial" pitchFamily="34" charset="0"/>
                  </a:rPr>
                  <a:t>алгоритму, за умови, що кількість входів у кожну вершину графу не перевищує 2, </a:t>
                </a:r>
                <a:r>
                  <a:rPr lang="uk-UA" sz="2800" dirty="0" smtClean="0">
                    <a:latin typeface="Arial" pitchFamily="34" charset="0"/>
                    <a:cs typeface="Arial" pitchFamily="34" charset="0"/>
                  </a:rPr>
                  <a:t>обмежений знизу </a:t>
                </a:r>
                <a:r>
                  <a:rPr lang="uk-UA" sz="2800" dirty="0" smtClean="0">
                    <a:latin typeface="Arial" pitchFamily="34" charset="0"/>
                    <a:cs typeface="Arial" pitchFamily="34" charset="0"/>
                  </a:rPr>
                  <a:t>величиною</a:t>
                </a:r>
                <a:endParaRPr lang="uk-UA" sz="28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uk-UA" sz="28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≥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>
                  <a:latin typeface="Arial" pitchFamily="34" charset="0"/>
                </a:endParaRPr>
              </a:p>
              <a:p>
                <a:pPr marL="0" indent="0">
                  <a:buNone/>
                </a:pPr>
                <a:r>
                  <a:rPr lang="uk-UA" sz="2400" dirty="0">
                    <a:latin typeface="Arial" pitchFamily="34" charset="0"/>
                  </a:rPr>
                  <a:t>д</a:t>
                </a:r>
                <a:r>
                  <a:rPr lang="uk-UA" sz="2400" dirty="0" smtClean="0">
                    <a:latin typeface="Arial" pitchFamily="34" charset="0"/>
                  </a:rPr>
                  <a:t>е </a:t>
                </a:r>
                <a:r>
                  <a:rPr lang="en-US" sz="2400" dirty="0" smtClean="0">
                    <a:latin typeface="Arial" pitchFamily="34" charset="0"/>
                  </a:rPr>
                  <a:t>n</a:t>
                </a:r>
                <a:r>
                  <a:rPr lang="uk-UA" sz="2400" dirty="0" smtClean="0">
                    <a:latin typeface="Arial" pitchFamily="34" charset="0"/>
                  </a:rPr>
                  <a:t> </a:t>
                </a:r>
                <a:r>
                  <a:rPr lang="uk-UA" sz="2400" dirty="0" smtClean="0">
                    <a:latin typeface="Arial" pitchFamily="34" charset="0"/>
                  </a:rPr>
                  <a:t>–</a:t>
                </a:r>
                <a:r>
                  <a:rPr lang="en-US" sz="2400" dirty="0" smtClean="0">
                    <a:latin typeface="Arial" pitchFamily="34" charset="0"/>
                  </a:rPr>
                  <a:t> </a:t>
                </a:r>
                <a:r>
                  <a:rPr lang="uk-UA" sz="2400" dirty="0" smtClean="0">
                    <a:latin typeface="Arial" pitchFamily="34" charset="0"/>
                  </a:rPr>
                  <a:t>оцінка складності алгоритму (кількість вхідних даних, наприклад).</a:t>
                </a:r>
              </a:p>
              <a:p>
                <a:pPr marL="0" indent="0">
                  <a:buNone/>
                </a:pPr>
                <a:endParaRPr lang="en-US" sz="2800" b="0" dirty="0" smtClean="0">
                  <a:latin typeface="Arial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84" t="-2533" r="-203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1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Визначення часу виконання паралельних обчислень</a:t>
            </a:r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just"/>
                <a:r>
                  <a:rPr lang="uk-UA" sz="2800" b="0" dirty="0" smtClean="0">
                    <a:latin typeface="Arial" pitchFamily="34" charset="0"/>
                  </a:rPr>
                  <a:t>При </a:t>
                </a:r>
                <a:r>
                  <a:rPr lang="uk-UA" sz="2800" b="0" u="sng" dirty="0" smtClean="0">
                    <a:latin typeface="Arial" pitchFamily="34" charset="0"/>
                  </a:rPr>
                  <a:t>зменшенні</a:t>
                </a:r>
                <a:r>
                  <a:rPr lang="uk-UA" sz="2800" b="0" dirty="0" smtClean="0">
                    <a:latin typeface="Arial" pitchFamily="34" charset="0"/>
                  </a:rPr>
                  <a:t> кількості використовуваних процесорів час виконання алгоритму </a:t>
                </a:r>
                <a:r>
                  <a:rPr lang="uk-UA" sz="2800" b="0" u="sng" dirty="0" smtClean="0">
                    <a:latin typeface="Arial" pitchFamily="34" charset="0"/>
                  </a:rPr>
                  <a:t>збільшується</a:t>
                </a:r>
                <a:r>
                  <a:rPr lang="uk-UA" sz="2800" b="0" dirty="0" smtClean="0">
                    <a:latin typeface="Arial" pitchFamily="34" charset="0"/>
                  </a:rPr>
                  <a:t> пропорційно: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0&lt;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&lt;1   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𝑐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uk-UA" sz="2800" dirty="0" smtClean="0">
                  <a:latin typeface="Arial" pitchFamily="34" charset="0"/>
                </a:endParaRPr>
              </a:p>
              <a:p>
                <a:pPr algn="just"/>
                <a:r>
                  <a:rPr lang="uk-UA" sz="2800" dirty="0" smtClean="0">
                    <a:latin typeface="Arial" pitchFamily="34" charset="0"/>
                  </a:rPr>
                  <a:t>Для будь-якої кількості використовуваних процесорів виконується таке обмеження часу виконання паралельного алгоритму: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280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 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US" sz="2800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sz="2800" b="0" dirty="0" smtClean="0">
                  <a:ea typeface="Cambria Math"/>
                </a:endParaRPr>
              </a:p>
              <a:p>
                <a:pPr marL="0" indent="0" algn="just">
                  <a:buNone/>
                </a:pPr>
                <a:r>
                  <a:rPr lang="ru-RU" sz="2800" dirty="0">
                    <a:latin typeface="Arial" pitchFamily="34" charset="0"/>
                  </a:rPr>
                  <a:t>д</a:t>
                </a:r>
                <a:r>
                  <a:rPr lang="ru-RU" sz="2800" dirty="0" smtClean="0">
                    <a:latin typeface="Arial" pitchFamily="34" charset="0"/>
                  </a:rPr>
                  <a:t>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800" dirty="0" smtClean="0">
                    <a:latin typeface="Arial" pitchFamily="34" charset="0"/>
                  </a:rPr>
                  <a:t> - час виконання послідовного алгоритму</a:t>
                </a:r>
                <a:endParaRPr lang="uk-UA" sz="2800" dirty="0">
                  <a:latin typeface="Arial" pitchFamily="34" charset="0"/>
                </a:endParaRPr>
              </a:p>
              <a:p>
                <a:pPr marL="0" indent="0">
                  <a:buNone/>
                </a:pPr>
                <a:endParaRPr lang="en-US" sz="2400" b="0" dirty="0" smtClean="0">
                  <a:latin typeface="Arial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569" t="-2267" r="-1569" b="-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1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Визначення часу виконання паралельних обчислень</a:t>
            </a:r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uk-UA" sz="2800" dirty="0" smtClean="0">
                    <a:latin typeface="Arial" pitchFamily="34" charset="0"/>
                  </a:rPr>
                  <a:t>Час виконання алгоритму, який наближений до мінімально </a:t>
                </a:r>
                <a:r>
                  <a:rPr lang="uk-UA" sz="2800" dirty="0" smtClean="0">
                    <a:latin typeface="Arial" pitchFamily="34" charset="0"/>
                  </a:rPr>
                  <a:t>можливого часу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uk-UA" sz="28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uk-UA" sz="2800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uk-UA" sz="2800" b="0" dirty="0" smtClean="0">
                    <a:latin typeface="Arial" pitchFamily="34" charset="0"/>
                  </a:rPr>
                  <a:t>, можна досягнути при </a:t>
                </a:r>
                <a:r>
                  <a:rPr lang="uk-UA" sz="2800" dirty="0" smtClean="0">
                    <a:latin typeface="Arial" pitchFamily="34" charset="0"/>
                  </a:rPr>
                  <a:t>такій </a:t>
                </a:r>
                <a:r>
                  <a:rPr lang="uk-UA" sz="2800" b="0" dirty="0" smtClean="0">
                    <a:latin typeface="Arial" pitchFamily="34" charset="0"/>
                  </a:rPr>
                  <a:t>кількості процесорів: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b="0" dirty="0" smtClean="0">
                  <a:latin typeface="Arial" pitchFamily="34" charset="0"/>
                </a:endParaRPr>
              </a:p>
              <a:p>
                <a:pPr marL="0" indent="0">
                  <a:buNone/>
                </a:pPr>
                <a:r>
                  <a:rPr lang="uk-UA" sz="2800" dirty="0" smtClean="0">
                    <a:latin typeface="Arial" pitchFamily="34" charset="0"/>
                  </a:rPr>
                  <a:t>При цьому, </a:t>
                </a:r>
              </a:p>
              <a:p>
                <a:pPr marL="0" indent="0" algn="ctr">
                  <a:buNone/>
                </a:pPr>
                <a:r>
                  <a:rPr lang="uk-UA" sz="2800" dirty="0" smtClean="0">
                    <a:latin typeface="Arial" pitchFamily="34" charset="0"/>
                  </a:rPr>
                  <a:t>якщо </a:t>
                </a:r>
                <a:r>
                  <a:rPr lang="uk-UA" sz="2800" b="0" dirty="0" smtClean="0">
                    <a:latin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b="0" i="1" smtClean="0">
                        <a:latin typeface="Cambria Math"/>
                      </a:rPr>
                      <m:t>𝑝</m:t>
                    </m:r>
                    <m:r>
                      <a:rPr lang="uk-UA" sz="2800" b="0" i="1" smtClean="0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uk-UA" sz="2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uk-UA" sz="28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uk-UA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k-UA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uk-UA" sz="28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uk-UA" sz="2800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2800" b="0" dirty="0" smtClean="0">
                    <a:ea typeface="Cambria Math"/>
                  </a:rPr>
                  <a:t>, то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uk-UA" sz="28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uk-UA" sz="28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uk-UA" sz="2800" b="0" i="1" smtClean="0">
                        <a:latin typeface="Cambria Math"/>
                        <a:ea typeface="Cambria Math"/>
                      </a:rPr>
                      <m:t>≤2</m:t>
                    </m:r>
                    <m:sSub>
                      <m:sSubPr>
                        <m:ctrlPr>
                          <a:rPr lang="uk-UA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uk-UA" sz="28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uk-UA" sz="2800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uk-UA" sz="2800" b="0" dirty="0" smtClean="0">
                    <a:latin typeface="Arial" pitchFamily="34" charset="0"/>
                  </a:rPr>
                  <a:t>,</a:t>
                </a:r>
                <a:r>
                  <a:rPr lang="uk-UA" sz="2800" b="0" dirty="0" smtClean="0">
                    <a:latin typeface="Arial" pitchFamily="34" charset="0"/>
                  </a:rPr>
                  <a:t> </a:t>
                </a:r>
                <a:endParaRPr lang="uk-UA" sz="2800" b="0" dirty="0" smtClean="0">
                  <a:latin typeface="Arial" pitchFamily="34" charset="0"/>
                </a:endParaRPr>
              </a:p>
              <a:p>
                <a:pPr marL="0" indent="0" algn="ctr">
                  <a:buNone/>
                </a:pPr>
                <a:r>
                  <a:rPr lang="uk-UA" sz="2800" b="0" dirty="0" smtClean="0">
                    <a:latin typeface="Arial" pitchFamily="34" charset="0"/>
                  </a:rPr>
                  <a:t>якщ</a:t>
                </a:r>
                <a:r>
                  <a:rPr lang="uk-UA" sz="2800" dirty="0" smtClean="0">
                    <a:latin typeface="Arial" pitchFamily="34" charset="0"/>
                    <a:cs typeface="Arial" pitchFamily="34" charset="0"/>
                  </a:rPr>
                  <a:t>о </a:t>
                </a:r>
                <a14:m>
                  <m:oMath xmlns:m="http://schemas.openxmlformats.org/officeDocument/2006/math">
                    <m:r>
                      <a:rPr lang="uk-UA" sz="2800" b="0" i="1" smtClean="0">
                        <a:latin typeface="Cambria Math"/>
                      </a:rPr>
                      <m:t>𝑝</m:t>
                    </m:r>
                    <m:r>
                      <a:rPr lang="uk-UA" sz="2800" b="0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uk-UA" sz="2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uk-UA" sz="28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uk-UA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k-UA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uk-UA" sz="28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uk-UA" sz="2800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2800" b="0" dirty="0" smtClean="0">
                    <a:ea typeface="Cambria Math"/>
                  </a:rPr>
                  <a:t>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uk-UA" sz="28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uk-UA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uk-UA" sz="28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den>
                    </m:f>
                    <m:r>
                      <a:rPr lang="uk-UA" sz="2800" b="0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uk-UA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uk-UA" sz="28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uk-UA" sz="2800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uk-UA" sz="2800" b="0" i="1" smtClean="0">
                        <a:latin typeface="Cambria Math"/>
                        <a:ea typeface="Cambria Math"/>
                      </a:rPr>
                      <m:t>≤2</m:t>
                    </m:r>
                    <m:f>
                      <m:fPr>
                        <m:ctrlPr>
                          <a:rPr lang="uk-UA" sz="2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uk-UA" sz="28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uk-UA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uk-UA" sz="28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uk-UA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569" t="-1333" r="-22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6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Рекомендації до складання паралельних алгоритмів</a:t>
            </a:r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196752"/>
                <a:ext cx="8507288" cy="5517232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arenR"/>
                </a:pPr>
                <a:r>
                  <a:rPr lang="uk-UA" dirty="0" smtClean="0"/>
                  <a:t>При виборі обчислювальної схеми повинен використовуватись граф з мінімально можливим діаметром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uk-UA" dirty="0" smtClean="0"/>
                  <a:t>Для паралельного виконання доцільно кількість процесорів визначати величиною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latin typeface="Arial" pitchFamily="34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uk-UA" dirty="0" smtClean="0">
                    <a:cs typeface="Arial" pitchFamily="34" charset="0"/>
                  </a:rPr>
                  <a:t>Час виконання паралельного алгоритму обмежується зверху величинами:</a:t>
                </a:r>
              </a:p>
              <a:p>
                <a:pPr marL="2160000" lvl="2" indent="0" algn="just">
                  <a:buNone/>
                </a:pPr>
                <a:r>
                  <a:rPr lang="uk-UA" sz="2400" dirty="0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US" sz="2400" dirty="0"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uk-UA" sz="2400" dirty="0" smtClean="0">
                    <a:cs typeface="Arial" pitchFamily="34" charset="0"/>
                  </a:rPr>
                  <a:t> </a:t>
                </a:r>
              </a:p>
              <a:p>
                <a:pPr marL="2160000" lvl="2" indent="0" algn="just">
                  <a:buNone/>
                </a:pPr>
                <a14:m>
                  <m:oMath xmlns:m="http://schemas.openxmlformats.org/officeDocument/2006/math">
                    <m:r>
                      <a:rPr lang="uk-UA" sz="2400" i="1">
                        <a:latin typeface="Cambria Math"/>
                      </a:rPr>
                      <m:t>𝑝</m:t>
                    </m:r>
                    <m:r>
                      <a:rPr lang="uk-UA" sz="2400" i="1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uk-UA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uk-UA" sz="2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uk-UA" sz="2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k-UA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uk-UA" sz="2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uk-UA" sz="2400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2400" dirty="0" smtClean="0"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2400" dirty="0" smtClean="0">
                    <a:ea typeface="Cambria Math"/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uk-UA" sz="2400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uk-UA" sz="2400" i="1">
                        <a:latin typeface="Cambria Math"/>
                        <a:ea typeface="Cambria Math"/>
                      </a:rPr>
                      <m:t>≤2</m:t>
                    </m:r>
                    <m:sSub>
                      <m:sSubPr>
                        <m:ctrlPr>
                          <a:rPr lang="uk-UA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uk-UA" sz="2400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uk-UA" sz="2400" dirty="0" smtClean="0">
                    <a:cs typeface="Arial" pitchFamily="34" charset="0"/>
                  </a:rPr>
                  <a:t>;</a:t>
                </a:r>
              </a:p>
              <a:p>
                <a:pPr marL="2160000" lvl="2" indent="0" algn="just">
                  <a:buNone/>
                </a:pPr>
                <a14:m>
                  <m:oMath xmlns:m="http://schemas.openxmlformats.org/officeDocument/2006/math">
                    <m:r>
                      <a:rPr lang="uk-UA" sz="2400" i="1">
                        <a:latin typeface="Cambria Math"/>
                      </a:rPr>
                      <m:t>𝑝</m:t>
                    </m:r>
                    <m:r>
                      <a:rPr lang="uk-UA" sz="24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uk-UA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uk-UA" sz="2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uk-UA" sz="2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k-UA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uk-UA" sz="2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uk-UA" sz="2400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2400" dirty="0"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⇒</m:t>
                    </m:r>
                    <m:f>
                      <m:fPr>
                        <m:ctrlPr>
                          <a:rPr lang="uk-UA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uk-UA" sz="2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uk-UA" sz="2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uk-UA" sz="2400" i="1">
                            <a:latin typeface="Cambria Math"/>
                            <a:ea typeface="Cambria Math"/>
                          </a:rPr>
                          <m:t>𝑝</m:t>
                        </m:r>
                      </m:den>
                    </m:f>
                    <m:r>
                      <a:rPr lang="uk-UA" sz="2400" i="1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uk-UA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uk-UA" sz="2400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uk-UA" sz="2400" i="1">
                        <a:latin typeface="Cambria Math"/>
                        <a:ea typeface="Cambria Math"/>
                      </a:rPr>
                      <m:t>≤2</m:t>
                    </m:r>
                    <m:f>
                      <m:fPr>
                        <m:ctrlPr>
                          <a:rPr lang="uk-UA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uk-UA" sz="2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uk-UA" sz="2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uk-UA" sz="2400" i="1">
                            <a:latin typeface="Cambria Math"/>
                            <a:ea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uk-UA" sz="2400" dirty="0"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196752"/>
                <a:ext cx="8507288" cy="5517232"/>
              </a:xfrm>
              <a:blipFill rotWithShape="1">
                <a:blip r:embed="rId2"/>
                <a:stretch>
                  <a:fillRect l="-860" t="-99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4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481</TotalTime>
  <Words>1389</Words>
  <Application>Microsoft Office PowerPoint</Application>
  <PresentationFormat>Экран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Моделювання паралельних обчислень</vt:lpstr>
      <vt:lpstr>Задачі моделювання</vt:lpstr>
      <vt:lpstr>Модель обчислень у вигляді графу « операції-операнди»</vt:lpstr>
      <vt:lpstr>Структура графу</vt:lpstr>
      <vt:lpstr>Приклад: модель алгоритму обчислення площі прямокутника</vt:lpstr>
      <vt:lpstr>Визначення часу виконання паралельних обчислень</vt:lpstr>
      <vt:lpstr>Визначення часу виконання паралельних обчислень</vt:lpstr>
      <vt:lpstr>Визначення часу виконання паралельних обчислень</vt:lpstr>
      <vt:lpstr>Рекомендації до складання паралельних алгоритмів</vt:lpstr>
      <vt:lpstr>Презентация PowerPoint</vt:lpstr>
      <vt:lpstr>Показники ефективності паралельного алгоритму</vt:lpstr>
      <vt:lpstr>Приклад: алгоритм обчислення суми</vt:lpstr>
      <vt:lpstr>Приклад: алгоритм обчислення суми</vt:lpstr>
      <vt:lpstr>Ефективність алгоритму обчислення суми</vt:lpstr>
      <vt:lpstr>Модифікована каскадна схема паралельного обчислення сум</vt:lpstr>
      <vt:lpstr>Ефективність модифікованого каскадного сумування</vt:lpstr>
      <vt:lpstr>Порівняння ефективності звичайного та модифікованого каскадних алгоритмів</vt:lpstr>
      <vt:lpstr>Максимально досяжний паралелизм</vt:lpstr>
      <vt:lpstr>Аналіз масштабованості паралельних обчислень</vt:lpstr>
      <vt:lpstr>Аналіз масштабованості паралельних обчислень</vt:lpstr>
      <vt:lpstr>Моделювання паралельних обчислень мережею Петрі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Моделювання паралельних обчислень</dc:title>
  <dc:creator>Ю</dc:creator>
  <cp:lastModifiedBy>Ю</cp:lastModifiedBy>
  <cp:revision>35</cp:revision>
  <dcterms:created xsi:type="dcterms:W3CDTF">2016-02-23T13:36:00Z</dcterms:created>
  <dcterms:modified xsi:type="dcterms:W3CDTF">2016-02-24T05:34:21Z</dcterms:modified>
</cp:coreProperties>
</file>