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3"/>
  </p:sldMasterIdLst>
  <p:notesMasterIdLst>
    <p:notesMasterId r:id="rId82"/>
  </p:notesMasterIdLst>
  <p:handoutMasterIdLst>
    <p:handoutMasterId r:id="rId83"/>
  </p:handoutMasterIdLst>
  <p:sldIdLst>
    <p:sldId id="258" r:id="rId4"/>
    <p:sldId id="259" r:id="rId5"/>
    <p:sldId id="309" r:id="rId6"/>
    <p:sldId id="310" r:id="rId7"/>
    <p:sldId id="311" r:id="rId8"/>
    <p:sldId id="312" r:id="rId9"/>
    <p:sldId id="313" r:id="rId10"/>
    <p:sldId id="314" r:id="rId11"/>
    <p:sldId id="358" r:id="rId12"/>
    <p:sldId id="360" r:id="rId13"/>
    <p:sldId id="361" r:id="rId14"/>
    <p:sldId id="315" r:id="rId15"/>
    <p:sldId id="316" r:id="rId16"/>
    <p:sldId id="366" r:id="rId17"/>
    <p:sldId id="330" r:id="rId18"/>
    <p:sldId id="317" r:id="rId19"/>
    <p:sldId id="318" r:id="rId20"/>
    <p:sldId id="319" r:id="rId21"/>
    <p:sldId id="320" r:id="rId22"/>
    <p:sldId id="321" r:id="rId23"/>
    <p:sldId id="322" r:id="rId24"/>
    <p:sldId id="362" r:id="rId25"/>
    <p:sldId id="323" r:id="rId26"/>
    <p:sldId id="370" r:id="rId27"/>
    <p:sldId id="324" r:id="rId28"/>
    <p:sldId id="325" r:id="rId29"/>
    <p:sldId id="326" r:id="rId30"/>
    <p:sldId id="367" r:id="rId31"/>
    <p:sldId id="400" r:id="rId32"/>
    <p:sldId id="368" r:id="rId33"/>
    <p:sldId id="328" r:id="rId34"/>
    <p:sldId id="329" r:id="rId35"/>
    <p:sldId id="333" r:id="rId36"/>
    <p:sldId id="399" r:id="rId37"/>
    <p:sldId id="338" r:id="rId38"/>
    <p:sldId id="339" r:id="rId39"/>
    <p:sldId id="340" r:id="rId40"/>
    <p:sldId id="341" r:id="rId41"/>
    <p:sldId id="372" r:id="rId42"/>
    <p:sldId id="369" r:id="rId43"/>
    <p:sldId id="373" r:id="rId44"/>
    <p:sldId id="374" r:id="rId45"/>
    <p:sldId id="334" r:id="rId46"/>
    <p:sldId id="377" r:id="rId47"/>
    <p:sldId id="375" r:id="rId48"/>
    <p:sldId id="376" r:id="rId49"/>
    <p:sldId id="378" r:id="rId50"/>
    <p:sldId id="331" r:id="rId51"/>
    <p:sldId id="342" r:id="rId52"/>
    <p:sldId id="380" r:id="rId53"/>
    <p:sldId id="343" r:id="rId54"/>
    <p:sldId id="344" r:id="rId55"/>
    <p:sldId id="345" r:id="rId56"/>
    <p:sldId id="379" r:id="rId57"/>
    <p:sldId id="346" r:id="rId58"/>
    <p:sldId id="382" r:id="rId59"/>
    <p:sldId id="383" r:id="rId60"/>
    <p:sldId id="384" r:id="rId61"/>
    <p:sldId id="347" r:id="rId62"/>
    <p:sldId id="397" r:id="rId63"/>
    <p:sldId id="348" r:id="rId64"/>
    <p:sldId id="385" r:id="rId65"/>
    <p:sldId id="386" r:id="rId66"/>
    <p:sldId id="349" r:id="rId67"/>
    <p:sldId id="388" r:id="rId68"/>
    <p:sldId id="387" r:id="rId69"/>
    <p:sldId id="392" r:id="rId70"/>
    <p:sldId id="389" r:id="rId71"/>
    <p:sldId id="393" r:id="rId72"/>
    <p:sldId id="350" r:id="rId73"/>
    <p:sldId id="394" r:id="rId74"/>
    <p:sldId id="390" r:id="rId75"/>
    <p:sldId id="391" r:id="rId76"/>
    <p:sldId id="395" r:id="rId77"/>
    <p:sldId id="332" r:id="rId78"/>
    <p:sldId id="335" r:id="rId79"/>
    <p:sldId id="336" r:id="rId80"/>
    <p:sldId id="396" r:id="rId81"/>
  </p:sldIdLst>
  <p:sldSz cx="9144000" cy="6858000" type="screen4x3"/>
  <p:notesSz cx="7105650" cy="102362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1EBCC"/>
    <a:srgbClr val="D0FFCC"/>
    <a:srgbClr val="E1FFCC"/>
    <a:srgbClr val="FFFF00"/>
    <a:srgbClr val="99FF33"/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95" autoAdjust="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636" y="-96"/>
      </p:cViewPr>
      <p:guideLst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88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>
            <a:extLst>
              <a:ext uri="{FF2B5EF4-FFF2-40B4-BE49-F238E27FC236}">
                <a16:creationId xmlns:a16="http://schemas.microsoft.com/office/drawing/2014/main" id="{094EBE8A-571A-B590-CF1E-5696166D55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05539" name="Rectangle 3">
            <a:extLst>
              <a:ext uri="{FF2B5EF4-FFF2-40B4-BE49-F238E27FC236}">
                <a16:creationId xmlns:a16="http://schemas.microsoft.com/office/drawing/2014/main" id="{1C419E95-F319-530C-C072-D47E400DB3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05540" name="Rectangle 4">
            <a:extLst>
              <a:ext uri="{FF2B5EF4-FFF2-40B4-BE49-F238E27FC236}">
                <a16:creationId xmlns:a16="http://schemas.microsoft.com/office/drawing/2014/main" id="{FD05AB9C-65B7-CDB5-6CCF-AB3F2B9339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9750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05541" name="Rectangle 5">
            <a:extLst>
              <a:ext uri="{FF2B5EF4-FFF2-40B4-BE49-F238E27FC236}">
                <a16:creationId xmlns:a16="http://schemas.microsoft.com/office/drawing/2014/main" id="{B22630E4-A0E7-45DD-6C6E-E79511E3AB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9750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C22034-24D0-4385-877E-C2AD4AFA7A8B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E78CBFB2-FDE8-EF10-3101-32FCC82BFD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43373B64-F1FA-9DAB-799D-98102885B1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84C4CD-C157-10E4-C0D1-D1B7F71DA19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9552813D-E751-4077-D172-9C94B5EE9D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83250" cy="4605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CDB7BF01-C054-DF9A-46A2-F65363A292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9750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7" name="Rectangle 7">
            <a:extLst>
              <a:ext uri="{FF2B5EF4-FFF2-40B4-BE49-F238E27FC236}">
                <a16:creationId xmlns:a16="http://schemas.microsoft.com/office/drawing/2014/main" id="{C570F1CD-95DE-D7BD-61F3-4BD354866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9750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CF3DAB3-7E30-4EDA-BB68-254F22759F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90DDC1-9BDD-B39E-E1AD-B18D9293B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9BD2B-0EF9-4931-541D-31197BFE1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2D41BA-5871-9638-0FC9-DE08E2067C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FF72-A89E-4DA4-A6C6-6B3804113D9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8844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77E012-41C9-BE0B-F063-47A2A35231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3F40D5-631C-B88F-BA7A-11A0978AA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7FC423-52EC-4931-C42B-D8776284C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C1E25-823E-4E7E-A0CA-5085D19747C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8929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4A6DE-5C2B-D417-7CB0-EFD5D9C47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D6B34B-733B-4873-F582-CFAD2BBB6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04A078-2439-ED3C-59C5-351322F68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7CE9-9513-4B3D-BBD3-C8BAFD3F88A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9514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D530A2-53E8-B532-B333-6214BE71E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35689B-E40A-A592-1EEF-412082D68F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A6B597-90F8-52DD-C8BB-6589CBA2D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E5BD-A6C8-4514-A030-C31135BAF552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7675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242021-12AA-67BF-E56D-9E3D14DAC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A0ECBC-0258-874C-8684-BF2EE575E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A3C2F0-7CC7-B6A2-67E5-E78BFC0FF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059CD-752A-4C7C-9935-91C2CC6092D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265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D2744F-6FA9-FD62-51F1-2136D224D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8A1FF5-6C4B-80EE-3A7E-DF9DB036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9F09D5-F66C-FB77-F245-44238118E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5117B-64A5-4B99-A8BA-75CDEE438DD2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2118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6214F3-7BEA-ED07-31F2-C9C3E094A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F90D0B-6DDD-E4BD-C9D1-3ED57C49B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A23FF1-90FE-00AF-65D4-DE7960010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4718-5E92-4D90-9423-385E3B51CC33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108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29496E-0526-902E-E2AA-D449E8E26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1FBF1-6F82-0C7D-8565-B4E5D042B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826BC-1362-2A5A-B990-1046D0E7F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C3345-D106-4EA6-8006-49904064A1B7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5891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75AC5E-D726-07EC-43A8-7974CA02F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8FC90C-E54F-7E21-B891-53FBAD851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F43FD7-AB58-C792-5040-477EAB48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0D8AE-212D-4D85-B9BC-21321557F92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0075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B0553C-452F-05A2-D445-C5FE57F6A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259B71-19B3-885E-F86C-FEF77C19E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0E3109-996F-D7AD-CCDB-67ACBACA2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AED3-2CE8-4D86-96A7-749ECA6A8F02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4022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18E52D-D963-0F22-63DE-9C9A33B04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AA7E2E-6C5C-596B-5691-D70E61466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306FDA-70DF-33D5-6CDF-6C42C354A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6A98-EBE8-4BB4-8486-222B73DB8C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3622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14FB6C-BE42-3774-EA64-0445B9ACC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EA7F6-CA87-EC39-C34B-EA00A8EF0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B8DD9-9AFD-2F47-8480-4D2458A46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872F-EEB2-40BF-B850-B73702E9382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4424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C723F-C8E3-C346-F21C-526916EEE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0B48F-3076-BF2B-991B-3A0C2AC0F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FB4B7-F66E-FEAA-C032-6C9A68AD5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A7365-04D0-4A6D-9957-7BD81C6869E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7218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214782-607E-20E7-A4EC-84863CE37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345E08-C29A-5046-C7BB-F6FF10AEE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20868" name="Rectangle 4">
            <a:extLst>
              <a:ext uri="{FF2B5EF4-FFF2-40B4-BE49-F238E27FC236}">
                <a16:creationId xmlns:a16="http://schemas.microsoft.com/office/drawing/2014/main" id="{50CCED1B-3F4C-2B47-EDBC-428B6D1522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869" name="Rectangle 5">
            <a:extLst>
              <a:ext uri="{FF2B5EF4-FFF2-40B4-BE49-F238E27FC236}">
                <a16:creationId xmlns:a16="http://schemas.microsoft.com/office/drawing/2014/main" id="{D61670E7-1CF5-1DE7-7D00-7B0F2DD4D1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870" name="Rectangle 6">
            <a:extLst>
              <a:ext uri="{FF2B5EF4-FFF2-40B4-BE49-F238E27FC236}">
                <a16:creationId xmlns:a16="http://schemas.microsoft.com/office/drawing/2014/main" id="{17E60929-D759-7CEE-3997-132AC67FA5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93ECACE-D2AD-4240-90B9-137D71B92A5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EEB3419-C90D-4C68-CC86-AFE477392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08163"/>
          </a:xfrm>
        </p:spPr>
        <p:txBody>
          <a:bodyPr/>
          <a:lstStyle/>
          <a:p>
            <a:pPr eaLnBrk="1" hangingPunct="1"/>
            <a:r>
              <a:rPr lang="uk-UA" altLang="uk-UA" sz="3600" b="1">
                <a:solidFill>
                  <a:schemeClr val="accent2"/>
                </a:solidFill>
              </a:rPr>
              <a:t>Лекція № </a:t>
            </a:r>
            <a:r>
              <a:rPr lang="en-US" altLang="uk-UA" sz="3600" b="1">
                <a:solidFill>
                  <a:schemeClr val="accent2"/>
                </a:solidFill>
              </a:rPr>
              <a:t>1</a:t>
            </a:r>
            <a:r>
              <a:rPr lang="uk-UA" altLang="uk-UA" sz="3600" b="1">
                <a:solidFill>
                  <a:schemeClr val="accent2"/>
                </a:solidFill>
              </a:rPr>
              <a:t>3 </a:t>
            </a:r>
            <a:br>
              <a:rPr lang="uk-UA" altLang="uk-UA" sz="3600" b="1">
                <a:solidFill>
                  <a:schemeClr val="accent2"/>
                </a:solidFill>
              </a:rPr>
            </a:br>
            <a:r>
              <a:rPr lang="uk-UA" altLang="uk-UA" sz="3600" b="1">
                <a:solidFill>
                  <a:schemeClr val="accent2"/>
                </a:solidFill>
              </a:rPr>
              <a:t>Електричний струм у металах, </a:t>
            </a:r>
            <a:br>
              <a:rPr lang="uk-UA" altLang="uk-UA" sz="3600" b="1">
                <a:solidFill>
                  <a:schemeClr val="accent2"/>
                </a:solidFill>
              </a:rPr>
            </a:br>
            <a:r>
              <a:rPr lang="uk-UA" altLang="uk-UA" sz="3600" b="1">
                <a:solidFill>
                  <a:schemeClr val="accent2"/>
                </a:solidFill>
              </a:rPr>
              <a:t>рідинах і газах.</a:t>
            </a:r>
            <a:r>
              <a:rPr lang="ru-RU" altLang="uk-UA">
                <a:solidFill>
                  <a:schemeClr val="accent2"/>
                </a:solidFill>
              </a:rPr>
              <a:t> </a:t>
            </a:r>
            <a:endParaRPr lang="uk-UA" altLang="uk-UA">
              <a:solidFill>
                <a:schemeClr val="accent2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3DE28C-33D0-70B7-3349-F2000B3CA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9144000" cy="4652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uk-UA" altLang="uk-UA" b="1">
                <a:solidFill>
                  <a:schemeClr val="accent2"/>
                </a:solidFill>
              </a:rPr>
              <a:t>Робота та потужність постійного електричного струму.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altLang="uk-UA" b="1">
                <a:solidFill>
                  <a:schemeClr val="accent2"/>
                </a:solidFill>
              </a:rPr>
              <a:t>Електропровідність металів та розчинів електролітів. Застосування електролізу.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altLang="uk-UA" b="1">
                <a:solidFill>
                  <a:schemeClr val="accent2"/>
                </a:solidFill>
              </a:rPr>
              <a:t>Самостійний газовий розряд, уявлення про плазму.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altLang="uk-UA" b="1">
                <a:solidFill>
                  <a:schemeClr val="accent2"/>
                </a:solidFill>
              </a:rPr>
              <a:t>*Контактні електричні явища та термоелектронна емісія.</a:t>
            </a:r>
            <a:r>
              <a:rPr lang="uk-UA" altLang="uk-UA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>
            <a:extLst>
              <a:ext uri="{FF2B5EF4-FFF2-40B4-BE49-F238E27FC236}">
                <a16:creationId xmlns:a16="http://schemas.microsoft.com/office/drawing/2014/main" id="{5EE3B1D7-0D67-0E38-4A18-1D4F1FBD11C8}"/>
              </a:ext>
            </a:extLst>
          </p:cNvPr>
          <p:cNvGrpSpPr>
            <a:grpSpLocks/>
          </p:cNvGrpSpPr>
          <p:nvPr/>
        </p:nvGrpSpPr>
        <p:grpSpPr bwMode="auto">
          <a:xfrm>
            <a:off x="2336800" y="188913"/>
            <a:ext cx="5510213" cy="6516687"/>
            <a:chOff x="1472" y="119"/>
            <a:chExt cx="3471" cy="4105"/>
          </a:xfrm>
        </p:grpSpPr>
        <p:pic>
          <p:nvPicPr>
            <p:cNvPr id="13315" name="Picture 3" descr="Джеймс Джоуль">
              <a:extLst>
                <a:ext uri="{FF2B5EF4-FFF2-40B4-BE49-F238E27FC236}">
                  <a16:creationId xmlns:a16="http://schemas.microsoft.com/office/drawing/2014/main" id="{D05711BB-D981-561B-6920-F9C8CEBEE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" y="550"/>
              <a:ext cx="2778" cy="3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6" name="Text Box 4">
              <a:extLst>
                <a:ext uri="{FF2B5EF4-FFF2-40B4-BE49-F238E27FC236}">
                  <a16:creationId xmlns:a16="http://schemas.microsoft.com/office/drawing/2014/main" id="{1379450A-3114-D228-87E4-41F89EDF6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119"/>
              <a:ext cx="3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uk-UA" altLang="uk-UA" sz="3600" b="1"/>
                <a:t>Джеймс Джоуль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>
            <a:extLst>
              <a:ext uri="{FF2B5EF4-FFF2-40B4-BE49-F238E27FC236}">
                <a16:creationId xmlns:a16="http://schemas.microsoft.com/office/drawing/2014/main" id="{D8D2758B-A0A3-42D9-C115-57FCBD14967B}"/>
              </a:ext>
            </a:extLst>
          </p:cNvPr>
          <p:cNvGrpSpPr>
            <a:grpSpLocks/>
          </p:cNvGrpSpPr>
          <p:nvPr/>
        </p:nvGrpSpPr>
        <p:grpSpPr bwMode="auto">
          <a:xfrm>
            <a:off x="2378075" y="225425"/>
            <a:ext cx="4924425" cy="6443663"/>
            <a:chOff x="1498" y="142"/>
            <a:chExt cx="3102" cy="4059"/>
          </a:xfrm>
        </p:grpSpPr>
        <p:pic>
          <p:nvPicPr>
            <p:cNvPr id="14339" name="Picture 3" descr="Ленц Эмилий Христианович">
              <a:extLst>
                <a:ext uri="{FF2B5EF4-FFF2-40B4-BE49-F238E27FC236}">
                  <a16:creationId xmlns:a16="http://schemas.microsoft.com/office/drawing/2014/main" id="{906D8C1E-0111-C417-DADE-3626786AA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" y="686"/>
              <a:ext cx="3102" cy="3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0" name="Text Box 4">
              <a:extLst>
                <a:ext uri="{FF2B5EF4-FFF2-40B4-BE49-F238E27FC236}">
                  <a16:creationId xmlns:a16="http://schemas.microsoft.com/office/drawing/2014/main" id="{272A5EF8-9A22-AB0C-4AED-87E9302FC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42"/>
              <a:ext cx="17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uk-UA" altLang="uk-UA" sz="3600" b="1"/>
                <a:t>Еміль Ленц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Слайд 8">
            <a:extLst>
              <a:ext uri="{FF2B5EF4-FFF2-40B4-BE49-F238E27FC236}">
                <a16:creationId xmlns:a16="http://schemas.microsoft.com/office/drawing/2014/main" id="{46601349-346C-2707-311D-3A3CD2C84AA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Слайд 9">
            <a:extLst>
              <a:ext uri="{FF2B5EF4-FFF2-40B4-BE49-F238E27FC236}">
                <a16:creationId xmlns:a16="http://schemas.microsoft.com/office/drawing/2014/main" id="{722AD5EF-6823-0BEB-2555-3B6AB6C0F38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1">
            <a:extLst>
              <a:ext uri="{FF2B5EF4-FFF2-40B4-BE49-F238E27FC236}">
                <a16:creationId xmlns:a16="http://schemas.microsoft.com/office/drawing/2014/main" id="{4C40096A-07E6-BBEA-307D-49C2F711651A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25463"/>
            <a:ext cx="8569325" cy="6107112"/>
            <a:chOff x="90" y="331"/>
            <a:chExt cx="5398" cy="3847"/>
          </a:xfrm>
        </p:grpSpPr>
        <p:pic>
          <p:nvPicPr>
            <p:cNvPr id="17411" name="Picture 3" descr="Закон джоуля — ленца5">
              <a:extLst>
                <a:ext uri="{FF2B5EF4-FFF2-40B4-BE49-F238E27FC236}">
                  <a16:creationId xmlns:a16="http://schemas.microsoft.com/office/drawing/2014/main" id="{096D078E-6641-CAC0-49C7-9A6B7F2F3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731"/>
              <a:ext cx="1350" cy="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2" name="Picture 9" descr="Закон джоуля — ленца7">
              <a:extLst>
                <a:ext uri="{FF2B5EF4-FFF2-40B4-BE49-F238E27FC236}">
                  <a16:creationId xmlns:a16="http://schemas.microsoft.com/office/drawing/2014/main" id="{3AFE7DC2-F15D-3EC1-61C4-2AAF02CEA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331"/>
              <a:ext cx="1519" cy="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3" name="Picture 10" descr="Закон джоуля — ленца6">
              <a:extLst>
                <a:ext uri="{FF2B5EF4-FFF2-40B4-BE49-F238E27FC236}">
                  <a16:creationId xmlns:a16="http://schemas.microsoft.com/office/drawing/2014/main" id="{8661C4D1-6FE5-FAE9-8EBA-31756C2F2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228"/>
              <a:ext cx="1751" cy="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4" name="Picture 15" descr="Закон джоуля — ленца8">
              <a:extLst>
                <a:ext uri="{FF2B5EF4-FFF2-40B4-BE49-F238E27FC236}">
                  <a16:creationId xmlns:a16="http://schemas.microsoft.com/office/drawing/2014/main" id="{09399BAE-2BE6-BB35-94E0-7D25E62CC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1729"/>
              <a:ext cx="1292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5" name="Picture 16" descr="Закон джоуля — ленца запобіжники">
              <a:extLst>
                <a:ext uri="{FF2B5EF4-FFF2-40B4-BE49-F238E27FC236}">
                  <a16:creationId xmlns:a16="http://schemas.microsoft.com/office/drawing/2014/main" id="{63FDB88E-3BF1-A557-1BE9-CDC8B7099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1638"/>
              <a:ext cx="1384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7" descr="Закон джоуля — ленца муфельні піч">
              <a:extLst>
                <a:ext uri="{FF2B5EF4-FFF2-40B4-BE49-F238E27FC236}">
                  <a16:creationId xmlns:a16="http://schemas.microsoft.com/office/drawing/2014/main" id="{29A29B5A-CC50-5D3C-C152-229EBFF63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" y="443"/>
              <a:ext cx="208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9" descr="Закон джоуля — ленца лампа розжарювання">
              <a:extLst>
                <a:ext uri="{FF2B5EF4-FFF2-40B4-BE49-F238E27FC236}">
                  <a16:creationId xmlns:a16="http://schemas.microsoft.com/office/drawing/2014/main" id="{70919823-A7EC-0998-A0A4-FF7A26F41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" y="2704"/>
              <a:ext cx="793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20" descr="Закон джоуля — ленца контактне зварювання">
              <a:extLst>
                <a:ext uri="{FF2B5EF4-FFF2-40B4-BE49-F238E27FC236}">
                  <a16:creationId xmlns:a16="http://schemas.microsoft.com/office/drawing/2014/main" id="{4F558F41-BD66-6D16-6120-A9109AF97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" y="2908"/>
              <a:ext cx="2064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B3FD617F-E015-C690-3E23-EEDBF7071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4463" y="0"/>
            <a:ext cx="9288463" cy="1628775"/>
          </a:xfrm>
        </p:spPr>
        <p:txBody>
          <a:bodyPr/>
          <a:lstStyle/>
          <a:p>
            <a:pPr marL="838200" indent="-838200" eaLnBrk="1" hangingPunct="1"/>
            <a:r>
              <a:rPr lang="uk-UA" altLang="uk-UA" sz="3200" b="1">
                <a:latin typeface="Times New Roman" panose="02020603050405020304" pitchFamily="18" charset="0"/>
              </a:rPr>
              <a:t>2</a:t>
            </a:r>
            <a:r>
              <a:rPr lang="uk-UA" altLang="uk-UA" sz="3200">
                <a:latin typeface="Times New Roman" panose="02020603050405020304" pitchFamily="18" charset="0"/>
              </a:rPr>
              <a:t>. </a:t>
            </a:r>
            <a:r>
              <a:rPr lang="uk-UA" altLang="uk-UA" sz="3200" b="1">
                <a:latin typeface="Times New Roman" panose="02020603050405020304" pitchFamily="18" charset="0"/>
              </a:rPr>
              <a:t>Електропровідність металів та розчинів електролітів. Застосування електролізу.</a:t>
            </a:r>
            <a:r>
              <a:rPr lang="uk-UA" altLang="uk-UA" sz="4000"/>
              <a:t> </a:t>
            </a:r>
          </a:p>
        </p:txBody>
      </p:sp>
      <p:pic>
        <p:nvPicPr>
          <p:cNvPr id="18435" name="Picture 6" descr="Слайд 10 2">
            <a:extLst>
              <a:ext uri="{FF2B5EF4-FFF2-40B4-BE49-F238E27FC236}">
                <a16:creationId xmlns:a16="http://schemas.microsoft.com/office/drawing/2014/main" id="{8B7AD94A-0A7D-23E0-7AA1-99D935CFF5C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14563"/>
            <a:ext cx="9144000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Слайд 11">
            <a:extLst>
              <a:ext uri="{FF2B5EF4-FFF2-40B4-BE49-F238E27FC236}">
                <a16:creationId xmlns:a16="http://schemas.microsoft.com/office/drawing/2014/main" id="{8576C6F3-1AF3-F51E-335F-6C4673CD923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Слайд 12">
            <a:extLst>
              <a:ext uri="{FF2B5EF4-FFF2-40B4-BE49-F238E27FC236}">
                <a16:creationId xmlns:a16="http://schemas.microsoft.com/office/drawing/2014/main" id="{C9F5A76E-315C-FA50-7D60-3E8F3EFBD42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Слайд 13">
            <a:extLst>
              <a:ext uri="{FF2B5EF4-FFF2-40B4-BE49-F238E27FC236}">
                <a16:creationId xmlns:a16="http://schemas.microsoft.com/office/drawing/2014/main" id="{728CB84B-B7EF-EEEC-DCB3-7D7CB7D06AA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Слайд 14">
            <a:extLst>
              <a:ext uri="{FF2B5EF4-FFF2-40B4-BE49-F238E27FC236}">
                <a16:creationId xmlns:a16="http://schemas.microsoft.com/office/drawing/2014/main" id="{574FE249-442F-BAEC-123E-E5BDB80D9C5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92E9437-E7AC-CBEB-15E2-C0CBFFD31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838200" indent="-838200" eaLnBrk="1" hangingPunct="1"/>
            <a:r>
              <a:rPr lang="en-US" altLang="uk-UA" sz="3600" b="1"/>
              <a:t>1</a:t>
            </a:r>
            <a:r>
              <a:rPr lang="uk-UA" altLang="uk-UA" sz="3600" b="1"/>
              <a:t>. Робота та потужність постійного електричного струму.</a:t>
            </a:r>
          </a:p>
        </p:txBody>
      </p:sp>
      <p:pic>
        <p:nvPicPr>
          <p:cNvPr id="5123" name="Picture 7" descr="Слайд 1">
            <a:extLst>
              <a:ext uri="{FF2B5EF4-FFF2-40B4-BE49-F238E27FC236}">
                <a16:creationId xmlns:a16="http://schemas.microsoft.com/office/drawing/2014/main" id="{641D2D7A-04A6-684E-6883-008148CB6E6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3488"/>
            <a:ext cx="9144000" cy="551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Слайд 15">
            <a:extLst>
              <a:ext uri="{FF2B5EF4-FFF2-40B4-BE49-F238E27FC236}">
                <a16:creationId xmlns:a16="http://schemas.microsoft.com/office/drawing/2014/main" id="{5714E709-E4EC-879E-6C7C-B4F99D6B354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Слайд 16">
            <a:extLst>
              <a:ext uri="{FF2B5EF4-FFF2-40B4-BE49-F238E27FC236}">
                <a16:creationId xmlns:a16="http://schemas.microsoft.com/office/drawing/2014/main" id="{55317165-BEDE-6FA0-4EF7-6E78C684DDA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Досліди Мандельштама і Папалексі">
            <a:extLst>
              <a:ext uri="{FF2B5EF4-FFF2-40B4-BE49-F238E27FC236}">
                <a16:creationId xmlns:a16="http://schemas.microsoft.com/office/drawing/2014/main" id="{01976A62-17EA-2B1D-A986-919E5F0EDCC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9425" y="0"/>
            <a:ext cx="56451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Слайд 17">
            <a:extLst>
              <a:ext uri="{FF2B5EF4-FFF2-40B4-BE49-F238E27FC236}">
                <a16:creationId xmlns:a16="http://schemas.microsoft.com/office/drawing/2014/main" id="{F6DE478D-0C41-5A31-A547-33C82CF0EE3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7">
            <a:extLst>
              <a:ext uri="{FF2B5EF4-FFF2-40B4-BE49-F238E27FC236}">
                <a16:creationId xmlns:a16="http://schemas.microsoft.com/office/drawing/2014/main" id="{5E72B22A-D70F-7A60-02C3-21FAC268E21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29450"/>
            <a:chOff x="0" y="0"/>
            <a:chExt cx="5760" cy="4428"/>
          </a:xfrm>
        </p:grpSpPr>
        <p:pic>
          <p:nvPicPr>
            <p:cNvPr id="27651" name="Picture 2" descr="постоянный электрический ток2">
              <a:extLst>
                <a:ext uri="{FF2B5EF4-FFF2-40B4-BE49-F238E27FC236}">
                  <a16:creationId xmlns:a16="http://schemas.microsoft.com/office/drawing/2014/main" id="{7B1AD5EB-E8FC-B5BF-65B9-30A4F0298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2" name="Text Box 3">
              <a:extLst>
                <a:ext uri="{FF2B5EF4-FFF2-40B4-BE49-F238E27FC236}">
                  <a16:creationId xmlns:a16="http://schemas.microsoft.com/office/drawing/2014/main" id="{0B122A22-C7A3-9830-AAE8-03816BDAE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459"/>
              <a:ext cx="2449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400" b="1"/>
                <a:t>Зв</a:t>
              </a:r>
              <a:r>
                <a:rPr lang="en-US" altLang="uk-UA" sz="2400" b="1"/>
                <a:t>’</a:t>
              </a:r>
              <a:r>
                <a:rPr lang="uk-UA" altLang="uk-UA" sz="2400" b="1"/>
                <a:t>язані електрони залишаються в атомі</a:t>
              </a:r>
            </a:p>
          </p:txBody>
        </p:sp>
        <p:sp>
          <p:nvSpPr>
            <p:cNvPr id="27653" name="Text Box 4">
              <a:extLst>
                <a:ext uri="{FF2B5EF4-FFF2-40B4-BE49-F238E27FC236}">
                  <a16:creationId xmlns:a16="http://schemas.microsoft.com/office/drawing/2014/main" id="{D94B58D2-12D7-2084-3273-3F2DDF533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96"/>
              <a:ext cx="197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400" b="1"/>
                <a:t>Провідник</a:t>
              </a:r>
            </a:p>
          </p:txBody>
        </p:sp>
        <p:sp>
          <p:nvSpPr>
            <p:cNvPr id="27654" name="Text Box 5">
              <a:extLst>
                <a:ext uri="{FF2B5EF4-FFF2-40B4-BE49-F238E27FC236}">
                  <a16:creationId xmlns:a16="http://schemas.microsoft.com/office/drawing/2014/main" id="{D296D587-EB97-33FF-DBDE-CD6A7C5D0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3339"/>
              <a:ext cx="86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400" b="1"/>
                <a:t>Атом</a:t>
              </a:r>
            </a:p>
          </p:txBody>
        </p:sp>
        <p:sp>
          <p:nvSpPr>
            <p:cNvPr id="27655" name="Text Box 6">
              <a:extLst>
                <a:ext uri="{FF2B5EF4-FFF2-40B4-BE49-F238E27FC236}">
                  <a16:creationId xmlns:a16="http://schemas.microsoft.com/office/drawing/2014/main" id="{C4EC4595-C89C-9195-E532-C7B8AD9F1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3802"/>
              <a:ext cx="2336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uk-UA" altLang="uk-UA" sz="2400" b="1"/>
                <a:t>Вільні електрони створюють струм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Слайд 18">
            <a:extLst>
              <a:ext uri="{FF2B5EF4-FFF2-40B4-BE49-F238E27FC236}">
                <a16:creationId xmlns:a16="http://schemas.microsoft.com/office/drawing/2014/main" id="{68EFC023-A065-DDC7-D20B-787FD8C15AE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Слайд 19">
            <a:extLst>
              <a:ext uri="{FF2B5EF4-FFF2-40B4-BE49-F238E27FC236}">
                <a16:creationId xmlns:a16="http://schemas.microsoft.com/office/drawing/2014/main" id="{F95F1126-C259-FB71-F1ED-F8B3FD16B49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9700"/>
            <a:ext cx="9144000" cy="6465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Слайд 20">
            <a:extLst>
              <a:ext uri="{FF2B5EF4-FFF2-40B4-BE49-F238E27FC236}">
                <a16:creationId xmlns:a16="http://schemas.microsoft.com/office/drawing/2014/main" id="{B0C0DEE3-C8C5-DB55-4D69-F0BED235B2B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Електроліт">
            <a:extLst>
              <a:ext uri="{FF2B5EF4-FFF2-40B4-BE49-F238E27FC236}">
                <a16:creationId xmlns:a16="http://schemas.microsoft.com/office/drawing/2014/main" id="{B2FF8846-EBB1-4653-3D86-A19DFB6C36C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550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3B3D52E6-6CAC-877B-F006-6C81820456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-19050"/>
            <a:ext cx="7772400" cy="827088"/>
          </a:xfrm>
        </p:spPr>
        <p:txBody>
          <a:bodyPr/>
          <a:lstStyle/>
          <a:p>
            <a:r>
              <a:rPr lang="uk-UA" altLang="uk-UA">
                <a:solidFill>
                  <a:srgbClr val="FF0000"/>
                </a:solidFill>
              </a:rPr>
              <a:t>відео</a:t>
            </a:r>
          </a:p>
        </p:txBody>
      </p:sp>
      <p:sp>
        <p:nvSpPr>
          <p:cNvPr id="32771" name="Подзаголовок 2">
            <a:extLst>
              <a:ext uri="{FF2B5EF4-FFF2-40B4-BE49-F238E27FC236}">
                <a16:creationId xmlns:a16="http://schemas.microsoft.com/office/drawing/2014/main" id="{9951DB92-45ED-2780-A39F-340A717DE2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uk-UA" altLang="uk-UA"/>
          </a:p>
        </p:txBody>
      </p:sp>
      <p:pic>
        <p:nvPicPr>
          <p:cNvPr id="32772" name="Picture 3" descr="Слайд 21">
            <a:extLst>
              <a:ext uri="{FF2B5EF4-FFF2-40B4-BE49-F238E27FC236}">
                <a16:creationId xmlns:a16="http://schemas.microsoft.com/office/drawing/2014/main" id="{9E2DD944-B728-DB92-6ED3-D691F00190A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Слайд 2">
            <a:extLst>
              <a:ext uri="{FF2B5EF4-FFF2-40B4-BE49-F238E27FC236}">
                <a16:creationId xmlns:a16="http://schemas.microsoft.com/office/drawing/2014/main" id="{65BF1F42-0F50-B8BC-00D1-20A3EF8FA66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електроліз">
            <a:extLst>
              <a:ext uri="{FF2B5EF4-FFF2-40B4-BE49-F238E27FC236}">
                <a16:creationId xmlns:a16="http://schemas.microsoft.com/office/drawing/2014/main" id="{F8C45C93-7215-8EBE-3BD4-06A1ED17330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Слайд 22">
            <a:extLst>
              <a:ext uri="{FF2B5EF4-FFF2-40B4-BE49-F238E27FC236}">
                <a16:creationId xmlns:a16="http://schemas.microsoft.com/office/drawing/2014/main" id="{4A0E0218-E353-AC41-13C9-2596667697A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Слайд 23">
            <a:extLst>
              <a:ext uri="{FF2B5EF4-FFF2-40B4-BE49-F238E27FC236}">
                <a16:creationId xmlns:a16="http://schemas.microsoft.com/office/drawing/2014/main" id="{CE9B7C26-3024-8C9A-A785-325275A31AD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Слайд 24">
            <a:extLst>
              <a:ext uri="{FF2B5EF4-FFF2-40B4-BE49-F238E27FC236}">
                <a16:creationId xmlns:a16="http://schemas.microsoft.com/office/drawing/2014/main" id="{78F25766-AD64-1DA1-4E0A-3F00D14FB52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Закони Фарадея1">
            <a:extLst>
              <a:ext uri="{FF2B5EF4-FFF2-40B4-BE49-F238E27FC236}">
                <a16:creationId xmlns:a16="http://schemas.microsoft.com/office/drawing/2014/main" id="{BF339E9B-988C-EA25-4D83-0D26082EA40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5450"/>
            <a:ext cx="9144000" cy="600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Слайд 25">
            <a:extLst>
              <a:ext uri="{FF2B5EF4-FFF2-40B4-BE49-F238E27FC236}">
                <a16:creationId xmlns:a16="http://schemas.microsoft.com/office/drawing/2014/main" id="{E0300B27-A144-5B0C-F87F-3EE1AEE9E27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Слайд 26">
            <a:extLst>
              <a:ext uri="{FF2B5EF4-FFF2-40B4-BE49-F238E27FC236}">
                <a16:creationId xmlns:a16="http://schemas.microsoft.com/office/drawing/2014/main" id="{72A1A961-D1E7-B4F8-376E-D9404C46E39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Слайд 27">
            <a:extLst>
              <a:ext uri="{FF2B5EF4-FFF2-40B4-BE49-F238E27FC236}">
                <a16:creationId xmlns:a16="http://schemas.microsoft.com/office/drawing/2014/main" id="{69B3F033-2B97-57CC-896C-3C035CD35C2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Слайд 28">
            <a:extLst>
              <a:ext uri="{FF2B5EF4-FFF2-40B4-BE49-F238E27FC236}">
                <a16:creationId xmlns:a16="http://schemas.microsoft.com/office/drawing/2014/main" id="{9031EE3F-7CDA-F9B8-2D0D-38526AFB19E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8">
            <a:extLst>
              <a:ext uri="{FF2B5EF4-FFF2-40B4-BE49-F238E27FC236}">
                <a16:creationId xmlns:a16="http://schemas.microsoft.com/office/drawing/2014/main" id="{8C2DCB22-2586-906A-9684-F07C0242A946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0"/>
            <a:ext cx="7273925" cy="6796088"/>
            <a:chOff x="589" y="0"/>
            <a:chExt cx="4582" cy="4281"/>
          </a:xfrm>
        </p:grpSpPr>
        <p:pic>
          <p:nvPicPr>
            <p:cNvPr id="43011" name="Picture 3" descr="гальваностегія2">
              <a:extLst>
                <a:ext uri="{FF2B5EF4-FFF2-40B4-BE49-F238E27FC236}">
                  <a16:creationId xmlns:a16="http://schemas.microsoft.com/office/drawing/2014/main" id="{E5732193-4BD2-261F-DF6C-F72954272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17"/>
              <a:ext cx="4559" cy="4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012" name="Text Box 4">
              <a:extLst>
                <a:ext uri="{FF2B5EF4-FFF2-40B4-BE49-F238E27FC236}">
                  <a16:creationId xmlns:a16="http://schemas.microsoft.com/office/drawing/2014/main" id="{8E029CE2-7439-A121-7788-C18656D77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" y="0"/>
              <a:ext cx="308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uk-UA" altLang="uk-UA" sz="2400" b="1" i="1"/>
                <a:t>Джерело постійного струму</a:t>
              </a:r>
            </a:p>
          </p:txBody>
        </p:sp>
        <p:sp>
          <p:nvSpPr>
            <p:cNvPr id="43013" name="Text Box 5">
              <a:extLst>
                <a:ext uri="{FF2B5EF4-FFF2-40B4-BE49-F238E27FC236}">
                  <a16:creationId xmlns:a16="http://schemas.microsoft.com/office/drawing/2014/main" id="{4B92444B-CF7A-D5D4-1049-339805B58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" y="1638"/>
              <a:ext cx="86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uk-UA" altLang="uk-UA" sz="2400" b="1" i="1"/>
                <a:t>Срібло</a:t>
              </a:r>
            </a:p>
          </p:txBody>
        </p:sp>
        <p:sp>
          <p:nvSpPr>
            <p:cNvPr id="43014" name="Text Box 6">
              <a:extLst>
                <a:ext uri="{FF2B5EF4-FFF2-40B4-BE49-F238E27FC236}">
                  <a16:creationId xmlns:a16="http://schemas.microsoft.com/office/drawing/2014/main" id="{DE8779F0-B5C6-A2B7-FE9C-595BBE1A0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548"/>
              <a:ext cx="998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uk-UA" altLang="uk-UA" sz="2400" b="1" i="1"/>
                <a:t>Латунна ложка</a:t>
              </a:r>
            </a:p>
          </p:txBody>
        </p:sp>
        <p:sp>
          <p:nvSpPr>
            <p:cNvPr id="43015" name="Text Box 7">
              <a:extLst>
                <a:ext uri="{FF2B5EF4-FFF2-40B4-BE49-F238E27FC236}">
                  <a16:creationId xmlns:a16="http://schemas.microsoft.com/office/drawing/2014/main" id="{5A6BA74C-87FC-58DD-2EE8-C5C426479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" y="368"/>
              <a:ext cx="1270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uk-UA" altLang="uk-UA" sz="2400" b="1" i="1"/>
                <a:t>Розчин солі срібла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Слайд 3">
            <a:extLst>
              <a:ext uri="{FF2B5EF4-FFF2-40B4-BE49-F238E27FC236}">
                <a16:creationId xmlns:a16="http://schemas.microsoft.com/office/drawing/2014/main" id="{16046553-B88E-2C84-95D9-90C2E1E37F3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9700"/>
            <a:ext cx="9144000" cy="6465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гальванопластика2">
            <a:extLst>
              <a:ext uri="{FF2B5EF4-FFF2-40B4-BE49-F238E27FC236}">
                <a16:creationId xmlns:a16="http://schemas.microsoft.com/office/drawing/2014/main" id="{69ABFEB5-BDF2-DAA9-6D8C-9DAA459C186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9144000" cy="684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гальванопластика6">
            <a:extLst>
              <a:ext uri="{FF2B5EF4-FFF2-40B4-BE49-F238E27FC236}">
                <a16:creationId xmlns:a16="http://schemas.microsoft.com/office/drawing/2014/main" id="{B52883B7-8E17-23C8-7F12-94FE8365AC7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"/>
            <a:ext cx="9144000" cy="676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Гальваностегія7">
            <a:extLst>
              <a:ext uri="{FF2B5EF4-FFF2-40B4-BE49-F238E27FC236}">
                <a16:creationId xmlns:a16="http://schemas.microsoft.com/office/drawing/2014/main" id="{7F0DB42D-CF88-37F5-EACD-FAC337F6034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525"/>
            <a:ext cx="8172450" cy="681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Слайд 29">
            <a:extLst>
              <a:ext uri="{FF2B5EF4-FFF2-40B4-BE49-F238E27FC236}">
                <a16:creationId xmlns:a16="http://schemas.microsoft.com/office/drawing/2014/main" id="{EB17F12A-0E9B-72E2-799D-98B57F0835B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гальванопластика1">
            <a:extLst>
              <a:ext uri="{FF2B5EF4-FFF2-40B4-BE49-F238E27FC236}">
                <a16:creationId xmlns:a16="http://schemas.microsoft.com/office/drawing/2014/main" id="{2F857DCC-63A1-8EE6-6F9D-2A121B40445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225425"/>
            <a:ext cx="7597775" cy="621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гальванопластика3">
            <a:extLst>
              <a:ext uri="{FF2B5EF4-FFF2-40B4-BE49-F238E27FC236}">
                <a16:creationId xmlns:a16="http://schemas.microsoft.com/office/drawing/2014/main" id="{C5A5AB7A-8B41-E336-99F9-ACFBE92BD5E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68363"/>
            <a:ext cx="9144000" cy="512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гальванопластика7">
            <a:extLst>
              <a:ext uri="{FF2B5EF4-FFF2-40B4-BE49-F238E27FC236}">
                <a16:creationId xmlns:a16="http://schemas.microsoft.com/office/drawing/2014/main" id="{3AB5D1FA-E5BB-5FE6-567D-52838B67B39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2088"/>
            <a:ext cx="9144000" cy="647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гальваностегія">
            <a:extLst>
              <a:ext uri="{FF2B5EF4-FFF2-40B4-BE49-F238E27FC236}">
                <a16:creationId xmlns:a16="http://schemas.microsoft.com/office/drawing/2014/main" id="{CB56FAFB-D3FC-98FA-1ECB-8BA1F1CC296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0938" y="7938"/>
            <a:ext cx="6842125" cy="684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A4EB78E-E9BA-0F9F-46C3-3C2C85EAE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pPr marL="838200" indent="-838200" eaLnBrk="1" hangingPunct="1"/>
            <a:r>
              <a:rPr lang="en-US" altLang="uk-UA" b="1"/>
              <a:t>3</a:t>
            </a:r>
            <a:r>
              <a:rPr lang="uk-UA" altLang="uk-UA"/>
              <a:t>. </a:t>
            </a:r>
            <a:r>
              <a:rPr lang="uk-UA" altLang="uk-UA" b="1"/>
              <a:t>Самостійний газовий розряд, уявлення про плазму.</a:t>
            </a:r>
            <a:r>
              <a:rPr lang="uk-UA" altLang="uk-UA"/>
              <a:t> </a:t>
            </a:r>
          </a:p>
        </p:txBody>
      </p:sp>
      <p:pic>
        <p:nvPicPr>
          <p:cNvPr id="52227" name="Picture 4" descr="Слайд 30 3">
            <a:extLst>
              <a:ext uri="{FF2B5EF4-FFF2-40B4-BE49-F238E27FC236}">
                <a16:creationId xmlns:a16="http://schemas.microsoft.com/office/drawing/2014/main" id="{D8B2202C-3A2B-730D-7987-D49F7AEC5E6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11313"/>
            <a:ext cx="9144000" cy="5021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Слайд 31">
            <a:extLst>
              <a:ext uri="{FF2B5EF4-FFF2-40B4-BE49-F238E27FC236}">
                <a16:creationId xmlns:a16="http://schemas.microsoft.com/office/drawing/2014/main" id="{68E6EC1A-C0AC-77F6-6FD8-D860F364073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Слайд 4">
            <a:extLst>
              <a:ext uri="{FF2B5EF4-FFF2-40B4-BE49-F238E27FC236}">
                <a16:creationId xmlns:a16="http://schemas.microsoft.com/office/drawing/2014/main" id="{87C906B1-5D87-FBA0-049F-843BF99899C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5">
            <a:extLst>
              <a:ext uri="{FF2B5EF4-FFF2-40B4-BE49-F238E27FC236}">
                <a16:creationId xmlns:a16="http://schemas.microsoft.com/office/drawing/2014/main" id="{B0A93FE3-F119-4BCB-16DC-8B9AAFE58387}"/>
              </a:ext>
            </a:extLst>
          </p:cNvPr>
          <p:cNvGrpSpPr>
            <a:grpSpLocks/>
          </p:cNvGrpSpPr>
          <p:nvPr/>
        </p:nvGrpSpPr>
        <p:grpSpPr bwMode="auto">
          <a:xfrm>
            <a:off x="0" y="1952625"/>
            <a:ext cx="9144000" cy="2952750"/>
            <a:chOff x="0" y="1230"/>
            <a:chExt cx="5760" cy="1860"/>
          </a:xfrm>
        </p:grpSpPr>
        <p:pic>
          <p:nvPicPr>
            <p:cNvPr id="54275" name="Picture 3" descr="іонізація газу">
              <a:extLst>
                <a:ext uri="{FF2B5EF4-FFF2-40B4-BE49-F238E27FC236}">
                  <a16:creationId xmlns:a16="http://schemas.microsoft.com/office/drawing/2014/main" id="{902577EF-5835-B320-300E-BC26D1D40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0"/>
              <a:ext cx="5760" cy="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276" name="Text Box 4">
              <a:extLst>
                <a:ext uri="{FF2B5EF4-FFF2-40B4-BE49-F238E27FC236}">
                  <a16:creationId xmlns:a16="http://schemas.microsoft.com/office/drawing/2014/main" id="{A55061E3-D3E1-45F8-EB8B-DF48D91AB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06"/>
              <a:ext cx="2404" cy="51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uk-UA" altLang="uk-UA" sz="4800" b="1" i="1"/>
                <a:t>іонізація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Слайд 32">
            <a:extLst>
              <a:ext uri="{FF2B5EF4-FFF2-40B4-BE49-F238E27FC236}">
                <a16:creationId xmlns:a16="http://schemas.microsoft.com/office/drawing/2014/main" id="{39A99AD7-E2B0-1506-6D07-750F11ABE01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Слайд 33">
            <a:extLst>
              <a:ext uri="{FF2B5EF4-FFF2-40B4-BE49-F238E27FC236}">
                <a16:creationId xmlns:a16="http://schemas.microsoft.com/office/drawing/2014/main" id="{445A27CF-95F6-91B7-5D79-2104B3B159A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Слайд 34">
            <a:extLst>
              <a:ext uri="{FF2B5EF4-FFF2-40B4-BE49-F238E27FC236}">
                <a16:creationId xmlns:a16="http://schemas.microsoft.com/office/drawing/2014/main" id="{74B38E23-E1B2-0367-BA13-11E2EDABA53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самостійний і несамостійний газові розряди">
            <a:extLst>
              <a:ext uri="{FF2B5EF4-FFF2-40B4-BE49-F238E27FC236}">
                <a16:creationId xmlns:a16="http://schemas.microsoft.com/office/drawing/2014/main" id="{B2209B57-295E-B44F-1887-90F6253B1D4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2700"/>
            <a:ext cx="9144000" cy="429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Слайд 35">
            <a:extLst>
              <a:ext uri="{FF2B5EF4-FFF2-40B4-BE49-F238E27FC236}">
                <a16:creationId xmlns:a16="http://schemas.microsoft.com/office/drawing/2014/main" id="{37C87C56-C810-B08D-4676-DB4D761E7E9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Лампа тліючого розряду">
            <a:extLst>
              <a:ext uri="{FF2B5EF4-FFF2-40B4-BE49-F238E27FC236}">
                <a16:creationId xmlns:a16="http://schemas.microsoft.com/office/drawing/2014/main" id="{F31AF815-6A4B-B855-3584-D12E505BD68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9525"/>
            <a:ext cx="7991475" cy="683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тліючий розряд">
            <a:extLst>
              <a:ext uri="{FF2B5EF4-FFF2-40B4-BE49-F238E27FC236}">
                <a16:creationId xmlns:a16="http://schemas.microsoft.com/office/drawing/2014/main" id="{097E2C4B-AEAD-FFC8-C18C-D91535619BC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2700"/>
            <a:ext cx="6985000" cy="683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тліючий розряд1">
            <a:extLst>
              <a:ext uri="{FF2B5EF4-FFF2-40B4-BE49-F238E27FC236}">
                <a16:creationId xmlns:a16="http://schemas.microsoft.com/office/drawing/2014/main" id="{1919A2C1-7FF4-B1B0-25A1-32FDEF49E3C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5763"/>
            <a:ext cx="9144000" cy="608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Слайд 36">
            <a:extLst>
              <a:ext uri="{FF2B5EF4-FFF2-40B4-BE49-F238E27FC236}">
                <a16:creationId xmlns:a16="http://schemas.microsoft.com/office/drawing/2014/main" id="{68730317-0C92-1E0E-1322-6F8D0E9EA38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Слайд 5">
            <a:extLst>
              <a:ext uri="{FF2B5EF4-FFF2-40B4-BE49-F238E27FC236}">
                <a16:creationId xmlns:a16="http://schemas.microsoft.com/office/drawing/2014/main" id="{8AF091DB-656D-C2A2-116E-9D1E0F63CF9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Слайд 43">
            <a:extLst>
              <a:ext uri="{FF2B5EF4-FFF2-40B4-BE49-F238E27FC236}">
                <a16:creationId xmlns:a16="http://schemas.microsoft.com/office/drawing/2014/main" id="{8115B6A7-78C8-5807-11EA-201CFB71A30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9144000" cy="646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Слайд 37">
            <a:extLst>
              <a:ext uri="{FF2B5EF4-FFF2-40B4-BE49-F238E27FC236}">
                <a16:creationId xmlns:a16="http://schemas.microsoft.com/office/drawing/2014/main" id="{2F83D281-791A-C47B-891F-8C0EA052386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іскровий розряд">
            <a:extLst>
              <a:ext uri="{FF2B5EF4-FFF2-40B4-BE49-F238E27FC236}">
                <a16:creationId xmlns:a16="http://schemas.microsoft.com/office/drawing/2014/main" id="{B66A6ECF-221A-2BC8-5753-7D012700A5F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44000" cy="651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іскровий розряд1">
            <a:extLst>
              <a:ext uri="{FF2B5EF4-FFF2-40B4-BE49-F238E27FC236}">
                <a16:creationId xmlns:a16="http://schemas.microsoft.com/office/drawing/2014/main" id="{6DB6315D-6ED9-1E28-3356-205756D8269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9144000" cy="6275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Слайд 38">
            <a:extLst>
              <a:ext uri="{FF2B5EF4-FFF2-40B4-BE49-F238E27FC236}">
                <a16:creationId xmlns:a16="http://schemas.microsoft.com/office/drawing/2014/main" id="{61749378-8F0A-9B36-038E-5A4620D9FF9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Коронний розряд в лабораторії">
            <a:extLst>
              <a:ext uri="{FF2B5EF4-FFF2-40B4-BE49-F238E27FC236}">
                <a16:creationId xmlns:a16="http://schemas.microsoft.com/office/drawing/2014/main" id="{92ADA460-42F1-D399-3FB1-51816D471FC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3338"/>
            <a:ext cx="9144000" cy="425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Коронний розряд">
            <a:extLst>
              <a:ext uri="{FF2B5EF4-FFF2-40B4-BE49-F238E27FC236}">
                <a16:creationId xmlns:a16="http://schemas.microsoft.com/office/drawing/2014/main" id="{4DF0497F-662B-D8A9-8798-524A0670E45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Коронний розряд1">
            <a:extLst>
              <a:ext uri="{FF2B5EF4-FFF2-40B4-BE49-F238E27FC236}">
                <a16:creationId xmlns:a16="http://schemas.microsoft.com/office/drawing/2014/main" id="{3D61A4B1-3D25-1180-F1DB-4C49F92ECB9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Вогні Св">
            <a:extLst>
              <a:ext uri="{FF2B5EF4-FFF2-40B4-BE49-F238E27FC236}">
                <a16:creationId xmlns:a16="http://schemas.microsoft.com/office/drawing/2014/main" id="{B18F6BC6-D183-C58E-DCA5-4BBEF19E359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2088"/>
            <a:ext cx="9144000" cy="647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Коронний розряд2">
            <a:extLst>
              <a:ext uri="{FF2B5EF4-FFF2-40B4-BE49-F238E27FC236}">
                <a16:creationId xmlns:a16="http://schemas.microsoft.com/office/drawing/2014/main" id="{28E2E2D0-614B-5880-9C03-A7DA4898AE5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6763" y="0"/>
            <a:ext cx="4957762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Слайд 6">
            <a:extLst>
              <a:ext uri="{FF2B5EF4-FFF2-40B4-BE49-F238E27FC236}">
                <a16:creationId xmlns:a16="http://schemas.microsoft.com/office/drawing/2014/main" id="{8D48045A-10A3-417C-C824-AAE468A45DB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Слайд 39">
            <a:extLst>
              <a:ext uri="{FF2B5EF4-FFF2-40B4-BE49-F238E27FC236}">
                <a16:creationId xmlns:a16="http://schemas.microsoft.com/office/drawing/2014/main" id="{2751BD3D-DEEC-EAC3-9091-3957FFBA364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Дуговий розряд">
            <a:extLst>
              <a:ext uri="{FF2B5EF4-FFF2-40B4-BE49-F238E27FC236}">
                <a16:creationId xmlns:a16="http://schemas.microsoft.com/office/drawing/2014/main" id="{17922BF3-D2F1-97C2-FF42-A470B394E46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0"/>
            <a:ext cx="7488238" cy="6818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Перехід від тліючого до дугового розряду">
            <a:extLst>
              <a:ext uri="{FF2B5EF4-FFF2-40B4-BE49-F238E27FC236}">
                <a16:creationId xmlns:a16="http://schemas.microsoft.com/office/drawing/2014/main" id="{A8BE4D0A-3A12-27CA-CB2F-FDCCF3980F2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3350"/>
            <a:ext cx="9144000" cy="405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 descr="дуговий розряд1">
            <a:extLst>
              <a:ext uri="{FF2B5EF4-FFF2-40B4-BE49-F238E27FC236}">
                <a16:creationId xmlns:a16="http://schemas.microsoft.com/office/drawing/2014/main" id="{E108E539-3A13-D45E-77DC-8F076F78746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39688"/>
            <a:ext cx="7848600" cy="677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дуговий розряд2">
            <a:extLst>
              <a:ext uri="{FF2B5EF4-FFF2-40B4-BE49-F238E27FC236}">
                <a16:creationId xmlns:a16="http://schemas.microsoft.com/office/drawing/2014/main" id="{586D705A-CE8F-724A-1F2D-3B8FBADDE38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988"/>
            <a:ext cx="8532813" cy="683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732D4AF-8CFD-EFF4-9B5C-BEC333FDF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pPr marL="838200" indent="-838200" eaLnBrk="1" hangingPunct="1"/>
            <a:r>
              <a:rPr lang="en-US" altLang="uk-UA"/>
              <a:t>4</a:t>
            </a:r>
            <a:r>
              <a:rPr lang="ru-RU" altLang="uk-UA"/>
              <a:t>.</a:t>
            </a:r>
            <a:r>
              <a:rPr lang="uk-UA" altLang="uk-UA"/>
              <a:t> </a:t>
            </a:r>
            <a:r>
              <a:rPr lang="uk-UA" altLang="uk-UA" b="1"/>
              <a:t>*</a:t>
            </a:r>
            <a:r>
              <a:rPr lang="ru-RU" altLang="uk-UA"/>
              <a:t> </a:t>
            </a:r>
            <a:r>
              <a:rPr lang="uk-UA" altLang="uk-UA" b="1"/>
              <a:t>Контактні електричні явища та термоелектронна емісія.</a:t>
            </a:r>
            <a:r>
              <a:rPr lang="uk-UA" altLang="uk-UA"/>
              <a:t> </a:t>
            </a:r>
          </a:p>
        </p:txBody>
      </p:sp>
      <p:pic>
        <p:nvPicPr>
          <p:cNvPr id="79875" name="Picture 4" descr="Слайд 40 4">
            <a:extLst>
              <a:ext uri="{FF2B5EF4-FFF2-40B4-BE49-F238E27FC236}">
                <a16:creationId xmlns:a16="http://schemas.microsoft.com/office/drawing/2014/main" id="{BA5345C0-4F3B-84C4-77A2-3BBD4B25E55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5588"/>
            <a:ext cx="9144000" cy="5332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Слайд 41">
            <a:extLst>
              <a:ext uri="{FF2B5EF4-FFF2-40B4-BE49-F238E27FC236}">
                <a16:creationId xmlns:a16="http://schemas.microsoft.com/office/drawing/2014/main" id="{B69FA1F4-BE94-709A-3AC6-A30EC1DFE56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 descr="Слайд 42">
            <a:extLst>
              <a:ext uri="{FF2B5EF4-FFF2-40B4-BE49-F238E27FC236}">
                <a16:creationId xmlns:a16="http://schemas.microsoft.com/office/drawing/2014/main" id="{FE88E142-46D9-335D-2C4D-34CD70B633C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45A3AA9F-18F5-D702-C08B-E9F13DF43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08163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3600" b="1" dirty="0">
                <a:solidFill>
                  <a:schemeClr val="accent6"/>
                </a:solidFill>
              </a:rPr>
              <a:t>Лекція № </a:t>
            </a:r>
            <a:r>
              <a:rPr lang="en-US" altLang="uk-UA" sz="3600" b="1" dirty="0">
                <a:solidFill>
                  <a:schemeClr val="accent6"/>
                </a:solidFill>
              </a:rPr>
              <a:t>1</a:t>
            </a:r>
            <a:r>
              <a:rPr lang="uk-UA" altLang="uk-UA" sz="3600" b="1" dirty="0">
                <a:solidFill>
                  <a:schemeClr val="accent6"/>
                </a:solidFill>
              </a:rPr>
              <a:t>3. Закон Джоуля-Ленца. Електричний струм у металах, рідинах і газах.</a:t>
            </a:r>
            <a:r>
              <a:rPr lang="ru-RU" altLang="uk-UA" dirty="0">
                <a:solidFill>
                  <a:schemeClr val="accent6"/>
                </a:solidFill>
              </a:rPr>
              <a:t> </a:t>
            </a:r>
            <a:endParaRPr lang="uk-UA" altLang="uk-UA" dirty="0">
              <a:solidFill>
                <a:schemeClr val="accent6"/>
              </a:solidFill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E3D6219-B137-77DD-214A-2F039397F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9144000" cy="4652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uk-UA" altLang="uk-UA" b="1"/>
              <a:t>Робота та потужність постійного електричного струму.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altLang="uk-UA" b="1"/>
              <a:t>Електропровідність металів та розчинів електролітів. Застосування електролізу.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altLang="uk-UA" b="1"/>
              <a:t>Самостійний газовий розряд, уявлення про плазму.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altLang="uk-UA" b="1"/>
              <a:t>*Контактні електричні явища та термоелектронна емісія.</a:t>
            </a:r>
            <a:r>
              <a:rPr lang="uk-UA" altLang="uk-UA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Слайд 7">
            <a:extLst>
              <a:ext uri="{FF2B5EF4-FFF2-40B4-BE49-F238E27FC236}">
                <a16:creationId xmlns:a16="http://schemas.microsoft.com/office/drawing/2014/main" id="{DA83582A-55C0-6FAB-D8CE-F62901877F1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3"/>
            <a:ext cx="91440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Закон джоуля — ленца">
            <a:extLst>
              <a:ext uri="{FF2B5EF4-FFF2-40B4-BE49-F238E27FC236}">
                <a16:creationId xmlns:a16="http://schemas.microsoft.com/office/drawing/2014/main" id="{C3E847F6-E041-036B-3F5D-DEA87B4F4C2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3F5BC7AF168BD42865F6A138DAE84C9" ma:contentTypeVersion="5" ma:contentTypeDescription="Створення нового документа." ma:contentTypeScope="" ma:versionID="526fbf78811f0c17734f8d165479e113">
  <xsd:schema xmlns:xsd="http://www.w3.org/2001/XMLSchema" xmlns:xs="http://www.w3.org/2001/XMLSchema" xmlns:p="http://schemas.microsoft.com/office/2006/metadata/properties" xmlns:ns2="13c0fd0a-441d-4373-8cf2-77a643aa50f1" targetNamespace="http://schemas.microsoft.com/office/2006/metadata/properties" ma:root="true" ma:fieldsID="f34b436b8c2503256fb22c13f4d2c995" ns2:_="">
    <xsd:import namespace="13c0fd0a-441d-4373-8cf2-77a643aa50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fd0a-441d-4373-8cf2-77a643aa5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3FCE07-467B-4BF5-8780-343BD7F8DA25}"/>
</file>

<file path=customXml/itemProps2.xml><?xml version="1.0" encoding="utf-8"?>
<ds:datastoreItem xmlns:ds="http://schemas.openxmlformats.org/officeDocument/2006/customXml" ds:itemID="{BDD854E3-B92D-47BA-B224-91343549D9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88C9D6-B44A-406F-9D33-B1A691BC6A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6561</TotalTime>
  <Words>164</Words>
  <Application>Microsoft Office PowerPoint</Application>
  <PresentationFormat>Екран (4:3)</PresentationFormat>
  <Paragraphs>26</Paragraphs>
  <Slides>78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78</vt:i4>
      </vt:variant>
    </vt:vector>
  </HeadingPairs>
  <TitlesOfParts>
    <vt:vector size="79" baseType="lpstr">
      <vt:lpstr>Оформление по умолчанию</vt:lpstr>
      <vt:lpstr>Лекція № 13  Електричний струм у металах,  рідинах і газах. </vt:lpstr>
      <vt:lpstr>1. Робота та потужність постійного електричного струму.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Електропровідність металів та розчинів електролітів. Застосування електролізу.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відео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Самостійний газовий розряд, уявлення про плазму.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4. * Контактні електричні явища та термоелектронна емісія. </vt:lpstr>
      <vt:lpstr>Презентація PowerPoint</vt:lpstr>
      <vt:lpstr>Презентація PowerPoint</vt:lpstr>
      <vt:lpstr>Лекція № 13. Закон Джоуля-Ленца. Електричний струм у металах, рідинах і газах. </vt:lpstr>
    </vt:vector>
  </TitlesOfParts>
  <Company>KGS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КОМПЛЕКТ З ФІЗИКИ У ВИЩИХ БУДІВЕЛЬНИ</dc:title>
  <dc:creator>Vlad</dc:creator>
  <cp:lastModifiedBy>Elena Panova</cp:lastModifiedBy>
  <cp:revision>207</cp:revision>
  <dcterms:created xsi:type="dcterms:W3CDTF">2007-10-30T18:55:06Z</dcterms:created>
  <dcterms:modified xsi:type="dcterms:W3CDTF">2022-11-29T09:42:28Z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0x010100D3F5BC7AF168BD42865F6A138DAE84C9</vt:lpwstr>
  </property>
</Properties>
</file>