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B9CE-D229-456B-BE40-AA398ADAA3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54738-7631-4383-923C-CFEF3A16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340768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тему:</a:t>
            </a:r>
            <a:br>
              <a:rPr lang="uk-UA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“Види самостійних </a:t>
            </a:r>
            <a:br>
              <a:rPr lang="uk-UA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газових розрядів. Блискавка”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7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751" y="2320838"/>
            <a:ext cx="8424936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/>
              <a:t>	</a:t>
            </a:r>
            <a:r>
              <a:rPr lang="ru-RU" altLang="ru-RU" sz="2400" dirty="0" err="1"/>
              <a:t>Куляста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блискавка</a:t>
            </a:r>
            <a:r>
              <a:rPr lang="ru-RU" altLang="ru-RU" sz="2400" dirty="0"/>
              <a:t> — </a:t>
            </a:r>
            <a:r>
              <a:rPr lang="ru-RU" altLang="ru-RU" sz="2400" dirty="0" err="1"/>
              <a:t>сферичний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розряд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який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існує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атмосфері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довгий</a:t>
            </a:r>
            <a:r>
              <a:rPr lang="ru-RU" altLang="ru-RU" sz="2400" dirty="0"/>
              <a:t> час. </a:t>
            </a:r>
            <a:r>
              <a:rPr lang="ru-RU" altLang="ru-RU" sz="2400" dirty="0" err="1"/>
              <a:t>Це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здебільшого</a:t>
            </a:r>
            <a:r>
              <a:rPr lang="ru-RU" altLang="ru-RU" sz="2400" dirty="0"/>
              <a:t> куля </a:t>
            </a:r>
            <a:r>
              <a:rPr lang="ru-RU" altLang="ru-RU" sz="2400" dirty="0" err="1"/>
              <a:t>діаметром</a:t>
            </a:r>
            <a:r>
              <a:rPr lang="ru-RU" altLang="ru-RU" sz="2400" dirty="0"/>
              <a:t> 10—20 см(але </a:t>
            </a:r>
            <a:r>
              <a:rPr lang="ru-RU" altLang="ru-RU" sz="2400" dirty="0" err="1"/>
              <a:t>іноді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з`являтися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вигляді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груші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або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яйця</a:t>
            </a:r>
            <a:r>
              <a:rPr lang="ru-RU" altLang="ru-RU" sz="2400" dirty="0"/>
              <a:t>), </a:t>
            </a:r>
            <a:r>
              <a:rPr lang="ru-RU" altLang="ru-RU" sz="2400" dirty="0" err="1"/>
              <a:t>червонуватого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світіння</a:t>
            </a:r>
            <a:r>
              <a:rPr lang="ru-RU" altLang="ru-RU" sz="2400" dirty="0"/>
              <a:t>, яка </a:t>
            </a:r>
            <a:r>
              <a:rPr lang="ru-RU" altLang="ru-RU" sz="2400" dirty="0" err="1"/>
              <a:t>повільно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рухається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повітряній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течії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супроводжується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свистячим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або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шиплячим</a:t>
            </a:r>
            <a:r>
              <a:rPr lang="ru-RU" altLang="ru-RU" sz="2400" dirty="0"/>
              <a:t> звуком. Куля </a:t>
            </a:r>
            <a:r>
              <a:rPr lang="ru-RU" altLang="ru-RU" sz="2400" dirty="0" err="1"/>
              <a:t>може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існувати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декількох</a:t>
            </a:r>
            <a:r>
              <a:rPr lang="ru-RU" altLang="ru-RU" sz="2400" dirty="0"/>
              <a:t> секунд до </a:t>
            </a:r>
            <a:r>
              <a:rPr lang="ru-RU" altLang="ru-RU" sz="2400" dirty="0" err="1"/>
              <a:t>декількох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днів</a:t>
            </a:r>
            <a:r>
              <a:rPr lang="ru-RU" altLang="ru-RU" sz="24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4112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Куляста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дминистратор\Desktop\Ball_light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722"/>
            <a:ext cx="3024336" cy="2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zachem-skryvayut-inoplanetnoe-vtorzheni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5"/>
            <a:ext cx="2888113" cy="21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\Desktop\51cbeef6f7d776610500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36" y="4427093"/>
            <a:ext cx="3525023" cy="18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48880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/>
              <a:t>	Один з </a:t>
            </a:r>
            <a:r>
              <a:rPr lang="ru-RU" altLang="ru-RU" sz="2400" dirty="0" err="1"/>
              <a:t>найменш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вивчених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типів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блискавки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Являє</a:t>
            </a:r>
            <a:r>
              <a:rPr lang="ru-RU" altLang="ru-RU" sz="2400" dirty="0"/>
              <a:t> собою </a:t>
            </a:r>
            <a:r>
              <a:rPr lang="ru-RU" altLang="ru-RU" sz="2400" dirty="0" err="1"/>
              <a:t>різновид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лінійної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проте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частина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імпульсів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проявляється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між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проявленням</a:t>
            </a:r>
            <a:r>
              <a:rPr lang="ru-RU" altLang="ru-RU" sz="2400" dirty="0"/>
              <a:t> кожного нового </a:t>
            </a:r>
            <a:r>
              <a:rPr lang="ru-RU" altLang="ru-RU" sz="2400" dirty="0" err="1"/>
              <a:t>існує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проміжок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часі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просторі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Виглядає</a:t>
            </a:r>
            <a:r>
              <a:rPr lang="ru-RU" altLang="ru-RU" sz="2400" dirty="0"/>
              <a:t> як пунктирна </a:t>
            </a:r>
            <a:r>
              <a:rPr lang="ru-RU" altLang="ru-RU" sz="2400" dirty="0" err="1"/>
              <a:t>лінійна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блискавка</a:t>
            </a:r>
            <a:r>
              <a:rPr lang="ru-RU" altLang="ru-RU" sz="2400" dirty="0"/>
              <a:t>. </a:t>
            </a:r>
          </a:p>
          <a:p>
            <a:pPr algn="just"/>
            <a:r>
              <a:rPr lang="ru-RU" altLang="ru-RU" sz="2400" dirty="0"/>
              <a:t>	</a:t>
            </a:r>
            <a:r>
              <a:rPr lang="ru-RU" altLang="ru-RU" sz="2400" dirty="0" err="1"/>
              <a:t>Серед</a:t>
            </a:r>
            <a:r>
              <a:rPr lang="ru-RU" altLang="ru-RU" sz="2400" dirty="0"/>
              <a:t> проблем </a:t>
            </a:r>
            <a:r>
              <a:rPr lang="ru-RU" altLang="ru-RU" sz="2400" dirty="0" err="1"/>
              <a:t>вивчення</a:t>
            </a:r>
            <a:r>
              <a:rPr lang="ru-RU" altLang="ru-RU" sz="2400" dirty="0"/>
              <a:t> — </a:t>
            </a:r>
            <a:r>
              <a:rPr lang="ru-RU" altLang="ru-RU" sz="2400" dirty="0" err="1"/>
              <a:t>дуже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низька</a:t>
            </a:r>
            <a:r>
              <a:rPr lang="ru-RU" altLang="ru-RU" sz="2400" dirty="0"/>
              <a:t> частота </a:t>
            </a:r>
            <a:r>
              <a:rPr lang="ru-RU" altLang="ru-RU" sz="2400" dirty="0" err="1"/>
              <a:t>проявлення</a:t>
            </a:r>
            <a:r>
              <a:rPr lang="ru-RU" altLang="ru-RU" sz="2400" dirty="0"/>
              <a:t> таких </a:t>
            </a:r>
            <a:r>
              <a:rPr lang="ru-RU" altLang="ru-RU" sz="2400" dirty="0" err="1"/>
              <a:t>блискавок</a:t>
            </a:r>
            <a:r>
              <a:rPr lang="ru-RU" altLang="ru-RU" sz="2400" dirty="0"/>
              <a:t>.</a:t>
            </a:r>
          </a:p>
        </p:txBody>
      </p:sp>
      <p:pic>
        <p:nvPicPr>
          <p:cNvPr id="6146" name="Picture 2" descr="C:\Users\Администратор\Desktop\CHetochnaya-mol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07280"/>
            <a:ext cx="3319016" cy="42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88944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Чоткова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866" y="3501008"/>
            <a:ext cx="7759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 err="1"/>
              <a:t>Короткотривалий</a:t>
            </a:r>
            <a:r>
              <a:rPr lang="ru-RU" sz="2400" dirty="0"/>
              <a:t> </a:t>
            </a:r>
            <a:r>
              <a:rPr lang="ru-RU" sz="2400" dirty="0" err="1"/>
              <a:t>спалах</a:t>
            </a:r>
            <a:r>
              <a:rPr lang="ru-RU" sz="2400" dirty="0"/>
              <a:t> </a:t>
            </a:r>
            <a:r>
              <a:rPr lang="ru-RU" sz="2400" dirty="0" err="1"/>
              <a:t>високоенергетичного</a:t>
            </a:r>
            <a:r>
              <a:rPr lang="ru-RU" sz="2400" dirty="0"/>
              <a:t> гамма-</a:t>
            </a:r>
            <a:r>
              <a:rPr lang="ru-RU" sz="2400" dirty="0" err="1"/>
              <a:t>випромінювання</a:t>
            </a:r>
            <a:r>
              <a:rPr lang="ru-RU" sz="2400" dirty="0"/>
              <a:t> на </a:t>
            </a:r>
            <a:r>
              <a:rPr lang="ru-RU" sz="2400" dirty="0" err="1"/>
              <a:t>низьких</a:t>
            </a:r>
            <a:r>
              <a:rPr lang="ru-RU" sz="2400" dirty="0"/>
              <a:t> і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висотах</a:t>
            </a:r>
            <a:r>
              <a:rPr lang="ru-RU" sz="2400" dirty="0"/>
              <a:t> в </a:t>
            </a:r>
            <a:r>
              <a:rPr lang="ru-RU" sz="2400" dirty="0" err="1"/>
              <a:t>грозових</a:t>
            </a:r>
            <a:r>
              <a:rPr lang="ru-RU" sz="2400" dirty="0"/>
              <a:t> </a:t>
            </a:r>
            <a:r>
              <a:rPr lang="ru-RU" sz="2400" dirty="0" err="1"/>
              <a:t>хмарах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</a:t>
            </a:r>
            <a:r>
              <a:rPr lang="ru-RU" sz="2400" dirty="0" err="1"/>
              <a:t>одразу</a:t>
            </a:r>
            <a:r>
              <a:rPr lang="ru-RU" sz="2400" dirty="0"/>
              <a:t> ж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звичайної</a:t>
            </a:r>
            <a:r>
              <a:rPr lang="ru-RU" sz="2400" dirty="0"/>
              <a:t> </a:t>
            </a:r>
            <a:r>
              <a:rPr lang="ru-RU" sz="2400" dirty="0" err="1"/>
              <a:t>лінійної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.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зареєстровано</a:t>
            </a:r>
            <a:r>
              <a:rPr lang="ru-RU" sz="2400" dirty="0"/>
              <a:t> </a:t>
            </a:r>
            <a:r>
              <a:rPr lang="ru-RU" sz="2400" dirty="0" err="1"/>
              <a:t>орбітальною</a:t>
            </a:r>
            <a:r>
              <a:rPr lang="ru-RU" sz="2400" dirty="0"/>
              <a:t> гамма-</a:t>
            </a:r>
            <a:r>
              <a:rPr lang="ru-RU" sz="2400" dirty="0" err="1"/>
              <a:t>обсерваторією</a:t>
            </a:r>
            <a:r>
              <a:rPr lang="ru-RU" sz="2400" dirty="0"/>
              <a:t> «Комптон» НАСА в 1991 </a:t>
            </a:r>
            <a:r>
              <a:rPr lang="ru-RU" sz="2400" dirty="0" err="1"/>
              <a:t>році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Фізична</a:t>
            </a:r>
            <a:r>
              <a:rPr lang="ru-RU" sz="2400" dirty="0"/>
              <a:t> природа гамма-</a:t>
            </a:r>
            <a:r>
              <a:rPr lang="ru-RU" sz="2400" dirty="0" err="1"/>
              <a:t>блискавок</a:t>
            </a:r>
            <a:r>
              <a:rPr lang="ru-RU" sz="2400" dirty="0"/>
              <a:t> </a:t>
            </a:r>
            <a:r>
              <a:rPr lang="ru-RU" sz="2400" dirty="0" err="1"/>
              <a:t>поки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вивчається</a:t>
            </a:r>
            <a:r>
              <a:rPr lang="ru-RU" sz="2400" dirty="0"/>
              <a:t>.</a:t>
            </a:r>
          </a:p>
        </p:txBody>
      </p:sp>
      <p:pic>
        <p:nvPicPr>
          <p:cNvPr id="9218" name="Picture 2" descr="C:\Users\Администратор\Desktop\-----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61406"/>
            <a:ext cx="3351088" cy="23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Гамма-блискавка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739" y="2564904"/>
            <a:ext cx="820891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 dirty="0">
                <a:cs typeface="Times New Roman" panose="02020603050405020304" pitchFamily="18" charset="0"/>
              </a:rPr>
              <a:t>	</a:t>
            </a:r>
            <a:r>
              <a:rPr lang="ru-RU" altLang="ru-RU" sz="2400" dirty="0" err="1">
                <a:cs typeface="Times New Roman" panose="02020603050405020304" pitchFamily="18" charset="0"/>
              </a:rPr>
              <a:t>Тліючий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</a:t>
            </a:r>
            <a:r>
              <a:rPr lang="uk-UA" altLang="ru-RU" sz="2400" dirty="0">
                <a:cs typeface="Times New Roman" panose="02020603050405020304" pitchFamily="18" charset="0"/>
              </a:rPr>
              <a:t>д</a:t>
            </a:r>
            <a:r>
              <a:rPr lang="ru-RU" altLang="ru-RU" sz="2400" dirty="0">
                <a:cs typeface="Times New Roman" panose="02020603050405020304" pitchFamily="18" charset="0"/>
              </a:rPr>
              <a:t> — тип газового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розряду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із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неоднорідним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розподілом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електричного</a:t>
            </a:r>
            <a:r>
              <a:rPr lang="ru-RU" altLang="ru-RU" sz="2400" dirty="0">
                <a:cs typeface="Times New Roman" panose="02020603050405020304" pitchFamily="18" charset="0"/>
              </a:rPr>
              <a:t> поля </a:t>
            </a:r>
            <a:r>
              <a:rPr lang="ru-RU" altLang="ru-RU" sz="2400" dirty="0" err="1">
                <a:cs typeface="Times New Roman" panose="02020603050405020304" pitchFamily="18" charset="0"/>
              </a:rPr>
              <a:t>між</a:t>
            </a:r>
            <a:r>
              <a:rPr lang="ru-RU" altLang="ru-RU" sz="2400" dirty="0">
                <a:cs typeface="Times New Roman" panose="02020603050405020304" pitchFamily="18" charset="0"/>
              </a:rPr>
              <a:t> катодом і анодом.</a:t>
            </a:r>
          </a:p>
          <a:p>
            <a:pPr algn="just">
              <a:lnSpc>
                <a:spcPct val="90000"/>
              </a:lnSpc>
            </a:pPr>
            <a:r>
              <a:rPr lang="ru-RU" altLang="ru-RU" sz="2400" dirty="0">
                <a:cs typeface="Times New Roman" panose="02020603050405020304" pitchFamily="18" charset="0"/>
              </a:rPr>
              <a:t>	</a:t>
            </a:r>
            <a:r>
              <a:rPr lang="ru-RU" altLang="ru-RU" sz="2400" dirty="0" err="1">
                <a:cs typeface="Times New Roman" panose="02020603050405020304" pitchFamily="18" charset="0"/>
              </a:rPr>
              <a:t>Це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самостійний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</a:t>
            </a:r>
            <a:r>
              <a:rPr lang="ru-RU" altLang="ru-RU" sz="2400" dirty="0">
                <a:cs typeface="Times New Roman" panose="02020603050405020304" pitchFamily="18" charset="0"/>
              </a:rPr>
              <a:t>, в </a:t>
            </a:r>
            <a:r>
              <a:rPr lang="ru-RU" altLang="ru-RU" sz="2400" dirty="0" err="1">
                <a:cs typeface="Times New Roman" panose="02020603050405020304" pitchFamily="18" charset="0"/>
              </a:rPr>
              <a:t>якому</a:t>
            </a:r>
            <a:r>
              <a:rPr lang="ru-RU" altLang="ru-RU" sz="2400" dirty="0">
                <a:cs typeface="Times New Roman" panose="02020603050405020304" pitchFamily="18" charset="0"/>
              </a:rPr>
              <a:t> катод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випромінює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електрони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внаслідок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бомбардування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позитивними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йонами</a:t>
            </a:r>
            <a:r>
              <a:rPr lang="ru-RU" altLang="ru-RU" sz="2400" dirty="0">
                <a:cs typeface="Times New Roman" panose="02020603050405020304" pitchFamily="18" charset="0"/>
              </a:rPr>
              <a:t> й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високоенергетичними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світловими</a:t>
            </a:r>
            <a:r>
              <a:rPr lang="ru-RU" altLang="ru-RU" sz="2400" dirty="0">
                <a:cs typeface="Times New Roman" panose="02020603050405020304" pitchFamily="18" charset="0"/>
              </a:rPr>
              <a:t> квантами.</a:t>
            </a:r>
          </a:p>
          <a:p>
            <a:pPr algn="just">
              <a:lnSpc>
                <a:spcPct val="90000"/>
              </a:lnSpc>
            </a:pPr>
            <a:r>
              <a:rPr lang="ru-RU" altLang="ru-RU" sz="2400" dirty="0">
                <a:cs typeface="Times New Roman" panose="02020603050405020304" pitchFamily="18" charset="0"/>
              </a:rPr>
              <a:t>	При </a:t>
            </a:r>
            <a:r>
              <a:rPr lang="ru-RU" altLang="ru-RU" sz="2400" dirty="0" err="1">
                <a:cs typeface="Times New Roman" panose="02020603050405020304" pitchFamily="18" charset="0"/>
              </a:rPr>
              <a:t>тліючому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проміжок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між</a:t>
            </a:r>
            <a:r>
              <a:rPr lang="ru-RU" altLang="ru-RU" sz="2400" dirty="0">
                <a:cs typeface="Times New Roman" panose="02020603050405020304" pitchFamily="18" charset="0"/>
              </a:rPr>
              <a:t> катодом і анодом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розділяється</a:t>
            </a:r>
            <a:r>
              <a:rPr lang="ru-RU" altLang="ru-RU" sz="2400" dirty="0">
                <a:cs typeface="Times New Roman" panose="02020603050405020304" pitchFamily="18" charset="0"/>
              </a:rPr>
              <a:t> на </a:t>
            </a:r>
            <a:r>
              <a:rPr lang="ru-RU" altLang="ru-RU" sz="2400" dirty="0" err="1">
                <a:cs typeface="Times New Roman" panose="02020603050405020304" pitchFamily="18" charset="0"/>
              </a:rPr>
              <a:t>області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що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характеризуються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різною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яскравістю</a:t>
            </a:r>
            <a:r>
              <a:rPr lang="ru-RU" altLang="ru-RU" sz="2400" dirty="0">
                <a:cs typeface="Times New Roman" panose="02020603050405020304" pitchFamily="18" charset="0"/>
              </a:rPr>
              <a:t>, і в </a:t>
            </a:r>
            <a:r>
              <a:rPr lang="ru-RU" altLang="ru-RU" sz="2400" dirty="0" err="1">
                <a:cs typeface="Times New Roman" panose="02020603050405020304" pitchFamily="18" charset="0"/>
              </a:rPr>
              <a:t>яких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відбуваються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різні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процеси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cs typeface="Times New Roman" panose="02020603050405020304" pitchFamily="18" charset="0"/>
              </a:rPr>
              <a:t>Основний</a:t>
            </a:r>
            <a:r>
              <a:rPr lang="ru-RU" altLang="ru-RU" sz="2400" dirty="0">
                <a:cs typeface="Times New Roman" panose="02020603050405020304" pitchFamily="18" charset="0"/>
              </a:rPr>
              <a:t> спад </a:t>
            </a:r>
            <a:r>
              <a:rPr lang="ru-RU" altLang="ru-RU" sz="2400" dirty="0" err="1">
                <a:cs typeface="Times New Roman" panose="02020603050405020304" pitchFamily="18" charset="0"/>
              </a:rPr>
              <a:t>напруги</a:t>
            </a:r>
            <a:r>
              <a:rPr lang="ru-RU" altLang="ru-RU" sz="2400" dirty="0">
                <a:cs typeface="Times New Roman" panose="02020603050405020304" pitchFamily="18" charset="0"/>
              </a:rPr>
              <a:t> при </a:t>
            </a:r>
            <a:r>
              <a:rPr lang="ru-RU" altLang="ru-RU" sz="2400" dirty="0" err="1">
                <a:cs typeface="Times New Roman" panose="02020603050405020304" pitchFamily="18" charset="0"/>
              </a:rPr>
              <a:t>тліючому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відбувається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поблизу</a:t>
            </a:r>
            <a:r>
              <a:rPr lang="ru-RU" altLang="ru-RU" sz="2400" dirty="0">
                <a:cs typeface="Times New Roman" panose="02020603050405020304" pitchFamily="18" charset="0"/>
              </a:rPr>
              <a:t> катода. </a:t>
            </a:r>
            <a:r>
              <a:rPr lang="ru-RU" altLang="ru-RU" sz="2400" dirty="0" err="1">
                <a:cs typeface="Times New Roman" panose="02020603050405020304" pitchFamily="18" charset="0"/>
              </a:rPr>
              <a:t>Його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називають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катодним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падінням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потенціалу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897151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Тліючий розряд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891969" y="-350909"/>
            <a:ext cx="2209800" cy="32655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0" y="2038219"/>
            <a:ext cx="5712867" cy="2758897"/>
          </a:xfrm>
          <a:custGeom>
            <a:avLst/>
            <a:gdLst>
              <a:gd name="connsiteX0" fmla="*/ 0 w 6336704"/>
              <a:gd name="connsiteY0" fmla="*/ 0 h 3933384"/>
              <a:gd name="connsiteX1" fmla="*/ 6336704 w 6336704"/>
              <a:gd name="connsiteY1" fmla="*/ 0 h 3933384"/>
              <a:gd name="connsiteX2" fmla="*/ 6336704 w 6336704"/>
              <a:gd name="connsiteY2" fmla="*/ 3933384 h 3933384"/>
              <a:gd name="connsiteX3" fmla="*/ 0 w 6336704"/>
              <a:gd name="connsiteY3" fmla="*/ 3933384 h 3933384"/>
              <a:gd name="connsiteX4" fmla="*/ 0 w 6336704"/>
              <a:gd name="connsiteY4" fmla="*/ 0 h 3933384"/>
              <a:gd name="connsiteX0" fmla="*/ 0 w 6336704"/>
              <a:gd name="connsiteY0" fmla="*/ 0 h 3933384"/>
              <a:gd name="connsiteX1" fmla="*/ 6336704 w 6336704"/>
              <a:gd name="connsiteY1" fmla="*/ 0 h 3933384"/>
              <a:gd name="connsiteX2" fmla="*/ 4832368 w 6336704"/>
              <a:gd name="connsiteY2" fmla="*/ 3933384 h 3933384"/>
              <a:gd name="connsiteX3" fmla="*/ 0 w 6336704"/>
              <a:gd name="connsiteY3" fmla="*/ 3933384 h 3933384"/>
              <a:gd name="connsiteX4" fmla="*/ 0 w 6336704"/>
              <a:gd name="connsiteY4" fmla="*/ 0 h 39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3933384">
                <a:moveTo>
                  <a:pt x="0" y="0"/>
                </a:moveTo>
                <a:lnTo>
                  <a:pt x="6336704" y="0"/>
                </a:lnTo>
                <a:lnTo>
                  <a:pt x="4832368" y="3933384"/>
                </a:lnTo>
                <a:lnTo>
                  <a:pt x="0" y="39333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 defTabSz="900113">
              <a:lnSpc>
                <a:spcPct val="80000"/>
              </a:lnSpc>
            </a:pPr>
            <a:r>
              <a:rPr lang="ru-RU" altLang="ru-RU" sz="2400" dirty="0">
                <a:cs typeface="Times New Roman" panose="02020603050405020304" pitchFamily="18" charset="0"/>
              </a:rPr>
              <a:t>	</a:t>
            </a:r>
            <a:r>
              <a:rPr lang="ru-RU" altLang="ru-RU" sz="2400" dirty="0" err="1">
                <a:cs typeface="Times New Roman" panose="02020603050405020304" pitchFamily="18" charset="0"/>
              </a:rPr>
              <a:t>Іскровий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має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вигляд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яскравих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зигзагоподібних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розгалужених</a:t>
            </a:r>
            <a:r>
              <a:rPr lang="ru-RU" altLang="ru-RU" sz="2400" dirty="0">
                <a:cs typeface="Times New Roman" panose="02020603050405020304" pitchFamily="18" charset="0"/>
              </a:rPr>
              <a:t> ниток — </a:t>
            </a:r>
            <a:r>
              <a:rPr lang="ru-RU" altLang="ru-RU" sz="2400" dirty="0" err="1">
                <a:cs typeface="Times New Roman" panose="02020603050405020304" pitchFamily="18" charset="0"/>
              </a:rPr>
              <a:t>каналів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іонізованого</a:t>
            </a:r>
            <a:r>
              <a:rPr lang="ru-RU" altLang="ru-RU" sz="2400" dirty="0">
                <a:cs typeface="Times New Roman" panose="02020603050405020304" pitchFamily="18" charset="0"/>
              </a:rPr>
              <a:t> газу, </a:t>
            </a:r>
            <a:r>
              <a:rPr lang="ru-RU" altLang="ru-RU" sz="2400" dirty="0" err="1">
                <a:cs typeface="Times New Roman" panose="02020603050405020304" pitchFamily="18" charset="0"/>
              </a:rPr>
              <a:t>які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пронизують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розрядний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проміжок</a:t>
            </a:r>
            <a:r>
              <a:rPr lang="ru-RU" altLang="ru-RU" sz="2400" dirty="0">
                <a:cs typeface="Times New Roman" panose="02020603050405020304" pitchFamily="18" charset="0"/>
              </a:rPr>
              <a:t> і </a:t>
            </a:r>
            <a:r>
              <a:rPr lang="ru-RU" altLang="ru-RU" sz="2400" dirty="0" err="1">
                <a:cs typeface="Times New Roman" panose="02020603050405020304" pitchFamily="18" charset="0"/>
              </a:rPr>
              <a:t>зникають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замінюючись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новими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cs typeface="Times New Roman" panose="02020603050405020304" pitchFamily="18" charset="0"/>
              </a:rPr>
              <a:t>Супроводжується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виділенням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великої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кількості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теплоти</a:t>
            </a:r>
            <a:r>
              <a:rPr lang="ru-RU" altLang="ru-RU" sz="2400" dirty="0">
                <a:cs typeface="Times New Roman" panose="02020603050405020304" pitchFamily="18" charset="0"/>
              </a:rPr>
              <a:t> і </a:t>
            </a:r>
            <a:r>
              <a:rPr lang="ru-RU" altLang="ru-RU" sz="2400" dirty="0" err="1">
                <a:cs typeface="Times New Roman" panose="02020603050405020304" pitchFamily="18" charset="0"/>
              </a:rPr>
              <a:t>яскравим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свіченням</a:t>
            </a:r>
            <a:r>
              <a:rPr lang="ru-RU" altLang="ru-RU" sz="2400" dirty="0">
                <a:cs typeface="Times New Roman" panose="02020603050405020304" pitchFamily="18" charset="0"/>
              </a:rPr>
              <a:t> газу. </a:t>
            </a:r>
            <a:r>
              <a:rPr lang="ru-RU" altLang="ru-RU" sz="2400" dirty="0" err="1">
                <a:cs typeface="Times New Roman" panose="02020603050405020304" pitchFamily="18" charset="0"/>
              </a:rPr>
              <a:t>Явища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які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характеризують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даний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викликаються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електронними</a:t>
            </a:r>
            <a:r>
              <a:rPr lang="ru-RU" altLang="ru-RU" sz="2400" dirty="0">
                <a:cs typeface="Times New Roman" panose="02020603050405020304" pitchFamily="18" charset="0"/>
              </a:rPr>
              <a:t> 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144" y="540389"/>
            <a:ext cx="3789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Іскровий розряд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639" y="548680"/>
            <a:ext cx="3240361" cy="4084964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1260" y="4762061"/>
            <a:ext cx="7171386" cy="122802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 err="1">
                <a:cs typeface="Times New Roman" panose="02020603050405020304" pitchFamily="18" charset="0"/>
              </a:rPr>
              <a:t>іонними</a:t>
            </a:r>
            <a:r>
              <a:rPr lang="ru-RU" altLang="ru-RU" sz="2400" dirty="0">
                <a:cs typeface="Times New Roman" panose="02020603050405020304" pitchFamily="18" charset="0"/>
              </a:rPr>
              <a:t> лавинами, </a:t>
            </a:r>
            <a:r>
              <a:rPr lang="ru-RU" altLang="ru-RU" sz="2400" dirty="0" err="1">
                <a:cs typeface="Times New Roman" panose="02020603050405020304" pitchFamily="18" charset="0"/>
              </a:rPr>
              <a:t>що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виникають</a:t>
            </a:r>
            <a:r>
              <a:rPr lang="ru-RU" altLang="ru-RU" sz="2400" dirty="0">
                <a:cs typeface="Times New Roman" panose="02020603050405020304" pitchFamily="18" charset="0"/>
              </a:rPr>
              <a:t> в </a:t>
            </a:r>
            <a:r>
              <a:rPr lang="ru-RU" altLang="ru-RU" sz="2400" dirty="0" err="1">
                <a:cs typeface="Times New Roman" panose="02020603050405020304" pitchFamily="18" charset="0"/>
              </a:rPr>
              <a:t>іскрових</a:t>
            </a:r>
            <a:r>
              <a:rPr lang="ru-RU" altLang="ru-RU" sz="2400" dirty="0">
                <a:cs typeface="Times New Roman" panose="02020603050405020304" pitchFamily="18" charset="0"/>
              </a:rPr>
              <a:t> каналах, де тиски </a:t>
            </a:r>
            <a:r>
              <a:rPr lang="ru-RU" altLang="ru-RU" sz="2400" dirty="0" err="1">
                <a:cs typeface="Times New Roman" panose="02020603050405020304" pitchFamily="18" charset="0"/>
              </a:rPr>
              <a:t>збільшуються</a:t>
            </a:r>
            <a:r>
              <a:rPr lang="ru-RU" altLang="ru-RU" sz="2400" dirty="0">
                <a:cs typeface="Times New Roman" panose="02020603050405020304" pitchFamily="18" charset="0"/>
              </a:rPr>
              <a:t> до </a:t>
            </a:r>
            <a:r>
              <a:rPr lang="ru-RU" altLang="ru-RU" sz="2400" dirty="0" err="1">
                <a:cs typeface="Times New Roman" panose="02020603050405020304" pitchFamily="18" charset="0"/>
              </a:rPr>
              <a:t>сотень</a:t>
            </a:r>
            <a:r>
              <a:rPr lang="ru-RU" altLang="ru-RU" sz="2400" dirty="0">
                <a:cs typeface="Times New Roman" panose="02020603050405020304" pitchFamily="18" charset="0"/>
              </a:rPr>
              <a:t> атмосфер, а температура </a:t>
            </a:r>
            <a:r>
              <a:rPr lang="ru-RU" altLang="ru-RU" sz="2400" dirty="0" err="1">
                <a:cs typeface="Times New Roman" panose="02020603050405020304" pitchFamily="18" charset="0"/>
              </a:rPr>
              <a:t>підвищується</a:t>
            </a:r>
            <a:r>
              <a:rPr lang="ru-RU" altLang="ru-RU" sz="2400" dirty="0">
                <a:cs typeface="Times New Roman" panose="02020603050405020304" pitchFamily="18" charset="0"/>
              </a:rPr>
              <a:t> до 10000°С.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cs typeface="Times New Roman" panose="02020603050405020304" pitchFamily="18" charset="0"/>
              </a:rPr>
              <a:t>	Прикладом </a:t>
            </a:r>
            <a:r>
              <a:rPr lang="ru-RU" altLang="ru-RU" sz="2400" dirty="0" err="1">
                <a:cs typeface="Times New Roman" panose="02020603050405020304" pitchFamily="18" charset="0"/>
              </a:rPr>
              <a:t>іскрового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розряду</a:t>
            </a:r>
            <a:r>
              <a:rPr lang="ru-RU" altLang="ru-RU" sz="2400" dirty="0">
                <a:cs typeface="Times New Roman" panose="02020603050405020304" pitchFamily="18" charset="0"/>
              </a:rPr>
              <a:t> є </a:t>
            </a:r>
            <a:r>
              <a:rPr lang="ru-RU" altLang="ru-RU" sz="2400" dirty="0" err="1">
                <a:cs typeface="Times New Roman" panose="02020603050405020304" pitchFamily="18" charset="0"/>
              </a:rPr>
              <a:t>блискавка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2060848"/>
            <a:ext cx="5212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dirty="0"/>
              <a:t>	</a:t>
            </a:r>
            <a:r>
              <a:rPr lang="ru-RU" altLang="ru-RU" sz="2000" dirty="0" err="1"/>
              <a:t>Дуговий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розряд</a:t>
            </a:r>
            <a:r>
              <a:rPr lang="ru-RU" altLang="ru-RU" sz="2000" dirty="0"/>
              <a:t> — вид </a:t>
            </a:r>
            <a:r>
              <a:rPr lang="ru-RU" altLang="ru-RU" sz="2000" dirty="0" err="1"/>
              <a:t>самостійного</a:t>
            </a:r>
            <a:r>
              <a:rPr lang="ru-RU" altLang="ru-RU" sz="2000" dirty="0"/>
              <a:t> газового </a:t>
            </a:r>
            <a:r>
              <a:rPr lang="ru-RU" altLang="ru-RU" sz="2000" dirty="0" err="1"/>
              <a:t>розряду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який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виникає</a:t>
            </a:r>
            <a:r>
              <a:rPr lang="ru-RU" altLang="ru-RU" sz="2000" dirty="0"/>
              <a:t> за </a:t>
            </a:r>
            <a:r>
              <a:rPr lang="ru-RU" altLang="ru-RU" sz="2000" dirty="0" err="1"/>
              <a:t>високої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температури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між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електродами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розведених</a:t>
            </a:r>
            <a:r>
              <a:rPr lang="ru-RU" altLang="ru-RU" sz="2000" dirty="0"/>
              <a:t> на </a:t>
            </a:r>
            <a:r>
              <a:rPr lang="ru-RU" altLang="ru-RU" sz="2000" dirty="0" err="1"/>
              <a:t>невелику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відстань</a:t>
            </a:r>
            <a:r>
              <a:rPr lang="ru-RU" altLang="ru-RU" sz="2000" dirty="0"/>
              <a:t> і </a:t>
            </a:r>
            <a:r>
              <a:rPr lang="ru-RU" altLang="ru-RU" sz="2000" dirty="0" err="1"/>
              <a:t>супроводжується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яскравим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світінням</a:t>
            </a:r>
            <a:r>
              <a:rPr lang="ru-RU" altLang="ru-RU" sz="2000" dirty="0"/>
              <a:t> у </a:t>
            </a:r>
            <a:r>
              <a:rPr lang="ru-RU" altLang="ru-RU" sz="2000" dirty="0" err="1"/>
              <a:t>формі</a:t>
            </a:r>
            <a:r>
              <a:rPr lang="ru-RU" altLang="ru-RU" sz="2000" dirty="0"/>
              <a:t> дуги.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83671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Дуговий розряд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550248"/>
            <a:ext cx="3281137" cy="2848623"/>
          </a:xfrm>
          <a:prstGeom prst="rect">
            <a:avLst/>
          </a:prstGeom>
          <a:noFill/>
          <a:ln/>
        </p:spPr>
      </p:pic>
      <p:pic>
        <p:nvPicPr>
          <p:cNvPr id="2050" name="Picture 2" descr="C:\Users\Администратор\Desktop\500000_vol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85" y="1855817"/>
            <a:ext cx="3475373" cy="17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4521146"/>
            <a:ext cx="4898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dirty="0"/>
              <a:t>	</a:t>
            </a:r>
            <a:r>
              <a:rPr lang="ru-RU" altLang="ru-RU" sz="2000" dirty="0" err="1"/>
              <a:t>Дуговий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розряд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використовується</a:t>
            </a:r>
            <a:r>
              <a:rPr lang="ru-RU" altLang="ru-RU" sz="2000" dirty="0"/>
              <a:t> при </a:t>
            </a:r>
            <a:r>
              <a:rPr lang="ru-RU" altLang="ru-RU" sz="2000" dirty="0" err="1"/>
              <a:t>зварюванні</a:t>
            </a:r>
            <a:r>
              <a:rPr lang="ru-RU" altLang="ru-RU" sz="2000" dirty="0"/>
              <a:t> й </a:t>
            </a:r>
            <a:r>
              <a:rPr lang="ru-RU" altLang="ru-RU" sz="2000" dirty="0" err="1"/>
              <a:t>різці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матеріалів</a:t>
            </a:r>
            <a:r>
              <a:rPr lang="ru-RU" altLang="ru-RU" sz="2000" dirty="0"/>
              <a:t>, в </a:t>
            </a:r>
            <a:r>
              <a:rPr lang="ru-RU" altLang="ru-RU" sz="2000" dirty="0" err="1"/>
              <a:t>електричних</a:t>
            </a:r>
            <a:r>
              <a:rPr lang="ru-RU" altLang="ru-RU" sz="2000" dirty="0"/>
              <a:t> печах, </a:t>
            </a:r>
            <a:r>
              <a:rPr lang="ru-RU" altLang="ru-RU" sz="2000" dirty="0" err="1"/>
              <a:t>дугових</a:t>
            </a:r>
            <a:r>
              <a:rPr lang="ru-RU" altLang="ru-RU" sz="2000" dirty="0"/>
              <a:t> лампах </a:t>
            </a:r>
            <a:r>
              <a:rPr lang="ru-RU" altLang="ru-RU" sz="2000" dirty="0" err="1"/>
              <a:t>тощо</a:t>
            </a:r>
            <a:r>
              <a:rPr lang="ru-RU" alt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91" y="2555547"/>
            <a:ext cx="5209641" cy="145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200" dirty="0"/>
              <a:t>	</a:t>
            </a:r>
            <a:r>
              <a:rPr lang="ru-RU" altLang="ru-RU" sz="2200" dirty="0" err="1"/>
              <a:t>Коронний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розряд</a:t>
            </a:r>
            <a:r>
              <a:rPr lang="ru-RU" altLang="ru-RU" sz="2200" dirty="0"/>
              <a:t> — тип газового </a:t>
            </a:r>
            <a:r>
              <a:rPr lang="ru-RU" altLang="ru-RU" sz="2200" dirty="0" err="1"/>
              <a:t>розряду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що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виникає</a:t>
            </a:r>
            <a:r>
              <a:rPr lang="ru-RU" altLang="ru-RU" sz="2200" dirty="0"/>
              <a:t> в </a:t>
            </a:r>
            <a:r>
              <a:rPr lang="ru-RU" altLang="ru-RU" sz="2200" dirty="0" err="1"/>
              <a:t>сильних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неоднорідних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електричних</a:t>
            </a:r>
            <a:r>
              <a:rPr lang="ru-RU" altLang="ru-RU" sz="2200" dirty="0"/>
              <a:t> полях </a:t>
            </a:r>
            <a:r>
              <a:rPr lang="ru-RU" altLang="ru-RU" sz="2200" dirty="0" err="1"/>
              <a:t>навколо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електродів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із</a:t>
            </a:r>
            <a:r>
              <a:rPr lang="ru-RU" altLang="ru-RU" sz="2200" dirty="0"/>
              <a:t> великою </a:t>
            </a:r>
            <a:r>
              <a:rPr lang="ru-RU" altLang="ru-RU" sz="2200" dirty="0" err="1"/>
              <a:t>кривизною</a:t>
            </a:r>
            <a:r>
              <a:rPr lang="ru-RU" altLang="ru-RU" sz="2200" dirty="0"/>
              <a:t> в газах </a:t>
            </a:r>
            <a:r>
              <a:rPr lang="ru-RU" altLang="ru-RU" sz="2200" dirty="0" err="1"/>
              <a:t>із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доволі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високою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густиною</a:t>
            </a:r>
            <a:r>
              <a:rPr lang="ru-RU" altLang="ru-RU" sz="2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748" y="9087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Коронний розряд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8832" y="1052736"/>
            <a:ext cx="3425656" cy="2931444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779912" y="4317082"/>
            <a:ext cx="518457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200" dirty="0"/>
              <a:t>	</a:t>
            </a:r>
            <a:r>
              <a:rPr lang="ru-RU" altLang="ru-RU" sz="2200" dirty="0" err="1"/>
              <a:t>Коронний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розряд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проявляється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візуально</a:t>
            </a:r>
            <a:r>
              <a:rPr lang="ru-RU" altLang="ru-RU" sz="2200" dirty="0"/>
              <a:t> у </a:t>
            </a:r>
            <a:r>
              <a:rPr lang="ru-RU" altLang="ru-RU" sz="2200" dirty="0" err="1"/>
              <a:t>вигляді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світіння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навколо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гострих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кутів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електрода</a:t>
            </a:r>
            <a:r>
              <a:rPr lang="ru-RU" altLang="ru-RU" sz="2200" dirty="0"/>
              <a:t>. 	</a:t>
            </a:r>
            <a:r>
              <a:rPr lang="ru-RU" altLang="ru-RU" sz="2200" dirty="0" err="1"/>
              <a:t>Якщо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коронний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розряд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виникає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навколо</a:t>
            </a:r>
            <a:r>
              <a:rPr lang="ru-RU" altLang="ru-RU" sz="2200" dirty="0"/>
              <a:t> негативного </a:t>
            </a:r>
            <a:r>
              <a:rPr lang="ru-RU" altLang="ru-RU" sz="2200" dirty="0" err="1"/>
              <a:t>електрода</a:t>
            </a:r>
            <a:r>
              <a:rPr lang="ru-RU" altLang="ru-RU" sz="2200" dirty="0"/>
              <a:t>, то корона </a:t>
            </a:r>
            <a:r>
              <a:rPr lang="ru-RU" altLang="ru-RU" sz="2200" dirty="0" err="1"/>
              <a:t>називається</a:t>
            </a:r>
            <a:r>
              <a:rPr lang="ru-RU" altLang="ru-RU" sz="2200" dirty="0"/>
              <a:t> «негативною», </a:t>
            </a:r>
            <a:r>
              <a:rPr lang="ru-RU" altLang="ru-RU" sz="2200" dirty="0" err="1"/>
              <a:t>якщо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навколо</a:t>
            </a:r>
            <a:r>
              <a:rPr lang="ru-RU" altLang="ru-RU" sz="2200" dirty="0"/>
              <a:t> позитивного </a:t>
            </a:r>
            <a:r>
              <a:rPr lang="ru-RU" altLang="ru-RU" sz="2200" dirty="0" err="1"/>
              <a:t>електрода</a:t>
            </a:r>
            <a:r>
              <a:rPr lang="ru-RU" altLang="ru-RU" sz="2200" dirty="0"/>
              <a:t> — «позитивною». </a:t>
            </a:r>
            <a:r>
              <a:rPr lang="ru-RU" altLang="ru-RU" sz="2200" dirty="0" err="1"/>
              <a:t>Механізми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виникнення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позитивної</a:t>
            </a:r>
            <a:r>
              <a:rPr lang="ru-RU" altLang="ru-RU" sz="2200" dirty="0"/>
              <a:t> й </a:t>
            </a:r>
            <a:r>
              <a:rPr lang="ru-RU" altLang="ru-RU" sz="2200" dirty="0" err="1"/>
              <a:t>негативної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корони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різні</a:t>
            </a:r>
            <a:r>
              <a:rPr lang="ru-RU" altLang="ru-RU" sz="2200" dirty="0"/>
              <a:t>.</a:t>
            </a:r>
          </a:p>
        </p:txBody>
      </p:sp>
      <p:pic>
        <p:nvPicPr>
          <p:cNvPr id="4098" name="Picture 2" descr="C:\Users\Администратор\Desktop\electric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0" y="4149080"/>
            <a:ext cx="3427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09" y="2624658"/>
            <a:ext cx="6077775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200" dirty="0"/>
              <a:t>	</a:t>
            </a:r>
            <a:r>
              <a:rPr lang="ru-RU" altLang="ru-RU" sz="2200" dirty="0" err="1"/>
              <a:t>Блискавка</a:t>
            </a:r>
            <a:r>
              <a:rPr lang="ru-RU" altLang="ru-RU" sz="2200" dirty="0"/>
              <a:t> — </a:t>
            </a:r>
            <a:r>
              <a:rPr lang="ru-RU" altLang="ru-RU" sz="2200" dirty="0" err="1"/>
              <a:t>електричний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розряд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між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хмарами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або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між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хмарою</a:t>
            </a:r>
            <a:r>
              <a:rPr lang="ru-RU" altLang="ru-RU" sz="2200" dirty="0"/>
              <a:t> і землею.</a:t>
            </a:r>
          </a:p>
          <a:p>
            <a:pPr algn="just"/>
            <a:r>
              <a:rPr lang="ru-RU" altLang="ru-RU" sz="2200" dirty="0"/>
              <a:t>	В </a:t>
            </a:r>
            <a:r>
              <a:rPr lang="ru-RU" altLang="ru-RU" sz="2200" dirty="0" err="1"/>
              <a:t>процесі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утворення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опадів</a:t>
            </a:r>
            <a:r>
              <a:rPr lang="ru-RU" altLang="ru-RU" sz="2200" dirty="0"/>
              <a:t> у </a:t>
            </a:r>
            <a:r>
              <a:rPr lang="ru-RU" altLang="ru-RU" sz="2200" dirty="0" err="1"/>
              <a:t>хмарі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відбувається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електризація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крапель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або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льодяних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частинок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Внаслідок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сильних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висхідних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потоків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повітря</a:t>
            </a:r>
            <a:r>
              <a:rPr lang="ru-RU" altLang="ru-RU" sz="2200" dirty="0"/>
              <a:t> в </a:t>
            </a:r>
            <a:r>
              <a:rPr lang="ru-RU" altLang="ru-RU" sz="2200" dirty="0" err="1"/>
              <a:t>хмарі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утворюються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відокремлені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області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заряджені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різнойменними</a:t>
            </a:r>
            <a:r>
              <a:rPr lang="ru-RU" altLang="ru-RU" sz="2200" dirty="0"/>
              <a:t> зарядами.</a:t>
            </a:r>
            <a:endParaRPr lang="de-DE" altLang="ru-RU" sz="2200" dirty="0"/>
          </a:p>
          <a:p>
            <a:pPr algn="just"/>
            <a:r>
              <a:rPr lang="de-DE" altLang="ru-RU" sz="2200" dirty="0"/>
              <a:t>	</a:t>
            </a:r>
            <a:r>
              <a:rPr lang="ru-RU" altLang="ru-RU" sz="2200" dirty="0"/>
              <a:t>Коли </a:t>
            </a:r>
            <a:r>
              <a:rPr lang="ru-RU" altLang="ru-RU" sz="2200" dirty="0" err="1"/>
              <a:t>напруженість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електричного</a:t>
            </a:r>
            <a:r>
              <a:rPr lang="ru-RU" altLang="ru-RU" sz="2200" dirty="0"/>
              <a:t> поля у </a:t>
            </a:r>
            <a:r>
              <a:rPr lang="ru-RU" altLang="ru-RU" sz="2200" dirty="0" err="1"/>
              <a:t>хмарі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або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між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нижньою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зарядженою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областю</a:t>
            </a:r>
            <a:r>
              <a:rPr lang="ru-RU" altLang="ru-RU" sz="2200" dirty="0"/>
              <a:t> і землею </a:t>
            </a:r>
            <a:r>
              <a:rPr lang="ru-RU" altLang="ru-RU" sz="2200" dirty="0" err="1"/>
              <a:t>досягає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пробійного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значення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виникає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Блискавка</a:t>
            </a:r>
            <a:r>
              <a:rPr lang="ru-RU" altLang="ru-RU" sz="2200" dirty="0"/>
              <a:t>. </a:t>
            </a:r>
          </a:p>
        </p:txBody>
      </p:sp>
      <p:pic>
        <p:nvPicPr>
          <p:cNvPr id="1026" name="Picture 2" descr="C:\Users\Администратор\Desktop\Lightni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87" y="1556792"/>
            <a:ext cx="2578880" cy="34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4015" y="764704"/>
            <a:ext cx="369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ownloads\Lightn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4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132" y="2780928"/>
            <a:ext cx="5349359" cy="334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/>
              <a:t>	</a:t>
            </a:r>
            <a:r>
              <a:rPr lang="ru-RU" altLang="ru-RU" sz="2400" dirty="0" err="1"/>
              <a:t>Найкраще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вивчена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лінійна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блискавка</a:t>
            </a:r>
            <a:r>
              <a:rPr lang="ru-RU" altLang="ru-RU" sz="2400" dirty="0"/>
              <a:t>, яка є </a:t>
            </a:r>
            <a:r>
              <a:rPr lang="ru-RU" altLang="ru-RU" sz="2400" dirty="0" err="1"/>
              <a:t>іскровим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розрядом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Під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впливом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електричного</a:t>
            </a:r>
            <a:r>
              <a:rPr lang="ru-RU" altLang="ru-RU" sz="2400" dirty="0"/>
              <a:t> поля </a:t>
            </a:r>
            <a:r>
              <a:rPr lang="ru-RU" altLang="ru-RU" sz="2400" dirty="0" err="1"/>
              <a:t>вільні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електрони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завжди</a:t>
            </a:r>
            <a:r>
              <a:rPr lang="ru-RU" altLang="ru-RU" sz="2400" dirty="0"/>
              <a:t> є в </a:t>
            </a:r>
            <a:r>
              <a:rPr lang="ru-RU" altLang="ru-RU" sz="2400" dirty="0" err="1"/>
              <a:t>атмосфері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набувають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великої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швидкості</a:t>
            </a:r>
            <a:r>
              <a:rPr lang="ru-RU" altLang="ru-RU" sz="2400" dirty="0"/>
              <a:t> і при </a:t>
            </a:r>
            <a:r>
              <a:rPr lang="ru-RU" altLang="ru-RU" sz="2400" dirty="0" err="1"/>
              <a:t>зіткненні</a:t>
            </a:r>
            <a:r>
              <a:rPr lang="ru-RU" altLang="ru-RU" sz="2400" dirty="0"/>
              <a:t> з молекулами </a:t>
            </a:r>
            <a:r>
              <a:rPr lang="ru-RU" altLang="ru-RU" sz="2400" dirty="0" err="1"/>
              <a:t>іонізують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їх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Внаслідок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цього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повітрі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збільшується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кількість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електронів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знову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розганяються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електричним</a:t>
            </a:r>
            <a:r>
              <a:rPr lang="ru-RU" altLang="ru-RU" sz="2400" dirty="0"/>
              <a:t> полем і в свою </a:t>
            </a:r>
            <a:r>
              <a:rPr lang="ru-RU" altLang="ru-RU" sz="2400" dirty="0" err="1"/>
              <a:t>чергу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спричиняють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іонізацію</a:t>
            </a:r>
            <a:r>
              <a:rPr lang="ru-RU" altLang="ru-RU" sz="2400" dirty="0"/>
              <a:t> молекул.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71295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Администратор\Desktop\torm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068156" cy="24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5c1e0bd5ccfa676df9cb524e87eb2a71542ba9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1799"/>
            <a:ext cx="3215371" cy="21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565" y="24928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/>
              <a:t>	</a:t>
            </a:r>
            <a:r>
              <a:rPr lang="ru-RU" altLang="ru-RU" sz="2400" dirty="0" err="1"/>
              <a:t>Ця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являє</a:t>
            </a:r>
            <a:r>
              <a:rPr lang="ru-RU" altLang="ru-RU" sz="2400" dirty="0"/>
              <a:t> собою тихий </a:t>
            </a:r>
            <a:r>
              <a:rPr lang="ru-RU" altLang="ru-RU" sz="2400" dirty="0" err="1"/>
              <a:t>розряд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хмарах</a:t>
            </a:r>
            <a:r>
              <a:rPr lang="ru-RU" altLang="ru-RU" sz="2400" dirty="0"/>
              <a:t>, коли в них </a:t>
            </a:r>
            <a:r>
              <a:rPr lang="ru-RU" altLang="ru-RU" sz="2400" dirty="0" err="1"/>
              <a:t>немає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достатніх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зарядів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утворення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лінійної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блискавки</a:t>
            </a:r>
            <a:r>
              <a:rPr lang="ru-RU" altLang="ru-RU" sz="2400" dirty="0"/>
              <a:t>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3535534"/>
            <a:ext cx="3908588" cy="2931441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88" y="370147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/>
              <a:t>	</a:t>
            </a:r>
            <a:r>
              <a:rPr lang="ru-RU" altLang="ru-RU" sz="2400" dirty="0" err="1"/>
              <a:t>Цей</a:t>
            </a:r>
            <a:r>
              <a:rPr lang="ru-RU" altLang="ru-RU" sz="2400" dirty="0"/>
              <a:t> вид </a:t>
            </a:r>
            <a:r>
              <a:rPr lang="ru-RU" altLang="ru-RU" sz="2400" dirty="0" err="1"/>
              <a:t>блискавки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супроводжується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гуркотом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20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3F5BC7AF168BD42865F6A138DAE84C9" ma:contentTypeVersion="4" ma:contentTypeDescription="Створення нового документа." ma:contentTypeScope="" ma:versionID="c45cb560fbe584488647a1e46a9fdb01">
  <xsd:schema xmlns:xsd="http://www.w3.org/2001/XMLSchema" xmlns:xs="http://www.w3.org/2001/XMLSchema" xmlns:p="http://schemas.microsoft.com/office/2006/metadata/properties" xmlns:ns2="13c0fd0a-441d-4373-8cf2-77a643aa50f1" targetNamespace="http://schemas.microsoft.com/office/2006/metadata/properties" ma:root="true" ma:fieldsID="eb0ca9ea0d15fb183d8d0b90ce6678da" ns2:_="">
    <xsd:import namespace="13c0fd0a-441d-4373-8cf2-77a643aa5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fd0a-441d-4373-8cf2-77a643aa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533B9-5856-4898-A78F-293F3ECE56A8}"/>
</file>

<file path=customXml/itemProps2.xml><?xml version="1.0" encoding="utf-8"?>
<ds:datastoreItem xmlns:ds="http://schemas.openxmlformats.org/officeDocument/2006/customXml" ds:itemID="{6D189CC4-64F0-4522-A86C-B9A74D737821}"/>
</file>

<file path=customXml/itemProps3.xml><?xml version="1.0" encoding="utf-8"?>
<ds:datastoreItem xmlns:ds="http://schemas.openxmlformats.org/officeDocument/2006/customXml" ds:itemID="{DD60F8F2-1131-4927-910A-36525BC9DFC0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596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Elena Panova</cp:lastModifiedBy>
  <cp:revision>14</cp:revision>
  <dcterms:created xsi:type="dcterms:W3CDTF">2016-11-26T12:50:24Z</dcterms:created>
  <dcterms:modified xsi:type="dcterms:W3CDTF">2020-11-16T15:51:52Z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0x010100D3F5BC7AF168BD42865F6A138DAE84C9</vt:lpwstr>
  </property>
</Properties>
</file>