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4D0CDE2-D9E5-4CCC-9C1A-F2189A0B5F9A}" type="datetimeFigureOut">
              <a:rPr lang="ru-RU" smtClean="0"/>
              <a:t>03.03.2022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CAD5DC8-DF68-44CD-BFC4-CB419FC6F93B}"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4D0CDE2-D9E5-4CCC-9C1A-F2189A0B5F9A}" type="datetimeFigureOut">
              <a:rPr lang="ru-RU" smtClean="0"/>
              <a:t>03.03.2022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CAD5DC8-DF68-44CD-BFC4-CB419FC6F93B}"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4D0CDE2-D9E5-4CCC-9C1A-F2189A0B5F9A}" type="datetimeFigureOut">
              <a:rPr lang="ru-RU" smtClean="0"/>
              <a:t>03.03.2022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CAD5DC8-DF68-44CD-BFC4-CB419FC6F93B}"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4D0CDE2-D9E5-4CCC-9C1A-F2189A0B5F9A}" type="datetimeFigureOut">
              <a:rPr lang="ru-RU" smtClean="0"/>
              <a:t>03.03.2022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CAD5DC8-DF68-44CD-BFC4-CB419FC6F93B}"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4D0CDE2-D9E5-4CCC-9C1A-F2189A0B5F9A}" type="datetimeFigureOut">
              <a:rPr lang="ru-RU" smtClean="0"/>
              <a:t>03.03.2022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CAD5DC8-DF68-44CD-BFC4-CB419FC6F93B}"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4D0CDE2-D9E5-4CCC-9C1A-F2189A0B5F9A}" type="datetimeFigureOut">
              <a:rPr lang="ru-RU" smtClean="0"/>
              <a:t>03.03.2022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CAD5DC8-DF68-44CD-BFC4-CB419FC6F93B}"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4D0CDE2-D9E5-4CCC-9C1A-F2189A0B5F9A}" type="datetimeFigureOut">
              <a:rPr lang="ru-RU" smtClean="0"/>
              <a:t>03.03.2022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CAD5DC8-DF68-44CD-BFC4-CB419FC6F93B}"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4D0CDE2-D9E5-4CCC-9C1A-F2189A0B5F9A}" type="datetimeFigureOut">
              <a:rPr lang="ru-RU" smtClean="0"/>
              <a:t>03.03.2022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CAD5DC8-DF68-44CD-BFC4-CB419FC6F93B}"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4D0CDE2-D9E5-4CCC-9C1A-F2189A0B5F9A}" type="datetimeFigureOut">
              <a:rPr lang="ru-RU" smtClean="0"/>
              <a:t>03.03.2022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CAD5DC8-DF68-44CD-BFC4-CB419FC6F93B}"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4D0CDE2-D9E5-4CCC-9C1A-F2189A0B5F9A}" type="datetimeFigureOut">
              <a:rPr lang="ru-RU" smtClean="0"/>
              <a:t>03.03.2022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CAD5DC8-DF68-44CD-BFC4-CB419FC6F93B}"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4D0CDE2-D9E5-4CCC-9C1A-F2189A0B5F9A}" type="datetimeFigureOut">
              <a:rPr lang="ru-RU" smtClean="0"/>
              <a:t>03.03.2022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CAD5DC8-DF68-44CD-BFC4-CB419FC6F93B}"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D0CDE2-D9E5-4CCC-9C1A-F2189A0B5F9A}" type="datetimeFigureOut">
              <a:rPr lang="ru-RU" smtClean="0"/>
              <a:t>03.03.2022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AD5DC8-DF68-44CD-BFC4-CB419FC6F93B}"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xml"/><Relationship Id="rId5" Type="http://schemas.openxmlformats.org/officeDocument/2006/relationships/image" Target="../media/image12.png"/><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1.xml"/><Relationship Id="rId4" Type="http://schemas.openxmlformats.org/officeDocument/2006/relationships/image" Target="../media/image16.png"/></Relationships>
</file>

<file path=ppt/slides/_rels/slide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1.xml"/><Relationship Id="rId5" Type="http://schemas.openxmlformats.org/officeDocument/2006/relationships/image" Target="../media/image20.png"/><Relationship Id="rId4" Type="http://schemas.openxmlformats.org/officeDocument/2006/relationships/image" Target="../media/image19.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843808" y="332656"/>
            <a:ext cx="3191579"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24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Інвертуючий</a:t>
            </a:r>
            <a:r>
              <a:rPr kumimoji="0" lang="uk-UA"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суматор</a:t>
            </a:r>
            <a:endParaRPr kumimoji="0" lang="uk-UA"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5" name="Рисунок 4"/>
          <p:cNvPicPr/>
          <p:nvPr/>
        </p:nvPicPr>
        <p:blipFill>
          <a:blip r:embed="rId2" cstate="print"/>
          <a:srcRect/>
          <a:stretch>
            <a:fillRect/>
          </a:stretch>
        </p:blipFill>
        <p:spPr bwMode="auto">
          <a:xfrm>
            <a:off x="1691680" y="1952233"/>
            <a:ext cx="4984234" cy="2844919"/>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991190"/>
            <a:ext cx="8352928" cy="646331"/>
          </a:xfrm>
          <a:prstGeom prst="rect">
            <a:avLst/>
          </a:prstGeom>
        </p:spPr>
        <p:txBody>
          <a:bodyPr wrap="square">
            <a:spAutoFit/>
          </a:bodyPr>
          <a:lstStyle/>
          <a:p>
            <a:pPr algn="ctr"/>
            <a:r>
              <a:rPr lang="uk-UA" sz="3600" dirty="0" smtClean="0">
                <a:latin typeface="Times New Roman" pitchFamily="18" charset="0"/>
                <a:cs typeface="Times New Roman" pitchFamily="18" charset="0"/>
              </a:rPr>
              <a:t>Диференціатор</a:t>
            </a:r>
            <a:endParaRPr lang="ru-RU" sz="3600" dirty="0">
              <a:latin typeface="Times New Roman" pitchFamily="18" charset="0"/>
              <a:cs typeface="Times New Roman" pitchFamily="18" charset="0"/>
            </a:endParaRPr>
          </a:p>
        </p:txBody>
      </p:sp>
      <p:sp>
        <p:nvSpPr>
          <p:cNvPr id="3" name="Rectangle 2"/>
          <p:cNvSpPr>
            <a:spLocks noChangeArrowheads="1"/>
          </p:cNvSpPr>
          <p:nvPr/>
        </p:nvSpPr>
        <p:spPr bwMode="auto">
          <a:xfrm>
            <a:off x="0" y="850751"/>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4" name="Rectangle 2"/>
          <p:cNvSpPr>
            <a:spLocks noChangeArrowheads="1"/>
          </p:cNvSpPr>
          <p:nvPr/>
        </p:nvSpPr>
        <p:spPr bwMode="auto">
          <a:xfrm>
            <a:off x="0" y="850751"/>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5" name="Rectangle 4"/>
          <p:cNvSpPr>
            <a:spLocks noChangeArrowheads="1"/>
          </p:cNvSpPr>
          <p:nvPr/>
        </p:nvSpPr>
        <p:spPr bwMode="auto">
          <a:xfrm>
            <a:off x="0" y="850751"/>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6" name="Rectangle 6"/>
          <p:cNvSpPr>
            <a:spLocks noChangeArrowheads="1"/>
          </p:cNvSpPr>
          <p:nvPr/>
        </p:nvSpPr>
        <p:spPr bwMode="auto">
          <a:xfrm>
            <a:off x="0" y="850751"/>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7" name="Прямоугольник 6"/>
          <p:cNvSpPr/>
          <p:nvPr/>
        </p:nvSpPr>
        <p:spPr>
          <a:xfrm>
            <a:off x="0" y="1759471"/>
            <a:ext cx="9144000" cy="3046988"/>
          </a:xfrm>
          <a:prstGeom prst="rect">
            <a:avLst/>
          </a:prstGeom>
        </p:spPr>
        <p:txBody>
          <a:bodyPr wrap="square">
            <a:spAutoFit/>
          </a:bodyPr>
          <a:lstStyle/>
          <a:p>
            <a:r>
              <a:rPr lang="ru-RU" sz="2400" dirty="0" smtClean="0">
                <a:latin typeface="Times New Roman" pitchFamily="18" charset="0"/>
                <a:cs typeface="Times New Roman" pitchFamily="18" charset="0"/>
              </a:rPr>
              <a:t>При </a:t>
            </a:r>
            <a:r>
              <a:rPr lang="ru-RU" sz="2400" dirty="0" err="1" smtClean="0">
                <a:latin typeface="Times New Roman" pitchFamily="18" charset="0"/>
                <a:cs typeface="Times New Roman" pitchFamily="18" charset="0"/>
              </a:rPr>
              <a:t>синусо</a:t>
            </a:r>
            <a:r>
              <a:rPr lang="uk-UA" sz="2400" dirty="0" smtClean="0">
                <a:latin typeface="Times New Roman" pitchFamily="18" charset="0"/>
                <a:cs typeface="Times New Roman" pitchFamily="18" charset="0"/>
              </a:rPr>
              <a:t>ї</a:t>
            </a:r>
            <a:r>
              <a:rPr lang="ru-RU" sz="2400" dirty="0" err="1" smtClean="0">
                <a:latin typeface="Times New Roman" pitchFamily="18" charset="0"/>
                <a:cs typeface="Times New Roman" pitchFamily="18" charset="0"/>
              </a:rPr>
              <a:t>дальній</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вхідній</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напрузі</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диференціатор</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працює</a:t>
            </a:r>
            <a:r>
              <a:rPr lang="ru-RU" sz="2400" dirty="0" smtClean="0">
                <a:latin typeface="Times New Roman" pitchFamily="18" charset="0"/>
                <a:cs typeface="Times New Roman" pitchFamily="18" charset="0"/>
              </a:rPr>
              <a:t> як </a:t>
            </a:r>
            <a:r>
              <a:rPr lang="ru-RU" sz="2400" dirty="0" err="1" smtClean="0">
                <a:latin typeface="Times New Roman" pitchFamily="18" charset="0"/>
                <a:cs typeface="Times New Roman" pitchFamily="18" charset="0"/>
              </a:rPr>
              <a:t>фільтр</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верхніх</a:t>
            </a:r>
            <a:r>
              <a:rPr lang="ru-RU" sz="2400" dirty="0" smtClean="0">
                <a:latin typeface="Times New Roman" pitchFamily="18" charset="0"/>
                <a:cs typeface="Times New Roman" pitchFamily="18" charset="0"/>
              </a:rPr>
              <a:t> частот, </a:t>
            </a:r>
            <a:r>
              <a:rPr lang="ru-RU" sz="2400" dirty="0" err="1" smtClean="0">
                <a:latin typeface="Times New Roman" pitchFamily="18" charset="0"/>
                <a:cs typeface="Times New Roman" pitchFamily="18" charset="0"/>
              </a:rPr>
              <a:t>коефіцієнт</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підсилення</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якого</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пропорційний</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частоті</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вхідного</a:t>
            </a:r>
            <a:r>
              <a:rPr lang="ru-RU" sz="2400" dirty="0" smtClean="0">
                <a:latin typeface="Times New Roman" pitchFamily="18" charset="0"/>
                <a:cs typeface="Times New Roman" pitchFamily="18" charset="0"/>
              </a:rPr>
              <a:t> сигналу.</a:t>
            </a:r>
          </a:p>
          <a:p>
            <a:r>
              <a:rPr lang="ru-RU" sz="2400" dirty="0" err="1" smtClean="0">
                <a:latin typeface="Times New Roman" pitchFamily="18" charset="0"/>
                <a:cs typeface="Times New Roman" pitchFamily="18" charset="0"/>
              </a:rPr>
              <a:t>Недолік</a:t>
            </a:r>
            <a:r>
              <a:rPr lang="ru-RU" sz="2400" dirty="0" smtClean="0">
                <a:latin typeface="Times New Roman" pitchFamily="18" charset="0"/>
                <a:cs typeface="Times New Roman" pitchFamily="18" charset="0"/>
              </a:rPr>
              <a:t> дифференциатора - </a:t>
            </a:r>
            <a:r>
              <a:rPr lang="ru-RU" sz="2400" dirty="0" err="1" smtClean="0">
                <a:latin typeface="Times New Roman" pitchFamily="18" charset="0"/>
                <a:cs typeface="Times New Roman" pitchFamily="18" charset="0"/>
              </a:rPr>
              <a:t>чутливість</a:t>
            </a:r>
            <a:r>
              <a:rPr lang="ru-RU" sz="2400" dirty="0" smtClean="0">
                <a:latin typeface="Times New Roman" pitchFamily="18" charset="0"/>
                <a:cs typeface="Times New Roman" pitchFamily="18" charset="0"/>
              </a:rPr>
              <a:t> до </a:t>
            </a:r>
            <a:r>
              <a:rPr lang="ru-RU" sz="2400" dirty="0" err="1" smtClean="0">
                <a:latin typeface="Times New Roman" pitchFamily="18" charset="0"/>
                <a:cs typeface="Times New Roman" pitchFamily="18" charset="0"/>
              </a:rPr>
              <a:t>шумів</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високої</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частоти</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Усувається</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цей</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недолік</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обмеженням</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посилення</a:t>
            </a:r>
            <a:r>
              <a:rPr lang="ru-RU" sz="2400" dirty="0" smtClean="0">
                <a:latin typeface="Times New Roman" pitchFamily="18" charset="0"/>
                <a:cs typeface="Times New Roman" pitchFamily="18" charset="0"/>
              </a:rPr>
              <a:t> на </a:t>
            </a:r>
            <a:r>
              <a:rPr lang="ru-RU" sz="2400" dirty="0" err="1" smtClean="0">
                <a:latin typeface="Times New Roman" pitchFamily="18" charset="0"/>
                <a:cs typeface="Times New Roman" pitchFamily="18" charset="0"/>
              </a:rPr>
              <a:t>високих</a:t>
            </a:r>
            <a:r>
              <a:rPr lang="ru-RU" sz="2400" dirty="0" smtClean="0">
                <a:latin typeface="Times New Roman" pitchFamily="18" charset="0"/>
                <a:cs typeface="Times New Roman" pitchFamily="18" charset="0"/>
              </a:rPr>
              <a:t> частотах за </a:t>
            </a:r>
            <a:r>
              <a:rPr lang="ru-RU" sz="2400" dirty="0" err="1" smtClean="0">
                <a:latin typeface="Times New Roman" pitchFamily="18" charset="0"/>
                <a:cs typeface="Times New Roman" pitchFamily="18" charset="0"/>
              </a:rPr>
              <a:t>допомогою</a:t>
            </a:r>
            <a:r>
              <a:rPr lang="ru-RU" sz="2400" dirty="0" smtClean="0">
                <a:latin typeface="Times New Roman" pitchFamily="18" charset="0"/>
                <a:cs typeface="Times New Roman" pitchFamily="18" charset="0"/>
              </a:rPr>
              <a:t> резистора </a:t>
            </a:r>
            <a:r>
              <a:rPr lang="en-US" sz="2400" dirty="0" smtClean="0">
                <a:latin typeface="Times New Roman" pitchFamily="18" charset="0"/>
                <a:cs typeface="Times New Roman" pitchFamily="18" charset="0"/>
              </a:rPr>
              <a:t>R, </a:t>
            </a:r>
            <a:r>
              <a:rPr lang="ru-RU" sz="2400" dirty="0" err="1" smtClean="0">
                <a:latin typeface="Times New Roman" pitchFamily="18" charset="0"/>
                <a:cs typeface="Times New Roman" pitchFamily="18" charset="0"/>
              </a:rPr>
              <a:t>включеного</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послідовно</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з</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ємністю</a:t>
            </a:r>
            <a:r>
              <a:rPr lang="ru-RU" sz="2400" dirty="0" smtClean="0">
                <a:latin typeface="Times New Roman" pitchFamily="18" charset="0"/>
                <a:cs typeface="Times New Roman" pitchFamily="18" charset="0"/>
              </a:rPr>
              <a:t> С. В </a:t>
            </a:r>
            <a:r>
              <a:rPr lang="ru-RU" sz="2400" dirty="0" err="1" smtClean="0">
                <a:latin typeface="Times New Roman" pitchFamily="18" charset="0"/>
                <a:cs typeface="Times New Roman" pitchFamily="18" charset="0"/>
              </a:rPr>
              <a:t>цьому</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випадку</a:t>
            </a:r>
            <a:r>
              <a:rPr lang="ru-RU" sz="2400" dirty="0" smtClean="0">
                <a:latin typeface="Times New Roman" pitchFamily="18" charset="0"/>
                <a:cs typeface="Times New Roman" pitchFamily="18" charset="0"/>
              </a:rPr>
              <a:t> схема буде </a:t>
            </a:r>
            <a:r>
              <a:rPr lang="ru-RU" sz="2400" dirty="0" err="1" smtClean="0">
                <a:latin typeface="Times New Roman" pitchFamily="18" charset="0"/>
                <a:cs typeface="Times New Roman" pitchFamily="18" charset="0"/>
              </a:rPr>
              <a:t>працювати</a:t>
            </a:r>
            <a:r>
              <a:rPr lang="ru-RU" sz="2400" dirty="0" smtClean="0">
                <a:latin typeface="Times New Roman" pitchFamily="18" charset="0"/>
                <a:cs typeface="Times New Roman" pitchFamily="18" charset="0"/>
              </a:rPr>
              <a:t> як </a:t>
            </a:r>
            <a:r>
              <a:rPr lang="ru-RU" sz="2400" dirty="0" err="1" smtClean="0">
                <a:latin typeface="Times New Roman" pitchFamily="18" charset="0"/>
                <a:cs typeface="Times New Roman" pitchFamily="18" charset="0"/>
              </a:rPr>
              <a:t>диференціатор</a:t>
            </a:r>
            <a:r>
              <a:rPr lang="ru-RU" sz="2400" dirty="0" smtClean="0">
                <a:latin typeface="Times New Roman" pitchFamily="18" charset="0"/>
                <a:cs typeface="Times New Roman" pitchFamily="18" charset="0"/>
              </a:rPr>
              <a:t> до частот, </a:t>
            </a:r>
            <a:r>
              <a:rPr lang="ru-RU" sz="2400" dirty="0" err="1" smtClean="0">
                <a:latin typeface="Times New Roman" pitchFamily="18" charset="0"/>
                <a:cs typeface="Times New Roman" pitchFamily="18" charset="0"/>
              </a:rPr>
              <a:t>менших</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частоти</a:t>
            </a:r>
            <a:r>
              <a:rPr lang="ru-RU" sz="2400" dirty="0" smtClean="0">
                <a:latin typeface="Times New Roman" pitchFamily="18" charset="0"/>
                <a:cs typeface="Times New Roman" pitchFamily="18" charset="0"/>
              </a:rPr>
              <a:t>, яка </a:t>
            </a:r>
            <a:r>
              <a:rPr lang="ru-RU" sz="2400" dirty="0" err="1" smtClean="0">
                <a:latin typeface="Times New Roman" pitchFamily="18" charset="0"/>
                <a:cs typeface="Times New Roman" pitchFamily="18" charset="0"/>
              </a:rPr>
              <a:t>визначається</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виразом</a:t>
            </a:r>
            <a:r>
              <a:rPr lang="ru-RU" sz="2400" dirty="0" smtClean="0">
                <a:latin typeface="Times New Roman" pitchFamily="18" charset="0"/>
                <a:cs typeface="Times New Roman" pitchFamily="18" charset="0"/>
              </a:rPr>
              <a:t>:</a:t>
            </a:r>
          </a:p>
        </p:txBody>
      </p:sp>
      <p:sp>
        <p:nvSpPr>
          <p:cNvPr id="8" name="Rectangle 5"/>
          <p:cNvSpPr>
            <a:spLocks noChangeArrowheads="1"/>
          </p:cNvSpPr>
          <p:nvPr/>
        </p:nvSpPr>
        <p:spPr bwMode="auto">
          <a:xfrm>
            <a:off x="0" y="850751"/>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9" name="Rectangle 5"/>
          <p:cNvSpPr>
            <a:spLocks noChangeArrowheads="1"/>
          </p:cNvSpPr>
          <p:nvPr/>
        </p:nvSpPr>
        <p:spPr bwMode="auto">
          <a:xfrm>
            <a:off x="0" y="850751"/>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0" name="Rectangle 4"/>
          <p:cNvSpPr>
            <a:spLocks noChangeArrowheads="1"/>
          </p:cNvSpPr>
          <p:nvPr/>
        </p:nvSpPr>
        <p:spPr bwMode="auto">
          <a:xfrm>
            <a:off x="0" y="850751"/>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1" name="Picture 2"/>
          <p:cNvPicPr>
            <a:picLocks noChangeAspect="1" noChangeArrowheads="1"/>
          </p:cNvPicPr>
          <p:nvPr/>
        </p:nvPicPr>
        <p:blipFill>
          <a:blip r:embed="rId2" cstate="print"/>
          <a:srcRect/>
          <a:stretch>
            <a:fillRect/>
          </a:stretch>
        </p:blipFill>
        <p:spPr bwMode="auto">
          <a:xfrm>
            <a:off x="3851920" y="4927823"/>
            <a:ext cx="1295400" cy="733425"/>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3450699" y="169476"/>
            <a:ext cx="2242602"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Компаратор.</a:t>
            </a:r>
            <a:endParaRPr kumimoji="0" lang="uk-UA"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5122" name="Rectangle 2"/>
          <p:cNvSpPr>
            <a:spLocks noChangeArrowheads="1"/>
          </p:cNvSpPr>
          <p:nvPr/>
        </p:nvSpPr>
        <p:spPr bwMode="auto">
          <a:xfrm>
            <a:off x="-1016" y="836712"/>
            <a:ext cx="9145016"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імпульсній</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техніці</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знаходять</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широке</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використання</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ОП в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інтегральному</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виконанні</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Рівні</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вхідного</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сигналу ОП в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імпульсному</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режимі</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роботи</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перевищують</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значення</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яке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відповідає</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лінійній</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області</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амплітудної</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характеристики .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зв</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uk-UA"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язку</a:t>
            </a:r>
            <a:r>
              <a:rPr kumimoji="0" lang="uk-UA"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з цим вихідна напруга ОП в процесі роботи визначається або напругою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U</a:t>
            </a:r>
            <a:r>
              <a:rPr kumimoji="0" lang="uk-UA" sz="2000" b="0"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+вих</a:t>
            </a:r>
            <a:r>
              <a:rPr kumimoji="0" lang="uk-UA" sz="20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max</a:t>
            </a:r>
            <a:r>
              <a:rPr kumimoji="0" lang="uk-UA"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або </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U</a:t>
            </a:r>
            <a:r>
              <a:rPr kumimoji="0" lang="uk-UA" sz="2000" b="0"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-вих</a:t>
            </a:r>
            <a:r>
              <a:rPr kumimoji="0" lang="uk-UA" sz="20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max</a:t>
            </a:r>
            <a:r>
              <a:rPr kumimoji="0" lang="uk-UA"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uk-UA"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5123" name="Rectangle 3"/>
          <p:cNvSpPr>
            <a:spLocks noChangeArrowheads="1"/>
          </p:cNvSpPr>
          <p:nvPr/>
        </p:nvSpPr>
        <p:spPr bwMode="auto">
          <a:xfrm>
            <a:off x="0" y="2628195"/>
            <a:ext cx="91440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Розглянемо</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роботу ОП в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імпульсному</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режимі</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на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прикладі</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компаратора,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який</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виконує</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порівняння</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вимірюваної</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напруги</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Uвх</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з</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опорною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напругою</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Опорна</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напруга</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представляє</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собою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незмінну</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за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розміром</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напругу</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позитивної</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або</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негативної</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полярності</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вхідна</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напруга</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змінюється</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часі</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При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досягненні</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вхідною</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напругою</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рівня</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опорної</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напруги</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проходить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зміна</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полярності</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напруги</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на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виході</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ОП,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наприклад</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з</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U+вих</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max</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до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U-вих</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max</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При Uоп=0, компаратор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виконує</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фіксацію</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моменту переходу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вхідної</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напруги</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через нуль. Компаратор часто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називають</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нуль-органом</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оскільки</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перемикання</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проходить при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Uвх</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Uоп=0.</a:t>
            </a:r>
          </a:p>
          <a:p>
            <a:pPr eaLnBrk="0" fontAlgn="base" hangingPunct="0">
              <a:spcBef>
                <a:spcPct val="0"/>
              </a:spcBef>
              <a:spcAft>
                <a:spcPct val="0"/>
              </a:spcAft>
            </a:pPr>
            <a:r>
              <a:rPr lang="ru-RU" sz="2000" dirty="0" err="1">
                <a:latin typeface="Times New Roman" pitchFamily="18" charset="0"/>
                <a:cs typeface="Times New Roman" pitchFamily="18" charset="0"/>
              </a:rPr>
              <a:t>Компаратори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знайшли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широке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використання</a:t>
            </a:r>
            <a:r>
              <a:rPr lang="ru-RU" sz="2000" dirty="0">
                <a:latin typeface="Times New Roman" pitchFamily="18" charset="0"/>
                <a:cs typeface="Times New Roman" pitchFamily="18" charset="0"/>
              </a:rPr>
              <a:t> в системах автоматичного </a:t>
            </a:r>
            <a:r>
              <a:rPr lang="ru-RU" sz="2000" dirty="0" err="1">
                <a:latin typeface="Times New Roman" pitchFamily="18" charset="0"/>
                <a:cs typeface="Times New Roman" pitchFamily="18" charset="0"/>
              </a:rPr>
              <a:t>керування</a:t>
            </a:r>
            <a:r>
              <a:rPr lang="ru-RU" sz="2000" dirty="0">
                <a:latin typeface="Times New Roman" pitchFamily="18" charset="0"/>
                <a:cs typeface="Times New Roman" pitchFamily="18" charset="0"/>
              </a:rPr>
              <a:t> та у </a:t>
            </a:r>
            <a:r>
              <a:rPr lang="ru-RU" sz="2000" dirty="0" err="1">
                <a:latin typeface="Times New Roman" pitchFamily="18" charset="0"/>
                <a:cs typeface="Times New Roman" pitchFamily="18" charset="0"/>
              </a:rPr>
              <a:t>вимірювальній</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техніці</a:t>
            </a:r>
            <a:r>
              <a:rPr lang="ru-RU" sz="2000" dirty="0">
                <a:latin typeface="Times New Roman" pitchFamily="18" charset="0"/>
                <a:cs typeface="Times New Roman" pitchFamily="18" charset="0"/>
              </a:rPr>
              <a:t>, а </a:t>
            </a:r>
            <a:r>
              <a:rPr lang="ru-RU" sz="2000" dirty="0" err="1">
                <a:latin typeface="Times New Roman" pitchFamily="18" charset="0"/>
                <a:cs typeface="Times New Roman" pitchFamily="18" charset="0"/>
              </a:rPr>
              <a:t>також</a:t>
            </a:r>
            <a:r>
              <a:rPr lang="ru-RU" sz="2000" dirty="0">
                <a:latin typeface="Times New Roman" pitchFamily="18" charset="0"/>
                <a:cs typeface="Times New Roman" pitchFamily="18" charset="0"/>
              </a:rPr>
              <a:t> для </a:t>
            </a:r>
            <a:r>
              <a:rPr lang="ru-RU" sz="2000" dirty="0" err="1">
                <a:latin typeface="Times New Roman" pitchFamily="18" charset="0"/>
                <a:cs typeface="Times New Roman" pitchFamily="18" charset="0"/>
              </a:rPr>
              <a:t>побудови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різноманітних</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вузлів</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імпульсної</a:t>
            </a:r>
            <a:r>
              <a:rPr lang="ru-RU" sz="2000" dirty="0">
                <a:latin typeface="Times New Roman" pitchFamily="18" charset="0"/>
                <a:cs typeface="Times New Roman" pitchFamily="18" charset="0"/>
              </a:rPr>
              <a:t> та </a:t>
            </a:r>
            <a:r>
              <a:rPr lang="ru-RU" sz="2000" dirty="0" err="1">
                <a:latin typeface="Times New Roman" pitchFamily="18" charset="0"/>
                <a:cs typeface="Times New Roman" pitchFamily="18" charset="0"/>
              </a:rPr>
              <a:t>цифрової</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дії</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зокрема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аналогово-цифрові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цифро-аналогові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перетворювачі</a:t>
            </a:r>
            <a:r>
              <a:rPr lang="ru-RU" sz="2000" dirty="0">
                <a:latin typeface="Times New Roman" pitchFamily="18"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Picture 1"/>
          <p:cNvPicPr>
            <a:picLocks noChangeAspect="1" noChangeArrowheads="1"/>
          </p:cNvPicPr>
          <p:nvPr/>
        </p:nvPicPr>
        <p:blipFill>
          <a:blip r:embed="rId2" cstate="print"/>
          <a:srcRect/>
          <a:stretch>
            <a:fillRect/>
          </a:stretch>
        </p:blipFill>
        <p:spPr bwMode="auto">
          <a:xfrm>
            <a:off x="281165" y="1268760"/>
            <a:ext cx="4812823" cy="2520280"/>
          </a:xfrm>
          <a:prstGeom prst="rect">
            <a:avLst/>
          </a:prstGeom>
          <a:noFill/>
          <a:ln w="9525">
            <a:noFill/>
            <a:miter lim="800000"/>
            <a:headEnd/>
            <a:tailEnd/>
          </a:ln>
        </p:spPr>
      </p:pic>
      <p:pic>
        <p:nvPicPr>
          <p:cNvPr id="4098" name="Picture 2"/>
          <p:cNvPicPr>
            <a:picLocks noChangeAspect="1" noChangeArrowheads="1"/>
          </p:cNvPicPr>
          <p:nvPr/>
        </p:nvPicPr>
        <p:blipFill>
          <a:blip r:embed="rId3" cstate="print"/>
          <a:srcRect/>
          <a:stretch>
            <a:fillRect/>
          </a:stretch>
        </p:blipFill>
        <p:spPr bwMode="auto">
          <a:xfrm>
            <a:off x="5220072" y="1556792"/>
            <a:ext cx="3499844" cy="2664296"/>
          </a:xfrm>
          <a:prstGeom prst="rect">
            <a:avLst/>
          </a:prstGeom>
          <a:noFill/>
          <a:ln w="9525">
            <a:noFill/>
            <a:miter lim="800000"/>
            <a:headEnd/>
            <a:tailEnd/>
          </a:ln>
        </p:spPr>
      </p:pic>
      <p:sp>
        <p:nvSpPr>
          <p:cNvPr id="4" name="Rectangle 1"/>
          <p:cNvSpPr>
            <a:spLocks noChangeArrowheads="1"/>
          </p:cNvSpPr>
          <p:nvPr/>
        </p:nvSpPr>
        <p:spPr bwMode="auto">
          <a:xfrm>
            <a:off x="3450699" y="529516"/>
            <a:ext cx="2242602"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Компаратор.</a:t>
            </a:r>
            <a:endParaRPr kumimoji="0" lang="uk-UA"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3177034" y="457508"/>
            <a:ext cx="2789931"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Тригер </a:t>
            </a:r>
            <a:r>
              <a:rPr kumimoji="0" lang="uk-UA" sz="28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Шмітта</a:t>
            </a:r>
            <a:r>
              <a:rPr kumimoji="0" lang="uk-UA"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uk-UA"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6626" name="Rectangle 2"/>
          <p:cNvSpPr>
            <a:spLocks noChangeArrowheads="1"/>
          </p:cNvSpPr>
          <p:nvPr/>
        </p:nvSpPr>
        <p:spPr bwMode="auto">
          <a:xfrm>
            <a:off x="144016" y="1183392"/>
            <a:ext cx="889248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Широке</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застосування</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мають</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компаратори</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 </a:t>
            </a:r>
            <a:r>
              <a:rPr kumimoji="0" lang="ru-RU"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яких</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ОП </a:t>
            </a:r>
            <a:r>
              <a:rPr kumimoji="0" lang="ru-RU"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охоплений</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позитивним</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оборотним</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зв`язком</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що</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здійснюється</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по </a:t>
            </a:r>
            <a:r>
              <a:rPr kumimoji="0" lang="ru-RU"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неінвертируючому</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входу за </a:t>
            </a:r>
            <a:r>
              <a:rPr kumimoji="0" lang="ru-RU"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допомогою</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резисторів</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R1 </a:t>
            </a:r>
            <a:r>
              <a:rPr kumimoji="0" lang="ru-RU"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i</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Rзз</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Такий</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компоратор</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володіє</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передавальною</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характеристикою </a:t>
            </a:r>
            <a:r>
              <a:rPr kumimoji="0" lang="ru-RU"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з</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гістерезісом</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Схема </a:t>
            </a:r>
            <a:r>
              <a:rPr kumimoji="0" lang="ru-RU"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відома</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під</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назвою</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тригера</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Шмітта</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або</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порогового </a:t>
            </a:r>
            <a:r>
              <a:rPr kumimoji="0" lang="ru-RU"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улаштування</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26627" name="Picture 3"/>
          <p:cNvPicPr>
            <a:picLocks noChangeAspect="1" noChangeArrowheads="1"/>
          </p:cNvPicPr>
          <p:nvPr/>
        </p:nvPicPr>
        <p:blipFill>
          <a:blip r:embed="rId2" cstate="print"/>
          <a:srcRect/>
          <a:stretch>
            <a:fillRect/>
          </a:stretch>
        </p:blipFill>
        <p:spPr bwMode="auto">
          <a:xfrm>
            <a:off x="179511" y="3501008"/>
            <a:ext cx="4189947" cy="3096344"/>
          </a:xfrm>
          <a:prstGeom prst="rect">
            <a:avLst/>
          </a:prstGeom>
          <a:noFill/>
          <a:ln w="9525">
            <a:noFill/>
            <a:miter lim="800000"/>
            <a:headEnd/>
            <a:tailEnd/>
          </a:ln>
        </p:spPr>
      </p:pic>
      <p:pic>
        <p:nvPicPr>
          <p:cNvPr id="26628" name="Picture 4"/>
          <p:cNvPicPr>
            <a:picLocks noChangeAspect="1" noChangeArrowheads="1"/>
          </p:cNvPicPr>
          <p:nvPr/>
        </p:nvPicPr>
        <p:blipFill>
          <a:blip r:embed="rId3" cstate="print"/>
          <a:srcRect/>
          <a:stretch>
            <a:fillRect/>
          </a:stretch>
        </p:blipFill>
        <p:spPr bwMode="auto">
          <a:xfrm>
            <a:off x="4788024" y="3845713"/>
            <a:ext cx="3960440" cy="2823647"/>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992917"/>
            <a:ext cx="8712968" cy="4524315"/>
          </a:xfrm>
          <a:prstGeom prst="rect">
            <a:avLst/>
          </a:prstGeom>
        </p:spPr>
        <p:txBody>
          <a:bodyPr wrap="square">
            <a:spAutoFit/>
          </a:bodyPr>
          <a:lstStyle/>
          <a:p>
            <a:pPr hangingPunct="0"/>
            <a:r>
              <a:rPr lang="ru-RU" sz="2400" dirty="0">
                <a:latin typeface="Times New Roman" pitchFamily="18" charset="0"/>
                <a:cs typeface="Times New Roman" pitchFamily="18" charset="0"/>
              </a:rPr>
              <a:t>Характеристика </a:t>
            </a:r>
            <a:r>
              <a:rPr lang="en-US" sz="2400" dirty="0">
                <a:latin typeface="Times New Roman" pitchFamily="18" charset="0"/>
                <a:cs typeface="Times New Roman" pitchFamily="18" charset="0"/>
              </a:rPr>
              <a:t>U</a:t>
            </a:r>
            <a:r>
              <a:rPr lang="ru-RU" sz="2400" baseline="-25000" dirty="0" err="1">
                <a:latin typeface="Times New Roman" pitchFamily="18" charset="0"/>
                <a:cs typeface="Times New Roman" pitchFamily="18" charset="0"/>
              </a:rPr>
              <a:t>вих</a:t>
            </a:r>
            <a:r>
              <a:rPr lang="ru-RU" sz="2400" dirty="0" err="1">
                <a:latin typeface="Times New Roman" pitchFamily="18" charset="0"/>
                <a:cs typeface="Times New Roman" pitchFamily="18" charset="0"/>
              </a:rPr>
              <a:t>=</a:t>
            </a:r>
            <a:r>
              <a:rPr lang="en-US" sz="2400" dirty="0">
                <a:latin typeface="Times New Roman" pitchFamily="18" charset="0"/>
                <a:cs typeface="Times New Roman" pitchFamily="18" charset="0"/>
              </a:rPr>
              <a:t>f</a:t>
            </a:r>
            <a:r>
              <a:rPr lang="ru-RU" sz="2400" dirty="0">
                <a:latin typeface="Times New Roman" pitchFamily="18" charset="0"/>
                <a:cs typeface="Times New Roman" pitchFamily="18" charset="0"/>
              </a:rPr>
              <a:t>(</a:t>
            </a:r>
            <a:r>
              <a:rPr lang="en-US" sz="2400" dirty="0">
                <a:latin typeface="Times New Roman" pitchFamily="18" charset="0"/>
                <a:cs typeface="Times New Roman" pitchFamily="18" charset="0"/>
              </a:rPr>
              <a:t>U</a:t>
            </a:r>
            <a:r>
              <a:rPr lang="ru-RU" sz="2400" baseline="-25000" dirty="0" err="1">
                <a:latin typeface="Times New Roman" pitchFamily="18" charset="0"/>
                <a:cs typeface="Times New Roman" pitchFamily="18" charset="0"/>
              </a:rPr>
              <a:t>вх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має</a:t>
            </a:r>
            <a:r>
              <a:rPr lang="ru-RU" sz="2400" dirty="0">
                <a:latin typeface="Times New Roman" pitchFamily="18" charset="0"/>
                <a:cs typeface="Times New Roman" pitchFamily="18" charset="0"/>
              </a:rPr>
              <a:t> форму </a:t>
            </a:r>
            <a:r>
              <a:rPr lang="ru-RU" sz="2400" dirty="0" err="1">
                <a:latin typeface="Times New Roman" pitchFamily="18" charset="0"/>
                <a:cs typeface="Times New Roman" pitchFamily="18" charset="0"/>
              </a:rPr>
              <a:t>петлі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гістерезіса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Перемикання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тригера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Шмітта</a:t>
            </a:r>
            <a:r>
              <a:rPr lang="ru-RU" sz="2400" dirty="0">
                <a:latin typeface="Times New Roman" pitchFamily="18" charset="0"/>
                <a:cs typeface="Times New Roman" pitchFamily="18" charset="0"/>
              </a:rPr>
              <a:t> у стан </a:t>
            </a:r>
            <a:r>
              <a:rPr lang="en-US" sz="2400" dirty="0">
                <a:latin typeface="Times New Roman" pitchFamily="18" charset="0"/>
                <a:cs typeface="Times New Roman" pitchFamily="18" charset="0"/>
              </a:rPr>
              <a:t>U</a:t>
            </a:r>
            <a:r>
              <a:rPr lang="ru-RU" sz="2400" baseline="-25000" dirty="0">
                <a:latin typeface="Times New Roman" pitchFamily="18" charset="0"/>
                <a:cs typeface="Times New Roman" pitchFamily="18" charset="0"/>
              </a:rPr>
              <a:t>-</a:t>
            </a:r>
            <a:r>
              <a:rPr lang="ru-RU" sz="2400" baseline="-25000" dirty="0" err="1">
                <a:latin typeface="Times New Roman" pitchFamily="18" charset="0"/>
                <a:cs typeface="Times New Roman" pitchFamily="18" charset="0"/>
              </a:rPr>
              <a:t>вих</a:t>
            </a:r>
            <a:r>
              <a:rPr lang="ru-RU" sz="2400" baseline="-25000" dirty="0">
                <a:latin typeface="Times New Roman" pitchFamily="18" charset="0"/>
                <a:cs typeface="Times New Roman" pitchFamily="18" charset="0"/>
              </a:rPr>
              <a:t> </a:t>
            </a:r>
            <a:r>
              <a:rPr lang="en-US" sz="2400" baseline="-25000" dirty="0">
                <a:latin typeface="Times New Roman" pitchFamily="18" charset="0"/>
                <a:cs typeface="Times New Roman" pitchFamily="18" charset="0"/>
              </a:rPr>
              <a:t>max</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відбувається</a:t>
            </a:r>
            <a:r>
              <a:rPr lang="ru-RU" sz="2400" dirty="0">
                <a:latin typeface="Times New Roman" pitchFamily="18" charset="0"/>
                <a:cs typeface="Times New Roman" pitchFamily="18" charset="0"/>
              </a:rPr>
              <a:t> при </a:t>
            </a:r>
            <a:r>
              <a:rPr lang="ru-RU" sz="2400" dirty="0" err="1">
                <a:latin typeface="Times New Roman" pitchFamily="18" charset="0"/>
                <a:cs typeface="Times New Roman" pitchFamily="18" charset="0"/>
              </a:rPr>
              <a:t>досягненні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вхідної</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напруги</a:t>
            </a:r>
            <a:r>
              <a:rPr lang="ru-RU" sz="2400" dirty="0">
                <a:latin typeface="Times New Roman" pitchFamily="18" charset="0"/>
                <a:cs typeface="Times New Roman" pitchFamily="18" charset="0"/>
              </a:rPr>
              <a:t> </a:t>
            </a:r>
            <a:r>
              <a:rPr lang="en-US" sz="2400" dirty="0">
                <a:latin typeface="Times New Roman" pitchFamily="18" charset="0"/>
                <a:cs typeface="Times New Roman" pitchFamily="18" charset="0"/>
              </a:rPr>
              <a:t>U</a:t>
            </a:r>
            <a:r>
              <a:rPr lang="ru-RU" sz="2400" baseline="-25000" dirty="0" err="1">
                <a:latin typeface="Times New Roman" pitchFamily="18" charset="0"/>
                <a:cs typeface="Times New Roman" pitchFamily="18" charset="0"/>
              </a:rPr>
              <a:t>вх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напруги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спрацьовування</a:t>
            </a:r>
            <a:r>
              <a:rPr lang="ru-RU" sz="2400" dirty="0">
                <a:latin typeface="Times New Roman" pitchFamily="18" charset="0"/>
                <a:cs typeface="Times New Roman" pitchFamily="18" charset="0"/>
              </a:rPr>
              <a:t>:</a:t>
            </a:r>
          </a:p>
          <a:p>
            <a:pPr hangingPunct="0"/>
            <a:r>
              <a:rPr lang="ru-RU" sz="2400" dirty="0">
                <a:latin typeface="Times New Roman" pitchFamily="18" charset="0"/>
                <a:cs typeface="Times New Roman" pitchFamily="18" charset="0"/>
              </a:rPr>
              <a:t> </a:t>
            </a:r>
            <a:r>
              <a:rPr lang="en-US" sz="2400" dirty="0">
                <a:latin typeface="Times New Roman" pitchFamily="18" charset="0"/>
                <a:cs typeface="Times New Roman" pitchFamily="18" charset="0"/>
              </a:rPr>
              <a:t>U</a:t>
            </a:r>
            <a:r>
              <a:rPr lang="ru-RU" sz="2400" baseline="-25000" dirty="0" err="1">
                <a:latin typeface="Times New Roman" pitchFamily="18" charset="0"/>
                <a:cs typeface="Times New Roman" pitchFamily="18" charset="0"/>
              </a:rPr>
              <a:t>спр</a:t>
            </a:r>
            <a:r>
              <a:rPr lang="ru-RU" sz="2400" dirty="0" err="1">
                <a:latin typeface="Times New Roman" pitchFamily="18" charset="0"/>
                <a:cs typeface="Times New Roman" pitchFamily="18" charset="0"/>
              </a:rPr>
              <a:t>=</a:t>
            </a:r>
            <a:r>
              <a:rPr lang="en-US" sz="2400" dirty="0">
                <a:latin typeface="Times New Roman" pitchFamily="18" charset="0"/>
                <a:cs typeface="Times New Roman" pitchFamily="18" charset="0"/>
              </a:rPr>
              <a:t>U</a:t>
            </a:r>
            <a:r>
              <a:rPr lang="ru-RU" sz="2400" baseline="-25000" dirty="0" err="1">
                <a:latin typeface="Times New Roman" pitchFamily="18" charset="0"/>
                <a:cs typeface="Times New Roman" pitchFamily="18" charset="0"/>
              </a:rPr>
              <a:t>оп</a:t>
            </a:r>
            <a:r>
              <a:rPr lang="ru-RU" sz="2400" dirty="0" err="1">
                <a:latin typeface="Times New Roman" pitchFamily="18" charset="0"/>
                <a:cs typeface="Times New Roman" pitchFamily="18" charset="0"/>
              </a:rPr>
              <a:t>+</a:t>
            </a:r>
            <a:r>
              <a:rPr lang="ru-RU" sz="2400" dirty="0">
                <a:latin typeface="Times New Roman" pitchFamily="18" charset="0"/>
                <a:cs typeface="Times New Roman" pitchFamily="18" charset="0"/>
                <a:sym typeface="Symbol"/>
              </a:rPr>
              <a:t></a:t>
            </a:r>
            <a:r>
              <a:rPr lang="ru-RU" sz="2400" dirty="0">
                <a:latin typeface="Times New Roman" pitchFamily="18" charset="0"/>
                <a:cs typeface="Times New Roman" pitchFamily="18" charset="0"/>
              </a:rPr>
              <a:t>(</a:t>
            </a:r>
            <a:r>
              <a:rPr lang="en-US" sz="2400" dirty="0">
                <a:latin typeface="Times New Roman" pitchFamily="18" charset="0"/>
                <a:cs typeface="Times New Roman" pitchFamily="18" charset="0"/>
              </a:rPr>
              <a:t>U</a:t>
            </a:r>
            <a:r>
              <a:rPr lang="ru-RU" sz="2400" baseline="-25000" dirty="0">
                <a:latin typeface="Times New Roman" pitchFamily="18" charset="0"/>
                <a:cs typeface="Times New Roman" pitchFamily="18" charset="0"/>
              </a:rPr>
              <a:t>+</a:t>
            </a:r>
            <a:r>
              <a:rPr lang="ru-RU" sz="2400" baseline="-25000" dirty="0" err="1">
                <a:latin typeface="Times New Roman" pitchFamily="18" charset="0"/>
                <a:cs typeface="Times New Roman" pitchFamily="18" charset="0"/>
              </a:rPr>
              <a:t>вих</a:t>
            </a:r>
            <a:r>
              <a:rPr lang="ru-RU" sz="2400" baseline="-25000" dirty="0">
                <a:latin typeface="Times New Roman" pitchFamily="18" charset="0"/>
                <a:cs typeface="Times New Roman" pitchFamily="18" charset="0"/>
              </a:rPr>
              <a:t> </a:t>
            </a:r>
            <a:r>
              <a:rPr lang="en-US" sz="2400" baseline="-25000" dirty="0">
                <a:latin typeface="Times New Roman" pitchFamily="18" charset="0"/>
                <a:cs typeface="Times New Roman" pitchFamily="18" charset="0"/>
              </a:rPr>
              <a:t>max</a:t>
            </a:r>
            <a:r>
              <a:rPr lang="ru-RU" sz="2400" dirty="0">
                <a:latin typeface="Times New Roman" pitchFamily="18" charset="0"/>
                <a:cs typeface="Times New Roman" pitchFamily="18" charset="0"/>
              </a:rPr>
              <a:t>-</a:t>
            </a:r>
            <a:r>
              <a:rPr lang="en-US" sz="2400" dirty="0">
                <a:latin typeface="Times New Roman" pitchFamily="18" charset="0"/>
                <a:cs typeface="Times New Roman" pitchFamily="18" charset="0"/>
              </a:rPr>
              <a:t>U</a:t>
            </a:r>
            <a:r>
              <a:rPr lang="ru-RU" sz="2400" baseline="-25000" dirty="0">
                <a:latin typeface="Times New Roman" pitchFamily="18" charset="0"/>
                <a:cs typeface="Times New Roman" pitchFamily="18" charset="0"/>
              </a:rPr>
              <a:t>оп</a:t>
            </a:r>
            <a:r>
              <a:rPr lang="ru-RU" sz="2400" dirty="0">
                <a:latin typeface="Times New Roman" pitchFamily="18" charset="0"/>
                <a:cs typeface="Times New Roman" pitchFamily="18" charset="0"/>
              </a:rPr>
              <a:t>),</a:t>
            </a:r>
          </a:p>
          <a:p>
            <a:pPr hangingPunct="0"/>
            <a:r>
              <a:rPr lang="ru-RU" sz="2400" dirty="0">
                <a:latin typeface="Times New Roman" pitchFamily="18" charset="0"/>
                <a:cs typeface="Times New Roman" pitchFamily="18" charset="0"/>
              </a:rPr>
              <a:t> а </a:t>
            </a:r>
            <a:r>
              <a:rPr lang="ru-RU" sz="2400" dirty="0" err="1">
                <a:latin typeface="Times New Roman" pitchFamily="18" charset="0"/>
                <a:cs typeface="Times New Roman" pitchFamily="18" charset="0"/>
              </a:rPr>
              <a:t>повернення</a:t>
            </a:r>
            <a:r>
              <a:rPr lang="ru-RU" sz="2400" dirty="0">
                <a:latin typeface="Times New Roman" pitchFamily="18" charset="0"/>
                <a:cs typeface="Times New Roman" pitchFamily="18" charset="0"/>
              </a:rPr>
              <a:t> у стан </a:t>
            </a:r>
            <a:r>
              <a:rPr lang="en-US" sz="2400" dirty="0">
                <a:latin typeface="Times New Roman" pitchFamily="18" charset="0"/>
                <a:cs typeface="Times New Roman" pitchFamily="18" charset="0"/>
              </a:rPr>
              <a:t>U</a:t>
            </a:r>
            <a:r>
              <a:rPr lang="ru-RU" sz="2400" baseline="-25000" dirty="0">
                <a:latin typeface="Times New Roman" pitchFamily="18" charset="0"/>
                <a:cs typeface="Times New Roman" pitchFamily="18" charset="0"/>
              </a:rPr>
              <a:t>+</a:t>
            </a:r>
            <a:r>
              <a:rPr lang="ru-RU" sz="2400" baseline="-25000" dirty="0" err="1">
                <a:latin typeface="Times New Roman" pitchFamily="18" charset="0"/>
                <a:cs typeface="Times New Roman" pitchFamily="18" charset="0"/>
              </a:rPr>
              <a:t>вих</a:t>
            </a:r>
            <a:r>
              <a:rPr lang="ru-RU" sz="2400" baseline="-25000" dirty="0">
                <a:latin typeface="Times New Roman" pitchFamily="18" charset="0"/>
                <a:cs typeface="Times New Roman" pitchFamily="18" charset="0"/>
              </a:rPr>
              <a:t> </a:t>
            </a:r>
            <a:r>
              <a:rPr lang="en-US" sz="2400" baseline="-25000" dirty="0">
                <a:latin typeface="Times New Roman" pitchFamily="18" charset="0"/>
                <a:cs typeface="Times New Roman" pitchFamily="18" charset="0"/>
              </a:rPr>
              <a:t>max</a:t>
            </a:r>
            <a:r>
              <a:rPr lang="ru-RU" sz="2400" dirty="0">
                <a:latin typeface="Times New Roman" pitchFamily="18" charset="0"/>
                <a:cs typeface="Times New Roman" pitchFamily="18" charset="0"/>
              </a:rPr>
              <a:t> - при </a:t>
            </a:r>
            <a:r>
              <a:rPr lang="ru-RU" sz="2400" dirty="0" err="1">
                <a:latin typeface="Times New Roman" pitchFamily="18" charset="0"/>
                <a:cs typeface="Times New Roman" pitchFamily="18" charset="0"/>
              </a:rPr>
              <a:t>зниженні</a:t>
            </a:r>
            <a:r>
              <a:rPr lang="ru-RU" sz="2400" dirty="0">
                <a:latin typeface="Times New Roman" pitchFamily="18" charset="0"/>
                <a:cs typeface="Times New Roman" pitchFamily="18" charset="0"/>
              </a:rPr>
              <a:t> </a:t>
            </a:r>
            <a:r>
              <a:rPr lang="en-US" sz="2400" dirty="0">
                <a:latin typeface="Times New Roman" pitchFamily="18" charset="0"/>
                <a:cs typeface="Times New Roman" pitchFamily="18" charset="0"/>
              </a:rPr>
              <a:t>U</a:t>
            </a:r>
            <a:r>
              <a:rPr lang="ru-RU" sz="2400" baseline="-25000" dirty="0" err="1">
                <a:latin typeface="Times New Roman" pitchFamily="18" charset="0"/>
                <a:cs typeface="Times New Roman" pitchFamily="18" charset="0"/>
              </a:rPr>
              <a:t>вх</a:t>
            </a:r>
            <a:r>
              <a:rPr lang="ru-RU" sz="2400" dirty="0">
                <a:latin typeface="Times New Roman" pitchFamily="18" charset="0"/>
                <a:cs typeface="Times New Roman" pitchFamily="18" charset="0"/>
              </a:rPr>
              <a:t> до </a:t>
            </a:r>
            <a:r>
              <a:rPr lang="ru-RU" sz="2400" dirty="0" err="1">
                <a:latin typeface="Times New Roman" pitchFamily="18" charset="0"/>
                <a:cs typeface="Times New Roman" pitchFamily="18" charset="0"/>
              </a:rPr>
              <a:t>напруги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відпускання</a:t>
            </a:r>
            <a:r>
              <a:rPr lang="ru-RU" sz="2400" dirty="0">
                <a:latin typeface="Times New Roman" pitchFamily="18" charset="0"/>
                <a:cs typeface="Times New Roman" pitchFamily="18" charset="0"/>
              </a:rPr>
              <a:t>:</a:t>
            </a:r>
          </a:p>
          <a:p>
            <a:pPr hangingPunct="0"/>
            <a:r>
              <a:rPr lang="ru-RU" sz="2400" dirty="0">
                <a:latin typeface="Times New Roman" pitchFamily="18" charset="0"/>
                <a:cs typeface="Times New Roman" pitchFamily="18" charset="0"/>
              </a:rPr>
              <a:t> </a:t>
            </a:r>
            <a:r>
              <a:rPr lang="en-US" sz="2400" dirty="0">
                <a:latin typeface="Times New Roman" pitchFamily="18" charset="0"/>
                <a:cs typeface="Times New Roman" pitchFamily="18" charset="0"/>
              </a:rPr>
              <a:t>U</a:t>
            </a:r>
            <a:r>
              <a:rPr lang="ru-RU" sz="2400" baseline="-25000" dirty="0" err="1">
                <a:latin typeface="Times New Roman" pitchFamily="18" charset="0"/>
                <a:cs typeface="Times New Roman" pitchFamily="18" charset="0"/>
              </a:rPr>
              <a:t>відп</a:t>
            </a:r>
            <a:r>
              <a:rPr lang="ru-RU" sz="2400" dirty="0" err="1">
                <a:latin typeface="Times New Roman" pitchFamily="18" charset="0"/>
                <a:cs typeface="Times New Roman" pitchFamily="18" charset="0"/>
              </a:rPr>
              <a:t>=</a:t>
            </a:r>
            <a:r>
              <a:rPr lang="en-US" sz="2400" dirty="0">
                <a:latin typeface="Times New Roman" pitchFamily="18" charset="0"/>
                <a:cs typeface="Times New Roman" pitchFamily="18" charset="0"/>
              </a:rPr>
              <a:t>U</a:t>
            </a:r>
            <a:r>
              <a:rPr lang="ru-RU" sz="2400" baseline="-25000" dirty="0" err="1">
                <a:latin typeface="Times New Roman" pitchFamily="18" charset="0"/>
                <a:cs typeface="Times New Roman" pitchFamily="18" charset="0"/>
              </a:rPr>
              <a:t>оп</a:t>
            </a:r>
            <a:r>
              <a:rPr lang="ru-RU" sz="2400" dirty="0" err="1">
                <a:latin typeface="Times New Roman" pitchFamily="18" charset="0"/>
                <a:cs typeface="Times New Roman" pitchFamily="18" charset="0"/>
              </a:rPr>
              <a:t>+</a:t>
            </a:r>
            <a:r>
              <a:rPr lang="ru-RU" sz="2400" dirty="0">
                <a:latin typeface="Times New Roman" pitchFamily="18" charset="0"/>
                <a:cs typeface="Times New Roman" pitchFamily="18" charset="0"/>
                <a:sym typeface="Symbol"/>
              </a:rPr>
              <a:t></a:t>
            </a:r>
            <a:r>
              <a:rPr lang="ru-RU" sz="2400" dirty="0">
                <a:latin typeface="Times New Roman" pitchFamily="18" charset="0"/>
                <a:cs typeface="Times New Roman" pitchFamily="18" charset="0"/>
              </a:rPr>
              <a:t>(</a:t>
            </a:r>
            <a:r>
              <a:rPr lang="en-US" sz="2400" dirty="0">
                <a:latin typeface="Times New Roman" pitchFamily="18" charset="0"/>
                <a:cs typeface="Times New Roman" pitchFamily="18" charset="0"/>
              </a:rPr>
              <a:t>U</a:t>
            </a:r>
            <a:r>
              <a:rPr lang="ru-RU" sz="2400" baseline="-25000" dirty="0">
                <a:latin typeface="Times New Roman" pitchFamily="18" charset="0"/>
                <a:cs typeface="Times New Roman" pitchFamily="18" charset="0"/>
              </a:rPr>
              <a:t>-</a:t>
            </a:r>
            <a:r>
              <a:rPr lang="ru-RU" sz="2400" baseline="-25000" dirty="0" err="1">
                <a:latin typeface="Times New Roman" pitchFamily="18" charset="0"/>
                <a:cs typeface="Times New Roman" pitchFamily="18" charset="0"/>
              </a:rPr>
              <a:t>вих</a:t>
            </a:r>
            <a:r>
              <a:rPr lang="ru-RU" sz="2400" baseline="-25000" dirty="0">
                <a:latin typeface="Times New Roman" pitchFamily="18" charset="0"/>
                <a:cs typeface="Times New Roman" pitchFamily="18" charset="0"/>
              </a:rPr>
              <a:t> </a:t>
            </a:r>
            <a:r>
              <a:rPr lang="en-US" sz="2400" baseline="-25000" dirty="0">
                <a:latin typeface="Times New Roman" pitchFamily="18" charset="0"/>
                <a:cs typeface="Times New Roman" pitchFamily="18" charset="0"/>
              </a:rPr>
              <a:t>max</a:t>
            </a:r>
            <a:r>
              <a:rPr lang="ru-RU" sz="2400" dirty="0">
                <a:latin typeface="Times New Roman" pitchFamily="18" charset="0"/>
                <a:cs typeface="Times New Roman" pitchFamily="18" charset="0"/>
              </a:rPr>
              <a:t>+</a:t>
            </a:r>
            <a:r>
              <a:rPr lang="en-US" sz="2400" dirty="0">
                <a:latin typeface="Times New Roman" pitchFamily="18" charset="0"/>
                <a:cs typeface="Times New Roman" pitchFamily="18" charset="0"/>
              </a:rPr>
              <a:t>U</a:t>
            </a:r>
            <a:r>
              <a:rPr lang="ru-RU" sz="2400" baseline="-25000" dirty="0">
                <a:latin typeface="Times New Roman" pitchFamily="18" charset="0"/>
                <a:cs typeface="Times New Roman" pitchFamily="18" charset="0"/>
              </a:rPr>
              <a:t>оп</a:t>
            </a:r>
            <a:r>
              <a:rPr lang="ru-RU" sz="2400" dirty="0">
                <a:latin typeface="Times New Roman" pitchFamily="18" charset="0"/>
                <a:cs typeface="Times New Roman" pitchFamily="18" charset="0"/>
              </a:rPr>
              <a:t>), </a:t>
            </a:r>
          </a:p>
          <a:p>
            <a:pPr hangingPunct="0"/>
            <a:r>
              <a:rPr lang="ru-RU" sz="2400" dirty="0">
                <a:latin typeface="Times New Roman" pitchFamily="18" charset="0"/>
                <a:cs typeface="Times New Roman" pitchFamily="18" charset="0"/>
              </a:rPr>
              <a:t>де </a:t>
            </a:r>
            <a:r>
              <a:rPr lang="ru-RU" sz="2400" dirty="0">
                <a:latin typeface="Times New Roman" pitchFamily="18" charset="0"/>
                <a:cs typeface="Times New Roman" pitchFamily="18" charset="0"/>
                <a:sym typeface="Symbol"/>
              </a:rPr>
              <a:t></a:t>
            </a:r>
            <a:r>
              <a:rPr lang="ru-RU" sz="2400" dirty="0">
                <a:latin typeface="Times New Roman" pitchFamily="18" charset="0"/>
                <a:cs typeface="Times New Roman" pitchFamily="18" charset="0"/>
              </a:rPr>
              <a:t>=</a:t>
            </a:r>
            <a:r>
              <a:rPr lang="en-US" sz="2400" dirty="0">
                <a:latin typeface="Times New Roman" pitchFamily="18" charset="0"/>
                <a:cs typeface="Times New Roman" pitchFamily="18" charset="0"/>
              </a:rPr>
              <a:t>R</a:t>
            </a:r>
            <a:r>
              <a:rPr lang="ru-RU" sz="2400" baseline="-25000" dirty="0">
                <a:latin typeface="Times New Roman" pitchFamily="18" charset="0"/>
                <a:cs typeface="Times New Roman" pitchFamily="18" charset="0"/>
              </a:rPr>
              <a:t>1</a:t>
            </a:r>
            <a:r>
              <a:rPr lang="ru-RU" sz="2400" dirty="0">
                <a:latin typeface="Times New Roman" pitchFamily="18" charset="0"/>
                <a:cs typeface="Times New Roman" pitchFamily="18" charset="0"/>
              </a:rPr>
              <a:t>/(</a:t>
            </a:r>
            <a:r>
              <a:rPr lang="en-US" sz="2400" dirty="0">
                <a:latin typeface="Times New Roman" pitchFamily="18" charset="0"/>
                <a:cs typeface="Times New Roman" pitchFamily="18" charset="0"/>
              </a:rPr>
              <a:t>R</a:t>
            </a:r>
            <a:r>
              <a:rPr lang="ru-RU" sz="2400" baseline="-25000" dirty="0">
                <a:latin typeface="Times New Roman" pitchFamily="18" charset="0"/>
                <a:cs typeface="Times New Roman" pitchFamily="18" charset="0"/>
              </a:rPr>
              <a:t>1</a:t>
            </a:r>
            <a:r>
              <a:rPr lang="ru-RU" sz="2400" dirty="0">
                <a:latin typeface="Times New Roman" pitchFamily="18" charset="0"/>
                <a:cs typeface="Times New Roman" pitchFamily="18" charset="0"/>
              </a:rPr>
              <a:t>+</a:t>
            </a:r>
            <a:r>
              <a:rPr lang="en-US" sz="2400" dirty="0">
                <a:latin typeface="Times New Roman" pitchFamily="18" charset="0"/>
                <a:cs typeface="Times New Roman" pitchFamily="18" charset="0"/>
              </a:rPr>
              <a:t>R</a:t>
            </a:r>
            <a:r>
              <a:rPr lang="ru-RU" sz="2400" baseline="-25000" dirty="0" err="1">
                <a:latin typeface="Times New Roman" pitchFamily="18" charset="0"/>
                <a:cs typeface="Times New Roman" pitchFamily="18" charset="0"/>
              </a:rPr>
              <a:t>зз</a:t>
            </a:r>
            <a:r>
              <a:rPr lang="ru-RU" sz="2400" dirty="0">
                <a:latin typeface="Times New Roman" pitchFamily="18" charset="0"/>
                <a:cs typeface="Times New Roman" pitchFamily="18" charset="0"/>
              </a:rPr>
              <a:t>) - </a:t>
            </a:r>
            <a:r>
              <a:rPr lang="ru-RU" sz="2400" dirty="0" err="1">
                <a:latin typeface="Times New Roman" pitchFamily="18" charset="0"/>
                <a:cs typeface="Times New Roman" pitchFamily="18" charset="0"/>
              </a:rPr>
              <a:t>коефіцієнт</a:t>
            </a:r>
            <a:r>
              <a:rPr lang="ru-RU" sz="2400" dirty="0">
                <a:latin typeface="Times New Roman" pitchFamily="18" charset="0"/>
                <a:cs typeface="Times New Roman" pitchFamily="18" charset="0"/>
              </a:rPr>
              <a:t> позитивного </a:t>
            </a:r>
            <a:r>
              <a:rPr lang="ru-RU" sz="2400" dirty="0" err="1">
                <a:latin typeface="Times New Roman" pitchFamily="18" charset="0"/>
                <a:cs typeface="Times New Roman" pitchFamily="18" charset="0"/>
              </a:rPr>
              <a:t>зворотнього</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зв</a:t>
            </a:r>
            <a:r>
              <a:rPr lang="ru-RU" sz="2400" dirty="0">
                <a:latin typeface="Times New Roman" pitchFamily="18" charset="0"/>
                <a:cs typeface="Times New Roman" pitchFamily="18" charset="0"/>
              </a:rPr>
              <a:t>’</a:t>
            </a:r>
            <a:r>
              <a:rPr lang="uk-UA" sz="2400" dirty="0" err="1">
                <a:latin typeface="Times New Roman" pitchFamily="18" charset="0"/>
                <a:cs typeface="Times New Roman" pitchFamily="18" charset="0"/>
              </a:rPr>
              <a:t>язку</a:t>
            </a:r>
            <a:r>
              <a:rPr lang="ru-RU" sz="2400" dirty="0">
                <a:latin typeface="Times New Roman" pitchFamily="18" charset="0"/>
                <a:cs typeface="Times New Roman" pitchFamily="18" charset="0"/>
              </a:rPr>
              <a:t>, </a:t>
            </a:r>
            <a:r>
              <a:rPr lang="en-US" sz="2400" dirty="0">
                <a:latin typeface="Times New Roman" pitchFamily="18" charset="0"/>
                <a:cs typeface="Times New Roman" pitchFamily="18" charset="0"/>
              </a:rPr>
              <a:t>U</a:t>
            </a:r>
            <a:r>
              <a:rPr lang="ru-RU" sz="2400" baseline="-25000" dirty="0">
                <a:latin typeface="Times New Roman" pitchFamily="18" charset="0"/>
                <a:cs typeface="Times New Roman" pitchFamily="18" charset="0"/>
              </a:rPr>
              <a:t>оп</a:t>
            </a:r>
            <a:r>
              <a:rPr lang="ru-RU" sz="2400" dirty="0">
                <a:latin typeface="Times New Roman" pitchFamily="18" charset="0"/>
                <a:cs typeface="Times New Roman" pitchFamily="18" charset="0"/>
              </a:rPr>
              <a:t> - </a:t>
            </a:r>
            <a:r>
              <a:rPr lang="ru-RU" sz="2400" dirty="0" err="1">
                <a:latin typeface="Times New Roman" pitchFamily="18" charset="0"/>
                <a:cs typeface="Times New Roman" pitchFamily="18" charset="0"/>
              </a:rPr>
              <a:t>опорна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напруга</a:t>
            </a:r>
            <a:r>
              <a:rPr lang="ru-RU" sz="2400" dirty="0">
                <a:latin typeface="Times New Roman" pitchFamily="18" charset="0"/>
                <a:cs typeface="Times New Roman" pitchFamily="18" charset="0"/>
              </a:rPr>
              <a:t>.</a:t>
            </a:r>
          </a:p>
          <a:p>
            <a:pPr hangingPunct="0"/>
            <a:r>
              <a:rPr lang="ru-RU" sz="2400" dirty="0" err="1" smtClean="0">
                <a:latin typeface="Times New Roman" pitchFamily="18" charset="0"/>
                <a:cs typeface="Times New Roman" pitchFamily="18" charset="0"/>
              </a:rPr>
              <a:t>Тригер</a:t>
            </a:r>
            <a:r>
              <a:rPr lang="ru-RU" sz="2400" dirty="0" smtClean="0">
                <a:latin typeface="Times New Roman" pitchFamily="18" charset="0"/>
                <a:cs typeface="Times New Roman" pitchFamily="18" charset="0"/>
              </a:rPr>
              <a:t> </a:t>
            </a:r>
            <a:r>
              <a:rPr lang="ru-RU" sz="2400" dirty="0" err="1">
                <a:latin typeface="Times New Roman" pitchFamily="18" charset="0"/>
                <a:cs typeface="Times New Roman" pitchFamily="18" charset="0"/>
              </a:rPr>
              <a:t>Шмітта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достатньо</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завагостійкій</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Його</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завагостійкість</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визначається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розміром</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напруги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зони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гістерезіса</a:t>
            </a:r>
            <a:r>
              <a:rPr lang="ru-RU" sz="2400" dirty="0">
                <a:latin typeface="Times New Roman" pitchFamily="18" charset="0"/>
                <a:cs typeface="Times New Roman" pitchFamily="18" charset="0"/>
              </a:rPr>
              <a:t>:</a:t>
            </a:r>
          </a:p>
          <a:p>
            <a:pPr hangingPunct="0"/>
            <a:r>
              <a:rPr lang="ru-RU" sz="2400" dirty="0">
                <a:latin typeface="Times New Roman" pitchFamily="18" charset="0"/>
                <a:cs typeface="Times New Roman" pitchFamily="18" charset="0"/>
              </a:rPr>
              <a:t> </a:t>
            </a:r>
            <a:r>
              <a:rPr lang="en-US" sz="2400" dirty="0">
                <a:latin typeface="Times New Roman" pitchFamily="18" charset="0"/>
                <a:cs typeface="Times New Roman" pitchFamily="18" charset="0"/>
              </a:rPr>
              <a:t>U</a:t>
            </a:r>
            <a:r>
              <a:rPr lang="ru-RU" sz="2400" baseline="-25000" dirty="0" err="1">
                <a:latin typeface="Times New Roman" pitchFamily="18" charset="0"/>
                <a:cs typeface="Times New Roman" pitchFamily="18" charset="0"/>
              </a:rPr>
              <a:t>г</a:t>
            </a:r>
            <a:r>
              <a:rPr lang="ru-RU" sz="2400" dirty="0" err="1">
                <a:latin typeface="Times New Roman" pitchFamily="18" charset="0"/>
                <a:cs typeface="Times New Roman" pitchFamily="18" charset="0"/>
              </a:rPr>
              <a:t>=</a:t>
            </a:r>
            <a:r>
              <a:rPr lang="en-US" sz="2400" dirty="0">
                <a:latin typeface="Times New Roman" pitchFamily="18" charset="0"/>
                <a:cs typeface="Times New Roman" pitchFamily="18" charset="0"/>
              </a:rPr>
              <a:t>U</a:t>
            </a:r>
            <a:r>
              <a:rPr lang="ru-RU" sz="2400" baseline="-25000" dirty="0" err="1">
                <a:latin typeface="Times New Roman" pitchFamily="18" charset="0"/>
                <a:cs typeface="Times New Roman" pitchFamily="18" charset="0"/>
              </a:rPr>
              <a:t>спр</a:t>
            </a:r>
            <a:r>
              <a:rPr lang="ru-RU" sz="2400" dirty="0">
                <a:latin typeface="Times New Roman" pitchFamily="18" charset="0"/>
                <a:cs typeface="Times New Roman" pitchFamily="18" charset="0"/>
              </a:rPr>
              <a:t>-</a:t>
            </a:r>
            <a:r>
              <a:rPr lang="en-US" sz="2400" dirty="0">
                <a:latin typeface="Times New Roman" pitchFamily="18" charset="0"/>
                <a:cs typeface="Times New Roman" pitchFamily="18" charset="0"/>
              </a:rPr>
              <a:t>U</a:t>
            </a:r>
            <a:r>
              <a:rPr lang="ru-RU" sz="2400" baseline="-25000" dirty="0" err="1">
                <a:latin typeface="Times New Roman" pitchFamily="18" charset="0"/>
                <a:cs typeface="Times New Roman" pitchFamily="18" charset="0"/>
              </a:rPr>
              <a:t>відп</a:t>
            </a:r>
            <a:r>
              <a:rPr lang="ru-RU" sz="2400" dirty="0" err="1">
                <a:latin typeface="Times New Roman" pitchFamily="18" charset="0"/>
                <a:cs typeface="Times New Roman" pitchFamily="18" charset="0"/>
              </a:rPr>
              <a:t>=</a:t>
            </a:r>
            <a:r>
              <a:rPr lang="ru-RU" sz="2400" dirty="0">
                <a:latin typeface="Times New Roman" pitchFamily="18" charset="0"/>
                <a:cs typeface="Times New Roman" pitchFamily="18" charset="0"/>
              </a:rPr>
              <a:t>(</a:t>
            </a:r>
            <a:r>
              <a:rPr lang="en-US" sz="2400" dirty="0">
                <a:latin typeface="Times New Roman" pitchFamily="18" charset="0"/>
                <a:cs typeface="Times New Roman" pitchFamily="18" charset="0"/>
              </a:rPr>
              <a:t>U</a:t>
            </a:r>
            <a:r>
              <a:rPr lang="ru-RU" sz="2400" baseline="-25000" dirty="0">
                <a:latin typeface="Times New Roman" pitchFamily="18" charset="0"/>
                <a:cs typeface="Times New Roman" pitchFamily="18" charset="0"/>
              </a:rPr>
              <a:t>+</a:t>
            </a:r>
            <a:r>
              <a:rPr lang="ru-RU" sz="2400" baseline="-25000" dirty="0" err="1">
                <a:latin typeface="Times New Roman" pitchFamily="18" charset="0"/>
                <a:cs typeface="Times New Roman" pitchFamily="18" charset="0"/>
              </a:rPr>
              <a:t>вих</a:t>
            </a:r>
            <a:r>
              <a:rPr lang="ru-RU" sz="2400" baseline="-25000" dirty="0">
                <a:latin typeface="Times New Roman" pitchFamily="18" charset="0"/>
                <a:cs typeface="Times New Roman" pitchFamily="18" charset="0"/>
              </a:rPr>
              <a:t> </a:t>
            </a:r>
            <a:r>
              <a:rPr lang="en-US" sz="2400" baseline="-25000" dirty="0">
                <a:latin typeface="Times New Roman" pitchFamily="18" charset="0"/>
                <a:cs typeface="Times New Roman" pitchFamily="18" charset="0"/>
              </a:rPr>
              <a:t>max</a:t>
            </a:r>
            <a:r>
              <a:rPr lang="ru-RU" sz="2400" dirty="0">
                <a:latin typeface="Times New Roman" pitchFamily="18" charset="0"/>
                <a:cs typeface="Times New Roman" pitchFamily="18" charset="0"/>
              </a:rPr>
              <a:t>-</a:t>
            </a:r>
            <a:r>
              <a:rPr lang="en-US" sz="2400" dirty="0">
                <a:latin typeface="Times New Roman" pitchFamily="18" charset="0"/>
                <a:cs typeface="Times New Roman" pitchFamily="18" charset="0"/>
              </a:rPr>
              <a:t>U</a:t>
            </a:r>
            <a:r>
              <a:rPr lang="ru-RU" sz="2400" baseline="-25000" dirty="0">
                <a:latin typeface="Times New Roman" pitchFamily="18" charset="0"/>
                <a:cs typeface="Times New Roman" pitchFamily="18" charset="0"/>
              </a:rPr>
              <a:t>-</a:t>
            </a:r>
            <a:r>
              <a:rPr lang="ru-RU" sz="2400" baseline="-25000" dirty="0" err="1">
                <a:latin typeface="Times New Roman" pitchFamily="18" charset="0"/>
                <a:cs typeface="Times New Roman" pitchFamily="18" charset="0"/>
              </a:rPr>
              <a:t>вих</a:t>
            </a:r>
            <a:r>
              <a:rPr lang="ru-RU" sz="2400" baseline="-25000" dirty="0">
                <a:latin typeface="Times New Roman" pitchFamily="18" charset="0"/>
                <a:cs typeface="Times New Roman" pitchFamily="18" charset="0"/>
              </a:rPr>
              <a:t> </a:t>
            </a:r>
            <a:r>
              <a:rPr lang="en-US" sz="2400" baseline="-25000" dirty="0">
                <a:latin typeface="Times New Roman" pitchFamily="18" charset="0"/>
                <a:cs typeface="Times New Roman" pitchFamily="18" charset="0"/>
              </a:rPr>
              <a:t>max</a:t>
            </a:r>
            <a:r>
              <a:rPr lang="ru-RU" sz="2400" dirty="0">
                <a:latin typeface="Times New Roman" pitchFamily="18" charset="0"/>
                <a:cs typeface="Times New Roman" pitchFamily="18" charset="0"/>
              </a:rPr>
              <a:t>)</a:t>
            </a:r>
            <a:r>
              <a:rPr lang="en-US" sz="2400" dirty="0">
                <a:latin typeface="Times New Roman" pitchFamily="18" charset="0"/>
                <a:cs typeface="Times New Roman" pitchFamily="18" charset="0"/>
                <a:sym typeface="Symbol"/>
              </a:rPr>
              <a:t></a:t>
            </a:r>
            <a:r>
              <a:rPr lang="ru-RU" sz="2400" dirty="0">
                <a:latin typeface="Times New Roman" pitchFamily="18" charset="0"/>
                <a:cs typeface="Times New Roman" pitchFamily="18" charset="0"/>
              </a:rPr>
              <a: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612845"/>
            <a:ext cx="8496944" cy="5262979"/>
          </a:xfrm>
          <a:prstGeom prst="rect">
            <a:avLst/>
          </a:prstGeom>
        </p:spPr>
        <p:txBody>
          <a:bodyPr wrap="square">
            <a:spAutoFit/>
          </a:bodyPr>
          <a:lstStyle/>
          <a:p>
            <a:pPr algn="just" hangingPunct="0"/>
            <a:r>
              <a:rPr lang="ru-RU" sz="2400" dirty="0" err="1">
                <a:latin typeface="Times New Roman" pitchFamily="18" charset="0"/>
                <a:cs typeface="Times New Roman" pitchFamily="18" charset="0"/>
              </a:rPr>
              <a:t>Найважливішим</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показником</a:t>
            </a:r>
            <a:r>
              <a:rPr lang="ru-RU" sz="2400" dirty="0">
                <a:latin typeface="Times New Roman" pitchFamily="18" charset="0"/>
                <a:cs typeface="Times New Roman" pitchFamily="18" charset="0"/>
              </a:rPr>
              <a:t> ОП, </a:t>
            </a:r>
            <a:r>
              <a:rPr lang="ru-RU" sz="2400" dirty="0" err="1">
                <a:latin typeface="Times New Roman" pitchFamily="18" charset="0"/>
                <a:cs typeface="Times New Roman" pitchFamily="18" charset="0"/>
              </a:rPr>
              <a:t>які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працюють</a:t>
            </a:r>
            <a:r>
              <a:rPr lang="ru-RU" sz="2400" dirty="0">
                <a:latin typeface="Times New Roman" pitchFamily="18" charset="0"/>
                <a:cs typeface="Times New Roman" pitchFamily="18" charset="0"/>
              </a:rPr>
              <a:t> в </a:t>
            </a:r>
            <a:r>
              <a:rPr lang="ru-RU" sz="2400" dirty="0" err="1">
                <a:latin typeface="Times New Roman" pitchFamily="18" charset="0"/>
                <a:cs typeface="Times New Roman" pitchFamily="18" charset="0"/>
              </a:rPr>
              <a:t>імпульсному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режимі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є</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швидкодія</a:t>
            </a:r>
            <a:r>
              <a:rPr lang="ru-RU" sz="2400" dirty="0">
                <a:latin typeface="Times New Roman" pitchFamily="18" charset="0"/>
                <a:cs typeface="Times New Roman" pitchFamily="18" charset="0"/>
              </a:rPr>
              <a:t>, яка </a:t>
            </a:r>
            <a:r>
              <a:rPr lang="ru-RU" sz="2400" dirty="0" err="1">
                <a:latin typeface="Times New Roman" pitchFamily="18" charset="0"/>
                <a:cs typeface="Times New Roman" pitchFamily="18" charset="0"/>
              </a:rPr>
              <a:t>оцінюється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затримкой</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спрацьовування</a:t>
            </a:r>
            <a:r>
              <a:rPr lang="ru-RU" sz="2400" dirty="0">
                <a:latin typeface="Times New Roman" pitchFamily="18" charset="0"/>
                <a:cs typeface="Times New Roman" pitchFamily="18" charset="0"/>
              </a:rPr>
              <a:t> та </a:t>
            </a:r>
            <a:r>
              <a:rPr lang="ru-RU" sz="2400" dirty="0" err="1">
                <a:latin typeface="Times New Roman" pitchFamily="18" charset="0"/>
                <a:cs typeface="Times New Roman" pitchFamily="18" charset="0"/>
              </a:rPr>
              <a:t>розміром</a:t>
            </a:r>
            <a:r>
              <a:rPr lang="ru-RU" sz="2400" dirty="0">
                <a:latin typeface="Times New Roman" pitchFamily="18" charset="0"/>
                <a:cs typeface="Times New Roman" pitchFamily="18" charset="0"/>
              </a:rPr>
              <a:t> часу </a:t>
            </a:r>
            <a:r>
              <a:rPr lang="ru-RU" sz="2400" dirty="0" err="1">
                <a:latin typeface="Times New Roman" pitchFamily="18" charset="0"/>
                <a:cs typeface="Times New Roman" pitchFamily="18" charset="0"/>
              </a:rPr>
              <a:t>наростання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вихідного</a:t>
            </a:r>
            <a:r>
              <a:rPr lang="ru-RU" sz="2400" dirty="0">
                <a:latin typeface="Times New Roman" pitchFamily="18" charset="0"/>
                <a:cs typeface="Times New Roman" pitchFamily="18" charset="0"/>
              </a:rPr>
              <a:t> сигналу. </a:t>
            </a:r>
            <a:r>
              <a:rPr lang="ru-RU" sz="2400" dirty="0" err="1">
                <a:latin typeface="Times New Roman" pitchFamily="18" charset="0"/>
                <a:cs typeface="Times New Roman" pitchFamily="18" charset="0"/>
              </a:rPr>
              <a:t>Позитивний</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зворотній</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зв</a:t>
            </a:r>
            <a:r>
              <a:rPr lang="ru-RU" sz="2400" dirty="0">
                <a:latin typeface="Times New Roman" pitchFamily="18" charset="0"/>
                <a:cs typeface="Times New Roman" pitchFamily="18" charset="0"/>
              </a:rPr>
              <a:t>’</a:t>
            </a:r>
            <a:r>
              <a:rPr lang="uk-UA" sz="2400" dirty="0" err="1">
                <a:latin typeface="Times New Roman" pitchFamily="18" charset="0"/>
                <a:cs typeface="Times New Roman" pitchFamily="18" charset="0"/>
              </a:rPr>
              <a:t>язок</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зменшує</a:t>
            </a:r>
            <a:r>
              <a:rPr lang="ru-RU" sz="2400" dirty="0">
                <a:latin typeface="Times New Roman" pitchFamily="18" charset="0"/>
                <a:cs typeface="Times New Roman" pitchFamily="18" charset="0"/>
              </a:rPr>
              <a:t> </a:t>
            </a:r>
            <a:r>
              <a:rPr lang="ru-RU" sz="2400" dirty="0">
                <a:latin typeface="Times New Roman" pitchFamily="18" charset="0"/>
                <a:cs typeface="Times New Roman" pitchFamily="18" charset="0"/>
                <a:sym typeface="Symbol"/>
              </a:rPr>
              <a:t></a:t>
            </a:r>
            <a:r>
              <a:rPr lang="en-US" sz="2400" dirty="0">
                <a:latin typeface="Times New Roman" pitchFamily="18" charset="0"/>
                <a:cs typeface="Times New Roman" pitchFamily="18" charset="0"/>
              </a:rPr>
              <a:t>t</a:t>
            </a:r>
            <a:r>
              <a:rPr lang="ru-RU" sz="2400" baseline="-25000" dirty="0" err="1">
                <a:latin typeface="Times New Roman" pitchFamily="18" charset="0"/>
                <a:cs typeface="Times New Roman" pitchFamily="18" charset="0"/>
              </a:rPr>
              <a:t>затримки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що</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збільшує</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швидкість</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зміни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полярності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вихідної</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напруги</a:t>
            </a:r>
            <a:r>
              <a:rPr lang="ru-RU" sz="2400" dirty="0">
                <a:latin typeface="Times New Roman" pitchFamily="18" charset="0"/>
                <a:cs typeface="Times New Roman" pitchFamily="18" charset="0"/>
              </a:rPr>
              <a:t>. </a:t>
            </a:r>
            <a:endParaRPr lang="ru-RU" sz="2400" dirty="0" smtClean="0">
              <a:latin typeface="Times New Roman" pitchFamily="18" charset="0"/>
              <a:cs typeface="Times New Roman" pitchFamily="18" charset="0"/>
            </a:endParaRPr>
          </a:p>
          <a:p>
            <a:pPr algn="just" hangingPunct="0"/>
            <a:endParaRPr lang="ru-RU" sz="2400" dirty="0">
              <a:latin typeface="Times New Roman" pitchFamily="18" charset="0"/>
              <a:cs typeface="Times New Roman" pitchFamily="18" charset="0"/>
            </a:endParaRPr>
          </a:p>
          <a:p>
            <a:pPr algn="just"/>
            <a:r>
              <a:rPr lang="ru-RU" sz="2400" dirty="0">
                <a:latin typeface="Times New Roman" pitchFamily="18" charset="0"/>
                <a:cs typeface="Times New Roman" pitchFamily="18" charset="0"/>
              </a:rPr>
              <a:t>За </a:t>
            </a:r>
            <a:r>
              <a:rPr lang="ru-RU" sz="2400" dirty="0" err="1">
                <a:latin typeface="Times New Roman" pitchFamily="18" charset="0"/>
                <a:cs typeface="Times New Roman" pitchFamily="18" charset="0"/>
              </a:rPr>
              <a:t>допомогою</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тригера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Шмітта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можна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отримати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найпростіший</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формувач</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прямокутних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імпульсів</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їз</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синусоідальної</a:t>
            </a:r>
            <a:r>
              <a:rPr lang="ru-RU" sz="2400" dirty="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напруги</a:t>
            </a:r>
            <a:r>
              <a:rPr lang="ru-RU" sz="2400" dirty="0" smtClean="0">
                <a:latin typeface="Times New Roman" pitchFamily="18" charset="0"/>
                <a:cs typeface="Times New Roman" pitchFamily="18" charset="0"/>
              </a:rPr>
              <a:t>. </a:t>
            </a:r>
            <a:r>
              <a:rPr lang="ru-RU" sz="2400" dirty="0" err="1">
                <a:latin typeface="Times New Roman" pitchFamily="18" charset="0"/>
                <a:cs typeface="Times New Roman" pitchFamily="18" charset="0"/>
              </a:rPr>
              <a:t>Подаючи</a:t>
            </a:r>
            <a:r>
              <a:rPr lang="ru-RU" sz="2400" dirty="0">
                <a:latin typeface="Times New Roman" pitchFamily="18" charset="0"/>
                <a:cs typeface="Times New Roman" pitchFamily="18" charset="0"/>
              </a:rPr>
              <a:t> на </a:t>
            </a:r>
            <a:r>
              <a:rPr lang="ru-RU" sz="2400" dirty="0" err="1">
                <a:latin typeface="Times New Roman" pitchFamily="18" charset="0"/>
                <a:cs typeface="Times New Roman" pitchFamily="18" charset="0"/>
              </a:rPr>
              <a:t>вхід</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синусоідальну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напругу</a:t>
            </a:r>
            <a:r>
              <a:rPr lang="ru-RU" sz="2400" dirty="0">
                <a:latin typeface="Times New Roman" pitchFamily="18" charset="0"/>
                <a:cs typeface="Times New Roman" pitchFamily="18" charset="0"/>
              </a:rPr>
              <a:t> </a:t>
            </a:r>
            <a:r>
              <a:rPr lang="en-US" sz="2400" dirty="0">
                <a:latin typeface="Times New Roman" pitchFamily="18" charset="0"/>
                <a:cs typeface="Times New Roman" pitchFamily="18" charset="0"/>
              </a:rPr>
              <a:t>U</a:t>
            </a:r>
            <a:r>
              <a:rPr lang="ru-RU" sz="2400" baseline="-25000" dirty="0" err="1">
                <a:latin typeface="Times New Roman" pitchFamily="18" charset="0"/>
                <a:cs typeface="Times New Roman" pitchFamily="18" charset="0"/>
              </a:rPr>
              <a:t>вх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амплітуда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якої</a:t>
            </a:r>
            <a:r>
              <a:rPr lang="ru-RU" sz="2400" dirty="0">
                <a:latin typeface="Times New Roman" pitchFamily="18" charset="0"/>
                <a:cs typeface="Times New Roman" pitchFamily="18" charset="0"/>
              </a:rPr>
              <a:t> не </a:t>
            </a:r>
            <a:r>
              <a:rPr lang="ru-RU" sz="2400" dirty="0" err="1">
                <a:latin typeface="Times New Roman" pitchFamily="18" charset="0"/>
                <a:cs typeface="Times New Roman" pitchFamily="18" charset="0"/>
              </a:rPr>
              <a:t>перевищує</a:t>
            </a:r>
            <a:r>
              <a:rPr lang="ru-RU" sz="2400" dirty="0">
                <a:latin typeface="Times New Roman" pitchFamily="18" charset="0"/>
                <a:cs typeface="Times New Roman" pitchFamily="18" charset="0"/>
              </a:rPr>
              <a:t> </a:t>
            </a:r>
            <a:r>
              <a:rPr lang="en-US" sz="2400" dirty="0">
                <a:latin typeface="Times New Roman" pitchFamily="18" charset="0"/>
                <a:cs typeface="Times New Roman" pitchFamily="18" charset="0"/>
              </a:rPr>
              <a:t>U</a:t>
            </a:r>
            <a:r>
              <a:rPr lang="ru-RU" sz="2400" baseline="-25000" dirty="0" err="1">
                <a:latin typeface="Times New Roman" pitchFamily="18" charset="0"/>
                <a:cs typeface="Times New Roman" pitchFamily="18" charset="0"/>
              </a:rPr>
              <a:t>вх</a:t>
            </a:r>
            <a:r>
              <a:rPr lang="ru-RU" sz="2400" baseline="-25000" dirty="0">
                <a:latin typeface="Times New Roman" pitchFamily="18" charset="0"/>
                <a:cs typeface="Times New Roman" pitchFamily="18" charset="0"/>
              </a:rPr>
              <a:t> </a:t>
            </a:r>
            <a:r>
              <a:rPr lang="en-US" sz="2400" baseline="-25000" dirty="0">
                <a:latin typeface="Times New Roman" pitchFamily="18" charset="0"/>
                <a:cs typeface="Times New Roman" pitchFamily="18" charset="0"/>
              </a:rPr>
              <a:t>max</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отримуємо</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вихідну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напругу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прямокутної</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форми</a:t>
            </a:r>
            <a:r>
              <a:rPr lang="ru-RU" sz="2400" dirty="0">
                <a:latin typeface="Times New Roman" pitchFamily="18" charset="0"/>
                <a:cs typeface="Times New Roman" pitchFamily="18" charset="0"/>
              </a:rPr>
              <a:t>, яка </a:t>
            </a:r>
            <a:r>
              <a:rPr lang="ru-RU" sz="2400" dirty="0" err="1">
                <a:latin typeface="Times New Roman" pitchFamily="18" charset="0"/>
                <a:cs typeface="Times New Roman" pitchFamily="18" charset="0"/>
              </a:rPr>
              <a:t>стрибком</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змінюється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від</a:t>
            </a:r>
            <a:r>
              <a:rPr lang="ru-RU" sz="2400" dirty="0">
                <a:latin typeface="Times New Roman" pitchFamily="18" charset="0"/>
                <a:cs typeface="Times New Roman" pitchFamily="18" charset="0"/>
              </a:rPr>
              <a:t> </a:t>
            </a:r>
            <a:r>
              <a:rPr lang="en-US" sz="2400" dirty="0">
                <a:latin typeface="Times New Roman" pitchFamily="18" charset="0"/>
                <a:cs typeface="Times New Roman" pitchFamily="18" charset="0"/>
              </a:rPr>
              <a:t>U</a:t>
            </a:r>
            <a:r>
              <a:rPr lang="ru-RU" sz="2400" baseline="-25000" dirty="0">
                <a:latin typeface="Times New Roman" pitchFamily="18" charset="0"/>
                <a:cs typeface="Times New Roman" pitchFamily="18" charset="0"/>
              </a:rPr>
              <a:t>+</a:t>
            </a:r>
            <a:r>
              <a:rPr lang="ru-RU" sz="2400" baseline="-25000" dirty="0" err="1">
                <a:latin typeface="Times New Roman" pitchFamily="18" charset="0"/>
                <a:cs typeface="Times New Roman" pitchFamily="18" charset="0"/>
              </a:rPr>
              <a:t>вих</a:t>
            </a:r>
            <a:r>
              <a:rPr lang="ru-RU" sz="2400" baseline="-25000" dirty="0">
                <a:latin typeface="Times New Roman" pitchFamily="18" charset="0"/>
                <a:cs typeface="Times New Roman" pitchFamily="18" charset="0"/>
              </a:rPr>
              <a:t> </a:t>
            </a:r>
            <a:r>
              <a:rPr lang="en-US" sz="2400" baseline="-25000" dirty="0">
                <a:latin typeface="Times New Roman" pitchFamily="18" charset="0"/>
                <a:cs typeface="Times New Roman" pitchFamily="18" charset="0"/>
              </a:rPr>
              <a:t>max</a:t>
            </a:r>
            <a:r>
              <a:rPr lang="ru-RU" sz="2400" dirty="0">
                <a:latin typeface="Times New Roman" pitchFamily="18" charset="0"/>
                <a:cs typeface="Times New Roman" pitchFamily="18" charset="0"/>
              </a:rPr>
              <a:t> до </a:t>
            </a:r>
            <a:r>
              <a:rPr lang="en-US" sz="2400" dirty="0">
                <a:latin typeface="Times New Roman" pitchFamily="18" charset="0"/>
                <a:cs typeface="Times New Roman" pitchFamily="18" charset="0"/>
              </a:rPr>
              <a:t>U</a:t>
            </a:r>
            <a:r>
              <a:rPr lang="ru-RU" sz="2400" baseline="-25000" dirty="0">
                <a:latin typeface="Times New Roman" pitchFamily="18" charset="0"/>
                <a:cs typeface="Times New Roman" pitchFamily="18" charset="0"/>
              </a:rPr>
              <a:t>-</a:t>
            </a:r>
            <a:r>
              <a:rPr lang="ru-RU" sz="2400" baseline="-25000" dirty="0" err="1">
                <a:latin typeface="Times New Roman" pitchFamily="18" charset="0"/>
                <a:cs typeface="Times New Roman" pitchFamily="18" charset="0"/>
              </a:rPr>
              <a:t>вих</a:t>
            </a:r>
            <a:r>
              <a:rPr lang="ru-RU" sz="2400" baseline="-25000" dirty="0">
                <a:latin typeface="Times New Roman" pitchFamily="18" charset="0"/>
                <a:cs typeface="Times New Roman" pitchFamily="18" charset="0"/>
              </a:rPr>
              <a:t> </a:t>
            </a:r>
            <a:r>
              <a:rPr lang="en-US" sz="2400" baseline="-25000" dirty="0">
                <a:latin typeface="Times New Roman" pitchFamily="18" charset="0"/>
                <a:cs typeface="Times New Roman" pitchFamily="18" charset="0"/>
              </a:rPr>
              <a:t>max</a:t>
            </a:r>
            <a:r>
              <a:rPr lang="ru-RU" sz="2400" dirty="0">
                <a:latin typeface="Times New Roman" pitchFamily="18" charset="0"/>
                <a:cs typeface="Times New Roman" pitchFamily="18" charset="0"/>
              </a:rPr>
              <a:t> та </a:t>
            </a:r>
            <a:r>
              <a:rPr lang="ru-RU" sz="2400" dirty="0" err="1">
                <a:latin typeface="Times New Roman" pitchFamily="18" charset="0"/>
                <a:cs typeface="Times New Roman" pitchFamily="18" charset="0"/>
              </a:rPr>
              <a:t>навпаки</a:t>
            </a:r>
            <a:r>
              <a:rPr lang="ru-RU" sz="2400" dirty="0">
                <a:latin typeface="Times New Roman" pitchFamily="18" charset="0"/>
                <a:cs typeface="Times New Roman" pitchFamily="18" charset="0"/>
              </a:rPr>
              <a:t>. За </a:t>
            </a:r>
            <a:r>
              <a:rPr lang="ru-RU" sz="2400" dirty="0" err="1">
                <a:latin typeface="Times New Roman" pitchFamily="18" charset="0"/>
                <a:cs typeface="Times New Roman" pitchFamily="18" charset="0"/>
              </a:rPr>
              <a:t>допомогою</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тригера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Шмітта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завдяки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регенеративним</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процесам</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можна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отримати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імпульси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прямокутної</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форми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які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мають</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круті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фронти</a:t>
            </a:r>
            <a:r>
              <a:rPr lang="ru-RU" sz="2400" dirty="0">
                <a:latin typeface="Times New Roman" pitchFamily="18" charset="0"/>
                <a:cs typeface="Times New Roman" pitchFamily="18" charset="0"/>
              </a:rPr>
              <a:t> та </a:t>
            </a:r>
            <a:r>
              <a:rPr lang="ru-RU" sz="2400" dirty="0" err="1">
                <a:latin typeface="Times New Roman" pitchFamily="18" charset="0"/>
                <a:cs typeface="Times New Roman" pitchFamily="18" charset="0"/>
              </a:rPr>
              <a:t>зрізи</a:t>
            </a:r>
            <a:r>
              <a:rPr lang="ru-RU" sz="2400" dirty="0">
                <a:latin typeface="Times New Roman" pitchFamily="18" charset="0"/>
                <a:cs typeface="Times New Roman" pitchFamily="18" charset="0"/>
              </a:rPr>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p:cNvPicPr>
            <a:picLocks noChangeAspect="1" noChangeArrowheads="1"/>
          </p:cNvPicPr>
          <p:nvPr/>
        </p:nvPicPr>
        <p:blipFill>
          <a:blip r:embed="rId2" cstate="print"/>
          <a:srcRect/>
          <a:stretch>
            <a:fillRect/>
          </a:stretch>
        </p:blipFill>
        <p:spPr bwMode="auto">
          <a:xfrm>
            <a:off x="1979712" y="1963130"/>
            <a:ext cx="5220221" cy="4706230"/>
          </a:xfrm>
          <a:prstGeom prst="rect">
            <a:avLst/>
          </a:prstGeom>
          <a:noFill/>
          <a:ln w="9525">
            <a:noFill/>
            <a:miter lim="800000"/>
            <a:headEnd/>
            <a:tailEnd/>
          </a:ln>
        </p:spPr>
      </p:pic>
      <p:sp>
        <p:nvSpPr>
          <p:cNvPr id="3" name="Прямоугольник 2"/>
          <p:cNvSpPr/>
          <p:nvPr/>
        </p:nvSpPr>
        <p:spPr>
          <a:xfrm>
            <a:off x="395536" y="332656"/>
            <a:ext cx="8568952" cy="954107"/>
          </a:xfrm>
          <a:prstGeom prst="rect">
            <a:avLst/>
          </a:prstGeom>
        </p:spPr>
        <p:txBody>
          <a:bodyPr wrap="square">
            <a:spAutoFit/>
          </a:bodyPr>
          <a:lstStyle/>
          <a:p>
            <a:pPr algn="ctr"/>
            <a:r>
              <a:rPr lang="ru-RU" sz="2800" b="1" dirty="0" smtClean="0">
                <a:latin typeface="Times New Roman" pitchFamily="18" charset="0"/>
                <a:cs typeface="Times New Roman" pitchFamily="18" charset="0"/>
              </a:rPr>
              <a:t>Часова </a:t>
            </a:r>
            <a:r>
              <a:rPr lang="ru-RU" sz="2800" b="1" dirty="0" err="1" smtClean="0">
                <a:latin typeface="Times New Roman" pitchFamily="18" charset="0"/>
                <a:cs typeface="Times New Roman" pitchFamily="18" charset="0"/>
              </a:rPr>
              <a:t>діаграма</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формування</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імпульсів</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прямокутної</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форми</a:t>
            </a:r>
            <a:r>
              <a:rPr lang="ru-RU" sz="2800" b="1" dirty="0" smtClean="0">
                <a:latin typeface="Times New Roman" pitchFamily="18" charset="0"/>
                <a:cs typeface="Times New Roman" pitchFamily="18" charset="0"/>
              </a:rPr>
              <a:t> за </a:t>
            </a:r>
            <a:r>
              <a:rPr lang="ru-RU" sz="2800" b="1" dirty="0" err="1" smtClean="0">
                <a:latin typeface="Times New Roman" pitchFamily="18" charset="0"/>
                <a:cs typeface="Times New Roman" pitchFamily="18" charset="0"/>
              </a:rPr>
              <a:t>допомогою</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тригера</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Шмітта</a:t>
            </a:r>
            <a:endParaRPr lang="ru-RU" sz="28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843808" y="332656"/>
            <a:ext cx="3191579"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24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Інвертуючий</a:t>
            </a:r>
            <a:r>
              <a:rPr kumimoji="0" lang="uk-UA"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суматор</a:t>
            </a:r>
            <a:endParaRPr kumimoji="0" lang="uk-UA"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4" name="Рисунок 3"/>
          <p:cNvPicPr/>
          <p:nvPr/>
        </p:nvPicPr>
        <p:blipFill>
          <a:blip r:embed="rId2" cstate="print"/>
          <a:srcRect/>
          <a:stretch>
            <a:fillRect/>
          </a:stretch>
        </p:blipFill>
        <p:spPr bwMode="auto">
          <a:xfrm>
            <a:off x="2843808" y="1124744"/>
            <a:ext cx="2777490" cy="716280"/>
          </a:xfrm>
          <a:prstGeom prst="rect">
            <a:avLst/>
          </a:prstGeom>
          <a:noFill/>
          <a:ln w="9525">
            <a:noFill/>
            <a:miter lim="800000"/>
            <a:headEnd/>
            <a:tailEnd/>
          </a:ln>
        </p:spPr>
      </p:pic>
      <p:pic>
        <p:nvPicPr>
          <p:cNvPr id="6" name="Рисунок 5"/>
          <p:cNvPicPr/>
          <p:nvPr/>
        </p:nvPicPr>
        <p:blipFill>
          <a:blip r:embed="rId3" cstate="print"/>
          <a:srcRect/>
          <a:stretch>
            <a:fillRect/>
          </a:stretch>
        </p:blipFill>
        <p:spPr bwMode="auto">
          <a:xfrm>
            <a:off x="2699792" y="1844824"/>
            <a:ext cx="3588385" cy="569595"/>
          </a:xfrm>
          <a:prstGeom prst="rect">
            <a:avLst/>
          </a:prstGeom>
          <a:noFill/>
          <a:ln w="9525">
            <a:noFill/>
            <a:miter lim="800000"/>
            <a:headEnd/>
            <a:tailEnd/>
          </a:ln>
        </p:spPr>
      </p:pic>
      <p:pic>
        <p:nvPicPr>
          <p:cNvPr id="7" name="Рисунок 6"/>
          <p:cNvPicPr/>
          <p:nvPr/>
        </p:nvPicPr>
        <p:blipFill>
          <a:blip r:embed="rId4" cstate="print"/>
          <a:srcRect/>
          <a:stretch>
            <a:fillRect/>
          </a:stretch>
        </p:blipFill>
        <p:spPr bwMode="auto">
          <a:xfrm>
            <a:off x="1979712" y="2348880"/>
            <a:ext cx="5305425" cy="793750"/>
          </a:xfrm>
          <a:prstGeom prst="rect">
            <a:avLst/>
          </a:prstGeom>
          <a:noFill/>
          <a:ln w="9525">
            <a:noFill/>
            <a:miter lim="800000"/>
            <a:headEnd/>
            <a:tailEnd/>
          </a:ln>
        </p:spPr>
      </p:pic>
      <p:pic>
        <p:nvPicPr>
          <p:cNvPr id="8" name="Рисунок 7"/>
          <p:cNvPicPr/>
          <p:nvPr/>
        </p:nvPicPr>
        <p:blipFill>
          <a:blip r:embed="rId5" cstate="print"/>
          <a:srcRect/>
          <a:stretch>
            <a:fillRect/>
          </a:stretch>
        </p:blipFill>
        <p:spPr bwMode="auto">
          <a:xfrm>
            <a:off x="2051720" y="3212976"/>
            <a:ext cx="5081270" cy="923290"/>
          </a:xfrm>
          <a:prstGeom prst="rect">
            <a:avLst/>
          </a:prstGeom>
          <a:noFill/>
          <a:ln w="9525">
            <a:noFill/>
            <a:miter lim="800000"/>
            <a:headEnd/>
            <a:tailEnd/>
          </a:ln>
        </p:spPr>
      </p:pic>
      <p:pic>
        <p:nvPicPr>
          <p:cNvPr id="9" name="Рисунок 8"/>
          <p:cNvPicPr/>
          <p:nvPr/>
        </p:nvPicPr>
        <p:blipFill>
          <a:blip r:embed="rId6" cstate="print"/>
          <a:srcRect/>
          <a:stretch>
            <a:fillRect/>
          </a:stretch>
        </p:blipFill>
        <p:spPr bwMode="auto">
          <a:xfrm>
            <a:off x="2843808" y="4149080"/>
            <a:ext cx="3476625" cy="569595"/>
          </a:xfrm>
          <a:prstGeom prst="rect">
            <a:avLst/>
          </a:prstGeom>
          <a:noFill/>
          <a:ln w="9525">
            <a:noFill/>
            <a:miter lim="800000"/>
            <a:headEnd/>
            <a:tailEnd/>
          </a:ln>
        </p:spPr>
      </p:pic>
      <p:pic>
        <p:nvPicPr>
          <p:cNvPr id="10" name="Рисунок 9"/>
          <p:cNvPicPr/>
          <p:nvPr/>
        </p:nvPicPr>
        <p:blipFill>
          <a:blip r:embed="rId7" cstate="print"/>
          <a:srcRect/>
          <a:stretch>
            <a:fillRect/>
          </a:stretch>
        </p:blipFill>
        <p:spPr bwMode="auto">
          <a:xfrm>
            <a:off x="2483768" y="4797152"/>
            <a:ext cx="4105910" cy="551815"/>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843808" y="332656"/>
            <a:ext cx="3566682"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24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Неінвертуючий</a:t>
            </a:r>
            <a:r>
              <a:rPr kumimoji="0" lang="uk-UA"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суматор</a:t>
            </a:r>
            <a:endParaRPr kumimoji="0" lang="uk-UA"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11" name="Рисунок 10"/>
          <p:cNvPicPr/>
          <p:nvPr/>
        </p:nvPicPr>
        <p:blipFill>
          <a:blip r:embed="rId2" cstate="print"/>
          <a:srcRect/>
          <a:stretch>
            <a:fillRect/>
          </a:stretch>
        </p:blipFill>
        <p:spPr bwMode="auto">
          <a:xfrm>
            <a:off x="2411760" y="1700808"/>
            <a:ext cx="4321810" cy="307086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843808" y="332656"/>
            <a:ext cx="3566682"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24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Неінвертуючий</a:t>
            </a:r>
            <a:r>
              <a:rPr kumimoji="0" lang="uk-UA"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суматор</a:t>
            </a:r>
            <a:endParaRPr kumimoji="0" lang="uk-UA"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3" name="Рисунок 2"/>
          <p:cNvPicPr/>
          <p:nvPr/>
        </p:nvPicPr>
        <p:blipFill>
          <a:blip r:embed="rId2" cstate="print"/>
          <a:srcRect/>
          <a:stretch>
            <a:fillRect/>
          </a:stretch>
        </p:blipFill>
        <p:spPr bwMode="auto">
          <a:xfrm>
            <a:off x="3851920" y="1124744"/>
            <a:ext cx="1259205" cy="802005"/>
          </a:xfrm>
          <a:prstGeom prst="rect">
            <a:avLst/>
          </a:prstGeom>
          <a:noFill/>
          <a:ln w="9525">
            <a:noFill/>
            <a:miter lim="800000"/>
            <a:headEnd/>
            <a:tailEnd/>
          </a:ln>
        </p:spPr>
      </p:pic>
      <p:pic>
        <p:nvPicPr>
          <p:cNvPr id="4" name="Рисунок 3"/>
          <p:cNvPicPr/>
          <p:nvPr/>
        </p:nvPicPr>
        <p:blipFill>
          <a:blip r:embed="rId3" cstate="print"/>
          <a:srcRect/>
          <a:stretch>
            <a:fillRect/>
          </a:stretch>
        </p:blipFill>
        <p:spPr bwMode="auto">
          <a:xfrm>
            <a:off x="1691680" y="2132856"/>
            <a:ext cx="5940425" cy="965166"/>
          </a:xfrm>
          <a:prstGeom prst="rect">
            <a:avLst/>
          </a:prstGeom>
          <a:noFill/>
          <a:ln w="9525">
            <a:noFill/>
            <a:miter lim="800000"/>
            <a:headEnd/>
            <a:tailEnd/>
          </a:ln>
        </p:spPr>
      </p:pic>
      <p:pic>
        <p:nvPicPr>
          <p:cNvPr id="5" name="Рисунок 4"/>
          <p:cNvPicPr/>
          <p:nvPr/>
        </p:nvPicPr>
        <p:blipFill>
          <a:blip r:embed="rId4" cstate="print"/>
          <a:srcRect/>
          <a:stretch>
            <a:fillRect/>
          </a:stretch>
        </p:blipFill>
        <p:spPr bwMode="auto">
          <a:xfrm>
            <a:off x="2987824" y="3356992"/>
            <a:ext cx="3096895" cy="638175"/>
          </a:xfrm>
          <a:prstGeom prst="rect">
            <a:avLst/>
          </a:prstGeom>
          <a:noFill/>
          <a:ln w="9525">
            <a:noFill/>
            <a:miter lim="800000"/>
            <a:headEnd/>
            <a:tailEnd/>
          </a:ln>
        </p:spPr>
      </p:pic>
      <p:pic>
        <p:nvPicPr>
          <p:cNvPr id="6" name="Рисунок 5"/>
          <p:cNvPicPr/>
          <p:nvPr/>
        </p:nvPicPr>
        <p:blipFill>
          <a:blip r:embed="rId5" cstate="print"/>
          <a:srcRect/>
          <a:stretch>
            <a:fillRect/>
          </a:stretch>
        </p:blipFill>
        <p:spPr bwMode="auto">
          <a:xfrm>
            <a:off x="2843808" y="4221088"/>
            <a:ext cx="3898900" cy="638175"/>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843808" y="332656"/>
            <a:ext cx="4228786"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r>
              <a:rPr lang="uk-UA" sz="2400" b="1" dirty="0"/>
              <a:t>Схема додавання-віднімання.</a:t>
            </a:r>
            <a:endParaRPr lang="ru-RU" sz="2400" dirty="0"/>
          </a:p>
        </p:txBody>
      </p:sp>
      <p:pic>
        <p:nvPicPr>
          <p:cNvPr id="3" name="Рисунок 2"/>
          <p:cNvPicPr/>
          <p:nvPr/>
        </p:nvPicPr>
        <p:blipFill>
          <a:blip r:embed="rId2" cstate="print"/>
          <a:srcRect/>
          <a:stretch>
            <a:fillRect/>
          </a:stretch>
        </p:blipFill>
        <p:spPr bwMode="auto">
          <a:xfrm>
            <a:off x="1259632" y="1450471"/>
            <a:ext cx="6570613" cy="3922745"/>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843808" y="332656"/>
            <a:ext cx="4228786"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r>
              <a:rPr lang="uk-UA" sz="2400" b="1" dirty="0" smtClean="0"/>
              <a:t>Схема додавання-віднімання.</a:t>
            </a:r>
            <a:endParaRPr lang="ru-RU" sz="2400" dirty="0"/>
          </a:p>
        </p:txBody>
      </p:sp>
      <p:pic>
        <p:nvPicPr>
          <p:cNvPr id="4" name="Рисунок 3"/>
          <p:cNvPicPr/>
          <p:nvPr/>
        </p:nvPicPr>
        <p:blipFill>
          <a:blip r:embed="rId2" cstate="print"/>
          <a:srcRect/>
          <a:stretch>
            <a:fillRect/>
          </a:stretch>
        </p:blipFill>
        <p:spPr bwMode="auto">
          <a:xfrm>
            <a:off x="1475656" y="1628800"/>
            <a:ext cx="6336704" cy="936104"/>
          </a:xfrm>
          <a:prstGeom prst="rect">
            <a:avLst/>
          </a:prstGeom>
          <a:noFill/>
          <a:ln w="9525">
            <a:noFill/>
            <a:miter lim="800000"/>
            <a:headEnd/>
            <a:tailEnd/>
          </a:ln>
        </p:spPr>
      </p:pic>
      <p:pic>
        <p:nvPicPr>
          <p:cNvPr id="5" name="Рисунок 4"/>
          <p:cNvPicPr/>
          <p:nvPr/>
        </p:nvPicPr>
        <p:blipFill>
          <a:blip r:embed="rId3" cstate="print"/>
          <a:srcRect/>
          <a:stretch>
            <a:fillRect/>
          </a:stretch>
        </p:blipFill>
        <p:spPr bwMode="auto">
          <a:xfrm>
            <a:off x="2843808" y="2915151"/>
            <a:ext cx="3605530" cy="1017905"/>
          </a:xfrm>
          <a:prstGeom prst="rect">
            <a:avLst/>
          </a:prstGeom>
          <a:noFill/>
          <a:ln w="9525">
            <a:noFill/>
            <a:miter lim="800000"/>
            <a:headEnd/>
            <a:tailEnd/>
          </a:ln>
        </p:spPr>
      </p:pic>
      <p:pic>
        <p:nvPicPr>
          <p:cNvPr id="6" name="Рисунок 5"/>
          <p:cNvPicPr/>
          <p:nvPr/>
        </p:nvPicPr>
        <p:blipFill>
          <a:blip r:embed="rId4" cstate="print"/>
          <a:srcRect/>
          <a:stretch>
            <a:fillRect/>
          </a:stretch>
        </p:blipFill>
        <p:spPr bwMode="auto">
          <a:xfrm>
            <a:off x="1403648" y="4038708"/>
            <a:ext cx="6642621" cy="90246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51520" y="140439"/>
            <a:ext cx="8352928" cy="646331"/>
          </a:xfrm>
          <a:prstGeom prst="rect">
            <a:avLst/>
          </a:prstGeom>
        </p:spPr>
        <p:txBody>
          <a:bodyPr wrap="square">
            <a:spAutoFit/>
          </a:bodyPr>
          <a:lstStyle/>
          <a:p>
            <a:pPr algn="ctr"/>
            <a:r>
              <a:rPr lang="uk-UA" sz="3600" dirty="0" smtClean="0">
                <a:latin typeface="Times New Roman" pitchFamily="18" charset="0"/>
                <a:cs typeface="Times New Roman" pitchFamily="18" charset="0"/>
              </a:rPr>
              <a:t>Інтегратор</a:t>
            </a:r>
            <a:endParaRPr lang="ru-RU" sz="3600" dirty="0">
              <a:latin typeface="Times New Roman" pitchFamily="18" charset="0"/>
              <a:cs typeface="Times New Roman" pitchFamily="18" charset="0"/>
            </a:endParaRPr>
          </a:p>
        </p:txBody>
      </p:sp>
      <p:sp>
        <p:nvSpPr>
          <p:cNvPr id="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5"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7"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8" name="Прямоугольник 7"/>
          <p:cNvSpPr/>
          <p:nvPr/>
        </p:nvSpPr>
        <p:spPr>
          <a:xfrm>
            <a:off x="0" y="908720"/>
            <a:ext cx="9144000" cy="1015663"/>
          </a:xfrm>
          <a:prstGeom prst="rect">
            <a:avLst/>
          </a:prstGeom>
        </p:spPr>
        <p:txBody>
          <a:bodyPr wrap="square">
            <a:spAutoFit/>
          </a:bodyPr>
          <a:lstStyle/>
          <a:p>
            <a:r>
              <a:rPr lang="ru-RU" sz="2000" dirty="0" smtClean="0">
                <a:latin typeface="Times New Roman" pitchFamily="18" charset="0"/>
                <a:cs typeface="Times New Roman" pitchFamily="18" charset="0"/>
              </a:rPr>
              <a:t>Цей </a:t>
            </a:r>
            <a:r>
              <a:rPr lang="ru-RU" sz="2000" dirty="0" err="1" smtClean="0">
                <a:latin typeface="Times New Roman" pitchFamily="18" charset="0"/>
                <a:cs typeface="Times New Roman" pitchFamily="18" charset="0"/>
              </a:rPr>
              <a:t>пристрій</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призначений</a:t>
            </a:r>
            <a:r>
              <a:rPr lang="ru-RU" sz="2000" dirty="0" smtClean="0">
                <a:latin typeface="Times New Roman" pitchFamily="18" charset="0"/>
                <a:cs typeface="Times New Roman" pitchFamily="18" charset="0"/>
              </a:rPr>
              <a:t> для </a:t>
            </a:r>
            <a:r>
              <a:rPr lang="ru-RU" sz="2000" dirty="0" err="1" smtClean="0">
                <a:latin typeface="Times New Roman" pitchFamily="18" charset="0"/>
                <a:cs typeface="Times New Roman" pitchFamily="18" charset="0"/>
              </a:rPr>
              <a:t>виконання</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математичної</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операції</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інтегрування</a:t>
            </a:r>
            <a:r>
              <a:rPr lang="ru-RU" sz="2000" dirty="0" smtClean="0">
                <a:latin typeface="Times New Roman" pitchFamily="18" charset="0"/>
                <a:cs typeface="Times New Roman" pitchFamily="18" charset="0"/>
              </a:rPr>
              <a:t>. У </a:t>
            </a:r>
            <a:r>
              <a:rPr lang="ru-RU" sz="2000" dirty="0" err="1" smtClean="0">
                <a:latin typeface="Times New Roman" pitchFamily="18" charset="0"/>
                <a:cs typeface="Times New Roman" pitchFamily="18" charset="0"/>
              </a:rPr>
              <a:t>інтеграторі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швидкість</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зміни</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вихідної</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напруги</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пропорційна</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напрузі</a:t>
            </a:r>
            <a:r>
              <a:rPr lang="ru-RU" sz="2000" dirty="0" smtClean="0">
                <a:latin typeface="Times New Roman" pitchFamily="18" charset="0"/>
                <a:cs typeface="Times New Roman" pitchFamily="18" charset="0"/>
              </a:rPr>
              <a:t> на </a:t>
            </a:r>
            <a:r>
              <a:rPr lang="ru-RU" sz="2000" dirty="0" err="1" smtClean="0">
                <a:latin typeface="Times New Roman" pitchFamily="18" charset="0"/>
                <a:cs typeface="Times New Roman" pitchFamily="18" charset="0"/>
              </a:rPr>
              <a:t>вході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обернено</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пропорційна</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постійній</a:t>
            </a:r>
            <a:r>
              <a:rPr lang="ru-RU" sz="2000" dirty="0" smtClean="0">
                <a:latin typeface="Times New Roman" pitchFamily="18" charset="0"/>
                <a:cs typeface="Times New Roman" pitchFamily="18" charset="0"/>
              </a:rPr>
              <a:t> часу</a:t>
            </a:r>
            <a:endParaRPr lang="ru-RU" sz="2000" dirty="0">
              <a:latin typeface="Times New Roman" pitchFamily="18" charset="0"/>
              <a:cs typeface="Times New Roman" pitchFamily="18" charset="0"/>
            </a:endParaRPr>
          </a:p>
        </p:txBody>
      </p:sp>
      <p:sp>
        <p:nvSpPr>
          <p:cNvPr id="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0" name="Picture 2"/>
          <p:cNvPicPr>
            <a:picLocks noChangeAspect="1" noChangeArrowheads="1"/>
          </p:cNvPicPr>
          <p:nvPr/>
        </p:nvPicPr>
        <p:blipFill>
          <a:blip r:embed="rId2" cstate="print"/>
          <a:srcRect/>
          <a:stretch>
            <a:fillRect/>
          </a:stretch>
        </p:blipFill>
        <p:spPr bwMode="auto">
          <a:xfrm>
            <a:off x="2195736" y="1988840"/>
            <a:ext cx="4381500" cy="2400300"/>
          </a:xfrm>
          <a:prstGeom prst="rect">
            <a:avLst/>
          </a:prstGeom>
          <a:noFill/>
          <a:ln w="9525">
            <a:noFill/>
            <a:miter lim="800000"/>
            <a:headEnd/>
            <a:tailEnd/>
          </a:ln>
        </p:spPr>
      </p:pic>
      <p:pic>
        <p:nvPicPr>
          <p:cNvPr id="11" name="Picture 3"/>
          <p:cNvPicPr>
            <a:picLocks noChangeAspect="1" noChangeArrowheads="1"/>
          </p:cNvPicPr>
          <p:nvPr/>
        </p:nvPicPr>
        <p:blipFill>
          <a:blip r:embed="rId3" cstate="print"/>
          <a:srcRect/>
          <a:stretch>
            <a:fillRect/>
          </a:stretch>
        </p:blipFill>
        <p:spPr bwMode="auto">
          <a:xfrm>
            <a:off x="4355976" y="1628800"/>
            <a:ext cx="923925" cy="295275"/>
          </a:xfrm>
          <a:prstGeom prst="rect">
            <a:avLst/>
          </a:prstGeom>
          <a:noFill/>
          <a:ln w="9525">
            <a:noFill/>
            <a:miter lim="800000"/>
            <a:headEnd/>
            <a:tailEnd/>
          </a:ln>
        </p:spPr>
      </p:pic>
      <p:sp>
        <p:nvSpPr>
          <p:cNvPr id="12"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3" name="Picture 4"/>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131840" y="4293096"/>
            <a:ext cx="2256679" cy="936104"/>
          </a:xfrm>
          <a:prstGeom prst="rect">
            <a:avLst/>
          </a:prstGeom>
          <a:noFill/>
        </p:spPr>
      </p:pic>
      <p:sp>
        <p:nvSpPr>
          <p:cNvPr id="14" name="Rectangle 7"/>
          <p:cNvSpPr>
            <a:spLocks noChangeArrowheads="1"/>
          </p:cNvSpPr>
          <p:nvPr/>
        </p:nvSpPr>
        <p:spPr bwMode="auto">
          <a:xfrm>
            <a:off x="0" y="5036403"/>
            <a:ext cx="9144000" cy="9848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При ступінчатій зміні вхідного сигналу швидкість зміни вихідної напруги буде дорівнювати:</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5" name="Picture 6"/>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3491880" y="5445224"/>
            <a:ext cx="1368152" cy="626383"/>
          </a:xfrm>
          <a:prstGeom prst="rect">
            <a:avLst/>
          </a:prstGeom>
          <a:noFill/>
        </p:spPr>
      </p:pic>
      <p:sp>
        <p:nvSpPr>
          <p:cNvPr id="16" name="Rectangle 8"/>
          <p:cNvSpPr>
            <a:spLocks noChangeArrowheads="1"/>
          </p:cNvSpPr>
          <p:nvPr/>
        </p:nvSpPr>
        <p:spPr bwMode="auto">
          <a:xfrm>
            <a:off x="0" y="6063389"/>
            <a:ext cx="91440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тобто на виході інтегратора буде формуватися лінійно-наростаюча (спадаюча) напруга.</a:t>
            </a:r>
            <a:endParaRPr kumimoji="0" lang="uk-UA"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140439"/>
            <a:ext cx="8352928" cy="646331"/>
          </a:xfrm>
          <a:prstGeom prst="rect">
            <a:avLst/>
          </a:prstGeom>
        </p:spPr>
        <p:txBody>
          <a:bodyPr wrap="square">
            <a:spAutoFit/>
          </a:bodyPr>
          <a:lstStyle/>
          <a:p>
            <a:pPr algn="ctr"/>
            <a:r>
              <a:rPr lang="uk-UA" sz="3600" dirty="0" smtClean="0">
                <a:latin typeface="Times New Roman" pitchFamily="18" charset="0"/>
                <a:cs typeface="Times New Roman" pitchFamily="18" charset="0"/>
              </a:rPr>
              <a:t>Інтегратор</a:t>
            </a:r>
            <a:endParaRPr lang="ru-RU" sz="3600" dirty="0">
              <a:latin typeface="Times New Roman" pitchFamily="18" charset="0"/>
              <a:cs typeface="Times New Roman" pitchFamily="18" charset="0"/>
            </a:endParaRPr>
          </a:p>
        </p:txBody>
      </p:sp>
      <p:sp>
        <p:nvSpPr>
          <p:cNvPr id="3"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5"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7" name="Прямоугольник 6"/>
          <p:cNvSpPr/>
          <p:nvPr/>
        </p:nvSpPr>
        <p:spPr>
          <a:xfrm>
            <a:off x="0" y="908720"/>
            <a:ext cx="9144000" cy="5632311"/>
          </a:xfrm>
          <a:prstGeom prst="rect">
            <a:avLst/>
          </a:prstGeom>
        </p:spPr>
        <p:txBody>
          <a:bodyPr wrap="square">
            <a:spAutoFit/>
          </a:bodyPr>
          <a:lstStyle/>
          <a:p>
            <a:r>
              <a:rPr lang="uk-UA" sz="2400" dirty="0" smtClean="0">
                <a:latin typeface="Times New Roman" pitchFamily="18" charset="0"/>
                <a:cs typeface="Times New Roman" pitchFamily="18" charset="0"/>
              </a:rPr>
              <a:t>Для синусоїдального вхідного сигналу інтегратор є фільтром нижніх частот, коефіцієнт підсилення якого обернено пропорційна частоті.</a:t>
            </a:r>
            <a:endParaRPr lang="ru-RU" sz="2400" dirty="0" smtClean="0">
              <a:latin typeface="Times New Roman" pitchFamily="18" charset="0"/>
              <a:cs typeface="Times New Roman" pitchFamily="18" charset="0"/>
            </a:endParaRPr>
          </a:p>
          <a:p>
            <a:r>
              <a:rPr lang="uk-UA" sz="2400" dirty="0" smtClean="0">
                <a:latin typeface="Times New Roman" pitchFamily="18" charset="0"/>
                <a:cs typeface="Times New Roman" pitchFamily="18" charset="0"/>
              </a:rPr>
              <a:t>Вихідна напруга «ідеального» інтегратора не змінюється, якщо напруга на вході дорівнює нулю ( вхідний струм дорівнює нулю). Інтегратор ніби зберігає попереднє значення. Ця властивість  інтегратора використовується в схемі динамічного пристрою, що запам'ятовує. Однак реально вихідна напруга інтегратора при нульовому значенню вхідної напруги змінюється, досягаючи величини максимальної вихідної напруги ОП, за рахунок того, що конденсатор С, перезаряджається вхідним струмом ОП і струмом зміщення, що визначаються вхідною напругою</a:t>
            </a:r>
            <a:endParaRPr lang="ru-RU" sz="2400" dirty="0" smtClean="0">
              <a:latin typeface="Times New Roman" pitchFamily="18" charset="0"/>
              <a:cs typeface="Times New Roman" pitchFamily="18" charset="0"/>
            </a:endParaRPr>
          </a:p>
          <a:p>
            <a:r>
              <a:rPr lang="uk-UA" sz="2400" dirty="0" smtClean="0">
                <a:latin typeface="Times New Roman" pitchFamily="18" charset="0"/>
                <a:cs typeface="Times New Roman" pitchFamily="18" charset="0"/>
              </a:rPr>
              <a:t>зміщення і вхідним резистором R1. Для установки початкових умов інтегрування зазвичай застосовують ключі, один з яких підключають паралельно конденсатору С, а з інший – паралельно або послідовно джерелу вхідного сигналу.</a:t>
            </a:r>
            <a:endParaRPr lang="ru-RU" sz="2400" dirty="0">
              <a:latin typeface="Times New Roman" pitchFamily="18" charset="0"/>
              <a:cs typeface="Times New Roman" pitchFamily="18" charset="0"/>
            </a:endParaRPr>
          </a:p>
        </p:txBody>
      </p:sp>
      <p:sp>
        <p:nvSpPr>
          <p:cNvPr id="8"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644495"/>
            <a:ext cx="8352928" cy="646331"/>
          </a:xfrm>
          <a:prstGeom prst="rect">
            <a:avLst/>
          </a:prstGeom>
        </p:spPr>
        <p:txBody>
          <a:bodyPr wrap="square">
            <a:spAutoFit/>
          </a:bodyPr>
          <a:lstStyle/>
          <a:p>
            <a:pPr algn="ctr"/>
            <a:r>
              <a:rPr lang="uk-UA" sz="3600" dirty="0" smtClean="0">
                <a:latin typeface="Times New Roman" pitchFamily="18" charset="0"/>
                <a:cs typeface="Times New Roman" pitchFamily="18" charset="0"/>
              </a:rPr>
              <a:t>Диференціатор</a:t>
            </a:r>
            <a:endParaRPr lang="ru-RU" sz="3600" dirty="0">
              <a:latin typeface="Times New Roman" pitchFamily="18" charset="0"/>
              <a:cs typeface="Times New Roman" pitchFamily="18" charset="0"/>
            </a:endParaRPr>
          </a:p>
        </p:txBody>
      </p:sp>
      <p:sp>
        <p:nvSpPr>
          <p:cNvPr id="3" name="Rectangle 2"/>
          <p:cNvSpPr>
            <a:spLocks noChangeArrowheads="1"/>
          </p:cNvSpPr>
          <p:nvPr/>
        </p:nvSpPr>
        <p:spPr bwMode="auto">
          <a:xfrm>
            <a:off x="0" y="504056"/>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4" name="Rectangle 2"/>
          <p:cNvSpPr>
            <a:spLocks noChangeArrowheads="1"/>
          </p:cNvSpPr>
          <p:nvPr/>
        </p:nvSpPr>
        <p:spPr bwMode="auto">
          <a:xfrm>
            <a:off x="0" y="504056"/>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5" name="Rectangle 4"/>
          <p:cNvSpPr>
            <a:spLocks noChangeArrowheads="1"/>
          </p:cNvSpPr>
          <p:nvPr/>
        </p:nvSpPr>
        <p:spPr bwMode="auto">
          <a:xfrm>
            <a:off x="0" y="504056"/>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6" name="Rectangle 6"/>
          <p:cNvSpPr>
            <a:spLocks noChangeArrowheads="1"/>
          </p:cNvSpPr>
          <p:nvPr/>
        </p:nvSpPr>
        <p:spPr bwMode="auto">
          <a:xfrm>
            <a:off x="0" y="504056"/>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7" name="Прямоугольник 6"/>
          <p:cNvSpPr/>
          <p:nvPr/>
        </p:nvSpPr>
        <p:spPr>
          <a:xfrm>
            <a:off x="0" y="1412776"/>
            <a:ext cx="9144000" cy="830997"/>
          </a:xfrm>
          <a:prstGeom prst="rect">
            <a:avLst/>
          </a:prstGeom>
        </p:spPr>
        <p:txBody>
          <a:bodyPr wrap="square">
            <a:spAutoFit/>
          </a:bodyPr>
          <a:lstStyle/>
          <a:p>
            <a:r>
              <a:rPr lang="ru-RU" sz="2400" dirty="0" smtClean="0">
                <a:latin typeface="Times New Roman" pitchFamily="18" charset="0"/>
                <a:cs typeface="Times New Roman" pitchFamily="18" charset="0"/>
              </a:rPr>
              <a:t>Схема </a:t>
            </a:r>
            <a:r>
              <a:rPr lang="ru-RU" sz="2400" dirty="0" err="1" smtClean="0">
                <a:latin typeface="Times New Roman" pitchFamily="18" charset="0"/>
                <a:cs typeface="Times New Roman" pitchFamily="18" charset="0"/>
              </a:rPr>
              <a:t>диференци</a:t>
            </a:r>
            <a:r>
              <a:rPr lang="uk-UA" sz="2400" dirty="0" smtClean="0">
                <a:latin typeface="Times New Roman" pitchFamily="18" charset="0"/>
                <a:cs typeface="Times New Roman" pitchFamily="18" charset="0"/>
              </a:rPr>
              <a:t>і</a:t>
            </a:r>
            <a:r>
              <a:rPr lang="ru-RU" sz="2400" dirty="0" err="1" smtClean="0">
                <a:latin typeface="Times New Roman" pitchFamily="18" charset="0"/>
                <a:cs typeface="Times New Roman" pitchFamily="18" charset="0"/>
              </a:rPr>
              <a:t>атора</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призначена</a:t>
            </a:r>
            <a:r>
              <a:rPr lang="ru-RU" sz="2400" dirty="0" smtClean="0">
                <a:latin typeface="Times New Roman" pitchFamily="18" charset="0"/>
                <a:cs typeface="Times New Roman" pitchFamily="18" charset="0"/>
              </a:rPr>
              <a:t> для </a:t>
            </a:r>
            <a:r>
              <a:rPr lang="ru-RU" sz="2400" dirty="0" err="1" smtClean="0">
                <a:latin typeface="Times New Roman" pitchFamily="18" charset="0"/>
                <a:cs typeface="Times New Roman" pitchFamily="18" charset="0"/>
              </a:rPr>
              <a:t>виконання</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математичної</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операції</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диференціювання</a:t>
            </a:r>
            <a:r>
              <a:rPr lang="ru-RU" sz="2400" dirty="0" smtClean="0">
                <a:latin typeface="Times New Roman" pitchFamily="18" charset="0"/>
                <a:cs typeface="Times New Roman" pitchFamily="18" charset="0"/>
              </a:rPr>
              <a:t>.</a:t>
            </a:r>
          </a:p>
        </p:txBody>
      </p:sp>
      <p:sp>
        <p:nvSpPr>
          <p:cNvPr id="8" name="Rectangle 5"/>
          <p:cNvSpPr>
            <a:spLocks noChangeArrowheads="1"/>
          </p:cNvSpPr>
          <p:nvPr/>
        </p:nvSpPr>
        <p:spPr bwMode="auto">
          <a:xfrm>
            <a:off x="0" y="504056"/>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9" name="Rectangle 5"/>
          <p:cNvSpPr>
            <a:spLocks noChangeArrowheads="1"/>
          </p:cNvSpPr>
          <p:nvPr/>
        </p:nvSpPr>
        <p:spPr bwMode="auto">
          <a:xfrm>
            <a:off x="0" y="504056"/>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0" name="Picture 2"/>
          <p:cNvPicPr>
            <a:picLocks noChangeAspect="1" noChangeArrowheads="1"/>
          </p:cNvPicPr>
          <p:nvPr/>
        </p:nvPicPr>
        <p:blipFill>
          <a:blip r:embed="rId2" cstate="print"/>
          <a:srcRect/>
          <a:stretch>
            <a:fillRect/>
          </a:stretch>
        </p:blipFill>
        <p:spPr bwMode="auto">
          <a:xfrm>
            <a:off x="2743200" y="2132856"/>
            <a:ext cx="3657600" cy="2305050"/>
          </a:xfrm>
          <a:prstGeom prst="rect">
            <a:avLst/>
          </a:prstGeom>
          <a:noFill/>
          <a:ln w="9525">
            <a:noFill/>
            <a:miter lim="800000"/>
            <a:headEnd/>
            <a:tailEnd/>
          </a:ln>
        </p:spPr>
      </p:pic>
      <p:sp>
        <p:nvSpPr>
          <p:cNvPr id="11" name="Прямоугольник 10"/>
          <p:cNvSpPr/>
          <p:nvPr/>
        </p:nvSpPr>
        <p:spPr>
          <a:xfrm>
            <a:off x="251520" y="4427820"/>
            <a:ext cx="8568952" cy="707886"/>
          </a:xfrm>
          <a:prstGeom prst="rect">
            <a:avLst/>
          </a:prstGeom>
        </p:spPr>
        <p:txBody>
          <a:bodyPr wrap="square">
            <a:spAutoFit/>
          </a:bodyPr>
          <a:lstStyle/>
          <a:p>
            <a:r>
              <a:rPr lang="ru-RU" sz="2000" dirty="0" err="1" smtClean="0">
                <a:latin typeface="Times New Roman" pitchFamily="18" charset="0"/>
                <a:cs typeface="Times New Roman" pitchFamily="18" charset="0"/>
              </a:rPr>
              <a:t>Вихідна</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напруга</a:t>
            </a:r>
            <a:r>
              <a:rPr lang="ru-RU" sz="2000" dirty="0" smtClean="0">
                <a:latin typeface="Times New Roman" pitchFamily="18" charset="0"/>
                <a:cs typeface="Times New Roman" pitchFamily="18" charset="0"/>
              </a:rPr>
              <a:t> дифференциатора </a:t>
            </a:r>
            <a:r>
              <a:rPr lang="ru-RU" sz="2000" dirty="0" err="1" smtClean="0">
                <a:latin typeface="Times New Roman" pitchFamily="18" charset="0"/>
                <a:cs typeface="Times New Roman" pitchFamily="18" charset="0"/>
              </a:rPr>
              <a:t>пропорційна</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швидкості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зміни</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вхідної</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напруги</a:t>
            </a:r>
            <a:r>
              <a:rPr lang="ru-RU" sz="2000" dirty="0" smtClean="0">
                <a:latin typeface="Times New Roman" pitchFamily="18" charset="0"/>
                <a:cs typeface="Times New Roman" pitchFamily="18" charset="0"/>
              </a:rPr>
              <a:t>:</a:t>
            </a:r>
            <a:endParaRPr lang="ru-RU" sz="2000" dirty="0">
              <a:latin typeface="Times New Roman" pitchFamily="18" charset="0"/>
              <a:cs typeface="Times New Roman" pitchFamily="18" charset="0"/>
            </a:endParaRPr>
          </a:p>
        </p:txBody>
      </p:sp>
      <p:sp>
        <p:nvSpPr>
          <p:cNvPr id="12" name="Rectangle 4"/>
          <p:cNvSpPr>
            <a:spLocks noChangeArrowheads="1"/>
          </p:cNvSpPr>
          <p:nvPr/>
        </p:nvSpPr>
        <p:spPr bwMode="auto">
          <a:xfrm>
            <a:off x="0" y="504056"/>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3"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131840" y="5013176"/>
            <a:ext cx="2260251" cy="720080"/>
          </a:xfrm>
          <a:prstGeom prst="rect">
            <a:avLst/>
          </a:prstGeom>
          <a:noFill/>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TotalTime>
  <Words>758</Words>
  <Application>Microsoft Office PowerPoint</Application>
  <PresentationFormat>Экран (4:3)</PresentationFormat>
  <Paragraphs>44</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Roshana&amp;Nuzhniy</dc:creator>
  <cp:lastModifiedBy>Roshana&amp;Nuzhniy</cp:lastModifiedBy>
  <cp:revision>2</cp:revision>
  <dcterms:created xsi:type="dcterms:W3CDTF">2022-03-03T10:02:18Z</dcterms:created>
  <dcterms:modified xsi:type="dcterms:W3CDTF">2022-03-03T10:30:12Z</dcterms:modified>
</cp:coreProperties>
</file>