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E291-15ED-435F-B963-6A5495E1A55E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9413-0889-4B69-AF28-BF9CB7083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E291-15ED-435F-B963-6A5495E1A55E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9413-0889-4B69-AF28-BF9CB7083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E291-15ED-435F-B963-6A5495E1A55E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9413-0889-4B69-AF28-BF9CB7083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E291-15ED-435F-B963-6A5495E1A55E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9413-0889-4B69-AF28-BF9CB7083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E291-15ED-435F-B963-6A5495E1A55E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9413-0889-4B69-AF28-BF9CB7083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E291-15ED-435F-B963-6A5495E1A55E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9413-0889-4B69-AF28-BF9CB7083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E291-15ED-435F-B963-6A5495E1A55E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9413-0889-4B69-AF28-BF9CB7083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E291-15ED-435F-B963-6A5495E1A55E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9413-0889-4B69-AF28-BF9CB7083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E291-15ED-435F-B963-6A5495E1A55E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9413-0889-4B69-AF28-BF9CB7083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E291-15ED-435F-B963-6A5495E1A55E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9413-0889-4B69-AF28-BF9CB7083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E291-15ED-435F-B963-6A5495E1A55E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9413-0889-4B69-AF28-BF9CB7083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3E291-15ED-435F-B963-6A5495E1A55E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B9413-0889-4B69-AF28-BF9CB708360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54457" y="260648"/>
            <a:ext cx="50269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Операційн</a:t>
            </a:r>
            <a:r>
              <a:rPr kumimoji="0" lang="uk-U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ий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підсилювач 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268760"/>
            <a:ext cx="6419284" cy="5075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436824" y="241484"/>
            <a:ext cx="3719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Повторювач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напруги.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" name="Рисунок 1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908720"/>
            <a:ext cx="3096895" cy="2216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356992"/>
            <a:ext cx="11303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933056"/>
            <a:ext cx="2208530" cy="48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4581128"/>
            <a:ext cx="148399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3131840" y="5373216"/>
            <a:ext cx="2592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U</a:t>
            </a:r>
            <a:r>
              <a:rPr lang="uk-UA" dirty="0" err="1"/>
              <a:t>вих=</a:t>
            </a:r>
            <a:r>
              <a:rPr lang="en-US" dirty="0" err="1"/>
              <a:t>Ui</a:t>
            </a:r>
            <a:r>
              <a:rPr lang="uk-UA" dirty="0"/>
              <a:t>	</a:t>
            </a:r>
            <a:endParaRPr lang="uk-UA" dirty="0" smtClean="0"/>
          </a:p>
          <a:p>
            <a:r>
              <a:rPr lang="en-US" dirty="0" smtClean="0"/>
              <a:t>U</a:t>
            </a:r>
            <a:r>
              <a:rPr lang="uk-UA" dirty="0" err="1"/>
              <a:t>вх=</a:t>
            </a:r>
            <a:r>
              <a:rPr lang="en-US" dirty="0" err="1"/>
              <a:t>Ui</a:t>
            </a:r>
            <a:r>
              <a:rPr lang="uk-UA" dirty="0"/>
              <a:t> 		</a:t>
            </a:r>
            <a:endParaRPr lang="uk-UA" dirty="0" smtClean="0"/>
          </a:p>
          <a:p>
            <a:r>
              <a:rPr lang="en-US" dirty="0" smtClean="0"/>
              <a:t>U</a:t>
            </a:r>
            <a:r>
              <a:rPr lang="uk-UA" dirty="0" err="1"/>
              <a:t>вих=</a:t>
            </a:r>
            <a:r>
              <a:rPr lang="uk-UA" dirty="0"/>
              <a:t> </a:t>
            </a:r>
            <a:r>
              <a:rPr lang="en-US" dirty="0"/>
              <a:t>U</a:t>
            </a:r>
            <a:r>
              <a:rPr lang="uk-UA" dirty="0" err="1"/>
              <a:t>вх</a:t>
            </a:r>
            <a:r>
              <a:rPr lang="uk-UA" dirty="0"/>
              <a:t>	</a:t>
            </a:r>
            <a:endParaRPr lang="uk-UA" dirty="0" smtClean="0"/>
          </a:p>
          <a:p>
            <a:r>
              <a:rPr lang="en-US" dirty="0" smtClean="0"/>
              <a:t>Ku</a:t>
            </a:r>
            <a:r>
              <a:rPr lang="uk-UA" dirty="0"/>
              <a:t>=1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907704" y="241484"/>
            <a:ext cx="59790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Інвертуючий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підсилювач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напруги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" name="Рисунок 1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9180" y="1149345"/>
            <a:ext cx="4485640" cy="2639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3203848" y="3933056"/>
            <a:ext cx="18403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I1+I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зз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+I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вхоп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вхоп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7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4221088"/>
            <a:ext cx="576064" cy="464568"/>
          </a:xfrm>
          <a:prstGeom prst="rect">
            <a:avLst/>
          </a:prstGeom>
          <a:noFill/>
        </p:spPr>
      </p:pic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3275856" y="4622359"/>
            <a:ext cx="14061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I1=-I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зз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(1)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=0=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30" name="Picture 2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4807016"/>
            <a:ext cx="1152128" cy="710216"/>
          </a:xfrm>
          <a:prstGeom prst="rect">
            <a:avLst/>
          </a:prstGeom>
          <a:noFill/>
        </p:spPr>
      </p:pic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32" name="Picture 2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5661248"/>
            <a:ext cx="2545071" cy="572641"/>
          </a:xfrm>
          <a:prstGeom prst="rect">
            <a:avLst/>
          </a:prstGeom>
          <a:noFill/>
        </p:spPr>
      </p:pic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34" name="Picture 3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46342" y="5592663"/>
            <a:ext cx="1661762" cy="644649"/>
          </a:xfrm>
          <a:prstGeom prst="rect">
            <a:avLst/>
          </a:prstGeom>
          <a:noFill/>
        </p:spPr>
      </p:pic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36" name="Picture 3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82593" y="5589240"/>
            <a:ext cx="2277839" cy="5726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640960" cy="6264695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Ідеальним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ОП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підсилювач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володіє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високими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або,як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прийнято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говорити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ідеальними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параметрами.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характеристикитакого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ОУ: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посилення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нескінченно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великий		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смуга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пропускання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нескінченно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велика 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вхідний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опір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нескінченно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велике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		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вихідний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опір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нескінченно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малий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вихідна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напруга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нулю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нульовій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напрузі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вході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383657"/>
            <a:ext cx="1104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1152" y="384428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149080"/>
            <a:ext cx="12573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15905" y="4641701"/>
            <a:ext cx="14763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835696" y="476672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Параметри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ідеального ОП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640960" cy="6264695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/>
              <a:t> 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en-US" sz="2800" dirty="0" err="1" smtClean="0"/>
              <a:t>Коефіцієнт</a:t>
            </a:r>
            <a:r>
              <a:rPr lang="en-US" sz="2800" dirty="0" smtClean="0"/>
              <a:t> </a:t>
            </a:r>
            <a:r>
              <a:rPr lang="en-US" sz="2800" dirty="0" err="1"/>
              <a:t>посилення</a:t>
            </a:r>
            <a:r>
              <a:rPr lang="en-US" sz="2800" dirty="0"/>
              <a:t> ОП </a:t>
            </a:r>
            <a:r>
              <a:rPr lang="en-US" sz="2800" dirty="0" err="1"/>
              <a:t>визначається</a:t>
            </a:r>
            <a:r>
              <a:rPr lang="en-US" sz="2800" dirty="0"/>
              <a:t> </a:t>
            </a:r>
            <a:r>
              <a:rPr lang="en-US" sz="2800" dirty="0" err="1"/>
              <a:t>відношенням</a:t>
            </a:r>
            <a:r>
              <a:rPr lang="en-US" sz="2800" dirty="0"/>
              <a:t> </a:t>
            </a:r>
            <a:r>
              <a:rPr lang="en-US" sz="2800" dirty="0" err="1"/>
              <a:t>зміни</a:t>
            </a:r>
            <a:r>
              <a:rPr lang="en-US" sz="2800" dirty="0"/>
              <a:t> </a:t>
            </a:r>
            <a:r>
              <a:rPr lang="en-US" sz="2800" dirty="0" err="1"/>
              <a:t>вихідної</a:t>
            </a:r>
            <a:r>
              <a:rPr lang="en-US" sz="2800" dirty="0"/>
              <a:t> </a:t>
            </a:r>
            <a:r>
              <a:rPr lang="en-US" sz="2800" dirty="0" err="1"/>
              <a:t>напруги</a:t>
            </a:r>
            <a:r>
              <a:rPr lang="en-US" sz="2800" dirty="0"/>
              <a:t> </a:t>
            </a:r>
            <a:r>
              <a:rPr lang="en-US" sz="2800" dirty="0" err="1"/>
              <a:t>до</a:t>
            </a:r>
            <a:r>
              <a:rPr lang="en-US" sz="2800" dirty="0"/>
              <a:t> </a:t>
            </a:r>
            <a:r>
              <a:rPr lang="en-US" sz="2800" dirty="0" err="1"/>
              <a:t>напруги</a:t>
            </a:r>
            <a:r>
              <a:rPr lang="en-US" sz="2800" dirty="0"/>
              <a:t> </a:t>
            </a:r>
            <a:r>
              <a:rPr lang="en-US" sz="2800" dirty="0" err="1"/>
              <a:t>між</a:t>
            </a:r>
            <a:r>
              <a:rPr lang="en-US" sz="2800" dirty="0"/>
              <a:t> </a:t>
            </a:r>
            <a:r>
              <a:rPr lang="en-US" sz="2800" dirty="0" err="1"/>
              <a:t>диференціальними</a:t>
            </a:r>
            <a:r>
              <a:rPr lang="en-US" sz="2800" dirty="0"/>
              <a:t> </a:t>
            </a:r>
            <a:r>
              <a:rPr lang="en-US" sz="2800" dirty="0" err="1"/>
              <a:t>входами</a:t>
            </a:r>
            <a:r>
              <a:rPr lang="en-US" sz="2800" dirty="0"/>
              <a:t> </a:t>
            </a:r>
            <a:r>
              <a:rPr lang="en-US" sz="2800" dirty="0" err="1"/>
              <a:t>підсилювача</a:t>
            </a:r>
            <a:r>
              <a:rPr lang="en-US" sz="2800" dirty="0"/>
              <a:t> </a:t>
            </a:r>
            <a:r>
              <a:rPr lang="en-US" sz="2800" dirty="0" err="1"/>
              <a:t>при</a:t>
            </a:r>
            <a:r>
              <a:rPr lang="en-US" sz="2800" dirty="0"/>
              <a:t> </a:t>
            </a:r>
            <a:r>
              <a:rPr lang="en-US" sz="2800" dirty="0" err="1"/>
              <a:t>розімкнутому</a:t>
            </a:r>
            <a:r>
              <a:rPr lang="en-US" sz="2800" dirty="0"/>
              <a:t> </a:t>
            </a:r>
            <a:r>
              <a:rPr lang="en-US" sz="2800" dirty="0" err="1"/>
              <a:t>колі</a:t>
            </a:r>
            <a:r>
              <a:rPr lang="en-US" sz="2800" dirty="0"/>
              <a:t> </a:t>
            </a:r>
            <a:r>
              <a:rPr lang="en-US" sz="2800" dirty="0" err="1"/>
              <a:t>зворотного</a:t>
            </a:r>
            <a:r>
              <a:rPr lang="en-US" sz="2800" dirty="0"/>
              <a:t> </a:t>
            </a:r>
            <a:r>
              <a:rPr lang="en-US" sz="2800" dirty="0" err="1"/>
              <a:t>зв'язку</a:t>
            </a:r>
            <a:r>
              <a:rPr lang="en-US" sz="2800" dirty="0"/>
              <a:t>. В </a:t>
            </a:r>
            <a:r>
              <a:rPr lang="en-US" sz="2800" dirty="0" err="1"/>
              <a:t>сучасних</a:t>
            </a:r>
            <a:r>
              <a:rPr lang="en-US" sz="2800" dirty="0"/>
              <a:t> ОП </a:t>
            </a:r>
            <a:r>
              <a:rPr lang="en-US" sz="2800" dirty="0" err="1"/>
              <a:t>величина</a:t>
            </a:r>
            <a:r>
              <a:rPr lang="en-US" sz="2800" dirty="0"/>
              <a:t> </a:t>
            </a:r>
            <a:r>
              <a:rPr lang="en-US" sz="2800" dirty="0" err="1"/>
              <a:t>коефіцієнта</a:t>
            </a:r>
            <a:r>
              <a:rPr lang="en-US" sz="2800" dirty="0"/>
              <a:t> </a:t>
            </a:r>
            <a:r>
              <a:rPr lang="en-US" sz="2800" dirty="0" err="1"/>
              <a:t>посилення</a:t>
            </a:r>
            <a:r>
              <a:rPr lang="en-US" sz="2800" dirty="0"/>
              <a:t> </a:t>
            </a:r>
            <a:r>
              <a:rPr lang="en-US" sz="2800" dirty="0" err="1"/>
              <a:t>досягає</a:t>
            </a:r>
            <a:r>
              <a:rPr lang="en-US" sz="2800" dirty="0"/>
              <a:t> </a:t>
            </a:r>
            <a:r>
              <a:rPr lang="en-US" sz="2800" dirty="0" err="1"/>
              <a:t>десятків</a:t>
            </a:r>
            <a:r>
              <a:rPr lang="en-US" sz="2800" dirty="0"/>
              <a:t>, а </a:t>
            </a:r>
            <a:r>
              <a:rPr lang="en-US" sz="2800" dirty="0" err="1"/>
              <a:t>іноді</a:t>
            </a:r>
            <a:r>
              <a:rPr lang="en-US" sz="2800" dirty="0"/>
              <a:t> й </a:t>
            </a:r>
            <a:r>
              <a:rPr lang="en-US" sz="2800" dirty="0" err="1"/>
              <a:t>сотень</a:t>
            </a:r>
            <a:r>
              <a:rPr lang="en-US" sz="2800" dirty="0"/>
              <a:t> </a:t>
            </a:r>
            <a:r>
              <a:rPr lang="en-US" sz="2800" dirty="0" err="1"/>
              <a:t>тисяч</a:t>
            </a:r>
            <a:r>
              <a:rPr lang="en-US" sz="2800" dirty="0"/>
              <a:t>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en-US" sz="2800" dirty="0" err="1"/>
              <a:t>Коефіцієнт</a:t>
            </a:r>
            <a:r>
              <a:rPr lang="en-US" sz="2800" dirty="0"/>
              <a:t> </a:t>
            </a:r>
            <a:r>
              <a:rPr lang="en-US" sz="2800" dirty="0" err="1"/>
              <a:t>посилення</a:t>
            </a:r>
            <a:r>
              <a:rPr lang="en-US" sz="2800" dirty="0"/>
              <a:t> ОУ </a:t>
            </a:r>
            <a:r>
              <a:rPr lang="en-US" sz="2800" dirty="0" err="1"/>
              <a:t>без</a:t>
            </a:r>
            <a:r>
              <a:rPr lang="en-US" sz="2800" dirty="0"/>
              <a:t> </a:t>
            </a:r>
            <a:r>
              <a:rPr lang="en-US" sz="2800" dirty="0" err="1"/>
              <a:t>зворотного</a:t>
            </a:r>
            <a:r>
              <a:rPr lang="en-US" sz="2800" dirty="0"/>
              <a:t> </a:t>
            </a:r>
            <a:r>
              <a:rPr lang="en-US" sz="2800" dirty="0" err="1"/>
              <a:t>зв'язку</a:t>
            </a:r>
            <a:r>
              <a:rPr lang="en-US" sz="2800" dirty="0"/>
              <a:t> </a:t>
            </a:r>
            <a:r>
              <a:rPr lang="en-US" sz="2800" dirty="0" err="1"/>
              <a:t>залежить</a:t>
            </a:r>
            <a:r>
              <a:rPr lang="en-US" sz="2800" dirty="0"/>
              <a:t> </a:t>
            </a:r>
            <a:r>
              <a:rPr lang="en-US" sz="2800" dirty="0" err="1"/>
              <a:t>від</a:t>
            </a:r>
            <a:r>
              <a:rPr lang="en-US" sz="2800" dirty="0"/>
              <a:t> </a:t>
            </a:r>
            <a:r>
              <a:rPr lang="en-US" sz="2800" dirty="0" err="1"/>
              <a:t>опору</a:t>
            </a:r>
            <a:r>
              <a:rPr lang="en-US" sz="2800" dirty="0"/>
              <a:t> </a:t>
            </a:r>
            <a:r>
              <a:rPr lang="en-US" sz="2800" dirty="0" err="1"/>
              <a:t>навантаження</a:t>
            </a:r>
            <a:r>
              <a:rPr lang="en-US" sz="2800" dirty="0"/>
              <a:t>, </a:t>
            </a:r>
            <a:r>
              <a:rPr lang="en-US" sz="2800" dirty="0" err="1"/>
              <a:t>температури</a:t>
            </a:r>
            <a:r>
              <a:rPr lang="en-US" sz="2800" dirty="0"/>
              <a:t> </a:t>
            </a:r>
            <a:r>
              <a:rPr lang="en-US" sz="2800" dirty="0" err="1"/>
              <a:t>навколишнього</a:t>
            </a:r>
            <a:r>
              <a:rPr lang="en-US" sz="2800" dirty="0"/>
              <a:t> </a:t>
            </a:r>
            <a:r>
              <a:rPr lang="en-US" sz="2800" dirty="0" err="1"/>
              <a:t>середовища</a:t>
            </a:r>
            <a:r>
              <a:rPr lang="en-US" sz="2800" dirty="0"/>
              <a:t>, </a:t>
            </a:r>
            <a:r>
              <a:rPr lang="en-US" sz="2800" dirty="0" err="1"/>
              <a:t>напруги</a:t>
            </a:r>
            <a:r>
              <a:rPr lang="en-US" sz="2800" dirty="0"/>
              <a:t> </a:t>
            </a:r>
            <a:r>
              <a:rPr lang="en-US" sz="2800" dirty="0" err="1"/>
              <a:t>живлення</a:t>
            </a:r>
            <a:r>
              <a:rPr lang="en-US" sz="2800" dirty="0"/>
              <a:t> </a:t>
            </a:r>
            <a:r>
              <a:rPr lang="en-US" sz="2800" dirty="0" err="1"/>
              <a:t>та</a:t>
            </a:r>
            <a:r>
              <a:rPr lang="en-US" sz="2800" dirty="0"/>
              <a:t> </a:t>
            </a:r>
            <a:r>
              <a:rPr lang="en-US" sz="2800" dirty="0" err="1"/>
              <a:t>ін</a:t>
            </a:r>
            <a:r>
              <a:rPr lang="en-US" sz="2800" dirty="0"/>
              <a:t>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en-US" sz="2800" dirty="0"/>
              <a:t> ОП </a:t>
            </a:r>
            <a:r>
              <a:rPr lang="en-US" sz="2800" dirty="0" err="1"/>
              <a:t>рідко</a:t>
            </a:r>
            <a:r>
              <a:rPr lang="en-US" sz="2800" dirty="0"/>
              <a:t> </a:t>
            </a:r>
            <a:r>
              <a:rPr lang="en-US" sz="2800" dirty="0" err="1"/>
              <a:t>використовуються</a:t>
            </a:r>
            <a:r>
              <a:rPr lang="en-US" sz="2800" dirty="0"/>
              <a:t> з </a:t>
            </a:r>
            <a:r>
              <a:rPr lang="en-US" sz="2800" dirty="0" err="1"/>
              <a:t>розімкненим</a:t>
            </a:r>
            <a:r>
              <a:rPr lang="en-US" sz="2800" dirty="0"/>
              <a:t> </a:t>
            </a:r>
            <a:r>
              <a:rPr lang="en-US" sz="2800" dirty="0" err="1"/>
              <a:t>колом</a:t>
            </a:r>
            <a:r>
              <a:rPr lang="en-US" sz="2800" dirty="0"/>
              <a:t> </a:t>
            </a:r>
            <a:r>
              <a:rPr lang="en-US" sz="2800" dirty="0" err="1"/>
              <a:t>зворотного</a:t>
            </a:r>
            <a:r>
              <a:rPr lang="en-US" sz="2800" dirty="0"/>
              <a:t> </a:t>
            </a:r>
            <a:r>
              <a:rPr lang="en-US" sz="2800" dirty="0" err="1"/>
              <a:t>зв'язку</a:t>
            </a:r>
            <a:r>
              <a:rPr lang="en-US" sz="2800" dirty="0"/>
              <a:t>, </a:t>
            </a:r>
            <a:r>
              <a:rPr lang="en-US" sz="2800" dirty="0" err="1"/>
              <a:t>за</a:t>
            </a:r>
            <a:r>
              <a:rPr lang="en-US" sz="2800" dirty="0"/>
              <a:t> </a:t>
            </a:r>
            <a:r>
              <a:rPr lang="en-US" sz="2800" dirty="0" err="1"/>
              <a:t>винятком</a:t>
            </a:r>
            <a:r>
              <a:rPr lang="en-US" sz="2800" dirty="0"/>
              <a:t> </a:t>
            </a:r>
            <a:r>
              <a:rPr lang="en-US" sz="2800" dirty="0" err="1"/>
              <a:t>випадків</a:t>
            </a:r>
            <a:r>
              <a:rPr lang="en-US" sz="2800" dirty="0"/>
              <a:t> </a:t>
            </a:r>
            <a:r>
              <a:rPr lang="en-US" sz="2800" dirty="0" err="1"/>
              <a:t>застосування</a:t>
            </a:r>
            <a:r>
              <a:rPr lang="en-US" sz="2800" dirty="0"/>
              <a:t> в </a:t>
            </a:r>
            <a:r>
              <a:rPr lang="en-US" sz="2800" dirty="0" err="1"/>
              <a:t>компараторах</a:t>
            </a:r>
            <a:r>
              <a:rPr lang="en-US" sz="2800" dirty="0"/>
              <a:t> </a:t>
            </a:r>
            <a:r>
              <a:rPr lang="en-US" sz="2800" dirty="0" err="1"/>
              <a:t>напруги</a:t>
            </a:r>
            <a:r>
              <a:rPr lang="en-US" sz="2800" dirty="0" smtClean="0"/>
              <a:t>.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en-US" sz="2800" dirty="0"/>
              <a:t> 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35696" y="476672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Коефіцієнт підсилення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068960"/>
            <a:ext cx="8712968" cy="2016224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Якщо частина вихідної напруги повертається через коло зворотного зв'язку до входу підсилювача, то такий зв'язок називається зворотнім. Якщо, напруга зворотного зв'язку віднімається від вхідного напруги, зворотний зв'язок називається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негативним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якщо ж вона додається до вхідної напруги, такий зв'язок називається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позитивним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548680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Принципи негативного зворотного зв'язку.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0405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79512" y="3933056"/>
            <a:ext cx="8964488" cy="2160240"/>
          </a:xfrm>
        </p:spPr>
        <p:txBody>
          <a:bodyPr>
            <a:noAutofit/>
          </a:bodyPr>
          <a:lstStyle/>
          <a:p>
            <a:pPr algn="l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Припустимо, що вхідна напруга змінилася від нуля до деякого позитивного значення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У перший момент часу вихідна напруга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Ua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а отже, і напруга зворотного зв'язку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kUa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також дорівнюють нулю. При цьому напруга, що прикладається до входу операційного підсилювача, складе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Так як це напруга підсилюється підсилювачем з великим коефіцієнтом підсилення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то величина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Ua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швидко зросте до деякого позитивного значення і разом з нею зросте також величина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kUa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Це призведе до зменшення напруги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Ud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прикладеного до входу підсилювача. Той факт, що вихідна напруга впливає на вхідну напругу, причому так, що цей вплив спрямований в бік, протилежний змін вхідної величини, і є проявом негативного зворотного зв'язку. В розглянутому випадку буде досягнуто стійкий стан. При цьому встановиться така величина вихідної напруги, що буде виконуватися умова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Ua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Ud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kUa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-9939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Принципи негативного зворотного зв'язку.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Рисунок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052736"/>
            <a:ext cx="5883910" cy="2115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1340768"/>
            <a:ext cx="8964488" cy="576064"/>
          </a:xfrm>
        </p:spPr>
        <p:txBody>
          <a:bodyPr>
            <a:noAutofit/>
          </a:bodyPr>
          <a:lstStyle/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Звідки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428471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Принципи негативного зворотного зв'язку.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28803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28803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8803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1916832"/>
            <a:ext cx="2271022" cy="720080"/>
          </a:xfrm>
          <a:prstGeom prst="rect">
            <a:avLst/>
          </a:prstGeom>
          <a:noFill/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28803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3212976"/>
            <a:ext cx="2088232" cy="616200"/>
          </a:xfrm>
          <a:prstGeom prst="rect">
            <a:avLst/>
          </a:prstGeom>
          <a:noFill/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179512" y="2636912"/>
            <a:ext cx="89644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" dirty="0" smtClean="0">
                <a:latin typeface="Times New Roman" pitchFamily="18" charset="0"/>
                <a:ea typeface="+mj-ea"/>
                <a:cs typeface="Times New Roman" pitchFamily="18" charset="0"/>
              </a:rPr>
              <a:t>Якщо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0" y="4869160"/>
            <a:ext cx="89644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uk-UA" sz="2000" dirty="0" smtClean="0">
                <a:latin typeface="Times New Roman" pitchFamily="18" charset="0"/>
                <a:ea typeface="+mj-ea"/>
                <a:cs typeface="Times New Roman" pitchFamily="18" charset="0"/>
              </a:rPr>
              <a:t>Таким чином, з цього співвідношення випливає, що коефіцієнт посилення підсилювача зі зворотним зв'язком визначається тільки зворотним зв'язком і не залежить від параметрів самого підсилювача. У найпростішому випадку ланцюг зворотного зв'язку є подільник напруги.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255303" y="241484"/>
            <a:ext cx="61970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</a:t>
            </a: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інвертуючий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підсилювач напруги.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9342" y="1572379"/>
            <a:ext cx="4425315" cy="2432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4365104"/>
            <a:ext cx="3888432" cy="648072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5085184"/>
            <a:ext cx="1224136" cy="360040"/>
          </a:xfrm>
          <a:prstGeom prst="rect">
            <a:avLst/>
          </a:prstGeom>
          <a:noFill/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5661248"/>
            <a:ext cx="1062118" cy="360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255303" y="241484"/>
            <a:ext cx="61970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</a:t>
            </a: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інвертуючий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підсилювач напруги.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1268760"/>
            <a:ext cx="6006667" cy="936104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2420888"/>
            <a:ext cx="2621091" cy="504056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3140968"/>
            <a:ext cx="3542394" cy="792088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4077072"/>
            <a:ext cx="936104" cy="732603"/>
          </a:xfrm>
          <a:prstGeom prst="rect">
            <a:avLst/>
          </a:prstGeom>
          <a:noFill/>
        </p:spPr>
      </p:pic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4221088"/>
            <a:ext cx="993710" cy="432048"/>
          </a:xfrm>
          <a:prstGeom prst="rect">
            <a:avLst/>
          </a:prstGeom>
          <a:noFill/>
        </p:spPr>
      </p:pic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4149080"/>
            <a:ext cx="1260140" cy="504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83568" y="241484"/>
            <a:ext cx="77995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uk-UA" sz="2800" b="1" dirty="0" err="1">
                <a:latin typeface="Times New Roman" pitchFamily="18" charset="0"/>
                <a:cs typeface="Times New Roman" pitchFamily="18" charset="0"/>
              </a:rPr>
              <a:t>інвертуючий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 підсилювач постійного струму.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" name="Рисунок 1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7" y="2304266"/>
            <a:ext cx="4175125" cy="270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192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 Ідеальним ОП називається підсилювач, що володіє дуже високими або,як прийнято говорити, ідеальними параметрами. Основні характеристикитакого ОУ:  коефіцієнт посилення нескінченно великий  ; смуга пропускання нескінченно велика   ; вхідний опір нескінченно велике   ; вихідний опір нескінченно малий                  ; вихідна напруга дорівнює нулю при нульовій напрузі на вході.</vt:lpstr>
      <vt:lpstr>      Коефіцієнт посилення ОП визначається відношенням зміни вихідної напруги до напруги між диференціальними входами підсилювача при розімкнутому колі зворотного зв'язку. В сучасних ОП величина коефіцієнта посилення досягає десятків, а іноді й сотень тисяч. Коефіцієнт посилення ОУ без зворотного зв'язку залежить від опору навантаження, температури навколишнього середовища, напруги живлення та ін.  ОП рідко використовуються з розімкненим колом зворотного зв'язку, за винятком випадків застосування в компараторах напруги.     </vt:lpstr>
      <vt:lpstr>Якщо частина вихідної напруги повертається через коло зворотного зв'язку до входу підсилювача, то такий зв'язок називається зворотнім. Якщо, напруга зворотного зв'язку віднімається від вхідного напруги, зворотний зв'язок називається негативним, якщо ж вона додається до вхідної напруги, такий зв'язок називається позитивним. </vt:lpstr>
      <vt:lpstr>Припустимо, що вхідна напруга змінилася від нуля до деякого позитивного значення Ue. У перший момент часу вихідна напруга Ua, а отже, і напруга зворотного зв'язку kUa також дорівнюють нулю. При цьому напруга, що прикладається до входу операційного підсилювача, складе Ud=Ua .  Так як це напруга підсилюється підсилювачем з великим коефіцієнтом підсилення Ad, то величина Ua швидко зросте до деякого позитивного значення і разом з нею зросте також величина kUa. Це призведе до зменшення напруги Ud, прикладеного до входу підсилювача. Той факт, що вихідна напруга впливає на вхідну напругу, причому так, що цей вплив спрямований в бік, протилежний змін вхідної величини, і є проявом негативного зворотного зв'язку. В розглянутому випадку буде досягнуто стійкий стан. При цьому встановиться така величина вихідної напруги, що буде виконуватися умова Ua= Ad* Ud= Ad(Ue- kUa)</vt:lpstr>
      <vt:lpstr>Звідки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Roshana&amp;Nuzhniy</dc:creator>
  <cp:lastModifiedBy>Roshana&amp;Nuzhniy</cp:lastModifiedBy>
  <cp:revision>3</cp:revision>
  <dcterms:created xsi:type="dcterms:W3CDTF">2022-03-03T07:45:01Z</dcterms:created>
  <dcterms:modified xsi:type="dcterms:W3CDTF">2022-03-03T09:59:32Z</dcterms:modified>
</cp:coreProperties>
</file>