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322CA-4543-4E38-B0A3-3730EF23C61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0519C-15BB-4110-A401-72C64E726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476672"/>
            <a:ext cx="84969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baseline="-25000" dirty="0" smtClean="0">
                <a:latin typeface="Times New Roman" pitchFamily="18" charset="0"/>
                <a:cs typeface="Times New Roman" pitchFamily="18" charset="0"/>
              </a:rPr>
              <a:t>ВСТУП</a:t>
            </a:r>
          </a:p>
          <a:p>
            <a:pPr algn="just"/>
            <a:r>
              <a:rPr lang="ru-RU" sz="3600" baseline="-25000" dirty="0" err="1" smtClean="0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36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600" baseline="-25000" dirty="0" err="1" smtClean="0">
                <a:latin typeface="Times New Roman" pitchFamily="18" charset="0"/>
                <a:cs typeface="Times New Roman" pitchFamily="18" charset="0"/>
              </a:rPr>
              <a:t>•фізичні</a:t>
            </a:r>
            <a:r>
              <a:rPr lang="uk-UA" sz="36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aseline="-25000" dirty="0">
                <a:latin typeface="Times New Roman" pitchFamily="18" charset="0"/>
                <a:cs typeface="Times New Roman" pitchFamily="18" charset="0"/>
              </a:rPr>
              <a:t>явища, пов’язані зі зміною концентрації і переміщенням заряджених часток у вакуумі, газі та твердих кристалічних тілах;</a:t>
            </a:r>
          </a:p>
          <a:p>
            <a:pPr algn="just"/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600" baseline="-25000" dirty="0" err="1" smtClean="0">
                <a:latin typeface="Times New Roman" pitchFamily="18" charset="0"/>
                <a:cs typeface="Times New Roman" pitchFamily="18" charset="0"/>
              </a:rPr>
              <a:t>електричні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характеристики та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електронновакуумних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іонних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напівпровідникових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600" baseline="-250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систем, у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електронно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вакуумні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іонні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напівпровідникові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прилади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3600" baseline="-25000" dirty="0">
                <a:latin typeface="Times New Roman" pitchFamily="18" charset="0"/>
                <a:cs typeface="Times New Roman" pitchFamily="18" charset="0"/>
              </a:rPr>
              <a:t>Перший із цих напрямків складає основу фізичної електроніки, другий і третій - технічної електроніки.</a:t>
            </a:r>
          </a:p>
          <a:p>
            <a:pPr algn="just"/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У свою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технічна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напрямки: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радіоелектроніка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промислова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ядерна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біологічна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aseline="-25000" dirty="0" err="1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1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електронно-діркового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переходу (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переходу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0808"/>
            <a:ext cx="5400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Р-</a:t>
            </a:r>
            <a:r>
              <a:rPr lang="en-US" sz="2000" dirty="0" smtClean="0"/>
              <a:t>n</a:t>
            </a:r>
            <a:r>
              <a:rPr lang="uk-UA" sz="2000" dirty="0" smtClean="0"/>
              <a:t> </a:t>
            </a:r>
            <a:r>
              <a:rPr lang="uk-UA" sz="2000" dirty="0"/>
              <a:t>переходом називається вузька зона на межі між шарами НП р- і </a:t>
            </a:r>
            <a:r>
              <a:rPr lang="en-US" sz="2000" dirty="0"/>
              <a:t>n</a:t>
            </a:r>
            <a:r>
              <a:rPr lang="uk-UA" sz="2000" dirty="0"/>
              <a:t>- типу</a:t>
            </a:r>
            <a:r>
              <a:rPr lang="ru-RU" sz="2000" dirty="0"/>
              <a:t>.</a:t>
            </a:r>
          </a:p>
          <a:p>
            <a:pPr algn="just"/>
            <a:r>
              <a:rPr lang="uk-UA" sz="2000" dirty="0"/>
              <a:t>Допустимо, що концентрація основ­них носіїв у обох шарах НП одна­кова. При об’єднанні двох НП виникає взаємна дифузія (яку можна вважати за дифузійний струм  ) електронів із </a:t>
            </a:r>
            <a:r>
              <a:rPr lang="en-US" sz="2000" dirty="0"/>
              <a:t>n</a:t>
            </a:r>
            <a:r>
              <a:rPr lang="uk-UA" sz="2000" dirty="0" err="1"/>
              <a:t>-шару</a:t>
            </a:r>
            <a:r>
              <a:rPr lang="uk-UA" sz="2000" dirty="0"/>
              <a:t> у </a:t>
            </a:r>
            <a:r>
              <a:rPr lang="uk-UA" sz="2000" dirty="0" err="1"/>
              <a:t>р-шар</a:t>
            </a:r>
            <a:r>
              <a:rPr lang="uk-UA" sz="2000" dirty="0"/>
              <a:t> (вони заповнюють вільні ковалентні зв’язки), а дірок - у протилежному напрямку. Внаслідок цього у приконтактній зоні НП </a:t>
            </a:r>
            <a:r>
              <a:rPr lang="en-US" sz="2000" dirty="0"/>
              <a:t>p</a:t>
            </a:r>
            <a:r>
              <a:rPr lang="uk-UA" sz="2000" dirty="0" err="1"/>
              <a:t>-типу</a:t>
            </a:r>
            <a:r>
              <a:rPr lang="uk-UA" sz="2000" dirty="0"/>
              <a:t> (завдяки іонам акцепторної домішки ) з’являється негативний заряд, а у приконтактній зоні </a:t>
            </a:r>
            <a:r>
              <a:rPr lang="en-US" sz="2000" dirty="0"/>
              <a:t>n</a:t>
            </a:r>
            <a:r>
              <a:rPr lang="uk-UA" sz="2000" dirty="0" err="1"/>
              <a:t>-типу</a:t>
            </a:r>
            <a:r>
              <a:rPr lang="uk-UA" sz="2000" dirty="0"/>
              <a:t> (завдяки іонам </a:t>
            </a:r>
            <a:r>
              <a:rPr lang="uk-UA" sz="2000" dirty="0" err="1"/>
              <a:t>донорної</a:t>
            </a:r>
            <a:r>
              <a:rPr lang="uk-UA" sz="2000" dirty="0"/>
              <a:t> домішки</a:t>
            </a:r>
            <a:r>
              <a:rPr lang="uk-UA" sz="2000" dirty="0" smtClean="0"/>
              <a:t>)</a:t>
            </a:r>
            <a:r>
              <a:rPr lang="en-US" sz="2000" dirty="0" smtClean="0"/>
              <a:t> </a:t>
            </a:r>
            <a:r>
              <a:rPr lang="uk-UA" sz="2000" dirty="0" smtClean="0"/>
              <a:t>-</a:t>
            </a:r>
            <a:r>
              <a:rPr lang="en-US" sz="2000" dirty="0" smtClean="0"/>
              <a:t> </a:t>
            </a:r>
            <a:r>
              <a:rPr lang="uk-UA" sz="2000" dirty="0" smtClean="0"/>
              <a:t>позитивний </a:t>
            </a:r>
            <a:r>
              <a:rPr lang="uk-UA" sz="2000" dirty="0"/>
              <a:t>заряд. </a:t>
            </a: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9" y="1368099"/>
            <a:ext cx="2952328" cy="479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1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електронно-діркового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переходу (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переходу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00808"/>
            <a:ext cx="8496944" cy="5899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Між цими зарядами вини­кає внутрішнє електричне поле з напру­женістю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Евн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що гальмує рух основних носіїв зарядів. З іншого боку, це поле виявляється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прискорюючим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для неосновних рухомих носіїв зарядів (теплових), внаслідок чого через межу між НП виникає дрейфова складова струму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ідр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, протилежна дифузійній складовій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ідиф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, зумовленій рухом основних носіїв зарядів (внаслідок протікання і відбувається рекомбінація рухомих основних носіїв зарядів).</a:t>
            </a:r>
          </a:p>
          <a:p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У сталому становищі</a:t>
            </a:r>
          </a:p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Ця </a:t>
            </a:r>
            <a:r>
              <a:rPr lang="uk-UA" sz="2800" baseline="-25000" dirty="0">
                <a:latin typeface="Times New Roman" pitchFamily="18" charset="0"/>
                <a:cs typeface="Times New Roman" pitchFamily="18" charset="0"/>
              </a:rPr>
              <a:t>рівновага настає за певної контактної різниці потенціалів, що визначається величиною об’ємного заряду і називається потенціальним бар’єром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потенціального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бар’єру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НП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германію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= (0,4 - 0,6) В, для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кремнію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(0,6 - 0,8) В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Зона об’ємного заряду - це і є електронно-дірковий перехід (р-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 перехід). Ширина його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вимірюється десятками мікронів. Оскільки у р-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 переході відсутні рухомі носії зарядів (він заповнений нерухомими іонами), то його електричний опір дуже великий.</a:t>
            </a:r>
          </a:p>
          <a:p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645024"/>
            <a:ext cx="1190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1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електронно-діркового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переходу (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переходу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00808"/>
            <a:ext cx="8496944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988840"/>
            <a:ext cx="84969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пряме</a:t>
            </a:r>
            <a:r>
              <a:rPr lang="ru-RU" dirty="0"/>
              <a:t> та </a:t>
            </a:r>
            <a:r>
              <a:rPr lang="ru-RU" dirty="0" err="1"/>
              <a:t>зворотне</a:t>
            </a:r>
            <a:r>
              <a:rPr lang="ru-RU" dirty="0"/>
              <a:t> </a:t>
            </a:r>
            <a:r>
              <a:rPr lang="ru-RU" dirty="0" err="1"/>
              <a:t>включення</a:t>
            </a:r>
            <a:r>
              <a:rPr lang="ru-RU" dirty="0"/>
              <a:t> </a:t>
            </a:r>
            <a:r>
              <a:rPr lang="en-US" dirty="0"/>
              <a:t>p</a:t>
            </a:r>
            <a:r>
              <a:rPr lang="ru-RU" dirty="0"/>
              <a:t>-</a:t>
            </a:r>
            <a:r>
              <a:rPr lang="en-US" dirty="0"/>
              <a:t>n </a:t>
            </a:r>
            <a:r>
              <a:rPr lang="uk-UA" dirty="0"/>
              <a:t>переходу </a:t>
            </a:r>
            <a:endParaRPr lang="ru-RU" dirty="0"/>
          </a:p>
          <a:p>
            <a:r>
              <a:rPr lang="ru-RU" dirty="0"/>
              <a:t>При </a:t>
            </a:r>
            <a:r>
              <a:rPr lang="ru-RU" dirty="0" err="1"/>
              <a:t>зворотному</a:t>
            </a:r>
            <a:r>
              <a:rPr lang="ru-RU" dirty="0"/>
              <a:t> </a:t>
            </a:r>
            <a:r>
              <a:rPr lang="ru-RU" dirty="0" err="1"/>
              <a:t>вмиканні</a:t>
            </a:r>
            <a:r>
              <a:rPr lang="ru-RU" dirty="0"/>
              <a:t> до </a:t>
            </a:r>
            <a:r>
              <a:rPr lang="ru-RU" dirty="0" err="1"/>
              <a:t>р</a:t>
            </a:r>
            <a:r>
              <a:rPr lang="ru-RU" dirty="0"/>
              <a:t>-</a:t>
            </a:r>
            <a:r>
              <a:rPr lang="en-US" dirty="0"/>
              <a:t>n</a:t>
            </a:r>
            <a:r>
              <a:rPr lang="ru-RU" dirty="0"/>
              <a:t> переходу </a:t>
            </a:r>
            <a:r>
              <a:rPr lang="ru-RU" dirty="0" err="1"/>
              <a:t>прикладається</a:t>
            </a:r>
            <a:r>
              <a:rPr lang="ru-RU" dirty="0"/>
              <a:t> </a:t>
            </a:r>
            <a:r>
              <a:rPr lang="ru-RU" dirty="0" err="1"/>
              <a:t>зовнішня</a:t>
            </a:r>
            <a:r>
              <a:rPr lang="ru-RU" dirty="0"/>
              <a:t> </a:t>
            </a:r>
            <a:r>
              <a:rPr lang="ru-RU" dirty="0" err="1"/>
              <a:t>напруга</a:t>
            </a:r>
            <a:r>
              <a:rPr lang="ru-RU" dirty="0"/>
              <a:t> </a:t>
            </a:r>
            <a:r>
              <a:rPr lang="en-US" dirty="0"/>
              <a:t>U</a:t>
            </a:r>
            <a:r>
              <a:rPr lang="ru-RU" dirty="0" err="1"/>
              <a:t>зн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поля </a:t>
            </a:r>
            <a:r>
              <a:rPr lang="ru-RU" dirty="0" err="1"/>
              <a:t>додається</a:t>
            </a:r>
            <a:r>
              <a:rPr lang="ru-RU" dirty="0"/>
              <a:t>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електричне</a:t>
            </a:r>
            <a:r>
              <a:rPr lang="ru-RU" dirty="0"/>
              <a:t> поле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напруженістю</a:t>
            </a:r>
            <a:r>
              <a:rPr lang="ru-RU" dirty="0"/>
              <a:t> </a:t>
            </a:r>
            <a:r>
              <a:rPr lang="ru-RU" dirty="0" err="1"/>
              <a:t>Езн</a:t>
            </a:r>
            <a:r>
              <a:rPr lang="ru-RU" dirty="0"/>
              <a:t>. У </a:t>
            </a:r>
            <a:r>
              <a:rPr lang="ru-RU" dirty="0" err="1"/>
              <a:t>результаті</a:t>
            </a:r>
            <a:r>
              <a:rPr lang="ru-RU" dirty="0"/>
              <a:t> поле в </a:t>
            </a:r>
            <a:r>
              <a:rPr lang="ru-RU" dirty="0" err="1"/>
              <a:t>р</a:t>
            </a:r>
            <a:r>
              <a:rPr lang="ru-RU" dirty="0"/>
              <a:t>-</a:t>
            </a:r>
            <a:r>
              <a:rPr lang="en-US" dirty="0"/>
              <a:t>n </a:t>
            </a:r>
            <a:r>
              <a:rPr lang="ru-RU" dirty="0" err="1"/>
              <a:t>переході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напруженість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</a:p>
          <a:p>
            <a:pPr algn="ctr"/>
            <a:r>
              <a:rPr lang="ru-RU" dirty="0" err="1"/>
              <a:t>Ерез=Евн+Езн</a:t>
            </a:r>
            <a:endParaRPr lang="ru-RU" dirty="0"/>
          </a:p>
          <a:p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електричний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р</a:t>
            </a:r>
            <a:r>
              <a:rPr lang="ru-RU" dirty="0"/>
              <a:t>-</a:t>
            </a:r>
            <a:r>
              <a:rPr lang="en-US" dirty="0"/>
              <a:t>n</a:t>
            </a:r>
            <a:r>
              <a:rPr lang="ru-RU" dirty="0"/>
              <a:t> переходу </a:t>
            </a:r>
            <a:r>
              <a:rPr lang="ru-RU" dirty="0" err="1"/>
              <a:t>дуже</a:t>
            </a:r>
            <a:r>
              <a:rPr lang="ru-RU" dirty="0"/>
              <a:t> великий, то </a:t>
            </a:r>
            <a:r>
              <a:rPr lang="ru-RU" dirty="0" err="1"/>
              <a:t>майже</a:t>
            </a:r>
            <a:r>
              <a:rPr lang="ru-RU" dirty="0"/>
              <a:t> вся </a:t>
            </a:r>
            <a:r>
              <a:rPr lang="ru-RU" dirty="0" err="1"/>
              <a:t>напруга</a:t>
            </a:r>
            <a:r>
              <a:rPr lang="ru-RU" dirty="0"/>
              <a:t> </a:t>
            </a:r>
            <a:r>
              <a:rPr lang="en-US" dirty="0"/>
              <a:t>U</a:t>
            </a:r>
            <a:r>
              <a:rPr lang="ru-RU" dirty="0" err="1"/>
              <a:t>зн</a:t>
            </a:r>
            <a:r>
              <a:rPr lang="ru-RU" dirty="0"/>
              <a:t> </a:t>
            </a:r>
            <a:r>
              <a:rPr lang="ru-RU" dirty="0" err="1"/>
              <a:t>прикладається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.</a:t>
            </a:r>
          </a:p>
          <a:p>
            <a:endParaRPr lang="uk-UA" baseline="-250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293096"/>
            <a:ext cx="2519561" cy="237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1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електронно-діркового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переходу (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переходу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00808"/>
            <a:ext cx="8496944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988840"/>
            <a:ext cx="84969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потенціалів</a:t>
            </a:r>
            <a:r>
              <a:rPr lang="ru-RU" dirty="0" smtClean="0"/>
              <a:t> на </a:t>
            </a:r>
            <a:r>
              <a:rPr lang="ru-RU" dirty="0" err="1" smtClean="0"/>
              <a:t>переході</a:t>
            </a:r>
            <a:r>
              <a:rPr lang="ru-RU" dirty="0" smtClean="0"/>
              <a:t> становить</a:t>
            </a:r>
          </a:p>
          <a:p>
            <a:endParaRPr lang="ru-RU" dirty="0" smtClean="0"/>
          </a:p>
          <a:p>
            <a:r>
              <a:rPr lang="ru-RU" dirty="0" err="1" smtClean="0"/>
              <a:t>Запірні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переходу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зростають</a:t>
            </a:r>
            <a:r>
              <a:rPr lang="ru-RU" dirty="0" smtClean="0"/>
              <a:t>, </a:t>
            </a:r>
            <a:r>
              <a:rPr lang="ru-RU" dirty="0" err="1" smtClean="0"/>
              <a:t>дифузійна</a:t>
            </a:r>
            <a:r>
              <a:rPr lang="ru-RU" dirty="0" smtClean="0"/>
              <a:t> </a:t>
            </a:r>
            <a:r>
              <a:rPr lang="ru-RU" dirty="0" err="1" smtClean="0"/>
              <a:t>складова</a:t>
            </a:r>
            <a:r>
              <a:rPr lang="ru-RU" dirty="0" smtClean="0"/>
              <a:t> струму </a:t>
            </a:r>
            <a:r>
              <a:rPr lang="ru-RU" dirty="0" err="1" smtClean="0"/>
              <a:t>ідиф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, а </a:t>
            </a:r>
            <a:r>
              <a:rPr lang="ru-RU" dirty="0" err="1" smtClean="0"/>
              <a:t>дрейфова</a:t>
            </a:r>
            <a:r>
              <a:rPr lang="ru-RU" dirty="0" smtClean="0"/>
              <a:t> </a:t>
            </a:r>
            <a:r>
              <a:rPr lang="ru-RU" dirty="0" err="1" smtClean="0"/>
              <a:t>ідр</a:t>
            </a:r>
            <a:r>
              <a:rPr lang="ru-RU" dirty="0" smtClean="0"/>
              <a:t> не </a:t>
            </a:r>
            <a:r>
              <a:rPr lang="ru-RU" dirty="0" err="1" smtClean="0"/>
              <a:t>змінюється</a:t>
            </a:r>
            <a:r>
              <a:rPr lang="ru-RU" dirty="0" smtClean="0"/>
              <a:t> 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нагріву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). </a:t>
            </a:r>
            <a:r>
              <a:rPr lang="en-US" dirty="0" err="1" smtClean="0"/>
              <a:t>Через</a:t>
            </a:r>
            <a:r>
              <a:rPr lang="en-US" dirty="0" smtClean="0"/>
              <a:t> </a:t>
            </a:r>
            <a:r>
              <a:rPr lang="en-US" dirty="0" err="1" smtClean="0"/>
              <a:t>перехід</a:t>
            </a:r>
            <a:r>
              <a:rPr lang="en-US" dirty="0" smtClean="0"/>
              <a:t> </a:t>
            </a:r>
            <a:r>
              <a:rPr lang="en-US" dirty="0" err="1" smtClean="0"/>
              <a:t>протікає</a:t>
            </a:r>
            <a:r>
              <a:rPr lang="en-US" dirty="0" smtClean="0"/>
              <a:t> </a:t>
            </a:r>
            <a:r>
              <a:rPr lang="en-US" dirty="0" err="1" smtClean="0"/>
              <a:t>зворотний</a:t>
            </a:r>
            <a:r>
              <a:rPr lang="en-US" dirty="0" smtClean="0"/>
              <a:t> </a:t>
            </a:r>
            <a:r>
              <a:rPr lang="en-US" dirty="0" err="1" smtClean="0"/>
              <a:t>струм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ідиф=</a:t>
            </a:r>
            <a:r>
              <a:rPr lang="ru-RU" dirty="0" smtClean="0"/>
              <a:t> 0, то </a:t>
            </a:r>
            <a:r>
              <a:rPr lang="ru-RU" dirty="0" err="1" smtClean="0"/>
              <a:t>зворотний</a:t>
            </a:r>
            <a:r>
              <a:rPr lang="ru-RU" dirty="0" smtClean="0"/>
              <a:t> струм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концентрацією</a:t>
            </a:r>
            <a:r>
              <a:rPr lang="ru-RU" dirty="0" smtClean="0"/>
              <a:t> </a:t>
            </a:r>
            <a:r>
              <a:rPr lang="ru-RU" dirty="0" err="1" smtClean="0"/>
              <a:t>неосновних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 </a:t>
            </a:r>
            <a:r>
              <a:rPr lang="ru-RU" dirty="0" err="1" smtClean="0"/>
              <a:t>зарядів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незначним</a:t>
            </a:r>
            <a:r>
              <a:rPr lang="ru-RU" dirty="0" smtClean="0"/>
              <a:t>.</a:t>
            </a:r>
          </a:p>
          <a:p>
            <a:endParaRPr lang="uk-UA" baseline="-25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76872"/>
            <a:ext cx="16954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356992"/>
            <a:ext cx="1619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1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електронно-діркового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переходу (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переходу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00808"/>
            <a:ext cx="8496944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При прямому 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вмиканні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зазначеної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полярності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напруги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зовнішнє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електричне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поле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спрямоване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назустріч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результуюча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напруженість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зменшується</a:t>
            </a:r>
            <a:endParaRPr lang="ru-RU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ідиф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ідр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зменшується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потенціалів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становить</a:t>
            </a:r>
          </a:p>
          <a:p>
            <a:endParaRPr lang="uk-U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988840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780928"/>
            <a:ext cx="16002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12976"/>
            <a:ext cx="30194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779912" y="3212976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перехід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тече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прямий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струм</a:t>
            </a:r>
          </a:p>
          <a:p>
            <a:endParaRPr lang="ru-RU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зумовлюється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дифузійною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струму,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рухомих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носіїв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зарядів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великим.</a:t>
            </a:r>
          </a:p>
          <a:p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переходу явно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виражені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нелінійні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струму,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протікає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прикладеної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напруги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ілюструють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25000" dirty="0" err="1">
                <a:latin typeface="Times New Roman" pitchFamily="18" charset="0"/>
                <a:cs typeface="Times New Roman" pitchFamily="18" charset="0"/>
              </a:rPr>
              <a:t>вольт-амперної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 характеристики (ВАХ).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3573016"/>
            <a:ext cx="1609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1"/>
            <a:ext cx="8496944" cy="1713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ВАХ 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електронно-діркового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 переходу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00808"/>
            <a:ext cx="8496944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496944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Теоретична ВАХ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переходу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пряму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(1) та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зворотну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(2,3)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гілки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напруга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прямого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вмикання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перехід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опір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великий,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тече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малий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струм. Як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збільшенням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	 	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останнє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досягне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запірні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р-п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переходу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зникають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струм через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перехід визначається лише провідністю р- і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шарів.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Таким чином, р-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перехід має вентильні властивості (від німецько­го слова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ventil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клапан), тобто при прямому вмиканні його опір малий, а при зворотному </a:t>
            </a:r>
            <a:r>
              <a:rPr lang="uk-UA" sz="2800" dirty="0" smtClean="0"/>
              <a:t>-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значний.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3717032"/>
            <a:ext cx="52565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При зростанні від нуля зворотної напруги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швидкість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руху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неосновних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носіїв через перехід зростає. При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швидкість рухомих носіїв така, що їх енергії вистачає для виникнення в матеріалі ударної іонізації - вибивання додаткових носіїв заряду. Внаслідок цього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відбувається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лавиноподібний зріст зворотного струму. Це явище називається електричним пробоєм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переходу, 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напругою пробою. </a:t>
            </a:r>
            <a:endParaRPr lang="ru-RU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861048"/>
            <a:ext cx="3171066" cy="235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772816"/>
            <a:ext cx="704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204864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2420888"/>
            <a:ext cx="8286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376" y="3717032"/>
            <a:ext cx="381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4365104"/>
            <a:ext cx="6762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5949280"/>
            <a:ext cx="266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1"/>
            <a:ext cx="8496944" cy="1713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ВАХ 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електронно-діркового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 переходу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00808"/>
            <a:ext cx="8496944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496944" cy="3826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aseline="-25000" dirty="0" smtClean="0"/>
              <a:t>Якщо</a:t>
            </a:r>
            <a:r>
              <a:rPr lang="uk-UA" sz="2800" dirty="0" smtClean="0"/>
              <a:t> </a:t>
            </a:r>
            <a:r>
              <a:rPr lang="uk-UA" sz="2800" baseline="-25000" dirty="0" smtClean="0"/>
              <a:t>при </a:t>
            </a:r>
            <a:r>
              <a:rPr lang="uk-UA" sz="2800" baseline="-25000" dirty="0"/>
              <a:t>цьому </a:t>
            </a:r>
            <a:r>
              <a:rPr lang="uk-UA" sz="2800" baseline="-25000" dirty="0" smtClean="0"/>
              <a:t>р-</a:t>
            </a:r>
            <a:r>
              <a:rPr lang="en-US" sz="2800" baseline="-25000" dirty="0" smtClean="0"/>
              <a:t>n</a:t>
            </a:r>
            <a:r>
              <a:rPr lang="uk-UA" sz="2800" baseline="-25000" dirty="0" smtClean="0"/>
              <a:t> </a:t>
            </a:r>
            <a:r>
              <a:rPr lang="uk-UA" sz="2800" baseline="-25000" dirty="0"/>
              <a:t>перехід ефективно охолоджується, різке зростання потужності, що в ньому виділяється </a:t>
            </a:r>
            <a:r>
              <a:rPr lang="en-US" sz="2800" baseline="-25000" dirty="0"/>
              <a:t>	</a:t>
            </a:r>
            <a:r>
              <a:rPr lang="uk-UA" sz="2800" baseline="-25000" dirty="0" smtClean="0"/>
              <a:t>, </a:t>
            </a:r>
            <a:r>
              <a:rPr lang="uk-UA" sz="2800" baseline="-25000" dirty="0"/>
              <a:t>не призводить до суттєвих змін температури структури і електричний пробій протікає при незмінній напрузі. Це явище має зворотний характер. Тобто, при зниженні </a:t>
            </a:r>
            <a:r>
              <a:rPr lang="en-US" sz="2800" baseline="-25000" dirty="0"/>
              <a:t>		</a:t>
            </a:r>
            <a:r>
              <a:rPr lang="uk-UA" sz="2800" baseline="-25000" dirty="0" smtClean="0"/>
              <a:t>запірні </a:t>
            </a:r>
            <a:r>
              <a:rPr lang="uk-UA" sz="2800" baseline="-25000" dirty="0"/>
              <a:t>властивості </a:t>
            </a:r>
            <a:r>
              <a:rPr lang="uk-UA" sz="2800" baseline="-25000" dirty="0" smtClean="0"/>
              <a:t>р-</a:t>
            </a:r>
            <a:r>
              <a:rPr lang="en-US" sz="2800" baseline="-25000" dirty="0" smtClean="0"/>
              <a:t>n</a:t>
            </a:r>
            <a:r>
              <a:rPr lang="uk-UA" sz="2800" baseline="-25000" dirty="0" smtClean="0"/>
              <a:t> </a:t>
            </a:r>
            <a:r>
              <a:rPr lang="uk-UA" sz="2800" baseline="-25000" dirty="0"/>
              <a:t>переходу відновлюються (гілка 2 </a:t>
            </a:r>
            <a:r>
              <a:rPr lang="uk-UA" sz="2800" baseline="-25000" dirty="0" err="1"/>
              <a:t>ВАХ</a:t>
            </a:r>
            <a:r>
              <a:rPr lang="uk-UA" sz="2800" baseline="-25000" dirty="0"/>
              <a:t>).</a:t>
            </a:r>
          </a:p>
          <a:p>
            <a:r>
              <a:rPr lang="ru-RU" sz="2800" baseline="-25000" dirty="0" err="1"/>
              <a:t>Явище</a:t>
            </a:r>
            <a:r>
              <a:rPr lang="ru-RU" sz="2800" baseline="-25000" dirty="0"/>
              <a:t> </a:t>
            </a:r>
            <a:r>
              <a:rPr lang="ru-RU" sz="2800" baseline="-25000" dirty="0" err="1"/>
              <a:t>електричного</a:t>
            </a:r>
            <a:r>
              <a:rPr lang="ru-RU" sz="2800" baseline="-25000" dirty="0"/>
              <a:t> пробою </a:t>
            </a:r>
            <a:r>
              <a:rPr lang="ru-RU" sz="2800" baseline="-25000" dirty="0" err="1"/>
              <a:t>використовується</a:t>
            </a:r>
            <a:r>
              <a:rPr lang="ru-RU" sz="2800" baseline="-25000" dirty="0"/>
              <a:t>, </a:t>
            </a:r>
            <a:r>
              <a:rPr lang="ru-RU" sz="2800" baseline="-25000" dirty="0" err="1"/>
              <a:t>наприклад</a:t>
            </a:r>
            <a:r>
              <a:rPr lang="ru-RU" sz="2800" baseline="-25000" dirty="0"/>
              <a:t>, при </a:t>
            </a:r>
            <a:r>
              <a:rPr lang="ru-RU" sz="2800" baseline="-25000" dirty="0" err="1"/>
              <a:t>створенні</a:t>
            </a:r>
            <a:r>
              <a:rPr lang="ru-RU" sz="2800" baseline="-25000" dirty="0"/>
              <a:t> такого НП </a:t>
            </a:r>
            <a:r>
              <a:rPr lang="ru-RU" sz="2800" baseline="-25000" dirty="0" err="1"/>
              <a:t>приладу</a:t>
            </a:r>
            <a:r>
              <a:rPr lang="ru-RU" sz="2800" baseline="-25000" dirty="0"/>
              <a:t> як </a:t>
            </a:r>
            <a:r>
              <a:rPr lang="ru-RU" sz="2800" baseline="-25000" dirty="0" err="1"/>
              <a:t>стабілітрон</a:t>
            </a:r>
            <a:r>
              <a:rPr lang="ru-RU" sz="2800" baseline="-25000" dirty="0"/>
              <a:t>.</a:t>
            </a:r>
          </a:p>
          <a:p>
            <a:r>
              <a:rPr lang="uk-UA" sz="2800" baseline="-25000" dirty="0"/>
              <a:t>При неефективному тепловідведенні, температура структури зростає (кількість рухомих носіїв при цьому збільшується також за рахунок теплової генерації), доки електричний пробій не переходить у тепловий, коли матеріал розплавляється і </a:t>
            </a:r>
            <a:r>
              <a:rPr lang="uk-UA" sz="2800" baseline="-25000" dirty="0" smtClean="0"/>
              <a:t>р-</a:t>
            </a:r>
            <a:r>
              <a:rPr lang="en-US" sz="2800" baseline="-25000" dirty="0" smtClean="0"/>
              <a:t>n</a:t>
            </a:r>
            <a:r>
              <a:rPr lang="uk-UA" sz="2800" baseline="-25000" dirty="0" smtClean="0"/>
              <a:t> </a:t>
            </a:r>
            <a:r>
              <a:rPr lang="uk-UA" sz="2800" baseline="-25000" dirty="0"/>
              <a:t>перехід руйнується. Тепловий пробій, зрозуміло, </a:t>
            </a:r>
            <a:r>
              <a:rPr lang="uk-UA" sz="2800" baseline="-25000" dirty="0" smtClean="0"/>
              <a:t>є</a:t>
            </a:r>
            <a:r>
              <a:rPr lang="uk-UA" sz="2800" dirty="0" smtClean="0"/>
              <a:t> </a:t>
            </a:r>
            <a:r>
              <a:rPr lang="uk-UA" sz="2800" baseline="-25000" dirty="0" smtClean="0"/>
              <a:t>незворотним </a:t>
            </a:r>
            <a:r>
              <a:rPr lang="uk-UA" sz="2800" baseline="-25000" dirty="0"/>
              <a:t>(гілка З </a:t>
            </a:r>
            <a:r>
              <a:rPr lang="uk-UA" sz="2800" baseline="-25000" dirty="0" err="1"/>
              <a:t>ВАХ</a:t>
            </a:r>
            <a:r>
              <a:rPr lang="uk-UA" sz="2800" baseline="-25000" dirty="0"/>
              <a:t>).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44824"/>
            <a:ext cx="723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420888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700808"/>
            <a:ext cx="8496944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496944" cy="4113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aseline="-25000" dirty="0" smtClean="0"/>
              <a:t>Отже, р-</a:t>
            </a:r>
            <a:r>
              <a:rPr lang="en-US" sz="2800" baseline="-25000" dirty="0" smtClean="0"/>
              <a:t>n</a:t>
            </a:r>
            <a:r>
              <a:rPr lang="uk-UA" sz="2800" baseline="-25000" dirty="0" smtClean="0"/>
              <a:t> перехід - це явище, що виникає на межі двох НП різного типу провідності і характеризується відсутністю у прилеглій до цієї межі зоні вільних носіїв заряду, через що її опір нескінченний. Тому р-</a:t>
            </a:r>
            <a:r>
              <a:rPr lang="en-US" sz="2800" baseline="-25000" dirty="0" smtClean="0"/>
              <a:t>n</a:t>
            </a:r>
            <a:r>
              <a:rPr lang="uk-UA" sz="2800" baseline="-25000" dirty="0" smtClean="0"/>
              <a:t> перехід ще називають запірним шаром.</a:t>
            </a:r>
          </a:p>
          <a:p>
            <a:r>
              <a:rPr lang="ru-RU" sz="2800" baseline="-25000" dirty="0" err="1" smtClean="0"/>
              <a:t>Властивості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р</a:t>
            </a:r>
            <a:r>
              <a:rPr lang="ru-RU" sz="2800" baseline="-25000" dirty="0" smtClean="0"/>
              <a:t>-</a:t>
            </a:r>
            <a:r>
              <a:rPr lang="en-US" sz="2800" baseline="-25000" dirty="0" smtClean="0"/>
              <a:t>n</a:t>
            </a:r>
            <a:r>
              <a:rPr lang="ru-RU" sz="2800" baseline="-25000" dirty="0" smtClean="0"/>
              <a:t> переходу, </a:t>
            </a:r>
            <a:r>
              <a:rPr lang="ru-RU" sz="2800" baseline="-25000" dirty="0" err="1" smtClean="0"/>
              <a:t>що</a:t>
            </a:r>
            <a:r>
              <a:rPr lang="ru-RU" sz="2800" baseline="-25000" dirty="0" smtClean="0"/>
              <a:t> (в основному) </a:t>
            </a:r>
            <a:r>
              <a:rPr lang="ru-RU" sz="2800" baseline="-25000" dirty="0" err="1" smtClean="0"/>
              <a:t>використовуються</a:t>
            </a:r>
            <a:r>
              <a:rPr lang="ru-RU" sz="2800" baseline="-25000" dirty="0" smtClean="0"/>
              <a:t> при </a:t>
            </a:r>
            <a:r>
              <a:rPr lang="ru-RU" sz="2800" baseline="-25000" dirty="0" err="1" smtClean="0"/>
              <a:t>побудові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електронних</a:t>
            </a:r>
            <a:r>
              <a:rPr lang="ru-RU" sz="2800" baseline="-25000" dirty="0" smtClean="0"/>
              <a:t> НП </a:t>
            </a:r>
            <a:r>
              <a:rPr lang="ru-RU" sz="2800" baseline="-25000" dirty="0" err="1" smtClean="0"/>
              <a:t>приладів</a:t>
            </a:r>
            <a:r>
              <a:rPr lang="ru-RU" sz="2800" baseline="-25000" dirty="0" smtClean="0"/>
              <a:t>:</a:t>
            </a:r>
          </a:p>
          <a:p>
            <a:r>
              <a:rPr lang="ru-RU" sz="2800" baseline="-25000" dirty="0" smtClean="0"/>
              <a:t>1)одностороння </a:t>
            </a:r>
            <a:r>
              <a:rPr lang="ru-RU" sz="2800" baseline="-25000" dirty="0" err="1" smtClean="0"/>
              <a:t>провідність</a:t>
            </a:r>
            <a:r>
              <a:rPr lang="ru-RU" sz="2800" baseline="-25000" dirty="0" smtClean="0"/>
              <a:t> (</a:t>
            </a:r>
            <a:r>
              <a:rPr lang="ru-RU" sz="2800" baseline="-25000" dirty="0" err="1" smtClean="0"/>
              <a:t>вентильні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властивості</a:t>
            </a:r>
            <a:r>
              <a:rPr lang="ru-RU" sz="2800" baseline="-25000" dirty="0" smtClean="0"/>
              <a:t>);</a:t>
            </a:r>
          </a:p>
          <a:p>
            <a:r>
              <a:rPr lang="ru-RU" sz="2800" baseline="-25000" dirty="0" smtClean="0"/>
              <a:t>2)</a:t>
            </a:r>
            <a:r>
              <a:rPr lang="ru-RU" sz="2800" baseline="-25000" dirty="0" err="1" smtClean="0"/>
              <a:t>дуже</a:t>
            </a:r>
            <a:r>
              <a:rPr lang="ru-RU" sz="2800" baseline="-25000" dirty="0" smtClean="0"/>
              <a:t> великий </a:t>
            </a:r>
            <a:r>
              <a:rPr lang="ru-RU" sz="2800" baseline="-25000" dirty="0" err="1" smtClean="0"/>
              <a:t>опір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зони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р</a:t>
            </a:r>
            <a:r>
              <a:rPr lang="ru-RU" sz="2800" baseline="-25000" dirty="0" smtClean="0"/>
              <a:t>-</a:t>
            </a:r>
            <a:r>
              <a:rPr lang="en-US" sz="2800" baseline="-25000" dirty="0" smtClean="0"/>
              <a:t>n</a:t>
            </a:r>
            <a:r>
              <a:rPr lang="ru-RU" sz="2800" baseline="-25000" dirty="0" smtClean="0"/>
              <a:t> переходу як </a:t>
            </a:r>
            <a:r>
              <a:rPr lang="ru-RU" sz="2800" baseline="-25000" dirty="0" err="1" smtClean="0"/>
              <a:t>зони</a:t>
            </a:r>
            <a:r>
              <a:rPr lang="ru-RU" sz="2800" baseline="-25000" dirty="0" smtClean="0"/>
              <a:t>, де </a:t>
            </a:r>
            <a:r>
              <a:rPr lang="ru-RU" sz="2800" baseline="-25000" dirty="0" err="1" smtClean="0"/>
              <a:t>немає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вільних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носіїв</a:t>
            </a:r>
            <a:r>
              <a:rPr lang="ru-RU" sz="2800" baseline="-25000" dirty="0" smtClean="0"/>
              <a:t> заряду (</a:t>
            </a:r>
            <a:r>
              <a:rPr lang="ru-RU" sz="2800" baseline="-25000" dirty="0" err="1" smtClean="0"/>
              <a:t>запірні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властивості</a:t>
            </a:r>
            <a:r>
              <a:rPr lang="ru-RU" sz="2800" baseline="-25000" dirty="0" smtClean="0"/>
              <a:t>);</a:t>
            </a:r>
          </a:p>
          <a:p>
            <a:r>
              <a:rPr lang="ru-RU" sz="2800" baseline="-25000" dirty="0" smtClean="0"/>
              <a:t>3)</a:t>
            </a:r>
            <a:r>
              <a:rPr lang="ru-RU" sz="2800" baseline="-25000" dirty="0" err="1" smtClean="0"/>
              <a:t>зміна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ширини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р</a:t>
            </a:r>
            <a:r>
              <a:rPr lang="ru-RU" sz="2800" baseline="-25000" dirty="0" smtClean="0"/>
              <a:t>-</a:t>
            </a:r>
            <a:r>
              <a:rPr lang="en-US" sz="2800" baseline="-25000" dirty="0" smtClean="0"/>
              <a:t>n</a:t>
            </a:r>
            <a:r>
              <a:rPr lang="ru-RU" sz="2800" baseline="-25000" dirty="0" smtClean="0"/>
              <a:t> переходу </a:t>
            </a:r>
            <a:r>
              <a:rPr lang="ru-RU" sz="2800" baseline="-25000" dirty="0" err="1" smtClean="0"/>
              <a:t>зі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зміною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величини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зворотної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напруги</a:t>
            </a:r>
            <a:r>
              <a:rPr lang="ru-RU" sz="2800" baseline="-25000" dirty="0" smtClean="0"/>
              <a:t> (як результат - </a:t>
            </a:r>
            <a:r>
              <a:rPr lang="ru-RU" sz="2800" baseline="-25000" dirty="0" err="1" smtClean="0"/>
              <a:t>зміна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ємності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р</a:t>
            </a:r>
            <a:r>
              <a:rPr lang="ru-RU" sz="2800" baseline="-25000" dirty="0" smtClean="0"/>
              <a:t>-</a:t>
            </a:r>
            <a:r>
              <a:rPr lang="en-US" sz="2800" baseline="-25000" dirty="0" smtClean="0"/>
              <a:t>n</a:t>
            </a:r>
            <a:r>
              <a:rPr lang="ru-RU" sz="2800" baseline="-25000" dirty="0" smtClean="0"/>
              <a:t> переходу);</a:t>
            </a:r>
          </a:p>
          <a:p>
            <a:r>
              <a:rPr lang="ru-RU" sz="2800" baseline="-25000" dirty="0" smtClean="0"/>
              <a:t>4)</a:t>
            </a:r>
            <a:r>
              <a:rPr lang="ru-RU" sz="2800" baseline="-25000" dirty="0" err="1" smtClean="0"/>
              <a:t>стабільність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напруги</a:t>
            </a:r>
            <a:r>
              <a:rPr lang="ru-RU" sz="2800" baseline="-25000" dirty="0" smtClean="0"/>
              <a:t> на</a:t>
            </a:r>
            <a:r>
              <a:rPr lang="en-US" sz="2800" baseline="-25000" dirty="0" smtClean="0"/>
              <a:t> </a:t>
            </a:r>
            <a:r>
              <a:rPr lang="ru-RU" sz="2800" baseline="-25000" dirty="0" err="1" smtClean="0"/>
              <a:t>р</a:t>
            </a:r>
            <a:r>
              <a:rPr lang="ru-RU" sz="2800" baseline="-25000" dirty="0" smtClean="0"/>
              <a:t>-</a:t>
            </a:r>
            <a:r>
              <a:rPr lang="en-US" sz="2800" baseline="-25000" dirty="0" smtClean="0"/>
              <a:t>n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переході</a:t>
            </a:r>
            <a:r>
              <a:rPr lang="ru-RU" sz="2800" baseline="-25000" dirty="0" smtClean="0"/>
              <a:t> у </a:t>
            </a:r>
            <a:r>
              <a:rPr lang="ru-RU" sz="2800" baseline="-25000" dirty="0" err="1" smtClean="0"/>
              <a:t>режимі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електричного</a:t>
            </a:r>
            <a:r>
              <a:rPr lang="ru-RU" sz="2800" baseline="-25000" dirty="0" smtClean="0"/>
              <a:t> пробою;</a:t>
            </a:r>
          </a:p>
          <a:p>
            <a:r>
              <a:rPr lang="ru-RU" sz="2800" baseline="-25000" dirty="0" smtClean="0"/>
              <a:t>5)</a:t>
            </a:r>
            <a:r>
              <a:rPr lang="ru-RU" sz="2800" baseline="-25000" dirty="0" err="1" smtClean="0"/>
              <a:t>наявність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неосновних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носіїв</a:t>
            </a:r>
            <a:r>
              <a:rPr lang="ru-RU" sz="2800" baseline="-25000" dirty="0" smtClean="0"/>
              <a:t> (</a:t>
            </a:r>
            <a:r>
              <a:rPr lang="ru-RU" sz="2800" baseline="-25000" dirty="0" err="1" smtClean="0"/>
              <a:t>що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виникають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внаслідок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теплової</a:t>
            </a:r>
            <a:r>
              <a:rPr lang="ru-RU" sz="2800" baseline="-25000" dirty="0" smtClean="0"/>
              <a:t> </a:t>
            </a:r>
            <a:r>
              <a:rPr lang="ru-RU" sz="2800" baseline="-25000" dirty="0" err="1" smtClean="0"/>
              <a:t>генерації</a:t>
            </a:r>
            <a:r>
              <a:rPr lang="ru-RU" sz="2800" baseline="-25000" dirty="0" smtClean="0"/>
              <a:t>) в шарах </a:t>
            </a:r>
            <a:r>
              <a:rPr lang="ru-RU" sz="2800" baseline="-25000" dirty="0" err="1" smtClean="0"/>
              <a:t>р</a:t>
            </a:r>
            <a:r>
              <a:rPr lang="ru-RU" sz="2800" baseline="-25000" dirty="0" smtClean="0"/>
              <a:t>- </a:t>
            </a:r>
            <a:r>
              <a:rPr lang="ru-RU" sz="2800" baseline="-25000" dirty="0" err="1" smtClean="0"/>
              <a:t>і</a:t>
            </a:r>
            <a:r>
              <a:rPr lang="ru-RU" sz="2800" baseline="-25000" dirty="0" smtClean="0"/>
              <a:t> </a:t>
            </a:r>
            <a:r>
              <a:rPr lang="en-US" sz="2800" baseline="-25000" dirty="0" smtClean="0"/>
              <a:t>n</a:t>
            </a:r>
            <a:r>
              <a:rPr lang="ru-RU" sz="2800" baseline="-25000" dirty="0" smtClean="0"/>
              <a:t>-типу.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476672"/>
            <a:ext cx="8496944" cy="5981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Промислова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обслуговує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пристро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ЇВ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контролю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електричної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технологічним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обладнанням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Ядерна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процесами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елементарних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часток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Біологічна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біологічних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дослідженнях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особливо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медицині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медична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0"/>
            <a:ext cx="8496944" cy="6883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Промислова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 smtClean="0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інформаційна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енергетична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3200" baseline="-25000" dirty="0" err="1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sz="3200" b="1" baseline="-25000" dirty="0" err="1" smtClean="0">
                <a:latin typeface="Times New Roman" pitchFamily="18" charset="0"/>
                <a:cs typeface="Times New Roman" pitchFamily="18" charset="0"/>
              </a:rPr>
              <a:t>Інформаційна</a:t>
            </a:r>
            <a:r>
              <a:rPr lang="uk-UA" sz="32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електроніка </a:t>
            </a:r>
            <a:r>
              <a:rPr lang="uk-UA" sz="3200" baseline="-25000" dirty="0">
                <a:latin typeface="Times New Roman" pitchFamily="18" charset="0"/>
                <a:cs typeface="Times New Roman" pitchFamily="18" charset="0"/>
              </a:rPr>
              <a:t>складає основу електронно-обчислювальної та інформаційно-вимірювальної техніки, а також пристроїв автоматики. До неї належать електронні пристрої одержання, опрацювання та зберігання інформації, пристрої керування різними об’єктами та технологічними установками: пристрої, що обробляють інформацію, представлену у вигляді електричних сигналів (неперервних або дискретних).</a:t>
            </a:r>
          </a:p>
          <a:p>
            <a:r>
              <a:rPr lang="uk-UA" sz="3200" baseline="-25000" dirty="0" err="1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sz="3200" b="1" baseline="-25000" dirty="0" err="1" smtClean="0">
                <a:latin typeface="Times New Roman" pitchFamily="18" charset="0"/>
                <a:cs typeface="Times New Roman" pitchFamily="18" charset="0"/>
              </a:rPr>
              <a:t>Енергетична</a:t>
            </a:r>
            <a:r>
              <a:rPr lang="uk-UA" sz="32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електроніка </a:t>
            </a:r>
            <a:r>
              <a:rPr lang="uk-UA" sz="3200" baseline="-25000" dirty="0">
                <a:latin typeface="Times New Roman" pitchFamily="18" charset="0"/>
                <a:cs typeface="Times New Roman" pitchFamily="18" charset="0"/>
              </a:rPr>
              <a:t>пов’язана з питаннями перетворення електричної енергії та пристроями і системами перетворення електричної енергії середньої і великої потужності. Сюди належать перетворювачі змінного струму в постійний (випрямлячі), постійного струму в змінний (інвертори), перетворювачі частоти, регулятори і т. п.</a:t>
            </a:r>
          </a:p>
          <a:p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200" b="1" baseline="-25000" dirty="0" err="1" smtClean="0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err="1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32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цілях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високочастотного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генератора для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сушіння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деревини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нагріву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плавлення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зварювання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металів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приготування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НВЧ-піч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0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ФІЗИЧНІ ОСНОВИ РОБОТИ НАПІВПРОВІДНИКОВИХ ПРИЛАДІВ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Напівпровідники. Загальні відомості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Напівпровідники (НП) належать до класу речовин, що мають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тверду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кристалічну структуру і за питомою провідністю (10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Сим/см) займають проміжне місце між провідниками (10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- 10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Сим/см) 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діелектриками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Сим/см та менше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1Ом=1В/1А;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1/1Ом- провідність 1Сим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виготовленні НП електронних приладів частіше використовують кремній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- має робочу температуру до 140°С), германій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 -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найбільша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робоча температура 75°С), арсенід галію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- працює при температурах до 350-400°С).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76672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sites.google.com/site/himikuscikavikus/_/rsrc/1472781587232/so-take-himia-cim-vona-cikava-ak-nauka-i-dla-cogo-potribna/tablica-mendeleeva/perodichna_sistema.jpg?height=1020&amp;width=1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336"/>
            <a:ext cx="8964488" cy="6334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0"/>
            <a:ext cx="8496944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aseline="-25000" dirty="0">
                <a:latin typeface="Times New Roman" pitchFamily="18" charset="0"/>
                <a:cs typeface="Times New Roman" pitchFamily="18" charset="0"/>
              </a:rPr>
              <a:t>Зазначимо, що електрони, розташовані на зовнішній орбіті атома речовини, мають назву валентних. Вони найслабкіше зв’язані з ядром і визначають фізичні та хімічні властивості речовини.</a:t>
            </a:r>
          </a:p>
          <a:p>
            <a:r>
              <a:rPr lang="uk-UA" sz="3200" baseline="-25000" dirty="0">
                <a:latin typeface="Times New Roman" pitchFamily="18" charset="0"/>
                <a:cs typeface="Times New Roman" pitchFamily="18" charset="0"/>
              </a:rPr>
              <a:t>У провідників електрони, розташовані на зовнішній орбіті атома, слабко зв’язані з ядром і тому досить легко покидають свої атоми, після </a:t>
            </a:r>
            <a:r>
              <a:rPr lang="uk-UA" sz="3200" baseline="-25000" dirty="0" smtClean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хаотично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переміщуються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матеріалі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вільними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провідника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прикласти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зовнішнє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електричне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поле,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виникне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впорядкований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електронів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електричний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струм.</a:t>
            </a:r>
          </a:p>
          <a:p>
            <a:endParaRPr lang="uk-UA" sz="2400" baseline="-25000" dirty="0"/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206071"/>
            <a:ext cx="3168352" cy="310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11960" y="3284984"/>
            <a:ext cx="4572000" cy="35599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електропровідності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НП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розглянемо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прикладі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кристалічних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граток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германію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IV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періодичної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Менделєєва</a:t>
            </a:r>
            <a:r>
              <a:rPr lang="ru-RU" sz="2600" baseline="-25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600" baseline="-25000" dirty="0">
                <a:latin typeface="Times New Roman" pitchFamily="18" charset="0"/>
                <a:cs typeface="Times New Roman" pitchFamily="18" charset="0"/>
              </a:rPr>
              <a:t>Атоми германію розміщені у вузлах кристалічних ґраток, їх зв’язок з іншими атомами здійснюється за допомогою чотирьох валентних електронів. Подвійні лінії між вузлами вказують на ковалентний характер зв’язку, тобто кожна пара валентних електронів належить водночас двом сусіднім атомам. </a:t>
            </a:r>
          </a:p>
          <a:p>
            <a:endParaRPr lang="ru-RU" sz="26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32656"/>
            <a:ext cx="8496944" cy="5468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aseline="-25000" dirty="0">
                <a:latin typeface="Times New Roman" pitchFamily="18" charset="0"/>
                <a:cs typeface="Times New Roman" pitchFamily="18" charset="0"/>
              </a:rPr>
              <a:t>За звичайних умов, внаслідок дії на речовину теплової енергії, деякі з валентних електронів покидають ковалентні зв’язки і стають електронами провідності - відбувається процес генерації пар носіїв: електронів і дірок. При цьому дірка - вакантне місце у ковалентному зв’язку - має позитивний заряд, що їй приписується умовно.</a:t>
            </a:r>
          </a:p>
          <a:p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помістити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НП в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електричне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поле,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виникне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зарядів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електричний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струм. На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провідників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струм в НП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носіями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зарядів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- позитивного 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дірки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) та негативного 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електрони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Провідність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чистого НП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, сам же НП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3200" baseline="-250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-типу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Власна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провідність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невелика.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більшу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провідність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НП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домішками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, до того ж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3200" baseline="-25000" dirty="0" err="1">
                <a:latin typeface="Times New Roman" pitchFamily="18" charset="0"/>
                <a:cs typeface="Times New Roman" pitchFamily="18" charset="0"/>
              </a:rPr>
              <a:t>домішок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uk-UA" sz="2400" baseline="-25000" dirty="0" smtClean="0">
                <a:latin typeface="Times New Roman" pitchFamily="18" charset="0"/>
                <a:cs typeface="Times New Roman" pitchFamily="18" charset="0"/>
              </a:rPr>
              <a:t>електрон</a:t>
            </a:r>
          </a:p>
          <a:p>
            <a:r>
              <a:rPr lang="uk-UA" sz="2400" baseline="-25000" dirty="0" err="1" smtClean="0">
                <a:latin typeface="Times New Roman" pitchFamily="18" charset="0"/>
                <a:cs typeface="Times New Roman" pitchFamily="18" charset="0"/>
              </a:rPr>
              <a:t>р-дірка</a:t>
            </a:r>
            <a:endParaRPr lang="uk-UA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1"/>
            <a:ext cx="8496944" cy="269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baseline="-25000" dirty="0" err="1" smtClean="0">
                <a:latin typeface="Times New Roman" pitchFamily="18" charset="0"/>
                <a:cs typeface="Times New Roman" pitchFamily="18" charset="0"/>
              </a:rPr>
              <a:t>Домішкова</a:t>
            </a:r>
            <a:r>
              <a:rPr lang="uk-UA" sz="4000" b="1" baseline="-25000" dirty="0" smtClean="0">
                <a:latin typeface="Times New Roman" pitchFamily="18" charset="0"/>
                <a:cs typeface="Times New Roman" pitchFamily="18" charset="0"/>
              </a:rPr>
              <a:t> провідність напівпровідників</a:t>
            </a:r>
          </a:p>
          <a:p>
            <a:pPr algn="ctr"/>
            <a:r>
              <a:rPr lang="uk-UA" sz="3200" b="1" baseline="-25000" dirty="0" err="1" smtClean="0">
                <a:latin typeface="Times New Roman" pitchFamily="18" charset="0"/>
                <a:cs typeface="Times New Roman" pitchFamily="18" charset="0"/>
              </a:rPr>
              <a:t>Донорні</a:t>
            </a:r>
            <a:r>
              <a:rPr lang="uk-UA" sz="3200" b="1" baseline="-25000" dirty="0" smtClean="0">
                <a:latin typeface="Times New Roman" pitchFamily="18" charset="0"/>
                <a:cs typeface="Times New Roman" pitchFamily="18" charset="0"/>
              </a:rPr>
              <a:t> домішки.</a:t>
            </a:r>
          </a:p>
          <a:p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Розглянемо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приклад, коли у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розплав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чистого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германію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додається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домішка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п’ятивалентного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елемента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(V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Менделєєва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арсену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88840"/>
            <a:ext cx="35147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1700808"/>
            <a:ext cx="4572000" cy="49757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застиганні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вузлах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кристалічних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ґраток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германію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атоми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заміщуються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атомами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домішки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валентних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електрони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домішки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створюють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ковалентних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чо</a:t>
            </a:r>
            <a:r>
              <a:rPr lang="uk-UA" sz="2800" baseline="-25000" dirty="0" err="1" smtClean="0">
                <a:latin typeface="Times New Roman" pitchFamily="18" charset="0"/>
                <a:cs typeface="Times New Roman" pitchFamily="18" charset="0"/>
              </a:rPr>
              <a:t>тирма</a:t>
            </a:r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 валентними електронами германію, а п’ятий електрон домішки виявляється надлишковим - вільним. Вільні електрони залишають у вузлах кристалічних </a:t>
            </a:r>
            <a:r>
              <a:rPr lang="uk-UA" sz="2800" baseline="-25000" dirty="0" err="1" smtClean="0">
                <a:latin typeface="Times New Roman" pitchFamily="18" charset="0"/>
                <a:cs typeface="Times New Roman" pitchFamily="18" charset="0"/>
              </a:rPr>
              <a:t>граток</a:t>
            </a:r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 нерухомі позитивно заряджені іони, що створюють у кристалі позитивний об’ємний заряд.</a:t>
            </a:r>
          </a:p>
          <a:p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Домішка, що віддає вільні електрони, називається </a:t>
            </a:r>
            <a:r>
              <a:rPr lang="uk-UA" sz="2800" b="1" baseline="-25000" dirty="0" err="1" smtClean="0">
                <a:latin typeface="Times New Roman" pitchFamily="18" charset="0"/>
                <a:cs typeface="Times New Roman" pitchFamily="18" charset="0"/>
              </a:rPr>
              <a:t>донорною</a:t>
            </a:r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НП з переважаючою кількістю вільних електронів має назву НП з електронною провідністю, або НП 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b="1" baseline="-25000" dirty="0" smtClean="0">
                <a:latin typeface="Times New Roman" pitchFamily="18" charset="0"/>
                <a:cs typeface="Times New Roman" pitchFamily="18" charset="0"/>
              </a:rPr>
              <a:t>-типу</a:t>
            </a:r>
            <a:r>
              <a:rPr lang="uk-UA" sz="2800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1"/>
            <a:ext cx="8496944" cy="282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baseline="-25000" dirty="0" err="1" smtClean="0">
                <a:latin typeface="Times New Roman" pitchFamily="18" charset="0"/>
                <a:cs typeface="Times New Roman" pitchFamily="18" charset="0"/>
              </a:rPr>
              <a:t>Домішкова</a:t>
            </a:r>
            <a:r>
              <a:rPr lang="uk-UA" sz="4000" b="1" baseline="-25000" dirty="0" smtClean="0">
                <a:latin typeface="Times New Roman" pitchFamily="18" charset="0"/>
                <a:cs typeface="Times New Roman" pitchFamily="18" charset="0"/>
              </a:rPr>
              <a:t> провідність напівпровідників</a:t>
            </a:r>
          </a:p>
          <a:p>
            <a:pPr algn="ctr"/>
            <a:r>
              <a:rPr lang="uk-UA" sz="3200" b="1" baseline="-25000" dirty="0" smtClean="0">
                <a:latin typeface="Times New Roman" pitchFamily="18" charset="0"/>
                <a:cs typeface="Times New Roman" pitchFamily="18" charset="0"/>
              </a:rPr>
              <a:t>Акцепторні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baseline="-25000" dirty="0" smtClean="0">
                <a:latin typeface="Times New Roman" pitchFamily="18" charset="0"/>
                <a:cs typeface="Times New Roman" pitchFamily="18" charset="0"/>
              </a:rPr>
              <a:t>домішки.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Розглянемо введення у германій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домішки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 трьома валентними електронами (III група таблиці Менделєєва), наприклад, індію (І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48965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утворення ковалентного зв’язку між атомами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е та 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одного електрона не вистачає. При дії теплоти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навколишнього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середовища електрони з верхнього рівня валентної зони переміщуються на рівень домішки, створюючи зв’язки, яких не вистачає, завдяки чому у валентній зоні утворюються рухомі дірки, а атоми домішки перетворюються у негативні іони. Така домішка називається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акцепторною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а НП з переважною кількістю дірок - НП з дірковою провідністю, або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р-типу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844824"/>
            <a:ext cx="3312368" cy="318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1621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Roshana&amp;Nuzhniy</dc:creator>
  <cp:lastModifiedBy>Roshana&amp;Nuzhniy</cp:lastModifiedBy>
  <cp:revision>4</cp:revision>
  <dcterms:created xsi:type="dcterms:W3CDTF">2022-02-14T16:19:00Z</dcterms:created>
  <dcterms:modified xsi:type="dcterms:W3CDTF">2022-03-01T12:20:00Z</dcterms:modified>
</cp:coreProperties>
</file>