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5"/>
  </p:notesMasterIdLst>
  <p:sldIdLst>
    <p:sldId id="270" r:id="rId3"/>
    <p:sldId id="257" r:id="rId4"/>
    <p:sldId id="356" r:id="rId5"/>
    <p:sldId id="357" r:id="rId6"/>
    <p:sldId id="358" r:id="rId7"/>
    <p:sldId id="359" r:id="rId8"/>
    <p:sldId id="360" r:id="rId9"/>
    <p:sldId id="361" r:id="rId10"/>
    <p:sldId id="404" r:id="rId11"/>
    <p:sldId id="405" r:id="rId12"/>
    <p:sldId id="363" r:id="rId13"/>
    <p:sldId id="362" r:id="rId14"/>
    <p:sldId id="364" r:id="rId15"/>
    <p:sldId id="365" r:id="rId16"/>
    <p:sldId id="366" r:id="rId17"/>
    <p:sldId id="367" r:id="rId18"/>
    <p:sldId id="370" r:id="rId19"/>
    <p:sldId id="368" r:id="rId20"/>
    <p:sldId id="369" r:id="rId21"/>
    <p:sldId id="406" r:id="rId22"/>
    <p:sldId id="408" r:id="rId23"/>
    <p:sldId id="409" r:id="rId24"/>
    <p:sldId id="410" r:id="rId25"/>
    <p:sldId id="371" r:id="rId26"/>
    <p:sldId id="411" r:id="rId27"/>
    <p:sldId id="373" r:id="rId28"/>
    <p:sldId id="374" r:id="rId29"/>
    <p:sldId id="376" r:id="rId30"/>
    <p:sldId id="377" r:id="rId31"/>
    <p:sldId id="378" r:id="rId32"/>
    <p:sldId id="413" r:id="rId33"/>
    <p:sldId id="375" r:id="rId34"/>
    <p:sldId id="379" r:id="rId35"/>
    <p:sldId id="380" r:id="rId36"/>
    <p:sldId id="381" r:id="rId37"/>
    <p:sldId id="382" r:id="rId38"/>
    <p:sldId id="383" r:id="rId39"/>
    <p:sldId id="384" r:id="rId40"/>
    <p:sldId id="385" r:id="rId41"/>
    <p:sldId id="386" r:id="rId42"/>
    <p:sldId id="415" r:id="rId43"/>
    <p:sldId id="416" r:id="rId44"/>
    <p:sldId id="417" r:id="rId45"/>
    <p:sldId id="418" r:id="rId46"/>
    <p:sldId id="419" r:id="rId47"/>
    <p:sldId id="420" r:id="rId48"/>
    <p:sldId id="421" r:id="rId49"/>
    <p:sldId id="414" r:id="rId50"/>
    <p:sldId id="387" r:id="rId51"/>
    <p:sldId id="388" r:id="rId52"/>
    <p:sldId id="389" r:id="rId53"/>
    <p:sldId id="390" r:id="rId54"/>
    <p:sldId id="391" r:id="rId55"/>
    <p:sldId id="392" r:id="rId56"/>
    <p:sldId id="393" r:id="rId57"/>
    <p:sldId id="394" r:id="rId58"/>
    <p:sldId id="422" r:id="rId59"/>
    <p:sldId id="423" r:id="rId60"/>
    <p:sldId id="424" r:id="rId61"/>
    <p:sldId id="425" r:id="rId62"/>
    <p:sldId id="426" r:id="rId63"/>
    <p:sldId id="427" r:id="rId64"/>
    <p:sldId id="428" r:id="rId65"/>
    <p:sldId id="429" r:id="rId66"/>
    <p:sldId id="430" r:id="rId67"/>
    <p:sldId id="395" r:id="rId68"/>
    <p:sldId id="396" r:id="rId69"/>
    <p:sldId id="397" r:id="rId70"/>
    <p:sldId id="398" r:id="rId71"/>
    <p:sldId id="399" r:id="rId72"/>
    <p:sldId id="400" r:id="rId73"/>
    <p:sldId id="401" r:id="rId74"/>
    <p:sldId id="431" r:id="rId75"/>
    <p:sldId id="407" r:id="rId76"/>
    <p:sldId id="412" r:id="rId77"/>
    <p:sldId id="402" r:id="rId78"/>
    <p:sldId id="315" r:id="rId79"/>
    <p:sldId id="316" r:id="rId80"/>
    <p:sldId id="317" r:id="rId81"/>
    <p:sldId id="318" r:id="rId82"/>
    <p:sldId id="319" r:id="rId83"/>
    <p:sldId id="320" r:id="rId84"/>
    <p:sldId id="321" r:id="rId85"/>
    <p:sldId id="324" r:id="rId86"/>
    <p:sldId id="325" r:id="rId87"/>
    <p:sldId id="326" r:id="rId88"/>
    <p:sldId id="327" r:id="rId89"/>
    <p:sldId id="328" r:id="rId90"/>
    <p:sldId id="329" r:id="rId91"/>
    <p:sldId id="331" r:id="rId92"/>
    <p:sldId id="332" r:id="rId93"/>
    <p:sldId id="333" r:id="rId94"/>
    <p:sldId id="334" r:id="rId95"/>
    <p:sldId id="335" r:id="rId96"/>
    <p:sldId id="336" r:id="rId97"/>
    <p:sldId id="258" r:id="rId98"/>
    <p:sldId id="259" r:id="rId99"/>
    <p:sldId id="263" r:id="rId100"/>
    <p:sldId id="264" r:id="rId101"/>
    <p:sldId id="265" r:id="rId102"/>
    <p:sldId id="266" r:id="rId103"/>
    <p:sldId id="267" r:id="rId104"/>
    <p:sldId id="268" r:id="rId105"/>
    <p:sldId id="271" r:id="rId106"/>
    <p:sldId id="275" r:id="rId107"/>
    <p:sldId id="274" r:id="rId108"/>
    <p:sldId id="272" r:id="rId109"/>
    <p:sldId id="273" r:id="rId110"/>
    <p:sldId id="276" r:id="rId111"/>
    <p:sldId id="277" r:id="rId112"/>
    <p:sldId id="278" r:id="rId113"/>
    <p:sldId id="279" r:id="rId114"/>
    <p:sldId id="403" r:id="rId115"/>
    <p:sldId id="280" r:id="rId116"/>
    <p:sldId id="281" r:id="rId117"/>
    <p:sldId id="282" r:id="rId118"/>
    <p:sldId id="283" r:id="rId119"/>
    <p:sldId id="284" r:id="rId120"/>
    <p:sldId id="285" r:id="rId121"/>
    <p:sldId id="343" r:id="rId122"/>
    <p:sldId id="344" r:id="rId123"/>
    <p:sldId id="286" r:id="rId124"/>
  </p:sldIdLst>
  <p:sldSz cx="9144000" cy="6858000" type="screen4x3"/>
  <p:notesSz cx="6858000" cy="9144000"/>
  <p:defaultTextStyle>
    <a:defPPr>
      <a:defRPr lang="ru-RU"/>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B027"/>
    <a:srgbClr val="ACF2B1"/>
    <a:srgbClr val="FFFF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964"/>
    <p:restoredTop sz="86356"/>
  </p:normalViewPr>
  <p:slideViewPr>
    <p:cSldViewPr showGuides="1">
      <p:cViewPr varScale="1">
        <p:scale>
          <a:sx n="69" d="100"/>
          <a:sy n="69" d="100"/>
        </p:scale>
        <p:origin x="1340" y="44"/>
      </p:cViewPr>
      <p:guideLst>
        <p:guide orient="horz" pos="2160"/>
        <p:guide pos="2880"/>
      </p:guideLst>
    </p:cSldViewPr>
  </p:slideViewPr>
  <p:outlineViewPr>
    <p:cViewPr>
      <p:scale>
        <a:sx n="33" d="100"/>
        <a:sy n="33" d="100"/>
      </p:scale>
      <p:origin x="27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8" Type="http://schemas.openxmlformats.org/officeDocument/2006/relationships/tableStyles" Target="tableStyles.xml"/><Relationship Id="rId127" Type="http://schemas.openxmlformats.org/officeDocument/2006/relationships/viewProps" Target="viewProps.xml"/><Relationship Id="rId126" Type="http://schemas.openxmlformats.org/officeDocument/2006/relationships/presProps" Target="presProps.xml"/><Relationship Id="rId125" Type="http://schemas.openxmlformats.org/officeDocument/2006/relationships/notesMaster" Target="notesMasters/notesMaster1.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7B6AC90-BDA7-4AEA-8A7B-17A7E829A4E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u-RU"/>
        </a:p>
      </dgm:t>
    </dgm:pt>
    <dgm:pt modelId="{EDB833D1-C310-4A9A-BFDA-232FB24DCFCF}">
      <dgm:prSet phldrT="[Текст]"/>
      <dgm:spPr/>
      <dgm:t>
        <a:bodyPr/>
        <a:lstStyle/>
        <a:p>
          <a:r>
            <a:rPr lang="uk-UA" b="1" dirty="0" smtClean="0"/>
            <a:t>Неформальні </a:t>
          </a:r>
          <a:r>
            <a:rPr lang="uk-UA" b="1" dirty="0" err="1" smtClean="0"/>
            <a:t>проєкти</a:t>
          </a:r>
          <a:endParaRPr lang="ru-RU" b="1" dirty="0"/>
        </a:p>
      </dgm:t>
    </dgm:pt>
    <dgm:pt modelId="{57512353-7BA7-40A7-A62F-9D6B0DD7600A}" cxnId="{840895A9-8EF7-4DBE-9307-F4707D168B6C}" type="parTrans">
      <dgm:prSet/>
      <dgm:spPr/>
      <dgm:t>
        <a:bodyPr/>
        <a:lstStyle/>
        <a:p>
          <a:endParaRPr lang="ru-RU"/>
        </a:p>
      </dgm:t>
    </dgm:pt>
    <dgm:pt modelId="{13264A63-B85E-4E2F-A94A-96E4723C4F66}" cxnId="{840895A9-8EF7-4DBE-9307-F4707D168B6C}" type="sibTrans">
      <dgm:prSet/>
      <dgm:spPr/>
      <dgm:t>
        <a:bodyPr/>
        <a:lstStyle/>
        <a:p>
          <a:endParaRPr lang="ru-RU"/>
        </a:p>
      </dgm:t>
    </dgm:pt>
    <dgm:pt modelId="{2886D1E5-846A-4014-AB0A-FACF6C15F993}">
      <dgm:prSet phldrT="[Текст]"/>
      <dgm:spPr/>
      <dgm:t>
        <a:bodyPr/>
        <a:lstStyle/>
        <a:p>
          <a:r>
            <a:rPr lang="uk-UA" b="1" dirty="0" smtClean="0"/>
            <a:t>Заплановані </a:t>
          </a:r>
          <a:r>
            <a:rPr lang="uk-UA" b="1" dirty="0" err="1" smtClean="0"/>
            <a:t>проєкти</a:t>
          </a:r>
          <a:r>
            <a:rPr lang="uk-UA" b="1" dirty="0" smtClean="0"/>
            <a:t> </a:t>
          </a:r>
          <a:endParaRPr lang="ru-RU" b="1" dirty="0"/>
        </a:p>
      </dgm:t>
    </dgm:pt>
    <dgm:pt modelId="{4C6B95D2-373E-4153-9843-5F29E903E322}" cxnId="{4449F627-27A4-42CC-BA6F-0F7A30684A35}" type="parTrans">
      <dgm:prSet/>
      <dgm:spPr/>
      <dgm:t>
        <a:bodyPr/>
        <a:lstStyle/>
        <a:p>
          <a:endParaRPr lang="ru-RU"/>
        </a:p>
      </dgm:t>
    </dgm:pt>
    <dgm:pt modelId="{BB6A8D33-3356-417D-B87C-93FCD9A333AC}" cxnId="{4449F627-27A4-42CC-BA6F-0F7A30684A35}" type="sibTrans">
      <dgm:prSet/>
      <dgm:spPr/>
      <dgm:t>
        <a:bodyPr/>
        <a:lstStyle/>
        <a:p>
          <a:endParaRPr lang="ru-RU"/>
        </a:p>
      </dgm:t>
    </dgm:pt>
    <dgm:pt modelId="{C1101EEA-406A-4BEA-9037-9B8D03D6099E}">
      <dgm:prSet phldrT="[Текст]"/>
      <dgm:spPr/>
      <dgm:t>
        <a:bodyPr/>
        <a:lstStyle/>
        <a:p>
          <a:r>
            <a:rPr lang="uk-UA" b="1" dirty="0" smtClean="0"/>
            <a:t>Керовані </a:t>
          </a:r>
          <a:r>
            <a:rPr lang="uk-UA" b="1" dirty="0" err="1" smtClean="0"/>
            <a:t>проєкти</a:t>
          </a:r>
          <a:endParaRPr lang="ru-RU" b="1" dirty="0"/>
        </a:p>
      </dgm:t>
    </dgm:pt>
    <dgm:pt modelId="{1E06D3F4-C395-4195-8D47-38FA282D7421}" cxnId="{1F272DB3-BF44-4651-9424-E79FEF6A7418}" type="parTrans">
      <dgm:prSet/>
      <dgm:spPr/>
      <dgm:t>
        <a:bodyPr/>
        <a:lstStyle/>
        <a:p>
          <a:endParaRPr lang="ru-RU"/>
        </a:p>
      </dgm:t>
    </dgm:pt>
    <dgm:pt modelId="{CA8E94D2-39FF-4CE4-A13A-144D449D6AEA}" cxnId="{1F272DB3-BF44-4651-9424-E79FEF6A7418}" type="sibTrans">
      <dgm:prSet/>
      <dgm:spPr/>
      <dgm:t>
        <a:bodyPr/>
        <a:lstStyle/>
        <a:p>
          <a:endParaRPr lang="ru-RU"/>
        </a:p>
      </dgm:t>
    </dgm:pt>
    <dgm:pt modelId="{09552B2F-7F76-44D5-9465-0E08D32EF8B4}">
      <dgm:prSet/>
      <dgm:spPr/>
      <dgm:t>
        <a:bodyPr/>
        <a:lstStyle/>
        <a:p>
          <a:r>
            <a:rPr lang="uk-UA" b="1" dirty="0" smtClean="0"/>
            <a:t>Інтегровані </a:t>
          </a:r>
          <a:r>
            <a:rPr lang="uk-UA" b="1" dirty="0" err="1" smtClean="0"/>
            <a:t>проєкти</a:t>
          </a:r>
          <a:endParaRPr lang="ru-RU" b="1" dirty="0"/>
        </a:p>
      </dgm:t>
    </dgm:pt>
    <dgm:pt modelId="{24A0B1EA-8F45-4996-918C-4D1CBF63BA68}" cxnId="{5F3DBA44-0D61-490A-AA0F-C28C313A7D12}" type="parTrans">
      <dgm:prSet/>
      <dgm:spPr/>
      <dgm:t>
        <a:bodyPr/>
        <a:lstStyle/>
        <a:p>
          <a:endParaRPr lang="ru-RU"/>
        </a:p>
      </dgm:t>
    </dgm:pt>
    <dgm:pt modelId="{C7BB7BB5-3115-421E-AC9D-68B4E308AE2B}" cxnId="{5F3DBA44-0D61-490A-AA0F-C28C313A7D12}" type="sibTrans">
      <dgm:prSet/>
      <dgm:spPr/>
      <dgm:t>
        <a:bodyPr/>
        <a:lstStyle/>
        <a:p>
          <a:endParaRPr lang="ru-RU"/>
        </a:p>
      </dgm:t>
    </dgm:pt>
    <dgm:pt modelId="{D65A120F-517C-4B33-A4BE-6FEF55E8C0DE}">
      <dgm:prSet/>
      <dgm:spPr/>
      <dgm:t>
        <a:bodyPr/>
        <a:lstStyle/>
        <a:p>
          <a:r>
            <a:rPr lang="uk-UA" b="1" dirty="0" smtClean="0"/>
            <a:t>Безперервні </a:t>
          </a:r>
          <a:r>
            <a:rPr lang="uk-UA" b="1" dirty="0" err="1" smtClean="0"/>
            <a:t>проєкти</a:t>
          </a:r>
          <a:endParaRPr lang="ru-RU" b="1" dirty="0"/>
        </a:p>
      </dgm:t>
    </dgm:pt>
    <dgm:pt modelId="{6D822DF3-75E5-4EFF-9A3D-164783967A12}" cxnId="{382E74CF-3421-4EB3-9D11-2324BE7D9A82}" type="parTrans">
      <dgm:prSet/>
      <dgm:spPr/>
      <dgm:t>
        <a:bodyPr/>
        <a:lstStyle/>
        <a:p>
          <a:endParaRPr lang="ru-RU"/>
        </a:p>
      </dgm:t>
    </dgm:pt>
    <dgm:pt modelId="{37C15903-E873-4CD9-B01C-6096CBECC95E}" cxnId="{382E74CF-3421-4EB3-9D11-2324BE7D9A82}" type="sibTrans">
      <dgm:prSet/>
      <dgm:spPr/>
      <dgm:t>
        <a:bodyPr/>
        <a:lstStyle/>
        <a:p>
          <a:endParaRPr lang="ru-RU"/>
        </a:p>
      </dgm:t>
    </dgm:pt>
    <dgm:pt modelId="{3FB85F01-FC27-45DD-A258-ABA3FE2F6878}">
      <dgm:prSet phldrT="[Текст]"/>
      <dgm:spPr/>
      <dgm:t>
        <a:bodyPr/>
        <a:lstStyle/>
        <a:p>
          <a:endParaRPr lang="ru-RU"/>
        </a:p>
      </dgm:t>
    </dgm:pt>
    <dgm:pt modelId="{81E292F1-B7F2-4B73-9947-6C54CEBD4E0A}" cxnId="{D42E40CC-3206-42B5-B680-F75BB0B22196}" type="parTrans">
      <dgm:prSet/>
      <dgm:spPr/>
      <dgm:t>
        <a:bodyPr/>
        <a:lstStyle/>
        <a:p>
          <a:endParaRPr lang="ru-RU"/>
        </a:p>
      </dgm:t>
    </dgm:pt>
    <dgm:pt modelId="{4A95A5E9-937A-4D97-90D9-0465D08C16B8}" cxnId="{D42E40CC-3206-42B5-B680-F75BB0B22196}" type="sibTrans">
      <dgm:prSet/>
      <dgm:spPr/>
      <dgm:t>
        <a:bodyPr/>
        <a:lstStyle/>
        <a:p>
          <a:endParaRPr lang="ru-RU"/>
        </a:p>
      </dgm:t>
    </dgm:pt>
    <dgm:pt modelId="{39719346-F05B-4C5D-BB13-217B675EA71C}">
      <dgm:prSet phldrT="[Текст]"/>
      <dgm:spPr/>
      <dgm:t>
        <a:bodyPr/>
        <a:lstStyle/>
        <a:p>
          <a:endParaRPr lang="ru-RU"/>
        </a:p>
      </dgm:t>
    </dgm:pt>
    <dgm:pt modelId="{91FDC1C3-0B41-4548-B28D-9549A57952B3}" cxnId="{29EB2682-E13F-4620-B240-BBCF158A95C0}" type="parTrans">
      <dgm:prSet/>
      <dgm:spPr/>
      <dgm:t>
        <a:bodyPr/>
        <a:lstStyle/>
        <a:p>
          <a:endParaRPr lang="ru-RU"/>
        </a:p>
      </dgm:t>
    </dgm:pt>
    <dgm:pt modelId="{E30CD76F-63E6-45C3-99E3-CE6323EC96B1}" cxnId="{29EB2682-E13F-4620-B240-BBCF158A95C0}" type="sibTrans">
      <dgm:prSet/>
      <dgm:spPr/>
      <dgm:t>
        <a:bodyPr/>
        <a:lstStyle/>
        <a:p>
          <a:endParaRPr lang="ru-RU"/>
        </a:p>
      </dgm:t>
    </dgm:pt>
    <dgm:pt modelId="{005ED98F-F49D-44D0-AF44-CE54C8017952}">
      <dgm:prSet phldrT="[Текст]"/>
      <dgm:spPr/>
      <dgm:t>
        <a:bodyPr/>
        <a:lstStyle/>
        <a:p>
          <a:endParaRPr lang="ru-RU"/>
        </a:p>
      </dgm:t>
    </dgm:pt>
    <dgm:pt modelId="{7E47F73F-0156-4638-B958-7F9F76AA9168}" cxnId="{734F90FA-D5BD-42FC-9B1C-91048054D5DE}" type="parTrans">
      <dgm:prSet/>
      <dgm:spPr/>
      <dgm:t>
        <a:bodyPr/>
        <a:lstStyle/>
        <a:p>
          <a:endParaRPr lang="ru-RU"/>
        </a:p>
      </dgm:t>
    </dgm:pt>
    <dgm:pt modelId="{5EAEFF56-1B58-473A-9BE3-3913033FE86D}" cxnId="{734F90FA-D5BD-42FC-9B1C-91048054D5DE}" type="sibTrans">
      <dgm:prSet/>
      <dgm:spPr/>
      <dgm:t>
        <a:bodyPr/>
        <a:lstStyle/>
        <a:p>
          <a:endParaRPr lang="ru-RU"/>
        </a:p>
      </dgm:t>
    </dgm:pt>
    <dgm:pt modelId="{FF67C42A-047E-4AB6-9891-3593BC6CE7FB}">
      <dgm:prSet/>
      <dgm:spPr/>
      <dgm:t>
        <a:bodyPr/>
        <a:lstStyle/>
        <a:p>
          <a:endParaRPr lang="ru-RU" dirty="0"/>
        </a:p>
      </dgm:t>
    </dgm:pt>
    <dgm:pt modelId="{83F3FD47-A3DA-4F79-87E4-0F243A64CA75}" cxnId="{54BC991F-5779-4EB2-9F50-09B8A472E202}" type="parTrans">
      <dgm:prSet/>
      <dgm:spPr/>
      <dgm:t>
        <a:bodyPr/>
        <a:lstStyle/>
        <a:p>
          <a:endParaRPr lang="ru-RU"/>
        </a:p>
      </dgm:t>
    </dgm:pt>
    <dgm:pt modelId="{7DDD6CE5-106B-4E5A-8EF0-776C54701C72}" cxnId="{54BC991F-5779-4EB2-9F50-09B8A472E202}" type="sibTrans">
      <dgm:prSet/>
      <dgm:spPr/>
      <dgm:t>
        <a:bodyPr/>
        <a:lstStyle/>
        <a:p>
          <a:endParaRPr lang="ru-RU"/>
        </a:p>
      </dgm:t>
    </dgm:pt>
    <dgm:pt modelId="{D446A308-BC4E-48C8-BDA9-82EBB3641114}">
      <dgm:prSet phldrT="[Текст]"/>
      <dgm:spPr/>
      <dgm:t>
        <a:bodyPr/>
        <a:lstStyle/>
        <a:p>
          <a:endParaRPr lang="ru-RU"/>
        </a:p>
      </dgm:t>
    </dgm:pt>
    <dgm:pt modelId="{0DC12791-5C4F-4BE6-895E-459907D05200}" cxnId="{9D7F6B65-92F3-471E-8DB8-10CA95B9FCB2}" type="parTrans">
      <dgm:prSet/>
      <dgm:spPr/>
      <dgm:t>
        <a:bodyPr/>
        <a:lstStyle/>
        <a:p>
          <a:endParaRPr lang="ru-RU"/>
        </a:p>
      </dgm:t>
    </dgm:pt>
    <dgm:pt modelId="{72985078-1275-49DE-A7A9-14969F241A72}" cxnId="{9D7F6B65-92F3-471E-8DB8-10CA95B9FCB2}" type="sibTrans">
      <dgm:prSet/>
      <dgm:spPr/>
      <dgm:t>
        <a:bodyPr/>
        <a:lstStyle/>
        <a:p>
          <a:endParaRPr lang="ru-RU"/>
        </a:p>
      </dgm:t>
    </dgm:pt>
    <dgm:pt modelId="{AE6796E4-8206-461B-9565-F746183764ED}" type="pres">
      <dgm:prSet presAssocID="{17B6AC90-BDA7-4AEA-8A7B-17A7E829A4E5}" presName="arrowDiagram" presStyleCnt="0">
        <dgm:presLayoutVars>
          <dgm:chMax val="5"/>
          <dgm:dir/>
          <dgm:resizeHandles val="exact"/>
        </dgm:presLayoutVars>
      </dgm:prSet>
      <dgm:spPr/>
      <dgm:t>
        <a:bodyPr/>
        <a:lstStyle/>
        <a:p>
          <a:endParaRPr lang="ru-RU"/>
        </a:p>
      </dgm:t>
    </dgm:pt>
    <dgm:pt modelId="{D19A4019-6AE6-4FE8-BD58-DAA348D45EA7}" type="pres">
      <dgm:prSet presAssocID="{17B6AC90-BDA7-4AEA-8A7B-17A7E829A4E5}" presName="arrow" presStyleLbl="bgShp" presStyleIdx="0" presStyleCnt="1" custLinFactNeighborX="-17719" custLinFactNeighborY="447"/>
      <dgm:spPr/>
    </dgm:pt>
    <dgm:pt modelId="{115902C3-ABE7-4E8A-B3D4-81BEEE1A8063}" type="pres">
      <dgm:prSet presAssocID="{17B6AC90-BDA7-4AEA-8A7B-17A7E829A4E5}" presName="arrowDiagram5" presStyleCnt="0"/>
      <dgm:spPr/>
    </dgm:pt>
    <dgm:pt modelId="{BA77C3A4-0F51-49AA-B7D0-1285282D758D}" type="pres">
      <dgm:prSet presAssocID="{EDB833D1-C310-4A9A-BFDA-232FB24DCFCF}" presName="bullet5a" presStyleLbl="node1" presStyleIdx="0" presStyleCnt="5"/>
      <dgm:spPr/>
    </dgm:pt>
    <dgm:pt modelId="{FFF0FB65-496F-4625-B445-80F08067531B}" type="pres">
      <dgm:prSet presAssocID="{EDB833D1-C310-4A9A-BFDA-232FB24DCFCF}" presName="textBox5a" presStyleLbl="revTx" presStyleIdx="0" presStyleCnt="5" custScaleX="163860" custLinFactNeighborX="32778" custLinFactNeighborY="-6318">
        <dgm:presLayoutVars>
          <dgm:bulletEnabled val="1"/>
        </dgm:presLayoutVars>
      </dgm:prSet>
      <dgm:spPr/>
      <dgm:t>
        <a:bodyPr/>
        <a:lstStyle/>
        <a:p>
          <a:endParaRPr lang="ru-RU"/>
        </a:p>
      </dgm:t>
    </dgm:pt>
    <dgm:pt modelId="{60DAE593-0A96-4774-B8B9-4F9FFD611D70}" type="pres">
      <dgm:prSet presAssocID="{2886D1E5-846A-4014-AB0A-FACF6C15F993}" presName="bullet5b" presStyleLbl="node1" presStyleIdx="1" presStyleCnt="5"/>
      <dgm:spPr/>
    </dgm:pt>
    <dgm:pt modelId="{EF8587FA-DADA-4A8D-B5EB-D230CAB0D9A9}" type="pres">
      <dgm:prSet presAssocID="{2886D1E5-846A-4014-AB0A-FACF6C15F993}" presName="textBox5b" presStyleLbl="revTx" presStyleIdx="1" presStyleCnt="5">
        <dgm:presLayoutVars>
          <dgm:bulletEnabled val="1"/>
        </dgm:presLayoutVars>
      </dgm:prSet>
      <dgm:spPr/>
      <dgm:t>
        <a:bodyPr/>
        <a:lstStyle/>
        <a:p>
          <a:endParaRPr lang="ru-RU"/>
        </a:p>
      </dgm:t>
    </dgm:pt>
    <dgm:pt modelId="{F8B2F686-95FC-49F0-8198-BE0109E14E14}" type="pres">
      <dgm:prSet presAssocID="{C1101EEA-406A-4BEA-9037-9B8D03D6099E}" presName="bullet5c" presStyleLbl="node1" presStyleIdx="2" presStyleCnt="5"/>
      <dgm:spPr/>
    </dgm:pt>
    <dgm:pt modelId="{999F4C2E-7F5E-4252-9E02-36013486E336}" type="pres">
      <dgm:prSet presAssocID="{C1101EEA-406A-4BEA-9037-9B8D03D6099E}" presName="textBox5c" presStyleLbl="revTx" presStyleIdx="2" presStyleCnt="5">
        <dgm:presLayoutVars>
          <dgm:bulletEnabled val="1"/>
        </dgm:presLayoutVars>
      </dgm:prSet>
      <dgm:spPr/>
      <dgm:t>
        <a:bodyPr/>
        <a:lstStyle/>
        <a:p>
          <a:endParaRPr lang="ru-RU"/>
        </a:p>
      </dgm:t>
    </dgm:pt>
    <dgm:pt modelId="{64EE98B8-E381-4827-A7B8-8A7497BA9268}" type="pres">
      <dgm:prSet presAssocID="{09552B2F-7F76-44D5-9465-0E08D32EF8B4}" presName="bullet5d" presStyleLbl="node1" presStyleIdx="3" presStyleCnt="5"/>
      <dgm:spPr/>
    </dgm:pt>
    <dgm:pt modelId="{2394DB77-088C-431E-98E1-A76C1D23106A}" type="pres">
      <dgm:prSet presAssocID="{09552B2F-7F76-44D5-9465-0E08D32EF8B4}" presName="textBox5d" presStyleLbl="revTx" presStyleIdx="3" presStyleCnt="5">
        <dgm:presLayoutVars>
          <dgm:bulletEnabled val="1"/>
        </dgm:presLayoutVars>
      </dgm:prSet>
      <dgm:spPr/>
      <dgm:t>
        <a:bodyPr/>
        <a:lstStyle/>
        <a:p>
          <a:endParaRPr lang="ru-RU"/>
        </a:p>
      </dgm:t>
    </dgm:pt>
    <dgm:pt modelId="{1DB75CDA-5753-4057-A113-ED7225E26D22}" type="pres">
      <dgm:prSet presAssocID="{D65A120F-517C-4B33-A4BE-6FEF55E8C0DE}" presName="bullet5e" presStyleLbl="node1" presStyleIdx="4" presStyleCnt="5"/>
      <dgm:spPr/>
    </dgm:pt>
    <dgm:pt modelId="{8AE6CBC1-B2C3-4644-87C4-91961C65BEBF}" type="pres">
      <dgm:prSet presAssocID="{D65A120F-517C-4B33-A4BE-6FEF55E8C0DE}" presName="textBox5e" presStyleLbl="revTx" presStyleIdx="4" presStyleCnt="5">
        <dgm:presLayoutVars>
          <dgm:bulletEnabled val="1"/>
        </dgm:presLayoutVars>
      </dgm:prSet>
      <dgm:spPr/>
      <dgm:t>
        <a:bodyPr/>
        <a:lstStyle/>
        <a:p>
          <a:endParaRPr lang="ru-RU"/>
        </a:p>
      </dgm:t>
    </dgm:pt>
  </dgm:ptLst>
  <dgm:cxnLst>
    <dgm:cxn modelId="{734F90FA-D5BD-42FC-9B1C-91048054D5DE}" srcId="{17B6AC90-BDA7-4AEA-8A7B-17A7E829A4E5}" destId="{005ED98F-F49D-44D0-AF44-CE54C8017952}" srcOrd="7" destOrd="0" parTransId="{7E47F73F-0156-4638-B958-7F9F76AA9168}" sibTransId="{5EAEFF56-1B58-473A-9BE3-3913033FE86D}"/>
    <dgm:cxn modelId="{29EB2682-E13F-4620-B240-BBCF158A95C0}" srcId="{17B6AC90-BDA7-4AEA-8A7B-17A7E829A4E5}" destId="{39719346-F05B-4C5D-BB13-217B675EA71C}" srcOrd="6" destOrd="0" parTransId="{91FDC1C3-0B41-4548-B28D-9549A57952B3}" sibTransId="{E30CD76F-63E6-45C3-99E3-CE6323EC96B1}"/>
    <dgm:cxn modelId="{4449F627-27A4-42CC-BA6F-0F7A30684A35}" srcId="{17B6AC90-BDA7-4AEA-8A7B-17A7E829A4E5}" destId="{2886D1E5-846A-4014-AB0A-FACF6C15F993}" srcOrd="1" destOrd="0" parTransId="{4C6B95D2-373E-4153-9843-5F29E903E322}" sibTransId="{BB6A8D33-3356-417D-B87C-93FCD9A333AC}"/>
    <dgm:cxn modelId="{5F3DBA44-0D61-490A-AA0F-C28C313A7D12}" srcId="{17B6AC90-BDA7-4AEA-8A7B-17A7E829A4E5}" destId="{09552B2F-7F76-44D5-9465-0E08D32EF8B4}" srcOrd="3" destOrd="0" parTransId="{24A0B1EA-8F45-4996-918C-4D1CBF63BA68}" sibTransId="{C7BB7BB5-3115-421E-AC9D-68B4E308AE2B}"/>
    <dgm:cxn modelId="{382E74CF-3421-4EB3-9D11-2324BE7D9A82}" srcId="{17B6AC90-BDA7-4AEA-8A7B-17A7E829A4E5}" destId="{D65A120F-517C-4B33-A4BE-6FEF55E8C0DE}" srcOrd="4" destOrd="0" parTransId="{6D822DF3-75E5-4EFF-9A3D-164783967A12}" sibTransId="{37C15903-E873-4CD9-B01C-6096CBECC95E}"/>
    <dgm:cxn modelId="{D42E40CC-3206-42B5-B680-F75BB0B22196}" srcId="{17B6AC90-BDA7-4AEA-8A7B-17A7E829A4E5}" destId="{3FB85F01-FC27-45DD-A258-ABA3FE2F6878}" srcOrd="5" destOrd="0" parTransId="{81E292F1-B7F2-4B73-9947-6C54CEBD4E0A}" sibTransId="{4A95A5E9-937A-4D97-90D9-0465D08C16B8}"/>
    <dgm:cxn modelId="{B0DC31E1-DBD0-4FA5-9593-0A6D851CFA3B}" type="presOf" srcId="{EDB833D1-C310-4A9A-BFDA-232FB24DCFCF}" destId="{FFF0FB65-496F-4625-B445-80F08067531B}" srcOrd="0" destOrd="0" presId="urn:microsoft.com/office/officeart/2005/8/layout/arrow2"/>
    <dgm:cxn modelId="{9D7F6B65-92F3-471E-8DB8-10CA95B9FCB2}" srcId="{17B6AC90-BDA7-4AEA-8A7B-17A7E829A4E5}" destId="{D446A308-BC4E-48C8-BDA9-82EBB3641114}" srcOrd="9" destOrd="0" parTransId="{0DC12791-5C4F-4BE6-895E-459907D05200}" sibTransId="{72985078-1275-49DE-A7A9-14969F241A72}"/>
    <dgm:cxn modelId="{840895A9-8EF7-4DBE-9307-F4707D168B6C}" srcId="{17B6AC90-BDA7-4AEA-8A7B-17A7E829A4E5}" destId="{EDB833D1-C310-4A9A-BFDA-232FB24DCFCF}" srcOrd="0" destOrd="0" parTransId="{57512353-7BA7-40A7-A62F-9D6B0DD7600A}" sibTransId="{13264A63-B85E-4E2F-A94A-96E4723C4F66}"/>
    <dgm:cxn modelId="{1BEE93A5-D9C3-409E-BDE2-1DAFE6D162AB}" type="presOf" srcId="{09552B2F-7F76-44D5-9465-0E08D32EF8B4}" destId="{2394DB77-088C-431E-98E1-A76C1D23106A}" srcOrd="0" destOrd="0" presId="urn:microsoft.com/office/officeart/2005/8/layout/arrow2"/>
    <dgm:cxn modelId="{54BC991F-5779-4EB2-9F50-09B8A472E202}" srcId="{17B6AC90-BDA7-4AEA-8A7B-17A7E829A4E5}" destId="{FF67C42A-047E-4AB6-9891-3593BC6CE7FB}" srcOrd="8" destOrd="0" parTransId="{83F3FD47-A3DA-4F79-87E4-0F243A64CA75}" sibTransId="{7DDD6CE5-106B-4E5A-8EF0-776C54701C72}"/>
    <dgm:cxn modelId="{FF8C4D72-33F6-4AF1-AEC6-C5D76E466ECC}" type="presOf" srcId="{C1101EEA-406A-4BEA-9037-9B8D03D6099E}" destId="{999F4C2E-7F5E-4252-9E02-36013486E336}" srcOrd="0" destOrd="0" presId="urn:microsoft.com/office/officeart/2005/8/layout/arrow2"/>
    <dgm:cxn modelId="{61438009-A040-4E32-87B9-5B87963CF48A}" type="presOf" srcId="{17B6AC90-BDA7-4AEA-8A7B-17A7E829A4E5}" destId="{AE6796E4-8206-461B-9565-F746183764ED}" srcOrd="0" destOrd="0" presId="urn:microsoft.com/office/officeart/2005/8/layout/arrow2"/>
    <dgm:cxn modelId="{0C815C14-744C-46E1-99A2-73E8905029B5}" type="presOf" srcId="{2886D1E5-846A-4014-AB0A-FACF6C15F993}" destId="{EF8587FA-DADA-4A8D-B5EB-D230CAB0D9A9}" srcOrd="0" destOrd="0" presId="urn:microsoft.com/office/officeart/2005/8/layout/arrow2"/>
    <dgm:cxn modelId="{5E52ED5E-F23E-4DC0-9988-0052763D2D2C}" type="presOf" srcId="{D65A120F-517C-4B33-A4BE-6FEF55E8C0DE}" destId="{8AE6CBC1-B2C3-4644-87C4-91961C65BEBF}" srcOrd="0" destOrd="0" presId="urn:microsoft.com/office/officeart/2005/8/layout/arrow2"/>
    <dgm:cxn modelId="{1F272DB3-BF44-4651-9424-E79FEF6A7418}" srcId="{17B6AC90-BDA7-4AEA-8A7B-17A7E829A4E5}" destId="{C1101EEA-406A-4BEA-9037-9B8D03D6099E}" srcOrd="2" destOrd="0" parTransId="{1E06D3F4-C395-4195-8D47-38FA282D7421}" sibTransId="{CA8E94D2-39FF-4CE4-A13A-144D449D6AEA}"/>
    <dgm:cxn modelId="{5ED5AF51-DE79-491F-94B9-5479B36A32AA}" type="presParOf" srcId="{AE6796E4-8206-461B-9565-F746183764ED}" destId="{D19A4019-6AE6-4FE8-BD58-DAA348D45EA7}" srcOrd="0" destOrd="0" presId="urn:microsoft.com/office/officeart/2005/8/layout/arrow2"/>
    <dgm:cxn modelId="{E90A435C-03DE-41F8-B401-55FC5B2012BF}" type="presParOf" srcId="{AE6796E4-8206-461B-9565-F746183764ED}" destId="{115902C3-ABE7-4E8A-B3D4-81BEEE1A8063}" srcOrd="1" destOrd="0" presId="urn:microsoft.com/office/officeart/2005/8/layout/arrow2"/>
    <dgm:cxn modelId="{7DA5EE78-58A5-419C-85E5-AC3E89C7A984}" type="presParOf" srcId="{115902C3-ABE7-4E8A-B3D4-81BEEE1A8063}" destId="{BA77C3A4-0F51-49AA-B7D0-1285282D758D}" srcOrd="0" destOrd="0" presId="urn:microsoft.com/office/officeart/2005/8/layout/arrow2"/>
    <dgm:cxn modelId="{0D553161-F195-4589-88E2-6858A5C0BE82}" type="presParOf" srcId="{115902C3-ABE7-4E8A-B3D4-81BEEE1A8063}" destId="{FFF0FB65-496F-4625-B445-80F08067531B}" srcOrd="1" destOrd="0" presId="urn:microsoft.com/office/officeart/2005/8/layout/arrow2"/>
    <dgm:cxn modelId="{8EF88659-EFC1-48DF-BE60-ABC578126A53}" type="presParOf" srcId="{115902C3-ABE7-4E8A-B3D4-81BEEE1A8063}" destId="{60DAE593-0A96-4774-B8B9-4F9FFD611D70}" srcOrd="2" destOrd="0" presId="urn:microsoft.com/office/officeart/2005/8/layout/arrow2"/>
    <dgm:cxn modelId="{50EBF430-5298-4A5E-AE12-ECB07075F3FB}" type="presParOf" srcId="{115902C3-ABE7-4E8A-B3D4-81BEEE1A8063}" destId="{EF8587FA-DADA-4A8D-B5EB-D230CAB0D9A9}" srcOrd="3" destOrd="0" presId="urn:microsoft.com/office/officeart/2005/8/layout/arrow2"/>
    <dgm:cxn modelId="{F0D4182D-CC05-4685-804B-E5810612172C}" type="presParOf" srcId="{115902C3-ABE7-4E8A-B3D4-81BEEE1A8063}" destId="{F8B2F686-95FC-49F0-8198-BE0109E14E14}" srcOrd="4" destOrd="0" presId="urn:microsoft.com/office/officeart/2005/8/layout/arrow2"/>
    <dgm:cxn modelId="{6D644E88-78AC-42A5-873C-16D9882BD534}" type="presParOf" srcId="{115902C3-ABE7-4E8A-B3D4-81BEEE1A8063}" destId="{999F4C2E-7F5E-4252-9E02-36013486E336}" srcOrd="5" destOrd="0" presId="urn:microsoft.com/office/officeart/2005/8/layout/arrow2"/>
    <dgm:cxn modelId="{187E6C65-F034-48B7-8463-3A69C35B6636}" type="presParOf" srcId="{115902C3-ABE7-4E8A-B3D4-81BEEE1A8063}" destId="{64EE98B8-E381-4827-A7B8-8A7497BA9268}" srcOrd="6" destOrd="0" presId="urn:microsoft.com/office/officeart/2005/8/layout/arrow2"/>
    <dgm:cxn modelId="{CFB0EC66-C93E-4D3B-A9F6-1D49E4B7CFEB}" type="presParOf" srcId="{115902C3-ABE7-4E8A-B3D4-81BEEE1A8063}" destId="{2394DB77-088C-431E-98E1-A76C1D23106A}" srcOrd="7" destOrd="0" presId="urn:microsoft.com/office/officeart/2005/8/layout/arrow2"/>
    <dgm:cxn modelId="{921E090E-7F43-4CA2-B099-5686C8CA9615}" type="presParOf" srcId="{115902C3-ABE7-4E8A-B3D4-81BEEE1A8063}" destId="{1DB75CDA-5753-4057-A113-ED7225E26D22}" srcOrd="8" destOrd="0" presId="urn:microsoft.com/office/officeart/2005/8/layout/arrow2"/>
    <dgm:cxn modelId="{3BFDBE0F-2C1D-4F59-9199-A008A7BFA3B8}" type="presParOf" srcId="{115902C3-ABE7-4E8A-B3D4-81BEEE1A8063}" destId="{8AE6CBC1-B2C3-4644-87C4-91961C65BEBF}" srcOrd="9" destOrd="0" presId="urn:microsoft.com/office/officeart/2005/8/layout/arrow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Группа 1"/>
      <dsp:cNvGrpSpPr/>
    </dsp:nvGrpSpPr>
    <dsp:grpSpPr>
      <a:xfrm>
        <a:off x="0" y="0"/>
        <a:ext cx="7128792" cy="4455495"/>
        <a:chOff x="0" y="0"/>
        <a:chExt cx="7128792" cy="4455495"/>
      </a:xfrm>
    </dsp:grpSpPr>
    <dsp:sp modelId="{D19A4019-6AE6-4FE8-BD58-DAA348D45EA7}">
      <dsp:nvSpPr>
        <dsp:cNvPr id="3" name="Фигура 2"/>
        <dsp:cNvSpPr/>
      </dsp:nvSpPr>
      <dsp:spPr bwMode="white">
        <a:xfrm>
          <a:off x="0" y="220213"/>
          <a:ext cx="7128792" cy="4455495"/>
        </a:xfrm>
        <a:prstGeom prst="swooshArrow">
          <a:avLst>
            <a:gd name="adj1" fmla="val 25000"/>
            <a:gd name="adj2" fmla="val 25000"/>
          </a:avLst>
        </a:prstGeom>
      </dsp:spPr>
      <dsp:style>
        <a:lnRef idx="0">
          <a:schemeClr val="accent1"/>
        </a:lnRef>
        <a:fillRef idx="1">
          <a:schemeClr val="accent1">
            <a:tint val="40000"/>
          </a:schemeClr>
        </a:fillRef>
        <a:effectRef idx="0">
          <a:scrgbClr r="0" g="0" b="0"/>
        </a:effectRef>
        <a:fontRef idx="minor"/>
      </dsp:style>
      <dsp:txXfrm>
        <a:off x="0" y="220213"/>
        <a:ext cx="7128792" cy="4455495"/>
      </dsp:txXfrm>
    </dsp:sp>
    <dsp:sp modelId="{BA77C3A4-0F51-49AA-B7D0-1285282D758D}">
      <dsp:nvSpPr>
        <dsp:cNvPr id="4" name="Овал 3"/>
        <dsp:cNvSpPr/>
      </dsp:nvSpPr>
      <dsp:spPr bwMode="white">
        <a:xfrm>
          <a:off x="702186" y="3513403"/>
          <a:ext cx="163962" cy="163962"/>
        </a:xfrm>
        <a:prstGeom prst="ellipse">
          <a:avLst/>
        </a:prstGeom>
      </dsp:spPr>
      <dsp:style>
        <a:lnRef idx="2">
          <a:schemeClr val="lt1"/>
        </a:lnRef>
        <a:fillRef idx="1">
          <a:schemeClr val="accent1"/>
        </a:fillRef>
        <a:effectRef idx="0">
          <a:scrgbClr r="0" g="0" b="0"/>
        </a:effectRef>
        <a:fontRef idx="minor">
          <a:schemeClr val="lt1"/>
        </a:fontRef>
      </dsp:style>
      <dsp:txXfrm>
        <a:off x="702186" y="3513403"/>
        <a:ext cx="163962" cy="163962"/>
      </dsp:txXfrm>
    </dsp:sp>
    <dsp:sp modelId="{FFF0FB65-496F-4625-B445-80F08067531B}">
      <dsp:nvSpPr>
        <dsp:cNvPr id="5" name="Прямоугольник 4"/>
        <dsp:cNvSpPr/>
      </dsp:nvSpPr>
      <dsp:spPr bwMode="white">
        <a:xfrm>
          <a:off x="970976" y="3528387"/>
          <a:ext cx="933872" cy="10604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6880" tIns="0" rIns="0" bIns="0" anchor="t"/>
        <a:lstStyle>
          <a:lvl1pPr algn="l">
            <a:defRPr sz="1100"/>
          </a:lvl1pPr>
          <a:lvl2pPr marL="57150" indent="-57150" algn="l">
            <a:defRPr sz="800"/>
          </a:lvl2pPr>
          <a:lvl3pPr marL="114300" indent="-57150" algn="l">
            <a:defRPr sz="800"/>
          </a:lvl3pPr>
          <a:lvl4pPr marL="171450" indent="-57150" algn="l">
            <a:defRPr sz="800"/>
          </a:lvl4pPr>
          <a:lvl5pPr marL="228600" indent="-57150" algn="l">
            <a:defRPr sz="800"/>
          </a:lvl5pPr>
          <a:lvl6pPr marL="285750" indent="-57150" algn="l">
            <a:defRPr sz="800"/>
          </a:lvl6pPr>
          <a:lvl7pPr marL="342900" indent="-57150" algn="l">
            <a:defRPr sz="800"/>
          </a:lvl7pPr>
          <a:lvl8pPr marL="400050" indent="-57150" algn="l">
            <a:defRPr sz="800"/>
          </a:lvl8pPr>
          <a:lvl9pPr marL="457200" indent="-57150" algn="l">
            <a:defRPr sz="800"/>
          </a:lvl9pPr>
        </a:lstStyle>
        <a:p>
          <a:pPr lvl="0">
            <a:lnSpc>
              <a:spcPct val="100000"/>
            </a:lnSpc>
            <a:spcBef>
              <a:spcPct val="0"/>
            </a:spcBef>
            <a:spcAft>
              <a:spcPct val="35000"/>
            </a:spcAft>
          </a:pPr>
          <a:r>
            <a:rPr lang="uk-UA" b="1" dirty="0" smtClean="0">
              <a:solidFill>
                <a:schemeClr val="tx1"/>
              </a:solidFill>
            </a:rPr>
            <a:t>Неформальні </a:t>
          </a:r>
          <a:r>
            <a:rPr lang="uk-UA" b="1" dirty="0" err="1" smtClean="0">
              <a:solidFill>
                <a:schemeClr val="tx1"/>
              </a:solidFill>
            </a:rPr>
            <a:t>проєкти</a:t>
          </a:r>
          <a:endParaRPr lang="ru-RU" b="1" dirty="0">
            <a:solidFill>
              <a:schemeClr val="tx1"/>
            </a:solidFill>
          </a:endParaRPr>
        </a:p>
      </dsp:txBody>
      <dsp:txXfrm>
        <a:off x="970976" y="3528387"/>
        <a:ext cx="933872" cy="1060408"/>
      </dsp:txXfrm>
    </dsp:sp>
    <dsp:sp modelId="{60DAE593-0A96-4774-B8B9-4F9FFD611D70}">
      <dsp:nvSpPr>
        <dsp:cNvPr id="6" name="Овал 5"/>
        <dsp:cNvSpPr/>
      </dsp:nvSpPr>
      <dsp:spPr bwMode="white">
        <a:xfrm>
          <a:off x="1589721" y="2660621"/>
          <a:ext cx="256637" cy="256637"/>
        </a:xfrm>
        <a:prstGeom prst="ellipse">
          <a:avLst/>
        </a:prstGeom>
      </dsp:spPr>
      <dsp:style>
        <a:lnRef idx="2">
          <a:schemeClr val="lt1"/>
        </a:lnRef>
        <a:fillRef idx="1">
          <a:schemeClr val="accent1"/>
        </a:fillRef>
        <a:effectRef idx="0">
          <a:scrgbClr r="0" g="0" b="0"/>
        </a:effectRef>
        <a:fontRef idx="minor">
          <a:schemeClr val="lt1"/>
        </a:fontRef>
      </dsp:style>
      <dsp:txXfrm>
        <a:off x="1589721" y="2660621"/>
        <a:ext cx="256637" cy="256637"/>
      </dsp:txXfrm>
    </dsp:sp>
    <dsp:sp modelId="{EF8587FA-DADA-4A8D-B5EB-D230CAB0D9A9}">
      <dsp:nvSpPr>
        <dsp:cNvPr id="7" name="Прямоугольник 6"/>
        <dsp:cNvSpPr/>
      </dsp:nvSpPr>
      <dsp:spPr bwMode="white">
        <a:xfrm>
          <a:off x="1718039" y="2788939"/>
          <a:ext cx="1183379" cy="186685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35986" tIns="0" rIns="0" bIns="0" anchor="t"/>
        <a:lstStyle>
          <a:lvl1pPr algn="l">
            <a:defRPr sz="1100"/>
          </a:lvl1pPr>
          <a:lvl2pPr marL="57150" indent="-57150" algn="l">
            <a:defRPr sz="800"/>
          </a:lvl2pPr>
          <a:lvl3pPr marL="114300" indent="-57150" algn="l">
            <a:defRPr sz="800"/>
          </a:lvl3pPr>
          <a:lvl4pPr marL="171450" indent="-57150" algn="l">
            <a:defRPr sz="800"/>
          </a:lvl4pPr>
          <a:lvl5pPr marL="228600" indent="-57150" algn="l">
            <a:defRPr sz="800"/>
          </a:lvl5pPr>
          <a:lvl6pPr marL="285750" indent="-57150" algn="l">
            <a:defRPr sz="800"/>
          </a:lvl6pPr>
          <a:lvl7pPr marL="342900" indent="-57150" algn="l">
            <a:defRPr sz="800"/>
          </a:lvl7pPr>
          <a:lvl8pPr marL="400050" indent="-57150" algn="l">
            <a:defRPr sz="800"/>
          </a:lvl8pPr>
          <a:lvl9pPr marL="457200" indent="-57150" algn="l">
            <a:defRPr sz="800"/>
          </a:lvl9pPr>
        </a:lstStyle>
        <a:p>
          <a:pPr lvl="0">
            <a:lnSpc>
              <a:spcPct val="100000"/>
            </a:lnSpc>
            <a:spcBef>
              <a:spcPct val="0"/>
            </a:spcBef>
            <a:spcAft>
              <a:spcPct val="35000"/>
            </a:spcAft>
          </a:pPr>
          <a:r>
            <a:rPr lang="uk-UA" b="1" dirty="0" smtClean="0">
              <a:solidFill>
                <a:schemeClr val="tx1"/>
              </a:solidFill>
            </a:rPr>
            <a:t>Заплановані </a:t>
          </a:r>
          <a:r>
            <a:rPr lang="uk-UA" b="1" dirty="0" err="1" smtClean="0">
              <a:solidFill>
                <a:schemeClr val="tx1"/>
              </a:solidFill>
            </a:rPr>
            <a:t>проєкти</a:t>
          </a:r>
          <a:r>
            <a:rPr lang="uk-UA" b="1" dirty="0" smtClean="0">
              <a:solidFill>
                <a:schemeClr val="tx1"/>
              </a:solidFill>
            </a:rPr>
            <a:t> </a:t>
          </a:r>
          <a:endParaRPr lang="ru-RU" b="1" dirty="0">
            <a:solidFill>
              <a:schemeClr val="tx1"/>
            </a:solidFill>
          </a:endParaRPr>
        </a:p>
      </dsp:txBody>
      <dsp:txXfrm>
        <a:off x="1718039" y="2788939"/>
        <a:ext cx="1183379" cy="1866852"/>
      </dsp:txXfrm>
    </dsp:sp>
    <dsp:sp modelId="{F8B2F686-95FC-49F0-8198-BE0109E14E14}">
      <dsp:nvSpPr>
        <dsp:cNvPr id="8" name="Овал 7"/>
        <dsp:cNvSpPr/>
      </dsp:nvSpPr>
      <dsp:spPr bwMode="white">
        <a:xfrm>
          <a:off x="2730327" y="1980712"/>
          <a:ext cx="342182" cy="342182"/>
        </a:xfrm>
        <a:prstGeom prst="ellipse">
          <a:avLst/>
        </a:prstGeom>
      </dsp:spPr>
      <dsp:style>
        <a:lnRef idx="2">
          <a:schemeClr val="lt1"/>
        </a:lnRef>
        <a:fillRef idx="1">
          <a:schemeClr val="accent1"/>
        </a:fillRef>
        <a:effectRef idx="0">
          <a:scrgbClr r="0" g="0" b="0"/>
        </a:effectRef>
        <a:fontRef idx="minor">
          <a:schemeClr val="lt1"/>
        </a:fontRef>
      </dsp:style>
      <dsp:txXfrm>
        <a:off x="2730327" y="1980712"/>
        <a:ext cx="342182" cy="342182"/>
      </dsp:txXfrm>
    </dsp:sp>
    <dsp:sp modelId="{999F4C2E-7F5E-4252-9E02-36013486E336}">
      <dsp:nvSpPr>
        <dsp:cNvPr id="9" name="Прямоугольник 8"/>
        <dsp:cNvSpPr/>
      </dsp:nvSpPr>
      <dsp:spPr bwMode="white">
        <a:xfrm>
          <a:off x="2901418" y="2151803"/>
          <a:ext cx="1375857" cy="250398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81315" tIns="0" rIns="0" bIns="0" anchor="t"/>
        <a:lstStyle>
          <a:lvl1pPr algn="l">
            <a:defRPr sz="1100"/>
          </a:lvl1pPr>
          <a:lvl2pPr marL="57150" indent="-57150" algn="l">
            <a:defRPr sz="800"/>
          </a:lvl2pPr>
          <a:lvl3pPr marL="114300" indent="-57150" algn="l">
            <a:defRPr sz="800"/>
          </a:lvl3pPr>
          <a:lvl4pPr marL="171450" indent="-57150" algn="l">
            <a:defRPr sz="800"/>
          </a:lvl4pPr>
          <a:lvl5pPr marL="228600" indent="-57150" algn="l">
            <a:defRPr sz="800"/>
          </a:lvl5pPr>
          <a:lvl6pPr marL="285750" indent="-57150" algn="l">
            <a:defRPr sz="800"/>
          </a:lvl6pPr>
          <a:lvl7pPr marL="342900" indent="-57150" algn="l">
            <a:defRPr sz="800"/>
          </a:lvl7pPr>
          <a:lvl8pPr marL="400050" indent="-57150" algn="l">
            <a:defRPr sz="800"/>
          </a:lvl8pPr>
          <a:lvl9pPr marL="457200" indent="-57150" algn="l">
            <a:defRPr sz="800"/>
          </a:lvl9pPr>
        </a:lstStyle>
        <a:p>
          <a:pPr lvl="0">
            <a:lnSpc>
              <a:spcPct val="100000"/>
            </a:lnSpc>
            <a:spcBef>
              <a:spcPct val="0"/>
            </a:spcBef>
            <a:spcAft>
              <a:spcPct val="35000"/>
            </a:spcAft>
          </a:pPr>
          <a:r>
            <a:rPr lang="uk-UA" b="1" dirty="0" smtClean="0">
              <a:solidFill>
                <a:schemeClr val="tx1"/>
              </a:solidFill>
            </a:rPr>
            <a:t>Керовані </a:t>
          </a:r>
          <a:r>
            <a:rPr lang="uk-UA" b="1" dirty="0" err="1" smtClean="0">
              <a:solidFill>
                <a:schemeClr val="tx1"/>
              </a:solidFill>
            </a:rPr>
            <a:t>проєкти</a:t>
          </a:r>
          <a:endParaRPr lang="ru-RU" b="1" dirty="0">
            <a:solidFill>
              <a:schemeClr val="tx1"/>
            </a:solidFill>
          </a:endParaRPr>
        </a:p>
      </dsp:txBody>
      <dsp:txXfrm>
        <a:off x="2901418" y="2151803"/>
        <a:ext cx="1375857" cy="2503988"/>
      </dsp:txXfrm>
    </dsp:sp>
    <dsp:sp modelId="{64EE98B8-E381-4827-A7B8-8A7497BA9268}">
      <dsp:nvSpPr>
        <dsp:cNvPr id="10" name="Овал 9"/>
        <dsp:cNvSpPr/>
      </dsp:nvSpPr>
      <dsp:spPr bwMode="white">
        <a:xfrm>
          <a:off x="4056283" y="1449617"/>
          <a:ext cx="441985" cy="441985"/>
        </a:xfrm>
        <a:prstGeom prst="ellipse">
          <a:avLst/>
        </a:prstGeom>
      </dsp:spPr>
      <dsp:style>
        <a:lnRef idx="2">
          <a:schemeClr val="lt1"/>
        </a:lnRef>
        <a:fillRef idx="1">
          <a:schemeClr val="accent1"/>
        </a:fillRef>
        <a:effectRef idx="0">
          <a:scrgbClr r="0" g="0" b="0"/>
        </a:effectRef>
        <a:fontRef idx="minor">
          <a:schemeClr val="lt1"/>
        </a:fontRef>
      </dsp:style>
      <dsp:txXfrm>
        <a:off x="4056283" y="1449617"/>
        <a:ext cx="441985" cy="441985"/>
      </dsp:txXfrm>
    </dsp:sp>
    <dsp:sp modelId="{2394DB77-088C-431E-98E1-A76C1D23106A}">
      <dsp:nvSpPr>
        <dsp:cNvPr id="11" name="Прямоугольник 10"/>
        <dsp:cNvSpPr/>
      </dsp:nvSpPr>
      <dsp:spPr bwMode="white">
        <a:xfrm>
          <a:off x="4277275" y="1670610"/>
          <a:ext cx="1425758" cy="298518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4198" tIns="0" rIns="0" bIns="0" anchor="t"/>
        <a:lstStyle>
          <a:lvl1pPr algn="l">
            <a:defRPr sz="1100"/>
          </a:lvl1pPr>
          <a:lvl2pPr marL="57150" indent="-57150" algn="l">
            <a:defRPr sz="800"/>
          </a:lvl2pPr>
          <a:lvl3pPr marL="114300" indent="-57150" algn="l">
            <a:defRPr sz="800"/>
          </a:lvl3pPr>
          <a:lvl4pPr marL="171450" indent="-57150" algn="l">
            <a:defRPr sz="800"/>
          </a:lvl4pPr>
          <a:lvl5pPr marL="228600" indent="-57150" algn="l">
            <a:defRPr sz="800"/>
          </a:lvl5pPr>
          <a:lvl6pPr marL="285750" indent="-57150" algn="l">
            <a:defRPr sz="800"/>
          </a:lvl6pPr>
          <a:lvl7pPr marL="342900" indent="-57150" algn="l">
            <a:defRPr sz="800"/>
          </a:lvl7pPr>
          <a:lvl8pPr marL="400050" indent="-57150" algn="l">
            <a:defRPr sz="800"/>
          </a:lvl8pPr>
          <a:lvl9pPr marL="457200" indent="-57150" algn="l">
            <a:defRPr sz="800"/>
          </a:lvl9pPr>
        </a:lstStyle>
        <a:p>
          <a:pPr lvl="0">
            <a:lnSpc>
              <a:spcPct val="100000"/>
            </a:lnSpc>
            <a:spcBef>
              <a:spcPct val="0"/>
            </a:spcBef>
            <a:spcAft>
              <a:spcPct val="35000"/>
            </a:spcAft>
          </a:pPr>
          <a:r>
            <a:rPr lang="uk-UA" b="1" dirty="0" smtClean="0">
              <a:solidFill>
                <a:schemeClr val="tx1"/>
              </a:solidFill>
            </a:rPr>
            <a:t>Інтегровані </a:t>
          </a:r>
          <a:r>
            <a:rPr lang="uk-UA" b="1" dirty="0" err="1" smtClean="0">
              <a:solidFill>
                <a:schemeClr val="tx1"/>
              </a:solidFill>
            </a:rPr>
            <a:t>проєкти</a:t>
          </a:r>
          <a:endParaRPr lang="ru-RU" b="1" dirty="0">
            <a:solidFill>
              <a:schemeClr val="tx1"/>
            </a:solidFill>
          </a:endParaRPr>
        </a:p>
      </dsp:txBody>
      <dsp:txXfrm>
        <a:off x="4277275" y="1670610"/>
        <a:ext cx="1425758" cy="2985182"/>
      </dsp:txXfrm>
    </dsp:sp>
    <dsp:sp modelId="{1DB75CDA-5753-4057-A113-ED7225E26D22}">
      <dsp:nvSpPr>
        <dsp:cNvPr id="12" name="Овал 11"/>
        <dsp:cNvSpPr/>
      </dsp:nvSpPr>
      <dsp:spPr bwMode="white">
        <a:xfrm>
          <a:off x="5421446" y="1094960"/>
          <a:ext cx="563175" cy="563175"/>
        </a:xfrm>
        <a:prstGeom prst="ellipse">
          <a:avLst/>
        </a:prstGeom>
      </dsp:spPr>
      <dsp:style>
        <a:lnRef idx="2">
          <a:schemeClr val="lt1"/>
        </a:lnRef>
        <a:fillRef idx="1">
          <a:schemeClr val="accent1"/>
        </a:fillRef>
        <a:effectRef idx="0">
          <a:scrgbClr r="0" g="0" b="0"/>
        </a:effectRef>
        <a:fontRef idx="minor">
          <a:schemeClr val="lt1"/>
        </a:fontRef>
      </dsp:style>
      <dsp:txXfrm>
        <a:off x="5421446" y="1094960"/>
        <a:ext cx="563175" cy="563175"/>
      </dsp:txXfrm>
    </dsp:sp>
    <dsp:sp modelId="{8AE6CBC1-B2C3-4644-87C4-91961C65BEBF}">
      <dsp:nvSpPr>
        <dsp:cNvPr id="13" name="Прямоугольник 12"/>
        <dsp:cNvSpPr/>
      </dsp:nvSpPr>
      <dsp:spPr bwMode="white">
        <a:xfrm>
          <a:off x="5703034" y="1376547"/>
          <a:ext cx="1425758" cy="327924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98414" tIns="0" rIns="0" bIns="0" anchor="t"/>
        <a:lstStyle>
          <a:lvl1pPr algn="l">
            <a:defRPr sz="1100"/>
          </a:lvl1pPr>
          <a:lvl2pPr marL="57150" indent="-57150" algn="l">
            <a:defRPr sz="800"/>
          </a:lvl2pPr>
          <a:lvl3pPr marL="114300" indent="-57150" algn="l">
            <a:defRPr sz="800"/>
          </a:lvl3pPr>
          <a:lvl4pPr marL="171450" indent="-57150" algn="l">
            <a:defRPr sz="800"/>
          </a:lvl4pPr>
          <a:lvl5pPr marL="228600" indent="-57150" algn="l">
            <a:defRPr sz="800"/>
          </a:lvl5pPr>
          <a:lvl6pPr marL="285750" indent="-57150" algn="l">
            <a:defRPr sz="800"/>
          </a:lvl6pPr>
          <a:lvl7pPr marL="342900" indent="-57150" algn="l">
            <a:defRPr sz="800"/>
          </a:lvl7pPr>
          <a:lvl8pPr marL="400050" indent="-57150" algn="l">
            <a:defRPr sz="800"/>
          </a:lvl8pPr>
          <a:lvl9pPr marL="457200" indent="-57150" algn="l">
            <a:defRPr sz="800"/>
          </a:lvl9pPr>
        </a:lstStyle>
        <a:p>
          <a:pPr lvl="0">
            <a:lnSpc>
              <a:spcPct val="100000"/>
            </a:lnSpc>
            <a:spcBef>
              <a:spcPct val="0"/>
            </a:spcBef>
            <a:spcAft>
              <a:spcPct val="35000"/>
            </a:spcAft>
          </a:pPr>
          <a:r>
            <a:rPr lang="uk-UA" b="1" dirty="0" smtClean="0">
              <a:solidFill>
                <a:schemeClr val="tx1"/>
              </a:solidFill>
            </a:rPr>
            <a:t>Безперервні </a:t>
          </a:r>
          <a:r>
            <a:rPr lang="uk-UA" b="1" dirty="0" err="1" smtClean="0">
              <a:solidFill>
                <a:schemeClr val="tx1"/>
              </a:solidFill>
            </a:rPr>
            <a:t>проєкти</a:t>
          </a:r>
          <a:endParaRPr lang="ru-RU" b="1" dirty="0">
            <a:solidFill>
              <a:schemeClr val="tx1"/>
            </a:solidFill>
          </a:endParaRPr>
        </a:p>
      </dsp:txBody>
      <dsp:txXfrm>
        <a:off x="5703034" y="1376547"/>
        <a:ext cx="1425758" cy="32792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ru-RU"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FD95678-7125-4387-A857-9A38A4759074}" type="slidenum">
              <a:rPr kumimoji="0" lang="ru-RU" altLang="uk-UA"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pPr fontAlgn="base"/>
            <a:r>
              <a:rPr lang="ru-RU" strike="noStrike" noProof="1" smtClean="0"/>
              <a:t>Образец заголовка</a:t>
            </a:r>
            <a:endParaRPr lang="ru-RU" strike="noStrike" noProof="1"/>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ru-RU" strike="noStrike" noProof="1" smtClean="0"/>
              <a:t>Образец подзаголовка</a:t>
            </a:r>
            <a:endParaRPr lang="ru-RU" strike="noStrike" noProof="1"/>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base"/>
            <a:r>
              <a:rPr lang="ru-RU" strike="noStrike" noProof="1" smtClean="0"/>
              <a:t>Образец заголовка</a:t>
            </a:r>
            <a:endParaRPr lang="ru-RU" strike="noStrike" noProof="1"/>
          </a:p>
        </p:txBody>
      </p:sp>
      <p:sp>
        <p:nvSpPr>
          <p:cNvPr id="3" name="Вертикальный текст 2"/>
          <p:cNvSpPr>
            <a:spLocks noGrp="1"/>
          </p:cNvSpPr>
          <p:nvPr>
            <p:ph type="body" orient="vert" idx="1"/>
          </p:nvPr>
        </p:nvSpPr>
        <p:spPr/>
        <p:txBody>
          <a:bodyPr vert="eaVert"/>
          <a:lstStyle/>
          <a:p>
            <a:pPr lvl="0" fontAlgn="base"/>
            <a:r>
              <a:rPr lang="ru-RU" strike="noStrike" noProof="1" smtClean="0"/>
              <a:t>Образец текста</a:t>
            </a:r>
            <a:endParaRPr lang="ru-RU" strike="noStrike" noProof="1" smtClean="0"/>
          </a:p>
          <a:p>
            <a:pPr lvl="1" fontAlgn="base"/>
            <a:r>
              <a:rPr lang="ru-RU" strike="noStrike" noProof="1" smtClean="0"/>
              <a:t>Второй уровень</a:t>
            </a:r>
            <a:endParaRPr lang="ru-RU" strike="noStrike" noProof="1" smtClean="0"/>
          </a:p>
          <a:p>
            <a:pPr lvl="2" fontAlgn="base"/>
            <a:r>
              <a:rPr lang="ru-RU" strike="noStrike" noProof="1" smtClean="0"/>
              <a:t>Третий уровень</a:t>
            </a:r>
            <a:endParaRPr lang="ru-RU" strike="noStrike" noProof="1" smtClean="0"/>
          </a:p>
          <a:p>
            <a:pPr lvl="3" fontAlgn="base"/>
            <a:r>
              <a:rPr lang="ru-RU" strike="noStrike" noProof="1" smtClean="0"/>
              <a:t>Четвертый уровень</a:t>
            </a:r>
            <a:endParaRPr lang="ru-RU" strike="noStrike" noProof="1" smtClean="0"/>
          </a:p>
          <a:p>
            <a:pPr lvl="4" fontAlgn="base"/>
            <a:r>
              <a:rPr lang="ru-RU" strike="noStrike" noProof="1" smtClean="0"/>
              <a:t>Пятый уровень</a:t>
            </a:r>
            <a:endParaRPr lang="ru-RU" strike="noStrike" noProof="1"/>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pPr fontAlgn="base"/>
            <a:r>
              <a:rPr lang="ru-RU" strike="noStrike" noProof="1" smtClean="0"/>
              <a:t>Образец заголовка</a:t>
            </a:r>
            <a:endParaRPr lang="ru-RU" strike="noStrike" noProof="1"/>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fontAlgn="base"/>
            <a:r>
              <a:rPr lang="ru-RU" strike="noStrike" noProof="1" smtClean="0"/>
              <a:t>Образец текста</a:t>
            </a:r>
            <a:endParaRPr lang="ru-RU" strike="noStrike" noProof="1" smtClean="0"/>
          </a:p>
          <a:p>
            <a:pPr lvl="1" fontAlgn="base"/>
            <a:r>
              <a:rPr lang="ru-RU" strike="noStrike" noProof="1" smtClean="0"/>
              <a:t>Второй уровень</a:t>
            </a:r>
            <a:endParaRPr lang="ru-RU" strike="noStrike" noProof="1" smtClean="0"/>
          </a:p>
          <a:p>
            <a:pPr lvl="2" fontAlgn="base"/>
            <a:r>
              <a:rPr lang="ru-RU" strike="noStrike" noProof="1" smtClean="0"/>
              <a:t>Третий уровень</a:t>
            </a:r>
            <a:endParaRPr lang="ru-RU" strike="noStrike" noProof="1" smtClean="0"/>
          </a:p>
          <a:p>
            <a:pPr lvl="3" fontAlgn="base"/>
            <a:r>
              <a:rPr lang="ru-RU" strike="noStrike" noProof="1" smtClean="0"/>
              <a:t>Четвертый уровень</a:t>
            </a:r>
            <a:endParaRPr lang="ru-RU" strike="noStrike" noProof="1" smtClean="0"/>
          </a:p>
          <a:p>
            <a:pPr lvl="4" fontAlgn="base"/>
            <a:r>
              <a:rPr lang="ru-RU" strike="noStrike" noProof="1" smtClean="0"/>
              <a:t>Пятый уровень</a:t>
            </a:r>
            <a:endParaRPr lang="ru-RU" strike="noStrike" noProof="1"/>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base"/>
            <a:r>
              <a:rPr lang="ru-RU" strike="noStrike" noProof="1" smtClean="0"/>
              <a:t>Образец заголовка</a:t>
            </a:r>
            <a:endParaRPr lang="ru-RU" strike="noStrike" noProof="1"/>
          </a:p>
        </p:txBody>
      </p:sp>
      <p:sp>
        <p:nvSpPr>
          <p:cNvPr id="3" name="Объект 2"/>
          <p:cNvSpPr>
            <a:spLocks noGrp="1"/>
          </p:cNvSpPr>
          <p:nvPr>
            <p:ph idx="1"/>
          </p:nvPr>
        </p:nvSpPr>
        <p:spPr/>
        <p:txBody>
          <a:bodyPr/>
          <a:lstStyle/>
          <a:p>
            <a:pPr lvl="0" fontAlgn="base"/>
            <a:r>
              <a:rPr lang="ru-RU" strike="noStrike" noProof="1" smtClean="0"/>
              <a:t>Образец текста</a:t>
            </a:r>
            <a:endParaRPr lang="ru-RU" strike="noStrike" noProof="1" smtClean="0"/>
          </a:p>
          <a:p>
            <a:pPr lvl="1" fontAlgn="base"/>
            <a:r>
              <a:rPr lang="ru-RU" strike="noStrike" noProof="1" smtClean="0"/>
              <a:t>Второй уровень</a:t>
            </a:r>
            <a:endParaRPr lang="ru-RU" strike="noStrike" noProof="1" smtClean="0"/>
          </a:p>
          <a:p>
            <a:pPr lvl="2" fontAlgn="base"/>
            <a:r>
              <a:rPr lang="ru-RU" strike="noStrike" noProof="1" smtClean="0"/>
              <a:t>Третий уровень</a:t>
            </a:r>
            <a:endParaRPr lang="ru-RU" strike="noStrike" noProof="1" smtClean="0"/>
          </a:p>
          <a:p>
            <a:pPr lvl="3" fontAlgn="base"/>
            <a:r>
              <a:rPr lang="ru-RU" strike="noStrike" noProof="1" smtClean="0"/>
              <a:t>Четвертый уровень</a:t>
            </a:r>
            <a:endParaRPr lang="ru-RU" strike="noStrike" noProof="1" smtClean="0"/>
          </a:p>
          <a:p>
            <a:pPr lvl="4" fontAlgn="base"/>
            <a:r>
              <a:rPr lang="ru-RU" strike="noStrike" noProof="1" smtClean="0"/>
              <a:t>Пятый уровень</a:t>
            </a:r>
            <a:endParaRPr lang="ru-RU" strike="noStrike" noProof="1"/>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pPr fontAlgn="base"/>
            <a:r>
              <a:rPr lang="ru-RU" strike="noStrike" noProof="1" smtClean="0"/>
              <a:t>Образец заголовка</a:t>
            </a:r>
            <a:endParaRPr lang="ru-RU" strike="noStrike" noProof="1"/>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ru-RU" strike="noStrike" noProof="1" smtClean="0"/>
              <a:t>Образец текста</a:t>
            </a:r>
            <a:endParaRPr lang="ru-RU" strike="noStrike" noProof="1" smtClean="0"/>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base"/>
            <a:r>
              <a:rPr lang="ru-RU" strike="noStrike" noProof="1" smtClean="0"/>
              <a:t>Образец заголовка</a:t>
            </a:r>
            <a:endParaRPr lang="ru-RU" strike="noStrike" noProof="1"/>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ru-RU" strike="noStrike" noProof="1" smtClean="0"/>
              <a:t>Образец текста</a:t>
            </a:r>
            <a:endParaRPr lang="ru-RU" strike="noStrike" noProof="1" smtClean="0"/>
          </a:p>
          <a:p>
            <a:pPr lvl="1" fontAlgn="base"/>
            <a:r>
              <a:rPr lang="ru-RU" strike="noStrike" noProof="1" smtClean="0"/>
              <a:t>Второй уровень</a:t>
            </a:r>
            <a:endParaRPr lang="ru-RU" strike="noStrike" noProof="1" smtClean="0"/>
          </a:p>
          <a:p>
            <a:pPr lvl="2" fontAlgn="base"/>
            <a:r>
              <a:rPr lang="ru-RU" strike="noStrike" noProof="1" smtClean="0"/>
              <a:t>Третий уровень</a:t>
            </a:r>
            <a:endParaRPr lang="ru-RU" strike="noStrike" noProof="1" smtClean="0"/>
          </a:p>
          <a:p>
            <a:pPr lvl="3" fontAlgn="base"/>
            <a:r>
              <a:rPr lang="ru-RU" strike="noStrike" noProof="1" smtClean="0"/>
              <a:t>Четвертый уровень</a:t>
            </a:r>
            <a:endParaRPr lang="ru-RU" strike="noStrike" noProof="1" smtClean="0"/>
          </a:p>
          <a:p>
            <a:pPr lvl="4" fontAlgn="base"/>
            <a:r>
              <a:rPr lang="ru-RU" strike="noStrike" noProof="1" smtClean="0"/>
              <a:t>Пятый уровень</a:t>
            </a:r>
            <a:endParaRPr lang="ru-RU" strike="noStrike" noProof="1"/>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ru-RU" strike="noStrike" noProof="1" smtClean="0"/>
              <a:t>Образец текста</a:t>
            </a:r>
            <a:endParaRPr lang="ru-RU" strike="noStrike" noProof="1" smtClean="0"/>
          </a:p>
          <a:p>
            <a:pPr lvl="1" fontAlgn="base"/>
            <a:r>
              <a:rPr lang="ru-RU" strike="noStrike" noProof="1" smtClean="0"/>
              <a:t>Второй уровень</a:t>
            </a:r>
            <a:endParaRPr lang="ru-RU" strike="noStrike" noProof="1" smtClean="0"/>
          </a:p>
          <a:p>
            <a:pPr lvl="2" fontAlgn="base"/>
            <a:r>
              <a:rPr lang="ru-RU" strike="noStrike" noProof="1" smtClean="0"/>
              <a:t>Третий уровень</a:t>
            </a:r>
            <a:endParaRPr lang="ru-RU" strike="noStrike" noProof="1" smtClean="0"/>
          </a:p>
          <a:p>
            <a:pPr lvl="3" fontAlgn="base"/>
            <a:r>
              <a:rPr lang="ru-RU" strike="noStrike" noProof="1" smtClean="0"/>
              <a:t>Четвертый уровень</a:t>
            </a:r>
            <a:endParaRPr lang="ru-RU" strike="noStrike" noProof="1" smtClean="0"/>
          </a:p>
          <a:p>
            <a:pPr lvl="4" fontAlgn="base"/>
            <a:r>
              <a:rPr lang="ru-RU" strike="noStrike" noProof="1" smtClean="0"/>
              <a:t>Пятый уровень</a:t>
            </a:r>
            <a:endParaRPr lang="ru-RU" strike="noStrike" noProof="1"/>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pPr fontAlgn="base"/>
            <a:r>
              <a:rPr lang="ru-RU" strike="noStrike" noProof="1" smtClean="0"/>
              <a:t>Образец заголовка</a:t>
            </a:r>
            <a:endParaRPr lang="ru-RU" strike="noStrike" noProof="1"/>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ru-RU" strike="noStrike" noProof="1" smtClean="0"/>
              <a:t>Образец текста</a:t>
            </a:r>
            <a:endParaRPr lang="ru-RU" strike="noStrike" noProof="1"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ru-RU" strike="noStrike" noProof="1" smtClean="0"/>
              <a:t>Образец текста</a:t>
            </a:r>
            <a:endParaRPr lang="ru-RU" strike="noStrike" noProof="1" smtClean="0"/>
          </a:p>
          <a:p>
            <a:pPr lvl="1" fontAlgn="base"/>
            <a:r>
              <a:rPr lang="ru-RU" strike="noStrike" noProof="1" smtClean="0"/>
              <a:t>Второй уровень</a:t>
            </a:r>
            <a:endParaRPr lang="ru-RU" strike="noStrike" noProof="1" smtClean="0"/>
          </a:p>
          <a:p>
            <a:pPr lvl="2" fontAlgn="base"/>
            <a:r>
              <a:rPr lang="ru-RU" strike="noStrike" noProof="1" smtClean="0"/>
              <a:t>Третий уровень</a:t>
            </a:r>
            <a:endParaRPr lang="ru-RU" strike="noStrike" noProof="1" smtClean="0"/>
          </a:p>
          <a:p>
            <a:pPr lvl="3" fontAlgn="base"/>
            <a:r>
              <a:rPr lang="ru-RU" strike="noStrike" noProof="1" smtClean="0"/>
              <a:t>Четвертый уровень</a:t>
            </a:r>
            <a:endParaRPr lang="ru-RU" strike="noStrike" noProof="1" smtClean="0"/>
          </a:p>
          <a:p>
            <a:pPr lvl="4" fontAlgn="base"/>
            <a:r>
              <a:rPr lang="ru-RU" strike="noStrike" noProof="1" smtClean="0"/>
              <a:t>Пятый уровень</a:t>
            </a:r>
            <a:endParaRPr lang="ru-RU" strike="noStrike" noProof="1"/>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ru-RU" strike="noStrike" noProof="1" smtClean="0"/>
              <a:t>Образец текста</a:t>
            </a:r>
            <a:endParaRPr lang="ru-RU" strike="noStrike" noProof="1"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ru-RU" strike="noStrike" noProof="1" smtClean="0"/>
              <a:t>Образец текста</a:t>
            </a:r>
            <a:endParaRPr lang="ru-RU" strike="noStrike" noProof="1" smtClean="0"/>
          </a:p>
          <a:p>
            <a:pPr lvl="1" fontAlgn="base"/>
            <a:r>
              <a:rPr lang="ru-RU" strike="noStrike" noProof="1" smtClean="0"/>
              <a:t>Второй уровень</a:t>
            </a:r>
            <a:endParaRPr lang="ru-RU" strike="noStrike" noProof="1" smtClean="0"/>
          </a:p>
          <a:p>
            <a:pPr lvl="2" fontAlgn="base"/>
            <a:r>
              <a:rPr lang="ru-RU" strike="noStrike" noProof="1" smtClean="0"/>
              <a:t>Третий уровень</a:t>
            </a:r>
            <a:endParaRPr lang="ru-RU" strike="noStrike" noProof="1" smtClean="0"/>
          </a:p>
          <a:p>
            <a:pPr lvl="3" fontAlgn="base"/>
            <a:r>
              <a:rPr lang="ru-RU" strike="noStrike" noProof="1" smtClean="0"/>
              <a:t>Четвертый уровень</a:t>
            </a:r>
            <a:endParaRPr lang="ru-RU" strike="noStrike" noProof="1" smtClean="0"/>
          </a:p>
          <a:p>
            <a:pPr lvl="4" fontAlgn="base"/>
            <a:r>
              <a:rPr lang="ru-RU" strike="noStrike" noProof="1" smtClean="0"/>
              <a:t>Пятый уровень</a:t>
            </a:r>
            <a:endParaRPr lang="ru-RU" strike="noStrike" noProof="1"/>
          </a:p>
        </p:txBody>
      </p:sp>
      <p:sp>
        <p:nvSpPr>
          <p:cNvPr id="7" name="Замещающая дата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Замещающий нижний колонтитул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Замещающий номер слайда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base"/>
            <a:r>
              <a:rPr lang="ru-RU" strike="noStrike" noProof="1" smtClean="0"/>
              <a:t>Образец заголовка</a:t>
            </a:r>
            <a:endParaRPr lang="ru-RU" strike="noStrike" noProof="1"/>
          </a:p>
        </p:txBody>
      </p:sp>
      <p:sp>
        <p:nvSpPr>
          <p:cNvPr id="3" name="Замещающая дата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Замещающий нижний колонтитул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Замещающий номер слайда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Замещающий нижний колонтитул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Замещающий номер слайда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pPr fontAlgn="base"/>
            <a:r>
              <a:rPr lang="ru-RU" strike="noStrike" noProof="1" smtClean="0"/>
              <a:t>Образец заголовка</a:t>
            </a:r>
            <a:endParaRPr lang="ru-RU" strike="noStrike" noProof="1"/>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ru-RU" strike="noStrike" noProof="1" smtClean="0"/>
              <a:t>Образец текста</a:t>
            </a:r>
            <a:endParaRPr lang="ru-RU" strike="noStrike" noProof="1" smtClean="0"/>
          </a:p>
          <a:p>
            <a:pPr lvl="1" fontAlgn="base"/>
            <a:r>
              <a:rPr lang="ru-RU" strike="noStrike" noProof="1" smtClean="0"/>
              <a:t>Второй уровень</a:t>
            </a:r>
            <a:endParaRPr lang="ru-RU" strike="noStrike" noProof="1" smtClean="0"/>
          </a:p>
          <a:p>
            <a:pPr lvl="2" fontAlgn="base"/>
            <a:r>
              <a:rPr lang="ru-RU" strike="noStrike" noProof="1" smtClean="0"/>
              <a:t>Третий уровень</a:t>
            </a:r>
            <a:endParaRPr lang="ru-RU" strike="noStrike" noProof="1" smtClean="0"/>
          </a:p>
          <a:p>
            <a:pPr lvl="3" fontAlgn="base"/>
            <a:r>
              <a:rPr lang="ru-RU" strike="noStrike" noProof="1" smtClean="0"/>
              <a:t>Четвертый уровень</a:t>
            </a:r>
            <a:endParaRPr lang="ru-RU" strike="noStrike" noProof="1" smtClean="0"/>
          </a:p>
          <a:p>
            <a:pPr lvl="4" fontAlgn="base"/>
            <a:r>
              <a:rPr lang="ru-RU" strike="noStrike" noProof="1" smtClean="0"/>
              <a:t>Пятый уровень</a:t>
            </a:r>
            <a:endParaRPr lang="ru-RU" strike="noStrike" noProof="1"/>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ru-RU" strike="noStrike" noProof="1" smtClean="0"/>
              <a:t>Образец текста</a:t>
            </a:r>
            <a:endParaRPr lang="ru-RU" strike="noStrike" noProof="1"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pPr fontAlgn="base"/>
            <a:r>
              <a:rPr lang="ru-RU" strike="noStrike" noProof="1" smtClean="0"/>
              <a:t>Образец заголовка</a:t>
            </a:r>
            <a:endParaRPr lang="ru-RU" strike="noStrike" noProof="1"/>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ru-RU" strike="noStrike" noProof="1" smtClean="0"/>
              <a:t>Образец текста</a:t>
            </a:r>
            <a:endParaRPr lang="ru-RU" strike="noStrike" noProof="1"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Заголовок 1"/>
          <p:cNvSpPr>
            <a:spLocks noGrp="1"/>
          </p:cNvSpPr>
          <p:nvPr>
            <p:ph type="title"/>
          </p:nvPr>
        </p:nvSpPr>
        <p:spPr>
          <a:xfrm>
            <a:off x="457200" y="274638"/>
            <a:ext cx="8229600" cy="1143000"/>
          </a:xfrm>
          <a:prstGeom prst="rect">
            <a:avLst/>
          </a:prstGeom>
          <a:noFill/>
          <a:ln w="9525">
            <a:noFill/>
          </a:ln>
        </p:spPr>
        <p:txBody>
          <a:bodyPr anchor="ctr" anchorCtr="0"/>
          <a:p>
            <a:pPr lvl="0"/>
            <a:r>
              <a:rPr lang="ru-RU" altLang="uk-UA" dirty="0"/>
              <a:t>Образец заголовка</a:t>
            </a:r>
            <a:endParaRPr lang="ru-RU" altLang="uk-UA" dirty="0"/>
          </a:p>
        </p:txBody>
      </p:sp>
      <p:sp>
        <p:nvSpPr>
          <p:cNvPr id="1027" name="Текст 2"/>
          <p:cNvSpPr>
            <a:spLocks noGrp="1"/>
          </p:cNvSpPr>
          <p:nvPr>
            <p:ph type="body"/>
          </p:nvPr>
        </p:nvSpPr>
        <p:spPr>
          <a:xfrm>
            <a:off x="457200" y="1600200"/>
            <a:ext cx="8229600" cy="4525963"/>
          </a:xfrm>
          <a:prstGeom prst="rect">
            <a:avLst/>
          </a:prstGeom>
          <a:noFill/>
          <a:ln w="9525">
            <a:noFill/>
          </a:ln>
        </p:spPr>
        <p:txBody>
          <a:bodyPr anchor="t" anchorCtr="0"/>
          <a:p>
            <a:pPr lvl="0"/>
            <a:r>
              <a:rPr lang="ru-RU" altLang="uk-UA" dirty="0"/>
              <a:t>Образец текста</a:t>
            </a:r>
            <a:endParaRPr lang="ru-RU" altLang="uk-UA" dirty="0"/>
          </a:p>
          <a:p>
            <a:pPr lvl="1"/>
            <a:r>
              <a:rPr lang="ru-RU" altLang="uk-UA" dirty="0"/>
              <a:t>Второй уровень</a:t>
            </a:r>
            <a:endParaRPr lang="ru-RU" altLang="uk-UA" dirty="0"/>
          </a:p>
          <a:p>
            <a:pPr lvl="2"/>
            <a:r>
              <a:rPr lang="ru-RU" altLang="uk-UA" dirty="0"/>
              <a:t>Третий уровень</a:t>
            </a:r>
            <a:endParaRPr lang="ru-RU" altLang="uk-UA" dirty="0"/>
          </a:p>
          <a:p>
            <a:pPr lvl="3"/>
            <a:r>
              <a:rPr lang="ru-RU" altLang="uk-UA" dirty="0"/>
              <a:t>Четвертый уровень</a:t>
            </a:r>
            <a:endParaRPr lang="ru-RU" altLang="uk-UA" dirty="0"/>
          </a:p>
          <a:p>
            <a:pPr lvl="4"/>
            <a:r>
              <a:rPr lang="ru-RU" altLang="uk-UA" dirty="0"/>
              <a:t>Пятый уровень</a:t>
            </a:r>
            <a:endParaRPr lang="ru-RU" altLang="uk-UA"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D6F128-36E5-4B40-B492-4378542B712D}" type="slidenum">
              <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ru-RU" altLang="uk-UA"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1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Rectangle 2"/>
          <p:cNvSpPr>
            <a:spLocks noGrp="1"/>
          </p:cNvSpPr>
          <p:nvPr>
            <p:ph type="ctrTitle"/>
          </p:nvPr>
        </p:nvSpPr>
        <p:spPr>
          <a:xfrm>
            <a:off x="595313" y="404813"/>
            <a:ext cx="7772400" cy="2160587"/>
          </a:xfrm>
        </p:spPr>
        <p:txBody>
          <a:bodyPr vert="horz" wrap="square" lIns="91440" tIns="45720" rIns="91440" bIns="45720" anchor="ctr" anchorCtr="0"/>
          <a:p>
            <a:pPr eaLnBrk="1" hangingPunct="1">
              <a:buClrTx/>
              <a:buSzTx/>
              <a:buFontTx/>
            </a:pPr>
            <a:r>
              <a:rPr lang="uk-UA" altLang="uk-UA" sz="3600" b="1" u="sng" dirty="0"/>
              <a:t>Управління </a:t>
            </a:r>
            <a:r>
              <a:rPr lang="en-US" altLang="uk-UA" sz="3600" b="1" u="sng" dirty="0"/>
              <a:t>IT </a:t>
            </a:r>
            <a:r>
              <a:rPr lang="uk-UA" altLang="uk-UA" sz="3600" b="1" u="sng" dirty="0"/>
              <a:t>програмами, портфелями проєктів та офіс управління проєктами</a:t>
            </a:r>
            <a:endParaRPr lang="ru-RU" altLang="uk-UA" sz="4000" b="1" dirty="0"/>
          </a:p>
        </p:txBody>
      </p:sp>
      <p:sp>
        <p:nvSpPr>
          <p:cNvPr id="3074" name="Rectangle 3"/>
          <p:cNvSpPr>
            <a:spLocks noGrp="1"/>
          </p:cNvSpPr>
          <p:nvPr>
            <p:ph type="subTitle" idx="1"/>
          </p:nvPr>
        </p:nvSpPr>
        <p:spPr>
          <a:xfrm>
            <a:off x="3924300" y="3068638"/>
            <a:ext cx="5000625" cy="3673475"/>
          </a:xfrm>
        </p:spPr>
        <p:txBody>
          <a:bodyPr vert="horz" wrap="square" lIns="91440" tIns="45720" rIns="91440" bIns="45720" anchor="t" anchorCtr="0"/>
          <a:p>
            <a:pPr algn="r" eaLnBrk="1" hangingPunct="1">
              <a:buClrTx/>
              <a:buSzTx/>
            </a:pPr>
            <a:r>
              <a:rPr lang="ru-RU" altLang="uk-UA" sz="2800" b="1" i="1" kern="1200" dirty="0">
                <a:solidFill>
                  <a:schemeClr val="tx1"/>
                </a:solidFill>
                <a:latin typeface="+mn-lt"/>
                <a:ea typeface="+mn-ea"/>
                <a:cs typeface="+mn-cs"/>
              </a:rPr>
              <a:t>Підготувала:</a:t>
            </a:r>
            <a:endParaRPr lang="ru-RU" altLang="uk-UA" sz="2800" b="1" i="1" kern="1200" dirty="0">
              <a:solidFill>
                <a:schemeClr val="tx1"/>
              </a:solidFill>
              <a:latin typeface="+mn-lt"/>
              <a:ea typeface="+mn-ea"/>
              <a:cs typeface="+mn-cs"/>
            </a:endParaRPr>
          </a:p>
          <a:p>
            <a:pPr algn="r" eaLnBrk="1" hangingPunct="1">
              <a:buClrTx/>
              <a:buSzTx/>
            </a:pPr>
            <a:r>
              <a:rPr lang="ru-RU" altLang="uk-UA" sz="2800" b="1" i="1" kern="1200" dirty="0">
                <a:solidFill>
                  <a:schemeClr val="tx1"/>
                </a:solidFill>
                <a:latin typeface="+mn-lt"/>
                <a:ea typeface="+mn-ea"/>
                <a:cs typeface="+mn-cs"/>
              </a:rPr>
              <a:t>к.т.н. , доц. Бойко Євгенія Григорівна</a:t>
            </a:r>
            <a:endParaRPr lang="ru-RU" altLang="uk-UA" sz="2800" b="1" i="1" kern="1200" dirty="0">
              <a:solidFill>
                <a:schemeClr val="tx1"/>
              </a:solidFill>
              <a:latin typeface="+mn-lt"/>
              <a:ea typeface="+mn-ea"/>
              <a:cs typeface="+mn-cs"/>
            </a:endParaRPr>
          </a:p>
          <a:p>
            <a:pPr eaLnBrk="1" hangingPunct="1">
              <a:lnSpc>
                <a:spcPct val="90000"/>
              </a:lnSpc>
              <a:buClrTx/>
              <a:buSzTx/>
            </a:pPr>
            <a:endParaRPr lang="ru-RU" altLang="uk-UA" sz="2800" kern="1200" dirty="0">
              <a:solidFill>
                <a:schemeClr val="tx1"/>
              </a:solidFill>
              <a:latin typeface="+mn-lt"/>
              <a:ea typeface="+mn-ea"/>
              <a:cs typeface="+mn-cs"/>
            </a:endParaRPr>
          </a:p>
          <a:p>
            <a:pPr eaLnBrk="1" hangingPunct="1">
              <a:lnSpc>
                <a:spcPct val="90000"/>
              </a:lnSpc>
              <a:buClrTx/>
              <a:buSzTx/>
            </a:pPr>
            <a:endParaRPr lang="ru-RU" altLang="uk-UA" sz="2800" b="1" i="1" kern="1200" dirty="0">
              <a:solidFill>
                <a:schemeClr val="tx1"/>
              </a:solidFill>
              <a:latin typeface="+mn-lt"/>
              <a:ea typeface="+mn-ea"/>
              <a:cs typeface="+mn-cs"/>
            </a:endParaRPr>
          </a:p>
          <a:p>
            <a:pPr eaLnBrk="1" hangingPunct="1">
              <a:lnSpc>
                <a:spcPct val="90000"/>
              </a:lnSpc>
              <a:buClrTx/>
              <a:buSzTx/>
            </a:pPr>
            <a:r>
              <a:rPr lang="ru-RU" altLang="uk-UA" sz="2800" b="1" i="1" kern="1200" dirty="0">
                <a:solidFill>
                  <a:schemeClr val="tx1"/>
                </a:solidFill>
                <a:latin typeface="+mn-lt"/>
                <a:ea typeface="+mn-ea"/>
                <a:cs typeface="+mn-cs"/>
              </a:rPr>
              <a:t>Київ - 202</a:t>
            </a:r>
            <a:r>
              <a:rPr lang="uk-UA" altLang="ru-RU" sz="2800" b="1" i="1" kern="1200" dirty="0">
                <a:solidFill>
                  <a:schemeClr val="tx1"/>
                </a:solidFill>
                <a:latin typeface="+mn-lt"/>
                <a:ea typeface="+mn-ea"/>
                <a:cs typeface="+mn-cs"/>
              </a:rPr>
              <a:t>5</a:t>
            </a:r>
            <a:br>
              <a:rPr lang="en-GB" altLang="uk-UA" sz="2800" b="1" i="1" kern="1200" dirty="0">
                <a:solidFill>
                  <a:schemeClr val="tx1"/>
                </a:solidFill>
                <a:latin typeface="+mn-lt"/>
                <a:ea typeface="+mn-ea"/>
                <a:cs typeface="+mn-cs"/>
              </a:rPr>
            </a:br>
            <a:endParaRPr lang="ru-RU" altLang="uk-UA" sz="2800" b="1" i="1" kern="1200" dirty="0">
              <a:solidFill>
                <a:schemeClr val="tx1"/>
              </a:solidFill>
              <a:latin typeface="+mn-lt"/>
              <a:ea typeface="+mn-ea"/>
              <a:cs typeface="+mn-cs"/>
            </a:endParaRPr>
          </a:p>
        </p:txBody>
      </p:sp>
      <p:pic>
        <p:nvPicPr>
          <p:cNvPr id="3075" name="Picture 4"/>
          <p:cNvPicPr>
            <a:picLocks noChangeAspect="1"/>
          </p:cNvPicPr>
          <p:nvPr/>
        </p:nvPicPr>
        <p:blipFill>
          <a:blip r:embed="rId1"/>
          <a:stretch>
            <a:fillRect/>
          </a:stretch>
        </p:blipFill>
        <p:spPr>
          <a:xfrm>
            <a:off x="411163" y="2636838"/>
            <a:ext cx="4086225" cy="34671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Содержимое 2"/>
          <p:cNvSpPr>
            <a:spLocks noGrp="1"/>
          </p:cNvSpPr>
          <p:nvPr>
            <p:ph idx="1"/>
          </p:nvPr>
        </p:nvSpPr>
        <p:spPr>
          <a:xfrm>
            <a:off x="457200" y="285750"/>
            <a:ext cx="8229600" cy="5840413"/>
          </a:xfrm>
        </p:spPr>
        <p:txBody>
          <a:bodyPr vert="horz" wrap="square" lIns="91440" tIns="45720" rIns="91440" bIns="45720" anchor="t" anchorCtr="0"/>
          <a:p>
            <a:pPr algn="just">
              <a:buNone/>
            </a:pPr>
            <a:r>
              <a:rPr lang="ru-RU" altLang="uk-UA" dirty="0"/>
              <a:t>	Основна відмінність полягає в тому, що портфель може включати в себе проекти, програми і інші портфелі, а програма не може включати в себе портфель.</a:t>
            </a:r>
            <a:endParaRPr lang="ru-RU" altLang="uk-UA" dirty="0"/>
          </a:p>
          <a:p>
            <a:pPr algn="just">
              <a:buNone/>
            </a:pPr>
            <a:r>
              <a:rPr lang="ru-RU" altLang="uk-UA" dirty="0"/>
              <a:t> </a:t>
            </a:r>
            <a:endParaRPr lang="ru-RU" altLang="uk-UA" dirty="0"/>
          </a:p>
        </p:txBody>
      </p:sp>
      <p:pic>
        <p:nvPicPr>
          <p:cNvPr id="12290" name="Picture 3"/>
          <p:cNvPicPr>
            <a:picLocks noChangeAspect="1"/>
          </p:cNvPicPr>
          <p:nvPr/>
        </p:nvPicPr>
        <p:blipFill>
          <a:blip r:embed="rId1"/>
          <a:stretch>
            <a:fillRect/>
          </a:stretch>
        </p:blipFill>
        <p:spPr>
          <a:xfrm>
            <a:off x="1571625" y="2357438"/>
            <a:ext cx="6319838" cy="4106862"/>
          </a:xfrm>
          <a:prstGeom prst="rect">
            <a:avLst/>
          </a:prstGeom>
          <a:noFill/>
          <a:ln w="9525">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Rectangle 3"/>
          <p:cNvSpPr>
            <a:spLocks noGrp="1"/>
          </p:cNvSpPr>
          <p:nvPr>
            <p:ph idx="1"/>
          </p:nvPr>
        </p:nvSpPr>
        <p:spPr>
          <a:xfrm>
            <a:off x="468313" y="1052513"/>
            <a:ext cx="8229600" cy="4525962"/>
          </a:xfrm>
        </p:spPr>
        <p:txBody>
          <a:bodyPr vert="horz" wrap="square" lIns="91440" tIns="45720" rIns="91440" bIns="45720" anchor="t" anchorCtr="0"/>
          <a:p>
            <a:pPr eaLnBrk="1" hangingPunct="1">
              <a:buFontTx/>
              <a:buNone/>
            </a:pPr>
            <a:r>
              <a:rPr lang="ru-RU" altLang="uk-UA" sz="2800" dirty="0"/>
              <a:t>3. Намітити стратегію перетворень, пов'язану з впровадженням нової організаційної структури, розробити систему мотивації персоналу, що працює у самому проєктному офісі, так і взаємодіючого з ним. Використання проєктного офісу призведе до зміни конфігурації взаємодії управління компанії та інформаційних потоків, що забезпечують прийняття рішень;</a:t>
            </a:r>
            <a:endParaRPr lang="ru-RU" altLang="uk-UA" sz="28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Rectangle 3"/>
          <p:cNvSpPr>
            <a:spLocks noGrp="1"/>
          </p:cNvSpPr>
          <p:nvPr>
            <p:ph idx="1"/>
          </p:nvPr>
        </p:nvSpPr>
        <p:spPr>
          <a:xfrm>
            <a:off x="395288" y="981075"/>
            <a:ext cx="8229600" cy="4525963"/>
          </a:xfrm>
        </p:spPr>
        <p:txBody>
          <a:bodyPr vert="horz" wrap="square" lIns="91440" tIns="45720" rIns="91440" bIns="45720" anchor="t" anchorCtr="0"/>
          <a:p>
            <a:pPr eaLnBrk="1" hangingPunct="1">
              <a:buFontTx/>
              <a:buNone/>
            </a:pPr>
            <a:r>
              <a:rPr lang="ru-RU" altLang="uk-UA" dirty="0"/>
              <a:t>4. Розробити бізнес-процеси в проєктному офісі, функціональні інструкції як для персоналу проєктного офісу, так і для взаємодіючого персоналу;</a:t>
            </a:r>
            <a:endParaRPr lang="ru-RU" altLang="uk-UA" dirty="0"/>
          </a:p>
          <a:p>
            <a:pPr eaLnBrk="1" hangingPunct="1">
              <a:buFontTx/>
              <a:buNone/>
            </a:pPr>
            <a:r>
              <a:rPr lang="ru-RU" altLang="uk-UA" dirty="0"/>
              <a:t>5. Визначити систему документообігу компанії, однією з ключових ланок якої стає проєктний офіс;</a:t>
            </a:r>
            <a:endParaRPr lang="ru-RU" altLang="uk-UA"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Rectangle 3"/>
          <p:cNvSpPr>
            <a:spLocks noGrp="1"/>
          </p:cNvSpPr>
          <p:nvPr>
            <p:ph idx="1"/>
          </p:nvPr>
        </p:nvSpPr>
        <p:spPr>
          <a:xfrm>
            <a:off x="468313" y="908050"/>
            <a:ext cx="8229600" cy="4525963"/>
          </a:xfrm>
        </p:spPr>
        <p:txBody>
          <a:bodyPr vert="horz" wrap="square" lIns="91440" tIns="45720" rIns="91440" bIns="45720" anchor="t" anchorCtr="0"/>
          <a:p>
            <a:pPr eaLnBrk="1" hangingPunct="1">
              <a:buFontTx/>
              <a:buNone/>
            </a:pPr>
            <a:r>
              <a:rPr lang="ru-RU" altLang="uk-UA" dirty="0"/>
              <a:t>6. Впровадити ІТ-інфраструктуру проєктного офісу, об'єднавши її з інфраструктурою компанії, системою електронної пошти, системою управління корпоративними базами даних;</a:t>
            </a:r>
            <a:endParaRPr lang="ru-RU" altLang="uk-UA" dirty="0"/>
          </a:p>
          <a:p>
            <a:pPr eaLnBrk="1" hangingPunct="1">
              <a:buFontTx/>
              <a:buNone/>
            </a:pPr>
            <a:r>
              <a:rPr lang="ru-RU" altLang="uk-UA" dirty="0"/>
              <a:t>7. Набрати відповідний штат та навчити персонал.</a:t>
            </a:r>
            <a:endParaRPr lang="ru-RU" altLang="uk-UA"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ChangeArrowheads="1"/>
          </p:cNvSpPr>
          <p:nvPr>
            <p:ph type="title"/>
          </p:nvPr>
        </p:nvSpPr>
        <p:spPr>
          <a:xfrm>
            <a:off x="179388" y="549275"/>
            <a:ext cx="8964613" cy="509588"/>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3600" b="1" i="0" u="none" strike="noStrike" kern="1200" cap="none" spc="0" normalizeH="0" baseline="0" noProof="0" dirty="0">
                <a:ln>
                  <a:noFill/>
                </a:ln>
                <a:solidFill>
                  <a:schemeClr val="tx1"/>
                </a:solidFill>
                <a:effectLst/>
                <a:uLnTx/>
                <a:uFillTx/>
                <a:latin typeface="+mj-lt"/>
                <a:ea typeface="+mj-ea"/>
                <a:cs typeface="+mj-cs"/>
              </a:rPr>
              <a:t>Три </a:t>
            </a:r>
            <a:r>
              <a:rPr kumimoji="0" lang="ru-RU" sz="3600" b="1" i="0" u="none" strike="noStrike" kern="1200" cap="none" spc="0" normalizeH="0" baseline="0" noProof="0" dirty="0" err="1">
                <a:ln>
                  <a:noFill/>
                </a:ln>
                <a:solidFill>
                  <a:schemeClr val="tx1"/>
                </a:solidFill>
                <a:effectLst/>
                <a:uLnTx/>
                <a:uFillTx/>
                <a:latin typeface="+mj-lt"/>
                <a:ea typeface="+mj-ea"/>
                <a:cs typeface="+mj-cs"/>
              </a:rPr>
              <a:t>форми</a:t>
            </a:r>
            <a:r>
              <a:rPr kumimoji="0" lang="ru-RU" sz="3600" b="1" i="0" u="none" strike="noStrike" kern="1200" cap="none" spc="0" normalizeH="0" baseline="0" noProof="0" dirty="0">
                <a:ln>
                  <a:noFill/>
                </a:ln>
                <a:solidFill>
                  <a:schemeClr val="tx1"/>
                </a:solidFill>
                <a:effectLst/>
                <a:uLnTx/>
                <a:uFillTx/>
                <a:latin typeface="+mj-lt"/>
                <a:ea typeface="+mj-ea"/>
                <a:cs typeface="+mj-cs"/>
              </a:rPr>
              <a:t> </a:t>
            </a:r>
            <a:r>
              <a:rPr kumimoji="0" lang="ru-RU" sz="3600" b="1" i="0" u="none" strike="noStrike" kern="1200" cap="none" spc="0" normalizeH="0" baseline="0" noProof="0" dirty="0" err="1">
                <a:ln>
                  <a:noFill/>
                </a:ln>
                <a:solidFill>
                  <a:schemeClr val="tx1"/>
                </a:solidFill>
                <a:effectLst/>
                <a:uLnTx/>
                <a:uFillTx/>
                <a:latin typeface="+mj-lt"/>
                <a:ea typeface="+mj-ea"/>
                <a:cs typeface="+mj-cs"/>
              </a:rPr>
              <a:t>організації</a:t>
            </a:r>
            <a:r>
              <a:rPr kumimoji="0" lang="ru-RU" sz="3600" b="1" i="0" u="none" strike="noStrike" kern="1200" cap="none" spc="0" normalizeH="0" baseline="0" noProof="0" dirty="0">
                <a:ln>
                  <a:noFill/>
                </a:ln>
                <a:solidFill>
                  <a:schemeClr val="tx1"/>
                </a:solidFill>
                <a:effectLst/>
                <a:uLnTx/>
                <a:uFillTx/>
                <a:latin typeface="+mj-lt"/>
                <a:ea typeface="+mj-ea"/>
                <a:cs typeface="+mj-cs"/>
              </a:rPr>
              <a:t> </a:t>
            </a:r>
            <a:r>
              <a:rPr kumimoji="0" lang="ru-RU" sz="3600" b="1" i="0" u="none" strike="noStrike" kern="1200" cap="none" spc="0" normalizeH="0" baseline="0" noProof="0" dirty="0" err="1">
                <a:ln>
                  <a:noFill/>
                </a:ln>
                <a:solidFill>
                  <a:schemeClr val="tx1"/>
                </a:solidFill>
                <a:effectLst/>
                <a:uLnTx/>
                <a:uFillTx/>
                <a:latin typeface="+mj-lt"/>
                <a:ea typeface="+mj-ea"/>
                <a:cs typeface="+mj-cs"/>
              </a:rPr>
              <a:t>бізнесу</a:t>
            </a:r>
            <a:r>
              <a:rPr kumimoji="0" lang="ru-RU" sz="3600" b="1" i="0" u="none" strike="noStrike" kern="1200" cap="none" spc="0" normalizeH="0" baseline="0" noProof="0" dirty="0">
                <a:ln>
                  <a:noFill/>
                </a:ln>
                <a:solidFill>
                  <a:schemeClr val="tx1"/>
                </a:solidFill>
                <a:effectLst/>
                <a:uLnTx/>
                <a:uFillTx/>
                <a:latin typeface="+mj-lt"/>
                <a:ea typeface="+mj-ea"/>
                <a:cs typeface="+mj-cs"/>
              </a:rPr>
              <a:t>, </a:t>
            </a:r>
            <a:r>
              <a:rPr kumimoji="0" lang="ru-RU" sz="3600" b="1" i="0" u="none" strike="noStrike" kern="1200" cap="none" spc="0" normalizeH="0" baseline="0" noProof="0" dirty="0" err="1">
                <a:ln>
                  <a:noFill/>
                </a:ln>
                <a:solidFill>
                  <a:schemeClr val="tx1"/>
                </a:solidFill>
                <a:effectLst/>
                <a:uLnTx/>
                <a:uFillTx/>
                <a:latin typeface="+mj-lt"/>
                <a:ea typeface="+mj-ea"/>
                <a:cs typeface="+mj-cs"/>
              </a:rPr>
              <a:t>пов'язаного</a:t>
            </a:r>
            <a:r>
              <a:rPr kumimoji="0" lang="ru-RU" sz="3600" b="1" i="0" u="none" strike="noStrike" kern="1200" cap="none" spc="0" normalizeH="0" baseline="0" noProof="0" dirty="0">
                <a:ln>
                  <a:noFill/>
                </a:ln>
                <a:solidFill>
                  <a:schemeClr val="tx1"/>
                </a:solidFill>
                <a:effectLst/>
                <a:uLnTx/>
                <a:uFillTx/>
                <a:latin typeface="+mj-lt"/>
                <a:ea typeface="+mj-ea"/>
                <a:cs typeface="+mj-cs"/>
              </a:rPr>
              <a:t> з </a:t>
            </a:r>
            <a:r>
              <a:rPr kumimoji="0" lang="ru-RU" sz="3600" b="1" i="0" u="none" strike="noStrike" kern="1200" cap="none" spc="0" normalizeH="0" baseline="0" noProof="0" dirty="0" err="1">
                <a:ln>
                  <a:noFill/>
                </a:ln>
                <a:solidFill>
                  <a:schemeClr val="tx1"/>
                </a:solidFill>
                <a:effectLst/>
                <a:uLnTx/>
                <a:uFillTx/>
                <a:latin typeface="+mj-lt"/>
                <a:ea typeface="+mj-ea"/>
                <a:cs typeface="+mj-cs"/>
              </a:rPr>
              <a:t>управлінням</a:t>
            </a:r>
            <a:r>
              <a:rPr kumimoji="0" lang="ru-RU" sz="3600" b="1" i="0" u="none" strike="noStrike" kern="1200" cap="none" spc="0" normalizeH="0" baseline="0" noProof="0" dirty="0">
                <a:ln>
                  <a:noFill/>
                </a:ln>
                <a:solidFill>
                  <a:schemeClr val="tx1"/>
                </a:solidFill>
                <a:effectLst/>
                <a:uLnTx/>
                <a:uFillTx/>
                <a:latin typeface="+mj-lt"/>
                <a:ea typeface="+mj-ea"/>
                <a:cs typeface="+mj-cs"/>
              </a:rPr>
              <a:t> </a:t>
            </a:r>
            <a:r>
              <a:rPr kumimoji="0" lang="ru-RU" sz="3600" b="1" i="0" u="none" strike="noStrike" kern="1200" cap="none" spc="0" normalizeH="0" baseline="0" noProof="0" dirty="0" err="1" smtClean="0">
                <a:ln>
                  <a:noFill/>
                </a:ln>
                <a:solidFill>
                  <a:schemeClr val="tx1"/>
                </a:solidFill>
                <a:effectLst/>
                <a:uLnTx/>
                <a:uFillTx/>
                <a:latin typeface="+mj-lt"/>
                <a:ea typeface="+mj-ea"/>
                <a:cs typeface="+mj-cs"/>
              </a:rPr>
              <a:t>проєктами</a:t>
            </a:r>
            <a:br>
              <a:rPr kumimoji="0" lang="ru-RU" sz="4000" b="0" i="0" u="none" strike="noStrike" kern="1200" cap="none" spc="0" normalizeH="0" baseline="0" noProof="0" dirty="0" smtClean="0">
                <a:ln>
                  <a:noFill/>
                </a:ln>
                <a:solidFill>
                  <a:schemeClr val="tx1"/>
                </a:solidFill>
                <a:effectLst/>
                <a:uLnTx/>
                <a:uFillTx/>
                <a:latin typeface="+mj-lt"/>
                <a:ea typeface="+mj-ea"/>
                <a:cs typeface="+mj-cs"/>
              </a:rPr>
            </a:br>
            <a:endParaRPr kumimoji="0" lang="ru-RU"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6498" name="Rectangle 3"/>
          <p:cNvSpPr>
            <a:spLocks noGrp="1"/>
          </p:cNvSpPr>
          <p:nvPr>
            <p:ph idx="1"/>
          </p:nvPr>
        </p:nvSpPr>
        <p:spPr>
          <a:xfrm>
            <a:off x="179388" y="1196975"/>
            <a:ext cx="8785225" cy="5400675"/>
          </a:xfrm>
        </p:spPr>
        <p:txBody>
          <a:bodyPr vert="horz" wrap="square" lIns="91440" tIns="45720" rIns="91440" bIns="45720" anchor="t" anchorCtr="0"/>
          <a:p>
            <a:pPr eaLnBrk="1" hangingPunct="1">
              <a:buFontTx/>
              <a:buNone/>
            </a:pPr>
            <a:r>
              <a:rPr lang="ru-RU" altLang="uk-UA" b="1" i="1" dirty="0"/>
              <a:t>Модель 1. </a:t>
            </a:r>
            <a:r>
              <a:rPr lang="ru-RU" altLang="uk-UA" i="1" dirty="0"/>
              <a:t>Управління стратегічними перетвореннями бізнесу великої компанії задля досягнення конкурентної переваги</a:t>
            </a:r>
            <a:endParaRPr lang="ru-RU" altLang="uk-UA" i="1" dirty="0"/>
          </a:p>
          <a:p>
            <a:pPr eaLnBrk="1" hangingPunct="1">
              <a:buFontTx/>
              <a:buNone/>
            </a:pPr>
            <a:r>
              <a:rPr lang="ru-RU" altLang="uk-UA" b="1" i="1" dirty="0"/>
              <a:t>Модель 2. </a:t>
            </a:r>
            <a:r>
              <a:rPr lang="ru-RU" altLang="uk-UA" i="1" dirty="0"/>
              <a:t>Динамічна комерційна організація з матричною структурою</a:t>
            </a:r>
            <a:endParaRPr lang="ru-RU" altLang="uk-UA" i="1" dirty="0"/>
          </a:p>
          <a:p>
            <a:pPr eaLnBrk="1" hangingPunct="1">
              <a:buFontTx/>
              <a:buNone/>
            </a:pPr>
            <a:r>
              <a:rPr lang="ru-RU" altLang="uk-UA" b="1" i="1" dirty="0"/>
              <a:t>Модель 3. </a:t>
            </a:r>
            <a:r>
              <a:rPr lang="ru-RU" altLang="uk-UA" i="1" dirty="0"/>
              <a:t>Капітальне будівництво великих промислових об'єктів</a:t>
            </a:r>
            <a:endParaRPr lang="ru-RU" altLang="uk-UA" i="1"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Rectangle 2"/>
          <p:cNvSpPr>
            <a:spLocks noGrp="1"/>
          </p:cNvSpPr>
          <p:nvPr>
            <p:ph type="title"/>
          </p:nvPr>
        </p:nvSpPr>
        <p:spPr>
          <a:xfrm>
            <a:off x="457200" y="274638"/>
            <a:ext cx="8686800" cy="850900"/>
          </a:xfrm>
        </p:spPr>
        <p:txBody>
          <a:bodyPr vert="horz" wrap="square" lIns="91440" tIns="45720" rIns="91440" bIns="45720" anchor="ctr" anchorCtr="0"/>
          <a:p>
            <a:pPr eaLnBrk="1" hangingPunct="1"/>
            <a:r>
              <a:rPr lang="ru-RU" altLang="uk-UA" sz="4000" dirty="0"/>
              <a:t>Інфраструктура проєктного офісу</a:t>
            </a:r>
            <a:endParaRPr lang="ru-RU" altLang="uk-UA" sz="4000" dirty="0"/>
          </a:p>
        </p:txBody>
      </p:sp>
      <p:sp>
        <p:nvSpPr>
          <p:cNvPr id="107522" name="Rectangle 7"/>
          <p:cNvSpPr>
            <a:spLocks noGrp="1"/>
          </p:cNvSpPr>
          <p:nvPr>
            <p:ph idx="1"/>
          </p:nvPr>
        </p:nvSpPr>
        <p:spPr>
          <a:xfrm>
            <a:off x="179388" y="1125538"/>
            <a:ext cx="8640762" cy="5399087"/>
          </a:xfrm>
        </p:spPr>
        <p:txBody>
          <a:bodyPr vert="horz" wrap="square" lIns="91440" tIns="45720" rIns="91440" bIns="45720" anchor="t" anchorCtr="0"/>
          <a:p>
            <a:pPr algn="ctr" eaLnBrk="1" hangingPunct="1">
              <a:lnSpc>
                <a:spcPct val="80000"/>
              </a:lnSpc>
              <a:buFontTx/>
              <a:buNone/>
            </a:pPr>
            <a:r>
              <a:rPr lang="ru-RU" altLang="uk-UA" sz="2000" b="1" i="1" dirty="0"/>
              <a:t>	Компоненти Архіву проєктів – база даних проєктів яка повинна забезпечувати накопичення зберігання та надання наступної інформації</a:t>
            </a:r>
            <a:endParaRPr lang="ru-RU" altLang="uk-UA" sz="2000" b="1" i="1" dirty="0"/>
          </a:p>
          <a:p>
            <a:pPr eaLnBrk="1" hangingPunct="1">
              <a:lnSpc>
                <a:spcPct val="80000"/>
              </a:lnSpc>
              <a:buFontTx/>
              <a:buNone/>
            </a:pPr>
            <a:endParaRPr lang="ru-RU" altLang="uk-UA" sz="2000" b="1" i="1" dirty="0"/>
          </a:p>
          <a:p>
            <a:pPr eaLnBrk="1" hangingPunct="1">
              <a:lnSpc>
                <a:spcPct val="80000"/>
              </a:lnSpc>
            </a:pPr>
            <a:r>
              <a:rPr lang="ru-RU" altLang="uk-UA" sz="2000" dirty="0"/>
              <a:t>Плани проєктів </a:t>
            </a:r>
            <a:endParaRPr lang="ru-RU" altLang="uk-UA" sz="2000" dirty="0"/>
          </a:p>
          <a:p>
            <a:pPr eaLnBrk="1" hangingPunct="1">
              <a:lnSpc>
                <a:spcPct val="80000"/>
              </a:lnSpc>
            </a:pPr>
            <a:r>
              <a:rPr lang="ru-RU" altLang="uk-UA" sz="2000" dirty="0"/>
              <a:t>Графіки проєктів  </a:t>
            </a:r>
            <a:endParaRPr lang="ru-RU" altLang="uk-UA" sz="2000" dirty="0"/>
          </a:p>
          <a:p>
            <a:pPr eaLnBrk="1" hangingPunct="1">
              <a:lnSpc>
                <a:spcPct val="80000"/>
              </a:lnSpc>
            </a:pPr>
            <a:r>
              <a:rPr lang="ru-RU" altLang="uk-UA" sz="2000" dirty="0"/>
              <a:t>Технічну документацію щодо проєктів</a:t>
            </a:r>
            <a:endParaRPr lang="ru-RU" altLang="uk-UA" sz="2000" dirty="0"/>
          </a:p>
          <a:p>
            <a:pPr eaLnBrk="1" hangingPunct="1">
              <a:lnSpc>
                <a:spcPct val="80000"/>
              </a:lnSpc>
            </a:pPr>
            <a:r>
              <a:rPr lang="ru-RU" altLang="uk-UA" sz="2000" dirty="0"/>
              <a:t>Управлінську документацію щодо проєктів  </a:t>
            </a:r>
            <a:endParaRPr lang="ru-RU" altLang="uk-UA" sz="2000" dirty="0"/>
          </a:p>
          <a:p>
            <a:pPr eaLnBrk="1" hangingPunct="1">
              <a:lnSpc>
                <a:spcPct val="80000"/>
              </a:lnSpc>
            </a:pPr>
            <a:r>
              <a:rPr lang="ru-RU" altLang="uk-UA" sz="2000" dirty="0"/>
              <a:t>Листування за проєктами</a:t>
            </a:r>
            <a:endParaRPr lang="ru-RU" altLang="uk-UA" sz="2000" dirty="0"/>
          </a:p>
          <a:p>
            <a:pPr eaLnBrk="1" hangingPunct="1">
              <a:lnSpc>
                <a:spcPct val="80000"/>
              </a:lnSpc>
            </a:pPr>
            <a:r>
              <a:rPr lang="ru-RU" altLang="uk-UA" sz="2000" dirty="0"/>
              <a:t>База даних ресурсів</a:t>
            </a:r>
            <a:endParaRPr lang="ru-RU" altLang="uk-UA" sz="2000" dirty="0"/>
          </a:p>
          <a:p>
            <a:pPr eaLnBrk="1" hangingPunct="1">
              <a:lnSpc>
                <a:spcPct val="80000"/>
              </a:lnSpc>
            </a:pPr>
            <a:r>
              <a:rPr lang="ru-RU" altLang="uk-UA" sz="2000" dirty="0"/>
              <a:t>Опис та характеристики ресурсів</a:t>
            </a:r>
            <a:endParaRPr lang="ru-RU" altLang="uk-UA" sz="2000" dirty="0"/>
          </a:p>
          <a:p>
            <a:pPr eaLnBrk="1" hangingPunct="1">
              <a:lnSpc>
                <a:spcPct val="80000"/>
              </a:lnSpc>
            </a:pPr>
            <a:r>
              <a:rPr lang="ru-RU" altLang="uk-UA" sz="2000" dirty="0"/>
              <a:t>Поточне завантаження ресурсів</a:t>
            </a:r>
            <a:endParaRPr lang="ru-RU" altLang="uk-UA" sz="2000" dirty="0"/>
          </a:p>
          <a:p>
            <a:pPr eaLnBrk="1" hangingPunct="1">
              <a:lnSpc>
                <a:spcPct val="80000"/>
              </a:lnSpc>
            </a:pPr>
            <a:r>
              <a:rPr lang="ru-RU" altLang="uk-UA" sz="2000" dirty="0"/>
              <a:t>Плани залучення ресурсів до проєктів</a:t>
            </a:r>
            <a:endParaRPr lang="ru-RU" altLang="uk-UA" sz="2000" dirty="0"/>
          </a:p>
          <a:p>
            <a:pPr eaLnBrk="1" hangingPunct="1">
              <a:lnSpc>
                <a:spcPct val="80000"/>
              </a:lnSpc>
            </a:pPr>
            <a:r>
              <a:rPr lang="ru-RU" altLang="uk-UA" sz="2000" dirty="0"/>
              <a:t>База даних за показниками ефективності найкращим практикам галузі</a:t>
            </a:r>
            <a:endParaRPr lang="ru-RU" altLang="uk-UA" sz="2000" dirty="0"/>
          </a:p>
          <a:p>
            <a:pPr eaLnBrk="1" hangingPunct="1">
              <a:lnSpc>
                <a:spcPct val="80000"/>
              </a:lnSpc>
            </a:pPr>
            <a:r>
              <a:rPr lang="ru-RU" altLang="uk-UA" sz="2000" dirty="0"/>
              <a:t>Базу стандартів форматів зразків документів, що використовуються в проєктах</a:t>
            </a:r>
            <a:endParaRPr lang="ru-RU" altLang="uk-UA" sz="2000" dirty="0"/>
          </a:p>
          <a:p>
            <a:pPr eaLnBrk="1" hangingPunct="1">
              <a:lnSpc>
                <a:spcPct val="80000"/>
              </a:lnSpc>
            </a:pPr>
            <a:r>
              <a:rPr lang="ru-RU" altLang="uk-UA" sz="2000" dirty="0"/>
              <a:t>Базу даних по постачальникам та субпідрядникам</a:t>
            </a:r>
            <a:endParaRPr lang="ru-RU" altLang="uk-UA" sz="20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Rectangle 2"/>
          <p:cNvSpPr>
            <a:spLocks noGrp="1"/>
          </p:cNvSpPr>
          <p:nvPr>
            <p:ph type="title"/>
          </p:nvPr>
        </p:nvSpPr>
        <p:spPr>
          <a:xfrm>
            <a:off x="468313" y="260350"/>
            <a:ext cx="8229600" cy="1143000"/>
          </a:xfrm>
        </p:spPr>
        <p:txBody>
          <a:bodyPr vert="horz" wrap="square" lIns="91440" tIns="45720" rIns="91440" bIns="45720" anchor="ctr" anchorCtr="0"/>
          <a:p>
            <a:pPr eaLnBrk="1" hangingPunct="1"/>
            <a:r>
              <a:rPr lang="ru-RU" altLang="uk-UA" dirty="0"/>
              <a:t>Місце проєктного офісу в організації</a:t>
            </a:r>
            <a:endParaRPr lang="ru-RU" altLang="uk-UA" dirty="0"/>
          </a:p>
        </p:txBody>
      </p:sp>
      <p:pic>
        <p:nvPicPr>
          <p:cNvPr id="108546" name="Picture 3"/>
          <p:cNvPicPr>
            <a:picLocks noGrp="1" noChangeAspect="1"/>
          </p:cNvPicPr>
          <p:nvPr>
            <p:ph idx="1"/>
          </p:nvPr>
        </p:nvPicPr>
        <p:blipFill>
          <a:blip r:embed="rId1"/>
          <a:stretch>
            <a:fillRect/>
          </a:stretch>
        </p:blipFill>
        <p:spPr>
          <a:xfrm>
            <a:off x="457200" y="1930400"/>
            <a:ext cx="8229600" cy="3865563"/>
          </a:xfr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Rectangle 2"/>
          <p:cNvSpPr>
            <a:spLocks noGrp="1"/>
          </p:cNvSpPr>
          <p:nvPr>
            <p:ph type="title"/>
          </p:nvPr>
        </p:nvSpPr>
        <p:spPr>
          <a:xfrm>
            <a:off x="0" y="260350"/>
            <a:ext cx="8893175" cy="1143000"/>
          </a:xfrm>
        </p:spPr>
        <p:txBody>
          <a:bodyPr vert="horz" wrap="square" lIns="91440" tIns="45720" rIns="91440" bIns="45720" anchor="ctr" anchorCtr="0"/>
          <a:p>
            <a:pPr eaLnBrk="1" hangingPunct="1"/>
            <a:r>
              <a:rPr lang="ru-RU" altLang="uk-UA" sz="4000" dirty="0"/>
              <a:t>Місце офісу з УП в організації</a:t>
            </a:r>
            <a:endParaRPr lang="ru-RU" altLang="uk-UA" sz="4000" dirty="0"/>
          </a:p>
        </p:txBody>
      </p:sp>
      <p:pic>
        <p:nvPicPr>
          <p:cNvPr id="109570" name="Picture 3"/>
          <p:cNvPicPr>
            <a:picLocks noGrp="1" noChangeAspect="1"/>
          </p:cNvPicPr>
          <p:nvPr>
            <p:ph idx="1"/>
          </p:nvPr>
        </p:nvPicPr>
        <p:blipFill>
          <a:blip r:embed="rId1"/>
          <a:stretch>
            <a:fillRect/>
          </a:stretch>
        </p:blipFill>
        <p:spPr>
          <a:xfrm>
            <a:off x="457200" y="1844675"/>
            <a:ext cx="8229600" cy="3913188"/>
          </a:xfr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Rectangle 2"/>
          <p:cNvSpPr>
            <a:spLocks noGrp="1"/>
          </p:cNvSpPr>
          <p:nvPr>
            <p:ph type="title"/>
          </p:nvPr>
        </p:nvSpPr>
        <p:spPr/>
        <p:txBody>
          <a:bodyPr vert="horz" wrap="square" lIns="91440" tIns="45720" rIns="91440" bIns="45720" anchor="ctr" anchorCtr="0"/>
          <a:p>
            <a:pPr eaLnBrk="1" hangingPunct="1"/>
            <a:r>
              <a:rPr lang="ru-RU" altLang="uk-UA" dirty="0"/>
              <a:t>Інфраструктура офісу</a:t>
            </a:r>
            <a:endParaRPr lang="ru-RU" altLang="uk-UA" dirty="0"/>
          </a:p>
        </p:txBody>
      </p:sp>
      <p:pic>
        <p:nvPicPr>
          <p:cNvPr id="110594" name="Picture 3"/>
          <p:cNvPicPr>
            <a:picLocks noGrp="1" noChangeAspect="1"/>
          </p:cNvPicPr>
          <p:nvPr>
            <p:ph idx="1"/>
          </p:nvPr>
        </p:nvPicPr>
        <p:blipFill>
          <a:blip r:embed="rId1"/>
          <a:stretch>
            <a:fillRect/>
          </a:stretch>
        </p:blipFill>
        <p:spPr>
          <a:xfrm>
            <a:off x="457200" y="1957388"/>
            <a:ext cx="8229600" cy="3811587"/>
          </a:xfr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ChangeArrowheads="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4000" b="0" i="0" u="none" strike="noStrike" kern="1200" cap="none" spc="0" normalizeH="0" baseline="0" noProof="0" dirty="0" err="1">
                <a:ln>
                  <a:noFill/>
                </a:ln>
                <a:solidFill>
                  <a:schemeClr val="tx1"/>
                </a:solidFill>
                <a:effectLst/>
                <a:uLnTx/>
                <a:uFillTx/>
                <a:latin typeface="+mj-lt"/>
                <a:ea typeface="+mj-ea"/>
                <a:cs typeface="+mj-cs"/>
              </a:rPr>
              <a:t>Залежно</a:t>
            </a:r>
            <a:r>
              <a:rPr kumimoji="0" lang="ru-RU" sz="4000" b="0" i="0" u="none" strike="noStrike" kern="1200" cap="none" spc="0" normalizeH="0" baseline="0" noProof="0" dirty="0">
                <a:ln>
                  <a:noFill/>
                </a:ln>
                <a:solidFill>
                  <a:schemeClr val="tx1"/>
                </a:solidFill>
                <a:effectLst/>
                <a:uLnTx/>
                <a:uFillTx/>
                <a:latin typeface="+mj-lt"/>
                <a:ea typeface="+mj-ea"/>
                <a:cs typeface="+mj-cs"/>
              </a:rPr>
              <a:t> </a:t>
            </a:r>
            <a:r>
              <a:rPr kumimoji="0" lang="ru-RU" sz="4000" b="0" i="0" u="none" strike="noStrike" kern="1200" cap="none" spc="0" normalizeH="0" baseline="0" noProof="0" dirty="0" err="1">
                <a:ln>
                  <a:noFill/>
                </a:ln>
                <a:solidFill>
                  <a:schemeClr val="tx1"/>
                </a:solidFill>
                <a:effectLst/>
                <a:uLnTx/>
                <a:uFillTx/>
                <a:latin typeface="+mj-lt"/>
                <a:ea typeface="+mj-ea"/>
                <a:cs typeface="+mj-cs"/>
              </a:rPr>
              <a:t>від</a:t>
            </a:r>
            <a:r>
              <a:rPr kumimoji="0" lang="ru-RU" sz="4000" b="0" i="0" u="none" strike="noStrike" kern="1200" cap="none" spc="0" normalizeH="0" baseline="0" noProof="0" dirty="0">
                <a:ln>
                  <a:noFill/>
                </a:ln>
                <a:solidFill>
                  <a:schemeClr val="tx1"/>
                </a:solidFill>
                <a:effectLst/>
                <a:uLnTx/>
                <a:uFillTx/>
                <a:latin typeface="+mj-lt"/>
                <a:ea typeface="+mj-ea"/>
                <a:cs typeface="+mj-cs"/>
              </a:rPr>
              <a:t> </a:t>
            </a:r>
            <a:r>
              <a:rPr kumimoji="0" lang="ru-RU" sz="4000" b="0" i="0" u="none" strike="noStrike" kern="1200" cap="none" spc="0" normalizeH="0" baseline="0" noProof="0" dirty="0" err="1">
                <a:ln>
                  <a:noFill/>
                </a:ln>
                <a:solidFill>
                  <a:schemeClr val="tx1"/>
                </a:solidFill>
                <a:effectLst/>
                <a:uLnTx/>
                <a:uFillTx/>
                <a:latin typeface="+mj-lt"/>
                <a:ea typeface="+mj-ea"/>
                <a:cs typeface="+mj-cs"/>
              </a:rPr>
              <a:t>змісту</a:t>
            </a:r>
            <a:r>
              <a:rPr kumimoji="0" lang="ru-RU" sz="4000" b="0" i="0" u="none" strike="noStrike" kern="1200" cap="none" spc="0" normalizeH="0" baseline="0" noProof="0" dirty="0">
                <a:ln>
                  <a:noFill/>
                </a:ln>
                <a:solidFill>
                  <a:schemeClr val="tx1"/>
                </a:solidFill>
                <a:effectLst/>
                <a:uLnTx/>
                <a:uFillTx/>
                <a:latin typeface="+mj-lt"/>
                <a:ea typeface="+mj-ea"/>
                <a:cs typeface="+mj-cs"/>
              </a:rPr>
              <a:t> та </a:t>
            </a:r>
            <a:r>
              <a:rPr kumimoji="0" lang="ru-RU" sz="4000" b="0" i="0" u="none" strike="noStrike" kern="1200" cap="none" spc="0" normalizeH="0" baseline="0" noProof="0" dirty="0" err="1">
                <a:ln>
                  <a:noFill/>
                </a:ln>
                <a:solidFill>
                  <a:schemeClr val="tx1"/>
                </a:solidFill>
                <a:effectLst/>
                <a:uLnTx/>
                <a:uFillTx/>
                <a:latin typeface="+mj-lt"/>
                <a:ea typeface="+mj-ea"/>
                <a:cs typeface="+mj-cs"/>
              </a:rPr>
              <a:t>завдань</a:t>
            </a:r>
            <a:r>
              <a:rPr kumimoji="0" lang="ru-RU" sz="4000" b="0" i="0" u="none" strike="noStrike" kern="1200" cap="none" spc="0" normalizeH="0" baseline="0" noProof="0" dirty="0">
                <a:ln>
                  <a:noFill/>
                </a:ln>
                <a:solidFill>
                  <a:schemeClr val="tx1"/>
                </a:solidFill>
                <a:effectLst/>
                <a:uLnTx/>
                <a:uFillTx/>
                <a:latin typeface="+mj-lt"/>
                <a:ea typeface="+mj-ea"/>
                <a:cs typeface="+mj-cs"/>
              </a:rPr>
              <a:t> </a:t>
            </a:r>
            <a:r>
              <a:rPr kumimoji="0" lang="ru-RU" sz="4000" b="0" i="0" u="none" strike="noStrike" kern="1200" cap="none" spc="0" normalizeH="0" baseline="0" noProof="0" dirty="0" err="1" smtClean="0">
                <a:ln>
                  <a:noFill/>
                </a:ln>
                <a:solidFill>
                  <a:schemeClr val="tx1"/>
                </a:solidFill>
                <a:effectLst/>
                <a:uLnTx/>
                <a:uFillTx/>
                <a:latin typeface="+mj-lt"/>
                <a:ea typeface="+mj-ea"/>
                <a:cs typeface="+mj-cs"/>
              </a:rPr>
              <a:t>проєктні</a:t>
            </a:r>
            <a:r>
              <a:rPr kumimoji="0" lang="ru-RU" sz="4000" b="0" i="0" u="none" strike="noStrike" kern="1200" cap="none" spc="0" normalizeH="0" baseline="0" noProof="0" dirty="0" smtClean="0">
                <a:ln>
                  <a:noFill/>
                </a:ln>
                <a:solidFill>
                  <a:schemeClr val="tx1"/>
                </a:solidFill>
                <a:effectLst/>
                <a:uLnTx/>
                <a:uFillTx/>
                <a:latin typeface="+mj-lt"/>
                <a:ea typeface="+mj-ea"/>
                <a:cs typeface="+mj-cs"/>
              </a:rPr>
              <a:t> </a:t>
            </a:r>
            <a:r>
              <a:rPr kumimoji="0" lang="ru-RU" sz="4000" b="0" i="0" u="none" strike="noStrike" kern="1200" cap="none" spc="0" normalizeH="0" baseline="0" noProof="0" dirty="0" err="1">
                <a:ln>
                  <a:noFill/>
                </a:ln>
                <a:solidFill>
                  <a:schemeClr val="tx1"/>
                </a:solidFill>
                <a:effectLst/>
                <a:uLnTx/>
                <a:uFillTx/>
                <a:latin typeface="+mj-lt"/>
                <a:ea typeface="+mj-ea"/>
                <a:cs typeface="+mj-cs"/>
              </a:rPr>
              <a:t>офіси</a:t>
            </a:r>
            <a:r>
              <a:rPr kumimoji="0" lang="ru-RU" sz="4000" b="0" i="0" u="none" strike="noStrike" kern="1200" cap="none" spc="0" normalizeH="0" baseline="0" noProof="0" dirty="0">
                <a:ln>
                  <a:noFill/>
                </a:ln>
                <a:solidFill>
                  <a:schemeClr val="tx1"/>
                </a:solidFill>
                <a:effectLst/>
                <a:uLnTx/>
                <a:uFillTx/>
                <a:latin typeface="+mj-lt"/>
                <a:ea typeface="+mj-ea"/>
                <a:cs typeface="+mj-cs"/>
              </a:rPr>
              <a:t> </a:t>
            </a:r>
            <a:r>
              <a:rPr kumimoji="0" lang="ru-RU" sz="4000" b="0" i="0" u="none" strike="noStrike" kern="1200" cap="none" spc="0" normalizeH="0" baseline="0" noProof="0" dirty="0" err="1">
                <a:ln>
                  <a:noFill/>
                </a:ln>
                <a:solidFill>
                  <a:schemeClr val="tx1"/>
                </a:solidFill>
                <a:effectLst/>
                <a:uLnTx/>
                <a:uFillTx/>
                <a:latin typeface="+mj-lt"/>
                <a:ea typeface="+mj-ea"/>
                <a:cs typeface="+mj-cs"/>
              </a:rPr>
              <a:t>поділяються</a:t>
            </a:r>
            <a:r>
              <a:rPr kumimoji="0" lang="ru-RU" sz="4000" b="0" i="0" u="none" strike="noStrike" kern="1200" cap="none" spc="0" normalizeH="0" baseline="0" noProof="0" dirty="0">
                <a:ln>
                  <a:noFill/>
                </a:ln>
                <a:solidFill>
                  <a:schemeClr val="tx1"/>
                </a:solidFill>
                <a:effectLst/>
                <a:uLnTx/>
                <a:uFillTx/>
                <a:latin typeface="+mj-lt"/>
                <a:ea typeface="+mj-ea"/>
                <a:cs typeface="+mj-cs"/>
              </a:rPr>
              <a:t> на </a:t>
            </a:r>
            <a:r>
              <a:rPr kumimoji="0" lang="ru-RU" sz="4000" b="0" i="0" u="none" strike="noStrike" kern="1200" cap="none" spc="0" normalizeH="0" baseline="0" noProof="0" dirty="0" err="1">
                <a:ln>
                  <a:noFill/>
                </a:ln>
                <a:solidFill>
                  <a:schemeClr val="tx1"/>
                </a:solidFill>
                <a:effectLst/>
                <a:uLnTx/>
                <a:uFillTx/>
                <a:latin typeface="+mj-lt"/>
                <a:ea typeface="+mj-ea"/>
                <a:cs typeface="+mj-cs"/>
              </a:rPr>
              <a:t>такі</a:t>
            </a:r>
            <a:r>
              <a:rPr kumimoji="0" lang="ru-RU" sz="4000" b="0" i="0" u="none" strike="noStrike" kern="1200" cap="none" spc="0" normalizeH="0" baseline="0" noProof="0" dirty="0">
                <a:ln>
                  <a:noFill/>
                </a:ln>
                <a:solidFill>
                  <a:schemeClr val="tx1"/>
                </a:solidFill>
                <a:effectLst/>
                <a:uLnTx/>
                <a:uFillTx/>
                <a:latin typeface="+mj-lt"/>
                <a:ea typeface="+mj-ea"/>
                <a:cs typeface="+mj-cs"/>
              </a:rPr>
              <a:t> </a:t>
            </a:r>
            <a:r>
              <a:rPr kumimoji="0" lang="ru-RU" sz="4000" b="0" i="0" u="none" strike="noStrike" kern="1200" cap="none" spc="0" normalizeH="0" baseline="0" noProof="0" dirty="0" err="1">
                <a:ln>
                  <a:noFill/>
                </a:ln>
                <a:solidFill>
                  <a:schemeClr val="tx1"/>
                </a:solidFill>
                <a:effectLst/>
                <a:uLnTx/>
                <a:uFillTx/>
                <a:latin typeface="+mj-lt"/>
                <a:ea typeface="+mj-ea"/>
                <a:cs typeface="+mj-cs"/>
              </a:rPr>
              <a:t>типи</a:t>
            </a:r>
            <a:endParaRPr kumimoji="0" lang="ru-RU"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1618" name="Объект 1"/>
          <p:cNvSpPr>
            <a:spLocks noGrp="1"/>
          </p:cNvSpPr>
          <p:nvPr>
            <p:ph idx="1"/>
          </p:nvPr>
        </p:nvSpPr>
        <p:spPr/>
        <p:txBody>
          <a:bodyPr vert="horz" wrap="square" lIns="91440" tIns="45720" rIns="91440" bIns="45720" anchor="t" anchorCtr="0"/>
          <a:p>
            <a:pPr>
              <a:buFontTx/>
              <a:buChar char="-"/>
            </a:pPr>
            <a:r>
              <a:rPr lang="ru-RU" altLang="uk-UA" dirty="0"/>
              <a:t>«метеостанція» забезпечує інформацією «про стан погоди»; </a:t>
            </a:r>
            <a:endParaRPr lang="ru-RU" altLang="uk-UA" dirty="0"/>
          </a:p>
          <a:p>
            <a:pPr>
              <a:buFontTx/>
              <a:buChar char="-"/>
            </a:pPr>
            <a:r>
              <a:rPr lang="ru-RU" altLang="uk-UA" dirty="0"/>
              <a:t>«башта» здійснює «нагляд за навколишнім простором»; </a:t>
            </a:r>
            <a:endParaRPr lang="ru-RU" altLang="uk-UA" dirty="0"/>
          </a:p>
          <a:p>
            <a:pPr>
              <a:buFontTx/>
              <a:buChar char="-"/>
            </a:pPr>
            <a:r>
              <a:rPr lang="ru-RU" altLang="uk-UA" dirty="0"/>
              <a:t>«ресурсний пул» забезпечує організацію людських ресурсів менеджерів проєктів; </a:t>
            </a:r>
            <a:endParaRPr lang="ru-RU" altLang="uk-UA" dirty="0"/>
          </a:p>
          <a:p>
            <a:pPr>
              <a:buFontTx/>
              <a:buChar char="-"/>
            </a:pPr>
            <a:r>
              <a:rPr lang="ru-RU" altLang="uk-UA" dirty="0"/>
              <a:t>«стратегічний програмний» проєктний офіс здійснює портфельне планування і стратегічне управління проєктами.</a:t>
            </a:r>
            <a:endParaRPr lang="ru-RU" altLang="uk-UA"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Rectangle 2"/>
          <p:cNvSpPr>
            <a:spLocks noGrp="1"/>
          </p:cNvSpPr>
          <p:nvPr>
            <p:ph type="title"/>
          </p:nvPr>
        </p:nvSpPr>
        <p:spPr>
          <a:xfrm>
            <a:off x="468313" y="-242887"/>
            <a:ext cx="8229600" cy="1143000"/>
          </a:xfrm>
        </p:spPr>
        <p:txBody>
          <a:bodyPr vert="horz" wrap="square" lIns="91440" tIns="45720" rIns="91440" bIns="45720" anchor="ctr" anchorCtr="0"/>
          <a:p>
            <a:pPr eaLnBrk="1" hangingPunct="1"/>
            <a:r>
              <a:rPr lang="ru-RU" altLang="uk-UA" dirty="0"/>
              <a:t>«Метеостанція»</a:t>
            </a:r>
            <a:endParaRPr lang="ru-RU" altLang="uk-UA" dirty="0"/>
          </a:p>
        </p:txBody>
      </p:sp>
      <p:sp>
        <p:nvSpPr>
          <p:cNvPr id="112642" name="Объект 1"/>
          <p:cNvSpPr>
            <a:spLocks noGrp="1"/>
          </p:cNvSpPr>
          <p:nvPr>
            <p:ph idx="1"/>
          </p:nvPr>
        </p:nvSpPr>
        <p:spPr>
          <a:xfrm>
            <a:off x="457200" y="692150"/>
            <a:ext cx="8507413" cy="5434013"/>
          </a:xfrm>
        </p:spPr>
        <p:txBody>
          <a:bodyPr vert="horz" wrap="square" lIns="91440" tIns="45720" rIns="91440" bIns="45720" anchor="t" anchorCtr="0"/>
          <a:p>
            <a:r>
              <a:rPr lang="ru-RU" altLang="uk-UA" sz="2800" i="1" dirty="0"/>
              <a:t>призначена для збору інформації для вищого керівництва на кількох проєктах одночасно без безпосереднього впливу на проєкти; </a:t>
            </a:r>
            <a:endParaRPr lang="ru-RU" altLang="uk-UA" sz="2800" i="1" dirty="0"/>
          </a:p>
          <a:p>
            <a:r>
              <a:rPr lang="ru-RU" altLang="uk-UA" sz="2800" i="1" dirty="0"/>
              <a:t>не дає очікуваного ефекту в разі складних масштабних проєктів; </a:t>
            </a:r>
            <a:endParaRPr lang="ru-RU" altLang="uk-UA" sz="2800" i="1" dirty="0"/>
          </a:p>
          <a:p>
            <a:pPr lvl="4">
              <a:buFont typeface="Arial" panose="020B0604020202020204" pitchFamily="34" charset="0"/>
              <a:buChar char="•"/>
            </a:pPr>
            <a:r>
              <a:rPr lang="ru-RU" altLang="uk-UA" sz="2800" i="1" dirty="0"/>
              <a:t>може бути ефективною за умови реальної реалізації повноважень менеджера щодо здобуття оперативної і достовірної інформації про перебіг справ на проєктах.</a:t>
            </a:r>
            <a:endParaRPr lang="ru-RU" altLang="uk-UA" sz="2800" i="1" dirty="0"/>
          </a:p>
        </p:txBody>
      </p:sp>
      <p:pic>
        <p:nvPicPr>
          <p:cNvPr id="112643" name="Picture 4"/>
          <p:cNvPicPr>
            <a:picLocks noChangeAspect="1"/>
          </p:cNvPicPr>
          <p:nvPr/>
        </p:nvPicPr>
        <p:blipFill>
          <a:blip r:embed="rId1"/>
          <a:stretch>
            <a:fillRect/>
          </a:stretch>
        </p:blipFill>
        <p:spPr>
          <a:xfrm>
            <a:off x="498475" y="3043238"/>
            <a:ext cx="1809750" cy="28575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Заголовок 1"/>
          <p:cNvSpPr>
            <a:spLocks noGrp="1"/>
          </p:cNvSpPr>
          <p:nvPr>
            <p:ph type="title"/>
          </p:nvPr>
        </p:nvSpPr>
        <p:spPr>
          <a:xfrm>
            <a:off x="457200" y="274638"/>
            <a:ext cx="8229600" cy="706437"/>
          </a:xfrm>
        </p:spPr>
        <p:txBody>
          <a:bodyPr vert="horz" wrap="square" lIns="91440" tIns="45720" rIns="91440" bIns="45720" anchor="ctr" anchorCtr="0"/>
          <a:p>
            <a:r>
              <a:rPr lang="uk-UA" altLang="uk-UA" sz="3200" b="1" u="sng" dirty="0"/>
              <a:t>проєкти вирішують наступні завдання:</a:t>
            </a:r>
            <a:br>
              <a:rPr lang="ru-RU" altLang="uk-UA" dirty="0"/>
            </a:br>
            <a:endParaRPr lang="ru-RU" altLang="uk-UA" dirty="0"/>
          </a:p>
        </p:txBody>
      </p:sp>
      <p:sp>
        <p:nvSpPr>
          <p:cNvPr id="13314" name="Объект 2"/>
          <p:cNvSpPr>
            <a:spLocks noGrp="1"/>
          </p:cNvSpPr>
          <p:nvPr>
            <p:ph idx="1"/>
          </p:nvPr>
        </p:nvSpPr>
        <p:spPr>
          <a:xfrm>
            <a:off x="107950" y="620713"/>
            <a:ext cx="8928100" cy="4525962"/>
          </a:xfrm>
        </p:spPr>
        <p:txBody>
          <a:bodyPr vert="horz" wrap="square" lIns="91440" tIns="45720" rIns="91440" bIns="45720" anchor="t" anchorCtr="0"/>
          <a:p>
            <a:r>
              <a:rPr lang="uk-UA" altLang="uk-UA" sz="2800" i="1" dirty="0"/>
              <a:t>визначають ціль проєкту та обґрунтовують його;</a:t>
            </a:r>
            <a:endParaRPr lang="ru-RU" altLang="uk-UA" sz="2800" b="1" i="1" u="sng" dirty="0"/>
          </a:p>
          <a:p>
            <a:r>
              <a:rPr lang="uk-UA" altLang="uk-UA" sz="2800" i="1" dirty="0"/>
              <a:t>формують структуру проєкту;</a:t>
            </a:r>
            <a:endParaRPr lang="ru-RU" altLang="uk-UA" sz="2800" b="1" i="1" u="sng" dirty="0"/>
          </a:p>
          <a:p>
            <a:r>
              <a:rPr lang="uk-UA" altLang="uk-UA" sz="2800" i="1" dirty="0"/>
              <a:t>визначають необхідні обсяги і джерела фінансування;</a:t>
            </a:r>
            <a:endParaRPr lang="ru-RU" altLang="uk-UA" sz="2800" b="1" i="1" u="sng" dirty="0"/>
          </a:p>
          <a:p>
            <a:r>
              <a:rPr lang="uk-UA" altLang="uk-UA" sz="2800" i="1" dirty="0"/>
              <a:t>підготовлюють і укладають контракти;</a:t>
            </a:r>
            <a:endParaRPr lang="ru-RU" altLang="uk-UA" sz="2800" b="1" i="1" u="sng" dirty="0"/>
          </a:p>
          <a:p>
            <a:r>
              <a:rPr lang="uk-UA" altLang="uk-UA" sz="2800" i="1" dirty="0"/>
              <a:t>визначають терміни виконання проєкту, складають графіки його реалізації, обчислюють необхідні ресурси;</a:t>
            </a:r>
            <a:endParaRPr lang="ru-RU" altLang="uk-UA" sz="2800" b="1" i="1" u="sng" dirty="0"/>
          </a:p>
          <a:p>
            <a:r>
              <a:rPr lang="uk-UA" altLang="uk-UA" sz="2800" i="1" dirty="0"/>
              <a:t>проводять калькуляцію й аналіз витрат;</a:t>
            </a:r>
            <a:endParaRPr lang="ru-RU" altLang="uk-UA" sz="2800" b="1" i="1" u="sng" dirty="0"/>
          </a:p>
          <a:p>
            <a:r>
              <a:rPr lang="uk-UA" altLang="uk-UA" sz="2800" i="1" dirty="0"/>
              <a:t>планують і враховують ризики;</a:t>
            </a:r>
            <a:endParaRPr lang="ru-RU" altLang="uk-UA" sz="2800" b="1" i="1" u="sng" dirty="0"/>
          </a:p>
          <a:p>
            <a:r>
              <a:rPr lang="uk-UA" altLang="uk-UA" sz="2800" i="1" dirty="0"/>
              <a:t>аналізують виконання проєкту;</a:t>
            </a:r>
            <a:endParaRPr lang="ru-RU" altLang="uk-UA" sz="2800" b="1" i="1" u="sng" dirty="0"/>
          </a:p>
          <a:p>
            <a:r>
              <a:rPr lang="uk-UA" altLang="uk-UA" sz="2800" i="1" dirty="0"/>
              <a:t>забезпечують контроль за ходом виконання проєкту.</a:t>
            </a:r>
            <a:endParaRPr lang="ru-RU" altLang="uk-UA" sz="2800" b="1" i="1" u="sng" dirty="0"/>
          </a:p>
          <a:p>
            <a:endParaRPr lang="ru-RU" altLang="uk-UA" sz="2800" i="1"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Rectangle 2"/>
          <p:cNvSpPr>
            <a:spLocks noGrp="1"/>
          </p:cNvSpPr>
          <p:nvPr>
            <p:ph type="title"/>
          </p:nvPr>
        </p:nvSpPr>
        <p:spPr>
          <a:xfrm>
            <a:off x="395288" y="188913"/>
            <a:ext cx="8229600" cy="561975"/>
          </a:xfrm>
        </p:spPr>
        <p:txBody>
          <a:bodyPr vert="horz" wrap="square" lIns="91440" tIns="45720" rIns="91440" bIns="45720" anchor="ctr" anchorCtr="0"/>
          <a:p>
            <a:pPr eaLnBrk="1" hangingPunct="1"/>
            <a:r>
              <a:rPr lang="ru-RU" altLang="uk-UA" dirty="0"/>
              <a:t>«Башта»</a:t>
            </a:r>
            <a:endParaRPr lang="ru-RU" altLang="uk-UA" dirty="0"/>
          </a:p>
        </p:txBody>
      </p:sp>
      <p:sp>
        <p:nvSpPr>
          <p:cNvPr id="2" name="Объект 1"/>
          <p:cNvSpPr>
            <a:spLocks noGrp="1"/>
          </p:cNvSpPr>
          <p:nvPr>
            <p:ph idx="1"/>
          </p:nvPr>
        </p:nvSpPr>
        <p:spPr bwMode="auto">
          <a:xfrm>
            <a:off x="457200" y="836711"/>
            <a:ext cx="8363272" cy="5289450"/>
          </a:xfrm>
          <a:ln>
            <a:miter lim="800000"/>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514600" marR="0" lvl="5"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ru-RU" sz="16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призначена</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для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підвищення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ефективності</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виконання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проєктів шляхом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впровадження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стандартів</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управління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проєктами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endParaRPr kumimoji="0" lang="ru-RU" sz="2800" b="0" i="1" u="none" strike="noStrike" kern="1200" cap="none" spc="0" normalizeH="0" baseline="0" noProof="0" dirty="0" smtClean="0">
              <a:ln>
                <a:noFill/>
              </a:ln>
              <a:solidFill>
                <a:schemeClr val="tx1"/>
              </a:solidFill>
              <a:effectLst/>
              <a:uLnTx/>
              <a:uFillTx/>
              <a:latin typeface="+mn-lt"/>
              <a:ea typeface="+mn-ea"/>
              <a:cs typeface="+mn-cs"/>
            </a:endParaRPr>
          </a:p>
          <a:p>
            <a:pPr marL="2514600" marR="0" lvl="5"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ru-RU" sz="2000" b="0" i="0" u="none" strike="noStrike" kern="1200" cap="none" spc="0" normalizeH="0" baseline="0" noProof="0" dirty="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керівники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менеджери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та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внутрішні</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консультанти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співпрацюють</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та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контролюють</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один одного у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процесі</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управління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проєктами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endParaRPr kumimoji="0" lang="ru-RU" sz="2800" b="0" i="1" u="none" strike="noStrike" kern="1200" cap="none" spc="0" normalizeH="0" baseline="0" noProof="0" dirty="0">
              <a:ln>
                <a:noFill/>
              </a:ln>
              <a:solidFill>
                <a:schemeClr val="tx1"/>
              </a:solidFill>
              <a:effectLst/>
              <a:uLnTx/>
              <a:uFillTx/>
              <a:latin typeface="+mn-lt"/>
              <a:ea typeface="+mn-ea"/>
              <a:cs typeface="+mn-cs"/>
            </a:endParaRPr>
          </a:p>
        </p:txBody>
      </p:sp>
      <p:pic>
        <p:nvPicPr>
          <p:cNvPr id="113667" name="Picture 4"/>
          <p:cNvPicPr>
            <a:picLocks noChangeAspect="1"/>
          </p:cNvPicPr>
          <p:nvPr/>
        </p:nvPicPr>
        <p:blipFill>
          <a:blip r:embed="rId1"/>
          <a:stretch>
            <a:fillRect/>
          </a:stretch>
        </p:blipFill>
        <p:spPr>
          <a:xfrm>
            <a:off x="330200" y="1341438"/>
            <a:ext cx="2390775" cy="3571875"/>
          </a:xfrm>
          <a:prstGeom prst="rect">
            <a:avLst/>
          </a:prstGeom>
          <a:noFill/>
          <a:ln w="9525">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Rectangle 2"/>
          <p:cNvSpPr>
            <a:spLocks noGrp="1"/>
          </p:cNvSpPr>
          <p:nvPr>
            <p:ph type="title"/>
          </p:nvPr>
        </p:nvSpPr>
        <p:spPr>
          <a:xfrm>
            <a:off x="539750" y="333375"/>
            <a:ext cx="8229600" cy="488950"/>
          </a:xfrm>
        </p:spPr>
        <p:txBody>
          <a:bodyPr vert="horz" wrap="square" lIns="91440" tIns="45720" rIns="91440" bIns="45720" anchor="ctr" anchorCtr="0"/>
          <a:p>
            <a:pPr eaLnBrk="1" hangingPunct="1"/>
            <a:r>
              <a:rPr lang="ru-RU" altLang="uk-UA" dirty="0"/>
              <a:t>«Ресурсний пул»</a:t>
            </a:r>
            <a:endParaRPr lang="ru-RU" altLang="uk-UA" dirty="0"/>
          </a:p>
        </p:txBody>
      </p:sp>
      <p:sp>
        <p:nvSpPr>
          <p:cNvPr id="2" name="Объект 1"/>
          <p:cNvSpPr>
            <a:spLocks noGrp="1"/>
          </p:cNvSpPr>
          <p:nvPr>
            <p:ph idx="1"/>
          </p:nvPr>
        </p:nvSpPr>
        <p:spPr bwMode="auto">
          <a:xfrm>
            <a:off x="457200" y="1340768"/>
            <a:ext cx="8229600" cy="4785395"/>
          </a:xfrm>
          <a:ln>
            <a:miter lim="800000"/>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2971800" marR="0" lvl="6"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ru-RU" sz="2800" b="0" i="1" u="none" strike="noStrike" kern="1200" cap="none" spc="0" normalizeH="0" baseline="0" noProof="0" dirty="0" err="1">
                <a:ln>
                  <a:noFill/>
                </a:ln>
                <a:solidFill>
                  <a:schemeClr val="tx1"/>
                </a:solidFill>
                <a:effectLst/>
                <a:uLnTx/>
                <a:uFillTx/>
                <a:latin typeface="+mn-lt"/>
                <a:ea typeface="+mn-ea"/>
                <a:cs typeface="+mn-cs"/>
              </a:rPr>
              <a:t>призначений</a:t>
            </a:r>
            <a:r>
              <a:rPr kumimoji="0" lang="ru-RU" sz="2800" b="0" i="1" u="none" strike="noStrike" kern="1200" cap="none" spc="0" normalizeH="0" baseline="0" noProof="0" dirty="0">
                <a:ln>
                  <a:noFill/>
                </a:ln>
                <a:solidFill>
                  <a:schemeClr val="tx1"/>
                </a:solidFill>
                <a:effectLst/>
                <a:uLnTx/>
                <a:uFillTx/>
                <a:latin typeface="+mn-lt"/>
                <a:ea typeface="+mn-ea"/>
                <a:cs typeface="+mn-cs"/>
              </a:rPr>
              <a:t> для </a:t>
            </a:r>
            <a:r>
              <a:rPr kumimoji="0" lang="ru-RU" sz="2800" b="0" i="1" u="none" strike="noStrike" kern="1200" cap="none" spc="0" normalizeH="0" baseline="0" noProof="0" dirty="0" err="1">
                <a:ln>
                  <a:noFill/>
                </a:ln>
                <a:solidFill>
                  <a:schemeClr val="tx1"/>
                </a:solidFill>
                <a:effectLst/>
                <a:uLnTx/>
                <a:uFillTx/>
                <a:latin typeface="+mn-lt"/>
                <a:ea typeface="+mn-ea"/>
                <a:cs typeface="+mn-cs"/>
              </a:rPr>
              <a:t>підвищення</a:t>
            </a:r>
            <a:r>
              <a:rPr kumimoji="0" lang="ru-RU" sz="2800" b="0" i="1" u="none" strike="noStrike" kern="1200" cap="none" spc="0" normalizeH="0" baseline="0" noProof="0" dirty="0">
                <a:ln>
                  <a:noFill/>
                </a:ln>
                <a:solidFill>
                  <a:schemeClr val="tx1"/>
                </a:solidFill>
                <a:effectLst/>
                <a:uLnTx/>
                <a:uFillTx/>
                <a:latin typeface="+mn-lt"/>
                <a:ea typeface="+mn-ea"/>
                <a:cs typeface="+mn-cs"/>
              </a:rPr>
              <a:t> </a:t>
            </a:r>
            <a:r>
              <a:rPr kumimoji="0" lang="ru-RU" sz="2800" b="0" i="1" u="none" strike="noStrike" kern="1200" cap="none" spc="0" normalizeH="0" baseline="0" noProof="0" dirty="0" err="1">
                <a:ln>
                  <a:noFill/>
                </a:ln>
                <a:solidFill>
                  <a:schemeClr val="tx1"/>
                </a:solidFill>
                <a:effectLst/>
                <a:uLnTx/>
                <a:uFillTx/>
                <a:latin typeface="+mn-lt"/>
                <a:ea typeface="+mn-ea"/>
                <a:cs typeface="+mn-cs"/>
              </a:rPr>
              <a:t>ефективності</a:t>
            </a:r>
            <a:r>
              <a:rPr kumimoji="0" lang="ru-RU" sz="2800" b="0" i="1" u="none" strike="noStrike" kern="1200" cap="none" spc="0" normalizeH="0" baseline="0" noProof="0" dirty="0">
                <a:ln>
                  <a:noFill/>
                </a:ln>
                <a:solidFill>
                  <a:schemeClr val="tx1"/>
                </a:solidFill>
                <a:effectLst/>
                <a:uLnTx/>
                <a:uFillTx/>
                <a:latin typeface="+mn-lt"/>
                <a:ea typeface="+mn-ea"/>
                <a:cs typeface="+mn-cs"/>
              </a:rPr>
              <a:t> </a:t>
            </a:r>
            <a:r>
              <a:rPr kumimoji="0" lang="ru-RU" sz="2800" b="0" i="1" u="none" strike="noStrike" kern="1200" cap="none" spc="0" normalizeH="0" baseline="0" noProof="0" dirty="0" err="1">
                <a:ln>
                  <a:noFill/>
                </a:ln>
                <a:solidFill>
                  <a:schemeClr val="tx1"/>
                </a:solidFill>
                <a:effectLst/>
                <a:uLnTx/>
                <a:uFillTx/>
                <a:latin typeface="+mn-lt"/>
                <a:ea typeface="+mn-ea"/>
                <a:cs typeface="+mn-cs"/>
              </a:rPr>
              <a:t>використання</a:t>
            </a:r>
            <a:r>
              <a:rPr kumimoji="0" lang="ru-RU" sz="2800" b="0" i="1" u="none" strike="noStrike" kern="1200" cap="none" spc="0" normalizeH="0" baseline="0" noProof="0" dirty="0">
                <a:ln>
                  <a:noFill/>
                </a:ln>
                <a:solidFill>
                  <a:schemeClr val="tx1"/>
                </a:solidFill>
                <a:effectLst/>
                <a:uLnTx/>
                <a:uFillTx/>
                <a:latin typeface="+mn-lt"/>
                <a:ea typeface="+mn-ea"/>
                <a:cs typeface="+mn-cs"/>
              </a:rPr>
              <a:t> </a:t>
            </a:r>
            <a:r>
              <a:rPr kumimoji="0" lang="ru-RU" sz="2800" b="0" i="1" u="none" strike="noStrike" kern="1200" cap="none" spc="0" normalizeH="0" baseline="0" noProof="0" dirty="0" err="1">
                <a:ln>
                  <a:noFill/>
                </a:ln>
                <a:solidFill>
                  <a:schemeClr val="tx1"/>
                </a:solidFill>
                <a:effectLst/>
                <a:uLnTx/>
                <a:uFillTx/>
                <a:latin typeface="+mn-lt"/>
                <a:ea typeface="+mn-ea"/>
                <a:cs typeface="+mn-cs"/>
              </a:rPr>
              <a:t>ресурсів</a:t>
            </a:r>
            <a:r>
              <a:rPr kumimoji="0" lang="ru-RU" sz="2800" b="0" i="1" u="none" strike="noStrike" kern="1200" cap="none" spc="0" normalizeH="0" baseline="0" noProof="0" dirty="0">
                <a:ln>
                  <a:noFill/>
                </a:ln>
                <a:solidFill>
                  <a:schemeClr val="tx1"/>
                </a:solidFill>
                <a:effectLst/>
                <a:uLnTx/>
                <a:uFillTx/>
                <a:latin typeface="+mn-lt"/>
                <a:ea typeface="+mn-ea"/>
                <a:cs typeface="+mn-cs"/>
              </a:rPr>
              <a:t> </a:t>
            </a:r>
            <a:r>
              <a:rPr kumimoji="0" lang="ru-RU" sz="2800" b="0" i="1" u="none" strike="noStrike" kern="1200" cap="none" spc="0" normalizeH="0" baseline="0" noProof="0" dirty="0" err="1">
                <a:ln>
                  <a:noFill/>
                </a:ln>
                <a:solidFill>
                  <a:schemeClr val="tx1"/>
                </a:solidFill>
                <a:effectLst/>
                <a:uLnTx/>
                <a:uFillTx/>
                <a:latin typeface="+mn-lt"/>
                <a:ea typeface="+mn-ea"/>
                <a:cs typeface="+mn-cs"/>
              </a:rPr>
              <a:t>кваліфікованих</a:t>
            </a:r>
            <a:r>
              <a:rPr kumimoji="0" lang="ru-RU" sz="2800" b="0" i="1" u="none" strike="noStrike" kern="1200" cap="none" spc="0" normalizeH="0" baseline="0" noProof="0" dirty="0">
                <a:ln>
                  <a:noFill/>
                </a:ln>
                <a:solidFill>
                  <a:schemeClr val="tx1"/>
                </a:solidFill>
                <a:effectLst/>
                <a:uLnTx/>
                <a:uFillTx/>
                <a:latin typeface="+mn-lt"/>
                <a:ea typeface="+mn-ea"/>
                <a:cs typeface="+mn-cs"/>
              </a:rPr>
              <a:t> </a:t>
            </a:r>
            <a:r>
              <a:rPr kumimoji="0" lang="ru-RU" sz="2800" b="0" i="1" u="none" strike="noStrike" kern="1200" cap="none" spc="0" normalizeH="0" baseline="0" noProof="0" dirty="0" err="1">
                <a:ln>
                  <a:noFill/>
                </a:ln>
                <a:solidFill>
                  <a:schemeClr val="tx1"/>
                </a:solidFill>
                <a:effectLst/>
                <a:uLnTx/>
                <a:uFillTx/>
                <a:latin typeface="+mn-lt"/>
                <a:ea typeface="+mn-ea"/>
                <a:cs typeface="+mn-cs"/>
              </a:rPr>
              <a:t>менеджерів</a:t>
            </a:r>
            <a:r>
              <a:rPr kumimoji="0" lang="ru-RU" sz="2800" b="0" i="1" u="none" strike="noStrike" kern="1200" cap="none" spc="0" normalizeH="0" baseline="0" noProof="0" dirty="0">
                <a:ln>
                  <a:noFill/>
                </a:ln>
                <a:solidFill>
                  <a:schemeClr val="tx1"/>
                </a:solidFill>
                <a:effectLst/>
                <a:uLnTx/>
                <a:uFillTx/>
                <a:latin typeface="+mn-lt"/>
                <a:ea typeface="+mn-ea"/>
                <a:cs typeface="+mn-cs"/>
              </a:rPr>
              <a:t> в </a:t>
            </a:r>
            <a:r>
              <a:rPr kumimoji="0" lang="ru-RU" sz="2800" b="0" i="1" u="none" strike="noStrike" kern="1200" cap="none" spc="0" normalizeH="0" baseline="0" noProof="0" dirty="0" err="1">
                <a:ln>
                  <a:noFill/>
                </a:ln>
                <a:solidFill>
                  <a:schemeClr val="tx1"/>
                </a:solidFill>
                <a:effectLst/>
                <a:uLnTx/>
                <a:uFillTx/>
                <a:latin typeface="+mn-lt"/>
                <a:ea typeface="+mn-ea"/>
                <a:cs typeface="+mn-cs"/>
              </a:rPr>
              <a:t>організації</a:t>
            </a:r>
            <a:r>
              <a:rPr kumimoji="0" lang="ru-RU" sz="2800" b="0" i="1" u="none" strike="noStrike" kern="1200" cap="none" spc="0" normalizeH="0" baseline="0" noProof="0" dirty="0">
                <a:ln>
                  <a:noFill/>
                </a:ln>
                <a:solidFill>
                  <a:schemeClr val="tx1"/>
                </a:solidFill>
                <a:effectLst/>
                <a:uLnTx/>
                <a:uFillTx/>
                <a:latin typeface="+mn-lt"/>
                <a:ea typeface="+mn-ea"/>
                <a:cs typeface="+mn-cs"/>
              </a:rPr>
              <a:t>; </a:t>
            </a:r>
            <a:endParaRPr kumimoji="0" lang="ru-RU" sz="2800" b="0" i="1" u="none" strike="noStrike" kern="1200" cap="none" spc="0" normalizeH="0" baseline="0" noProof="0" dirty="0" smtClean="0">
              <a:ln>
                <a:noFill/>
              </a:ln>
              <a:solidFill>
                <a:schemeClr val="tx1"/>
              </a:solidFill>
              <a:effectLst/>
              <a:uLnTx/>
              <a:uFillTx/>
              <a:latin typeface="+mn-lt"/>
              <a:ea typeface="+mn-ea"/>
              <a:cs typeface="+mn-cs"/>
            </a:endParaRPr>
          </a:p>
          <a:p>
            <a:pPr marL="2971800" marR="0" lvl="6"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визначення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a:ln>
                  <a:noFill/>
                </a:ln>
                <a:solidFill>
                  <a:schemeClr val="tx1"/>
                </a:solidFill>
                <a:effectLst/>
                <a:uLnTx/>
                <a:uFillTx/>
                <a:latin typeface="+mn-lt"/>
                <a:ea typeface="+mn-ea"/>
                <a:cs typeface="+mn-cs"/>
              </a:rPr>
              <a:t>функцій</a:t>
            </a:r>
            <a:r>
              <a:rPr kumimoji="0" lang="ru-RU" sz="2800" b="0" i="1" u="none" strike="noStrike" kern="1200" cap="none" spc="0" normalizeH="0" baseline="0" noProof="0" dirty="0">
                <a:ln>
                  <a:noFill/>
                </a:ln>
                <a:solidFill>
                  <a:schemeClr val="tx1"/>
                </a:solidFill>
                <a:effectLst/>
                <a:uLnTx/>
                <a:uFillTx/>
                <a:latin typeface="+mn-lt"/>
                <a:ea typeface="+mn-ea"/>
                <a:cs typeface="+mn-cs"/>
              </a:rPr>
              <a:t> та </a:t>
            </a:r>
            <a:r>
              <a:rPr kumimoji="0" lang="ru-RU" sz="2800" b="0" i="1" u="none" strike="noStrike" kern="1200" cap="none" spc="0" normalizeH="0" baseline="0" noProof="0" dirty="0" err="1">
                <a:ln>
                  <a:noFill/>
                </a:ln>
                <a:solidFill>
                  <a:schemeClr val="tx1"/>
                </a:solidFill>
                <a:effectLst/>
                <a:uLnTx/>
                <a:uFillTx/>
                <a:latin typeface="+mn-lt"/>
                <a:ea typeface="+mn-ea"/>
                <a:cs typeface="+mn-cs"/>
              </a:rPr>
              <a:t>вартості</a:t>
            </a:r>
            <a:r>
              <a:rPr kumimoji="0" lang="ru-RU" sz="2800" b="0" i="1" u="none" strike="noStrike" kern="1200" cap="none" spc="0" normalizeH="0" baseline="0" noProof="0" dirty="0">
                <a:ln>
                  <a:noFill/>
                </a:ln>
                <a:solidFill>
                  <a:schemeClr val="tx1"/>
                </a:solidFill>
                <a:effectLst/>
                <a:uLnTx/>
                <a:uFillTx/>
                <a:latin typeface="+mn-lt"/>
                <a:ea typeface="+mn-ea"/>
                <a:cs typeface="+mn-cs"/>
              </a:rPr>
              <a:t> </a:t>
            </a:r>
            <a:r>
              <a:rPr kumimoji="0" lang="ru-RU" sz="2800" b="0" i="1" u="none" strike="noStrike" kern="1200" cap="none" spc="0" normalizeH="0" baseline="0" noProof="0" dirty="0" err="1">
                <a:ln>
                  <a:noFill/>
                </a:ln>
                <a:solidFill>
                  <a:schemeClr val="tx1"/>
                </a:solidFill>
                <a:effectLst/>
                <a:uLnTx/>
                <a:uFillTx/>
                <a:latin typeface="+mn-lt"/>
                <a:ea typeface="+mn-ea"/>
                <a:cs typeface="+mn-cs"/>
              </a:rPr>
              <a:t>роботи</a:t>
            </a:r>
            <a:r>
              <a:rPr kumimoji="0" lang="ru-RU" sz="2800" b="0" i="1" u="none" strike="noStrike" kern="1200" cap="none" spc="0" normalizeH="0" baseline="0" noProof="0" dirty="0">
                <a:ln>
                  <a:noFill/>
                </a:ln>
                <a:solidFill>
                  <a:schemeClr val="tx1"/>
                </a:solidFill>
                <a:effectLst/>
                <a:uLnTx/>
                <a:uFillTx/>
                <a:latin typeface="+mn-lt"/>
                <a:ea typeface="+mn-ea"/>
                <a:cs typeface="+mn-cs"/>
              </a:rPr>
              <a:t> менеджера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проєкту</a:t>
            </a:r>
            <a:r>
              <a:rPr kumimoji="0" lang="ru-RU" sz="2800" b="0" i="1" u="none" strike="noStrike" kern="1200" cap="none" spc="0" normalizeH="0" baseline="0" noProof="0" dirty="0">
                <a:ln>
                  <a:noFill/>
                </a:ln>
                <a:solidFill>
                  <a:schemeClr val="tx1"/>
                </a:solidFill>
                <a:effectLst/>
                <a:uLnTx/>
                <a:uFillTx/>
                <a:latin typeface="+mn-lt"/>
                <a:ea typeface="+mn-ea"/>
                <a:cs typeface="+mn-cs"/>
              </a:rPr>
              <a:t>. </a:t>
            </a:r>
            <a:endParaRPr kumimoji="0" lang="ru-RU" sz="2800" b="0" i="1" u="none" strike="noStrike" kern="1200" cap="none" spc="0" normalizeH="0" baseline="0" noProof="0" dirty="0">
              <a:ln>
                <a:noFill/>
              </a:ln>
              <a:solidFill>
                <a:schemeClr val="tx1"/>
              </a:solidFill>
              <a:effectLst/>
              <a:uLnTx/>
              <a:uFillTx/>
              <a:latin typeface="+mn-lt"/>
              <a:ea typeface="+mn-ea"/>
              <a:cs typeface="+mn-cs"/>
            </a:endParaRPr>
          </a:p>
        </p:txBody>
      </p:sp>
      <p:pic>
        <p:nvPicPr>
          <p:cNvPr id="114691" name="Picture 4"/>
          <p:cNvPicPr>
            <a:picLocks noChangeAspect="1"/>
          </p:cNvPicPr>
          <p:nvPr/>
        </p:nvPicPr>
        <p:blipFill>
          <a:blip r:embed="rId1"/>
          <a:stretch>
            <a:fillRect/>
          </a:stretch>
        </p:blipFill>
        <p:spPr>
          <a:xfrm>
            <a:off x="574675" y="1557338"/>
            <a:ext cx="2419350" cy="3552825"/>
          </a:xfrm>
          <a:prstGeom prst="rect">
            <a:avLst/>
          </a:prstGeom>
          <a:noFill/>
          <a:ln w="9525">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Rectangle 2"/>
          <p:cNvSpPr>
            <a:spLocks noGrp="1"/>
          </p:cNvSpPr>
          <p:nvPr>
            <p:ph type="title"/>
          </p:nvPr>
        </p:nvSpPr>
        <p:spPr>
          <a:xfrm>
            <a:off x="468313" y="115888"/>
            <a:ext cx="8229600" cy="419100"/>
          </a:xfrm>
        </p:spPr>
        <p:txBody>
          <a:bodyPr vert="horz" wrap="square" lIns="91440" tIns="45720" rIns="91440" bIns="45720" anchor="ctr" anchorCtr="0"/>
          <a:p>
            <a:pPr eaLnBrk="1" hangingPunct="1"/>
            <a:r>
              <a:rPr lang="ru-RU" altLang="uk-UA" dirty="0"/>
              <a:t>«Стратегічний програмний»</a:t>
            </a:r>
            <a:endParaRPr lang="ru-RU" altLang="uk-UA" dirty="0"/>
          </a:p>
        </p:txBody>
      </p:sp>
      <p:sp>
        <p:nvSpPr>
          <p:cNvPr id="2" name="Объект 1"/>
          <p:cNvSpPr>
            <a:spLocks noGrp="1"/>
          </p:cNvSpPr>
          <p:nvPr>
            <p:ph idx="1"/>
          </p:nvPr>
        </p:nvSpPr>
        <p:spPr bwMode="auto">
          <a:xfrm>
            <a:off x="457200" y="692696"/>
            <a:ext cx="8686800" cy="5433467"/>
          </a:xfrm>
          <a:ln>
            <a:miter lim="800000"/>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призначений</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для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підтримки</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діяльності</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портфельного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керівника</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інвестиціями</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організації</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a:t>
            </a:r>
            <a:endParaRPr kumimoji="0" lang="ru-RU" sz="24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ru-RU" sz="2400" b="0" i="1" u="none" strike="noStrike" kern="1200" cap="none" spc="0" normalizeH="0" baseline="0" noProof="0" dirty="0" smtClean="0">
                <a:ln>
                  <a:noFill/>
                </a:ln>
                <a:solidFill>
                  <a:schemeClr val="tx1"/>
                </a:solidFill>
                <a:effectLst/>
                <a:uLnTx/>
                <a:uFillTx/>
                <a:latin typeface="+mn-lt"/>
                <a:ea typeface="+mn-ea"/>
                <a:cs typeface="+mn-cs"/>
              </a:rPr>
              <a:t> для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поєднання</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проєктів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організації</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з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її</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стратегічними</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планами; </a:t>
            </a:r>
            <a:endParaRPr kumimoji="0" lang="ru-RU" sz="2400" b="0" i="1" u="none" strike="noStrike" kern="1200" cap="none" spc="0" normalizeH="0" baseline="0" noProof="0" dirty="0" smtClean="0">
              <a:ln>
                <a:noFill/>
              </a:ln>
              <a:solidFill>
                <a:schemeClr val="tx1"/>
              </a:solidFill>
              <a:effectLst/>
              <a:uLnTx/>
              <a:uFillTx/>
              <a:latin typeface="+mn-lt"/>
              <a:ea typeface="+mn-ea"/>
              <a:cs typeface="+mn-cs"/>
            </a:endParaRPr>
          </a:p>
          <a:p>
            <a:pPr marL="2514600" marR="0" lvl="5"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ru-RU" sz="2400" b="0" i="1" u="none" strike="noStrike" kern="1200" cap="none" spc="0" normalizeH="0" baseline="0" noProof="0" dirty="0">
                <a:ln>
                  <a:noFill/>
                </a:ln>
                <a:solidFill>
                  <a:schemeClr val="tx1"/>
                </a:solidFill>
                <a:effectLst/>
                <a:uLnTx/>
                <a:uFillTx/>
                <a:latin typeface="+mn-lt"/>
                <a:ea typeface="+mn-ea"/>
                <a:cs typeface="+mn-cs"/>
              </a:rPr>
              <a:t>	</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для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забезпечення</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зв'язку</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операційногоменеджменту</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із</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стратегічним</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endParaRPr kumimoji="0" lang="ru-RU" sz="2400" b="0" i="1" u="none" strike="noStrike" kern="1200" cap="none" spc="0" normalizeH="0" baseline="0" noProof="0" dirty="0" smtClean="0">
              <a:ln>
                <a:noFill/>
              </a:ln>
              <a:solidFill>
                <a:schemeClr val="tx1"/>
              </a:solidFill>
              <a:effectLst/>
              <a:uLnTx/>
              <a:uFillTx/>
              <a:latin typeface="+mn-lt"/>
              <a:ea typeface="+mn-ea"/>
              <a:cs typeface="+mn-cs"/>
            </a:endParaRPr>
          </a:p>
          <a:p>
            <a:pPr marL="2514600" marR="0" lvl="5"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ru-RU" sz="2400" b="0" i="1" u="none" strike="noStrike" kern="1200" cap="none" spc="0" normalizeH="0" baseline="0" noProof="0" dirty="0" smtClean="0">
                <a:ln>
                  <a:noFill/>
                </a:ln>
                <a:solidFill>
                  <a:schemeClr val="tx1"/>
                </a:solidFill>
                <a:effectLst/>
                <a:uLnTx/>
                <a:uFillTx/>
                <a:latin typeface="+mn-lt"/>
                <a:ea typeface="+mn-ea"/>
                <a:cs typeface="+mn-cs"/>
              </a:rPr>
              <a:t>не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бере</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на себе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власне</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функції</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управління</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фінансами</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та не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дає</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гарантії</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щодо</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витрачання</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к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орпоративних</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фінансів</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відповідно</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до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стратегії</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організації</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endParaRPr kumimoji="0" lang="ru-RU" sz="2400" b="0" i="1" u="none" strike="noStrike" kern="1200" cap="none" spc="0" normalizeH="0" baseline="0" noProof="0" dirty="0" smtClean="0">
              <a:ln>
                <a:noFill/>
              </a:ln>
              <a:solidFill>
                <a:schemeClr val="tx1"/>
              </a:solidFill>
              <a:effectLst/>
              <a:uLnTx/>
              <a:uFillTx/>
              <a:latin typeface="+mn-lt"/>
              <a:ea typeface="+mn-ea"/>
              <a:cs typeface="+mn-cs"/>
            </a:endParaRPr>
          </a:p>
          <a:p>
            <a:pPr marL="2514600" marR="0" lvl="5"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ru-RU" sz="2400" b="0" i="1" u="none" strike="noStrike" kern="1200" cap="none" spc="0" normalizeH="0" baseline="0" noProof="0" dirty="0" smtClean="0">
                <a:ln>
                  <a:noFill/>
                </a:ln>
                <a:solidFill>
                  <a:schemeClr val="tx1"/>
                </a:solidFill>
                <a:effectLst/>
                <a:uLnTx/>
                <a:uFillTx/>
                <a:latin typeface="+mn-lt"/>
                <a:ea typeface="+mn-ea"/>
                <a:cs typeface="+mn-cs"/>
              </a:rPr>
              <a:t>не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запобігає</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конфліктам</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і проблемам,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що</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виникають</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в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ході</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виконання</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і </a:t>
            </a:r>
            <a:r>
              <a:rPr kumimoji="0" lang="ru-RU" sz="2400" b="0" i="1" u="none" strike="noStrike" kern="1200" cap="none" spc="0" normalizeH="0" baseline="0" noProof="0" dirty="0" err="1" smtClean="0">
                <a:ln>
                  <a:noFill/>
                </a:ln>
                <a:solidFill>
                  <a:schemeClr val="tx1"/>
                </a:solidFill>
                <a:effectLst/>
                <a:uLnTx/>
                <a:uFillTx/>
                <a:latin typeface="+mn-lt"/>
                <a:ea typeface="+mn-ea"/>
                <a:cs typeface="+mn-cs"/>
              </a:rPr>
              <a:t>реалізації</a:t>
            </a:r>
            <a:r>
              <a:rPr kumimoji="0" lang="ru-RU" sz="2400" b="0" i="1" u="none" strike="noStrike" kern="1200" cap="none" spc="0" normalizeH="0" baseline="0" noProof="0" dirty="0" smtClean="0">
                <a:ln>
                  <a:noFill/>
                </a:ln>
                <a:solidFill>
                  <a:schemeClr val="tx1"/>
                </a:solidFill>
                <a:effectLst/>
                <a:uLnTx/>
                <a:uFillTx/>
                <a:latin typeface="+mn-lt"/>
                <a:ea typeface="+mn-ea"/>
                <a:cs typeface="+mn-cs"/>
              </a:rPr>
              <a:t> проєктів. </a:t>
            </a:r>
            <a:endParaRPr kumimoji="0" lang="ru-RU" sz="2400" b="0" i="1" u="none" strike="noStrike" kern="1200" cap="none" spc="0" normalizeH="0" baseline="0" noProof="0" dirty="0">
              <a:ln>
                <a:noFill/>
              </a:ln>
              <a:solidFill>
                <a:schemeClr val="tx1"/>
              </a:solidFill>
              <a:effectLst/>
              <a:uLnTx/>
              <a:uFillTx/>
              <a:latin typeface="+mn-lt"/>
              <a:ea typeface="+mn-ea"/>
              <a:cs typeface="+mn-cs"/>
            </a:endParaRPr>
          </a:p>
        </p:txBody>
      </p:sp>
      <p:pic>
        <p:nvPicPr>
          <p:cNvPr id="115715" name="Picture 4"/>
          <p:cNvPicPr>
            <a:picLocks noChangeAspect="1"/>
          </p:cNvPicPr>
          <p:nvPr/>
        </p:nvPicPr>
        <p:blipFill>
          <a:blip r:embed="rId1"/>
          <a:stretch>
            <a:fillRect/>
          </a:stretch>
        </p:blipFill>
        <p:spPr>
          <a:xfrm>
            <a:off x="250825" y="2492375"/>
            <a:ext cx="2409825" cy="3590925"/>
          </a:xfrm>
          <a:prstGeom prst="rect">
            <a:avLst/>
          </a:prstGeom>
          <a:noFill/>
          <a:ln w="9525">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6737" name="Picture 2"/>
          <p:cNvPicPr>
            <a:picLocks noChangeAspect="1"/>
          </p:cNvPicPr>
          <p:nvPr/>
        </p:nvPicPr>
        <p:blipFill>
          <a:blip r:embed="rId1"/>
          <a:stretch>
            <a:fillRect/>
          </a:stretch>
        </p:blipFill>
        <p:spPr>
          <a:xfrm>
            <a:off x="1006475" y="115888"/>
            <a:ext cx="7292975" cy="6481762"/>
          </a:xfrm>
          <a:prstGeom prst="rect">
            <a:avLst/>
          </a:prstGeom>
          <a:noFill/>
          <a:ln w="9525">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Rectangle 2"/>
          <p:cNvSpPr>
            <a:spLocks noGrp="1"/>
          </p:cNvSpPr>
          <p:nvPr>
            <p:ph type="title"/>
          </p:nvPr>
        </p:nvSpPr>
        <p:spPr>
          <a:xfrm>
            <a:off x="468313" y="115888"/>
            <a:ext cx="8229600" cy="1143000"/>
          </a:xfrm>
        </p:spPr>
        <p:txBody>
          <a:bodyPr vert="horz" wrap="square" lIns="91440" tIns="45720" rIns="91440" bIns="45720" anchor="ctr" anchorCtr="0"/>
          <a:p>
            <a:pPr eaLnBrk="1" hangingPunct="1"/>
            <a:r>
              <a:rPr lang="ru-RU" altLang="uk-UA" b="1" dirty="0"/>
              <a:t>5 рівнів зрілості ОУП</a:t>
            </a:r>
            <a:endParaRPr lang="ru-RU" altLang="uk-UA" dirty="0"/>
          </a:p>
        </p:txBody>
      </p:sp>
      <p:graphicFrame>
        <p:nvGraphicFramePr>
          <p:cNvPr id="2" name="Схема 1"/>
          <p:cNvGraphicFramePr/>
          <p:nvPr/>
        </p:nvGraphicFramePr>
        <p:xfrm>
          <a:off x="1043607" y="1268759"/>
          <a:ext cx="7128792" cy="48560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Rectangle 2"/>
          <p:cNvSpPr>
            <a:spLocks noGrp="1"/>
          </p:cNvSpPr>
          <p:nvPr>
            <p:ph type="title"/>
          </p:nvPr>
        </p:nvSpPr>
        <p:spPr>
          <a:xfrm>
            <a:off x="179388" y="404813"/>
            <a:ext cx="8785225" cy="1143000"/>
          </a:xfrm>
        </p:spPr>
        <p:txBody>
          <a:bodyPr vert="horz" wrap="square" lIns="91440" tIns="45720" rIns="91440" bIns="45720" anchor="ctr" anchorCtr="0"/>
          <a:p>
            <a:pPr eaLnBrk="1" hangingPunct="1"/>
            <a:r>
              <a:rPr lang="ru-RU" altLang="uk-UA" sz="3200" dirty="0"/>
              <a:t>Рівень 1 – Неформальні проєкти.</a:t>
            </a:r>
            <a:br>
              <a:rPr lang="ru-RU" altLang="uk-UA" sz="3200" dirty="0"/>
            </a:br>
            <a:r>
              <a:rPr lang="ru-RU" altLang="uk-UA" sz="3200" dirty="0"/>
              <a:t>Відсутність формалізованих, послідовних процесів виконання проєктів. Ключові характеристики:</a:t>
            </a:r>
            <a:endParaRPr lang="ru-RU" altLang="uk-UA" sz="3200" dirty="0"/>
          </a:p>
        </p:txBody>
      </p:sp>
      <p:sp>
        <p:nvSpPr>
          <p:cNvPr id="118786" name="Объект 1"/>
          <p:cNvSpPr>
            <a:spLocks noGrp="1"/>
          </p:cNvSpPr>
          <p:nvPr>
            <p:ph idx="1"/>
          </p:nvPr>
        </p:nvSpPr>
        <p:spPr>
          <a:xfrm>
            <a:off x="457200" y="2349500"/>
            <a:ext cx="8229600" cy="3776663"/>
          </a:xfrm>
        </p:spPr>
        <p:txBody>
          <a:bodyPr vert="horz" wrap="square" lIns="91440" tIns="45720" rIns="91440" bIns="45720" anchor="t" anchorCtr="0"/>
          <a:p>
            <a:r>
              <a:rPr lang="ru-RU" altLang="uk-UA" sz="2800" i="1" dirty="0"/>
              <a:t>Безліч неповних, неофіційних підходів - кожен проєкт виконується по-своєму, у великій мірі залежить від менеджера проєкту;</a:t>
            </a:r>
            <a:endParaRPr lang="ru-RU" altLang="uk-UA" sz="2800" i="1" dirty="0"/>
          </a:p>
          <a:p>
            <a:r>
              <a:rPr lang="ru-RU" altLang="uk-UA" sz="2800" i="1" dirty="0"/>
              <a:t>Непередбачувані результати проєкту;</a:t>
            </a:r>
            <a:endParaRPr lang="ru-RU" altLang="uk-UA" sz="2800" i="1" dirty="0"/>
          </a:p>
          <a:p>
            <a:r>
              <a:rPr lang="ru-RU" altLang="uk-UA" sz="2800" i="1" dirty="0"/>
              <a:t>Слабка організаційна підтримка управління проєктом;</a:t>
            </a:r>
            <a:endParaRPr lang="ru-RU" altLang="uk-UA" sz="2800" i="1" dirty="0"/>
          </a:p>
          <a:p>
            <a:r>
              <a:rPr lang="ru-RU" altLang="uk-UA" sz="2800" i="1" dirty="0"/>
              <a:t>Отримані уроки не документуються і не переносяться на інші проєкти.</a:t>
            </a:r>
            <a:endParaRPr lang="ru-RU" altLang="uk-UA" sz="2800" i="1" dirty="0"/>
          </a:p>
          <a:p>
            <a:endParaRPr lang="ru-RU" altLang="uk-UA"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Rectangle 2"/>
          <p:cNvSpPr>
            <a:spLocks noGrp="1"/>
          </p:cNvSpPr>
          <p:nvPr>
            <p:ph type="title"/>
          </p:nvPr>
        </p:nvSpPr>
        <p:spPr>
          <a:xfrm>
            <a:off x="468313" y="476250"/>
            <a:ext cx="8229600" cy="635000"/>
          </a:xfrm>
        </p:spPr>
        <p:txBody>
          <a:bodyPr vert="horz" wrap="square" lIns="91440" tIns="45720" rIns="91440" bIns="45720" anchor="ctr" anchorCtr="0"/>
          <a:p>
            <a:pPr eaLnBrk="1" hangingPunct="1"/>
            <a:r>
              <a:rPr lang="ru-RU" altLang="uk-UA" sz="3200" dirty="0"/>
              <a:t>Рівень 2 – Заплановані проєкти.</a:t>
            </a:r>
            <a:br>
              <a:rPr lang="ru-RU" altLang="uk-UA" sz="3200" dirty="0"/>
            </a:br>
            <a:r>
              <a:rPr lang="ru-RU" altLang="uk-UA" sz="3200" dirty="0"/>
              <a:t>Прийнято єдиний підхід до виконання проєктів. Ключові характеристики:</a:t>
            </a:r>
            <a:endParaRPr lang="ru-RU" altLang="uk-UA" sz="3200" dirty="0"/>
          </a:p>
        </p:txBody>
      </p:sp>
      <p:sp>
        <p:nvSpPr>
          <p:cNvPr id="119810" name="Объект 1"/>
          <p:cNvSpPr>
            <a:spLocks noGrp="1"/>
          </p:cNvSpPr>
          <p:nvPr>
            <p:ph idx="1"/>
          </p:nvPr>
        </p:nvSpPr>
        <p:spPr>
          <a:xfrm>
            <a:off x="457200" y="1628775"/>
            <a:ext cx="8229600" cy="4497388"/>
          </a:xfrm>
        </p:spPr>
        <p:txBody>
          <a:bodyPr vert="horz" wrap="square" lIns="91440" tIns="45720" rIns="91440" bIns="45720" anchor="t" anchorCtr="0"/>
          <a:p>
            <a:r>
              <a:rPr lang="ru-RU" altLang="uk-UA" sz="2800" i="1" dirty="0"/>
              <a:t>Підтримка керівника проєкту з боку вищого керівництва;</a:t>
            </a:r>
            <a:endParaRPr lang="ru-RU" altLang="uk-UA" sz="2800" i="1" dirty="0"/>
          </a:p>
          <a:p>
            <a:r>
              <a:rPr lang="ru-RU" altLang="uk-UA" sz="2800" i="1" dirty="0"/>
              <a:t>Повторювані процеси застосовуються до основних кроків управління проєктами;</a:t>
            </a:r>
            <a:endParaRPr lang="ru-RU" altLang="uk-UA" sz="2800" i="1" dirty="0"/>
          </a:p>
          <a:p>
            <a:r>
              <a:rPr lang="ru-RU" altLang="uk-UA" sz="2800" i="1" dirty="0"/>
              <a:t>Результати проєкту більш передбачувані;</a:t>
            </a:r>
            <a:endParaRPr lang="ru-RU" altLang="uk-UA" sz="2800" i="1" dirty="0"/>
          </a:p>
          <a:p>
            <a:r>
              <a:rPr lang="ru-RU" altLang="uk-UA" sz="2800" i="1" dirty="0"/>
              <a:t>Використовуються загальні інструменти і методи для ключових процесів управління проєктом.</a:t>
            </a:r>
            <a:endParaRPr lang="ru-RU" altLang="uk-UA" sz="2800" i="1" dirty="0"/>
          </a:p>
          <a:p>
            <a:endParaRPr lang="ru-RU" altLang="uk-UA"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2"/>
          <p:cNvSpPr>
            <a:spLocks noGrp="1"/>
          </p:cNvSpPr>
          <p:nvPr>
            <p:ph type="title"/>
          </p:nvPr>
        </p:nvSpPr>
        <p:spPr>
          <a:xfrm>
            <a:off x="468313" y="404813"/>
            <a:ext cx="8229600" cy="1143000"/>
          </a:xfrm>
        </p:spPr>
        <p:txBody>
          <a:bodyPr vert="horz" wrap="square" lIns="91440" tIns="45720" rIns="91440" bIns="45720" anchor="ctr" anchorCtr="0"/>
          <a:p>
            <a:pPr eaLnBrk="1" hangingPunct="1"/>
            <a:r>
              <a:rPr lang="ru-RU" altLang="uk-UA" sz="3200" dirty="0"/>
              <a:t>Рівень 3 – Керовані проєкти.</a:t>
            </a:r>
            <a:br>
              <a:rPr lang="ru-RU" altLang="uk-UA" sz="3200" dirty="0"/>
            </a:br>
            <a:r>
              <a:rPr lang="ru-RU" altLang="uk-UA" sz="3200" dirty="0"/>
              <a:t>Послідовний, всебічний підхід до виконання проєктів. Ключові характеристики:</a:t>
            </a:r>
            <a:br>
              <a:rPr lang="ru-RU" altLang="uk-UA" sz="3200" dirty="0"/>
            </a:br>
            <a:endParaRPr lang="ru-RU" altLang="uk-UA" sz="3200" dirty="0"/>
          </a:p>
        </p:txBody>
      </p:sp>
      <p:sp>
        <p:nvSpPr>
          <p:cNvPr id="120834" name="Объект 1"/>
          <p:cNvSpPr>
            <a:spLocks noGrp="1"/>
          </p:cNvSpPr>
          <p:nvPr>
            <p:ph idx="1"/>
          </p:nvPr>
        </p:nvSpPr>
        <p:spPr/>
        <p:txBody>
          <a:bodyPr vert="horz" wrap="square" lIns="91440" tIns="45720" rIns="91440" bIns="45720" anchor="t" anchorCtr="0"/>
          <a:p>
            <a:r>
              <a:rPr lang="ru-RU" altLang="uk-UA" sz="2800" i="1" dirty="0"/>
              <a:t>Високий рівень підтримки керівника проєкту з боку вищого керівництва;</a:t>
            </a:r>
            <a:endParaRPr lang="ru-RU" altLang="uk-UA" sz="2800" i="1" dirty="0"/>
          </a:p>
          <a:p>
            <a:r>
              <a:rPr lang="ru-RU" altLang="uk-UA" sz="2800" i="1" dirty="0"/>
              <a:t>Організація вміє ефективно планувати, управляти і об'єднувати окремі проєкти;</a:t>
            </a:r>
            <a:endParaRPr lang="ru-RU" altLang="uk-UA" sz="2800" i="1" dirty="0"/>
          </a:p>
          <a:p>
            <a:r>
              <a:rPr lang="ru-RU" altLang="uk-UA" sz="2800" i="1" dirty="0"/>
              <a:t>Попередній досвід управління проєктами підтримується і використовується;</a:t>
            </a:r>
            <a:endParaRPr lang="ru-RU" altLang="uk-UA" sz="2800" i="1" dirty="0"/>
          </a:p>
          <a:p>
            <a:r>
              <a:rPr lang="ru-RU" altLang="uk-UA" sz="2800" i="1" dirty="0"/>
              <a:t>Члени Команди керівники проєктів навчені методам управління проєктами;</a:t>
            </a:r>
            <a:endParaRPr lang="ru-RU" altLang="uk-UA" sz="2800" i="1" dirty="0"/>
          </a:p>
          <a:p>
            <a:r>
              <a:rPr lang="ru-RU" altLang="uk-UA" sz="2800" i="1" dirty="0"/>
              <a:t>Послідовне використання інструментів і методів для процесів управління проєктом.</a:t>
            </a:r>
            <a:endParaRPr lang="ru-RU" altLang="uk-UA" sz="2800" i="1" dirty="0"/>
          </a:p>
          <a:p>
            <a:endParaRPr lang="ru-RU" altLang="uk-UA"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2"/>
          <p:cNvSpPr>
            <a:spLocks noGrp="1"/>
          </p:cNvSpPr>
          <p:nvPr>
            <p:ph type="title"/>
          </p:nvPr>
        </p:nvSpPr>
        <p:spPr>
          <a:xfrm>
            <a:off x="468313" y="404813"/>
            <a:ext cx="8229600" cy="1143000"/>
          </a:xfrm>
        </p:spPr>
        <p:txBody>
          <a:bodyPr vert="horz" wrap="square" lIns="91440" tIns="45720" rIns="91440" bIns="45720" anchor="ctr" anchorCtr="0"/>
          <a:p>
            <a:pPr eaLnBrk="1" hangingPunct="1"/>
            <a:r>
              <a:rPr lang="ru-RU" altLang="uk-UA" sz="3200" dirty="0"/>
              <a:t>Рівень 4 – Інтегровані проєкти.</a:t>
            </a:r>
            <a:br>
              <a:rPr lang="ru-RU" altLang="uk-UA" sz="3200" dirty="0"/>
            </a:br>
            <a:r>
              <a:rPr lang="ru-RU" altLang="uk-UA" sz="3200" dirty="0"/>
              <a:t>Управління портфелем проєктів впроваджено в процес планування бізнесу організації. Ключові характеристики:</a:t>
            </a:r>
            <a:endParaRPr lang="ru-RU" altLang="uk-UA" sz="3200" dirty="0"/>
          </a:p>
        </p:txBody>
      </p:sp>
      <p:sp>
        <p:nvSpPr>
          <p:cNvPr id="121858" name="Объект 1"/>
          <p:cNvSpPr>
            <a:spLocks noGrp="1"/>
          </p:cNvSpPr>
          <p:nvPr>
            <p:ph idx="1"/>
          </p:nvPr>
        </p:nvSpPr>
        <p:spPr>
          <a:xfrm>
            <a:off x="457200" y="2205038"/>
            <a:ext cx="8229600" cy="3921125"/>
          </a:xfrm>
        </p:spPr>
        <p:txBody>
          <a:bodyPr vert="horz" wrap="square" lIns="91440" tIns="45720" rIns="91440" bIns="45720" anchor="t" anchorCtr="0"/>
          <a:p>
            <a:r>
              <a:rPr lang="ru-RU" altLang="uk-UA" sz="2800" i="1" dirty="0"/>
              <a:t>Вище керівництво активно підтримує інтеграцію планування бізнесу з управлінням проєктами;</a:t>
            </a:r>
            <a:endParaRPr lang="ru-RU" altLang="uk-UA" sz="2800" i="1" dirty="0"/>
          </a:p>
          <a:p>
            <a:r>
              <a:rPr lang="ru-RU" altLang="uk-UA" sz="2800" i="1" dirty="0"/>
              <a:t>Організація вміє ефективно планувати і управляти всією сукупністю проєктів;</a:t>
            </a:r>
            <a:endParaRPr lang="ru-RU" altLang="uk-UA" sz="2800" i="1" dirty="0"/>
          </a:p>
          <a:p>
            <a:r>
              <a:rPr lang="ru-RU" altLang="uk-UA" sz="2800" i="1" dirty="0"/>
              <a:t>База даних про попередні проєкти підтримується і активно використовується.</a:t>
            </a:r>
            <a:endParaRPr lang="ru-RU" altLang="uk-UA" sz="2800" i="1" dirty="0"/>
          </a:p>
          <a:p>
            <a:endParaRPr lang="ru-RU" altLang="uk-UA" sz="2800" i="1"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Rectangle 2"/>
          <p:cNvSpPr>
            <a:spLocks noGrp="1"/>
          </p:cNvSpPr>
          <p:nvPr>
            <p:ph type="title"/>
          </p:nvPr>
        </p:nvSpPr>
        <p:spPr>
          <a:xfrm>
            <a:off x="180975" y="620713"/>
            <a:ext cx="8928100" cy="1143000"/>
          </a:xfrm>
        </p:spPr>
        <p:txBody>
          <a:bodyPr vert="horz" wrap="square" lIns="91440" tIns="45720" rIns="91440" bIns="45720" anchor="ctr" anchorCtr="0"/>
          <a:p>
            <a:pPr eaLnBrk="1" hangingPunct="1"/>
            <a:r>
              <a:rPr lang="ru-RU" altLang="uk-UA" sz="3200" dirty="0"/>
              <a:t>Рівень 5 - Безперервні проєкти.</a:t>
            </a:r>
            <a:br>
              <a:rPr lang="ru-RU" altLang="uk-UA" sz="3200" dirty="0"/>
            </a:br>
            <a:r>
              <a:rPr lang="ru-RU" altLang="uk-UA" sz="3200" dirty="0"/>
              <a:t>Зосереджена на управлінні проєктами організація з підходом до безперервного вдосконалення методології та технології управління проєктами. Ключові характеристики:</a:t>
            </a:r>
            <a:endParaRPr lang="ru-RU" altLang="uk-UA" sz="3200" dirty="0"/>
          </a:p>
        </p:txBody>
      </p:sp>
      <p:sp>
        <p:nvSpPr>
          <p:cNvPr id="122882" name="Объект 1"/>
          <p:cNvSpPr>
            <a:spLocks noGrp="1"/>
          </p:cNvSpPr>
          <p:nvPr>
            <p:ph idx="1"/>
          </p:nvPr>
        </p:nvSpPr>
        <p:spPr>
          <a:xfrm>
            <a:off x="457200" y="2565400"/>
            <a:ext cx="8229600" cy="3560763"/>
          </a:xfrm>
        </p:spPr>
        <p:txBody>
          <a:bodyPr vert="horz" wrap="square" lIns="91440" tIns="45720" rIns="91440" bIns="45720" anchor="t" anchorCtr="0"/>
          <a:p>
            <a:r>
              <a:rPr lang="ru-RU" altLang="uk-UA" sz="2800" i="1" dirty="0"/>
              <a:t>Удосконалення інфраструктури;</a:t>
            </a:r>
            <a:endParaRPr lang="ru-RU" altLang="uk-UA" sz="2800" i="1" dirty="0"/>
          </a:p>
          <a:p>
            <a:r>
              <a:rPr lang="ru-RU" altLang="uk-UA" sz="2800" i="1" dirty="0"/>
              <a:t>Управління проєктом активно заохочене;</a:t>
            </a:r>
            <a:endParaRPr lang="ru-RU" altLang="uk-UA" sz="2800" i="1" dirty="0"/>
          </a:p>
          <a:p>
            <a:r>
              <a:rPr lang="ru-RU" altLang="uk-UA" sz="2800" i="1" dirty="0"/>
              <a:t>Гнучка, зосереджена на проєктах структура організації;</a:t>
            </a:r>
            <a:endParaRPr lang="ru-RU" altLang="uk-UA" sz="2800" i="1" dirty="0"/>
          </a:p>
          <a:p>
            <a:r>
              <a:rPr lang="ru-RU" altLang="uk-UA" sz="2800" i="1" dirty="0"/>
              <a:t>Програма кар'єри для менеджерів проєктів;</a:t>
            </a:r>
            <a:endParaRPr lang="ru-RU" altLang="uk-UA" sz="2800" i="1" dirty="0"/>
          </a:p>
          <a:p>
            <a:r>
              <a:rPr lang="ru-RU" altLang="uk-UA" sz="2800" i="1" dirty="0"/>
              <a:t>Навчання управлінню проєктами - ключовий компонент у розвитку персоналу компанії.</a:t>
            </a:r>
            <a:endParaRPr lang="ru-RU" altLang="uk-UA" sz="2800" i="1" dirty="0"/>
          </a:p>
          <a:p>
            <a:endParaRPr lang="ru-RU" alt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Заголовок 1"/>
          <p:cNvSpPr>
            <a:spLocks noGrp="1"/>
          </p:cNvSpPr>
          <p:nvPr>
            <p:ph type="title"/>
          </p:nvPr>
        </p:nvSpPr>
        <p:spPr/>
        <p:txBody>
          <a:bodyPr vert="horz" wrap="square" lIns="91440" tIns="45720" rIns="91440" bIns="45720" anchor="ctr" anchorCtr="0"/>
          <a:p>
            <a:r>
              <a:rPr lang="ru-RU" altLang="uk-UA" sz="3600" b="1" dirty="0"/>
              <a:t>Огляд проєктного, програмного та портфельного управління </a:t>
            </a:r>
            <a:endParaRPr lang="ru-RU" altLang="uk-UA" sz="3600" b="1" dirty="0"/>
          </a:p>
        </p:txBody>
      </p:sp>
      <p:pic>
        <p:nvPicPr>
          <p:cNvPr id="14338" name="Picture 2"/>
          <p:cNvPicPr>
            <a:picLocks noChangeAspect="1"/>
          </p:cNvPicPr>
          <p:nvPr/>
        </p:nvPicPr>
        <p:blipFill>
          <a:blip r:embed="rId1"/>
          <a:stretch>
            <a:fillRect/>
          </a:stretch>
        </p:blipFill>
        <p:spPr>
          <a:xfrm>
            <a:off x="1042988" y="1393825"/>
            <a:ext cx="7386637" cy="5130800"/>
          </a:xfrm>
          <a:prstGeom prst="rect">
            <a:avLst/>
          </a:prstGeom>
          <a:noFill/>
          <a:ln w="9525">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Rectangle 2"/>
          <p:cNvSpPr>
            <a:spLocks noGrp="1"/>
          </p:cNvSpPr>
          <p:nvPr>
            <p:ph type="title"/>
          </p:nvPr>
        </p:nvSpPr>
        <p:spPr>
          <a:xfrm>
            <a:off x="250825" y="115888"/>
            <a:ext cx="7924800" cy="846137"/>
          </a:xfrm>
        </p:spPr>
        <p:txBody>
          <a:bodyPr vert="horz" wrap="square" lIns="91440" tIns="45720" rIns="91440" bIns="45720" anchor="ctr" anchorCtr="0"/>
          <a:p>
            <a:pPr eaLnBrk="1" hangingPunct="1"/>
            <a:r>
              <a:rPr lang="ru-RU" altLang="uk-UA" sz="3200" b="1" dirty="0"/>
              <a:t>Існуючі тенденції</a:t>
            </a:r>
            <a:endParaRPr lang="en-US" altLang="uk-UA" sz="3200" b="1" dirty="0"/>
          </a:p>
        </p:txBody>
      </p:sp>
      <p:sp>
        <p:nvSpPr>
          <p:cNvPr id="123906" name="Rectangle 3"/>
          <p:cNvSpPr>
            <a:spLocks noGrp="1"/>
          </p:cNvSpPr>
          <p:nvPr>
            <p:ph idx="1"/>
          </p:nvPr>
        </p:nvSpPr>
        <p:spPr>
          <a:xfrm>
            <a:off x="179388" y="1268413"/>
            <a:ext cx="8496300" cy="4751387"/>
          </a:xfrm>
        </p:spPr>
        <p:txBody>
          <a:bodyPr vert="horz" wrap="square" lIns="91440" tIns="45720" rIns="91440" bIns="45720" anchor="t" anchorCtr="0"/>
          <a:p>
            <a:pPr marL="609600" indent="-609600" eaLnBrk="1" hangingPunct="1">
              <a:lnSpc>
                <a:spcPct val="90000"/>
              </a:lnSpc>
              <a:buFontTx/>
              <a:buAutoNum type="arabicPeriod"/>
            </a:pPr>
            <a:r>
              <a:rPr lang="ru-RU" altLang="uk-UA" sz="2800" dirty="0"/>
              <a:t>Організаційна культура сприятиме організаційним знанням.</a:t>
            </a:r>
            <a:endParaRPr lang="ru-RU" altLang="uk-UA" sz="2800" dirty="0"/>
          </a:p>
          <a:p>
            <a:pPr marL="609600" indent="-609600" eaLnBrk="1" hangingPunct="1">
              <a:lnSpc>
                <a:spcPct val="90000"/>
              </a:lnSpc>
              <a:buFontTx/>
              <a:buAutoNum type="arabicPeriod"/>
            </a:pPr>
            <a:r>
              <a:rPr lang="ru-RU" altLang="uk-UA" sz="2800" dirty="0"/>
              <a:t>Підвищення міжнародних, міжкультурних проєктів.</a:t>
            </a:r>
            <a:endParaRPr lang="ru-RU" altLang="uk-UA" sz="2800" dirty="0"/>
          </a:p>
          <a:p>
            <a:pPr marL="609600" indent="-609600" eaLnBrk="1" hangingPunct="1">
              <a:lnSpc>
                <a:spcPct val="90000"/>
              </a:lnSpc>
              <a:buFontTx/>
              <a:buAutoNum type="arabicPeriod"/>
            </a:pPr>
            <a:r>
              <a:rPr lang="ru-RU" altLang="uk-UA" sz="2800" dirty="0"/>
              <a:t>Впровадження системи управління проєктами підприємства.</a:t>
            </a:r>
            <a:endParaRPr lang="ru-RU" altLang="uk-UA" sz="2800" dirty="0"/>
          </a:p>
          <a:p>
            <a:pPr marL="609600" indent="-609600" eaLnBrk="1" hangingPunct="1">
              <a:lnSpc>
                <a:spcPct val="90000"/>
              </a:lnSpc>
              <a:buFontTx/>
              <a:buAutoNum type="arabicPeriod"/>
            </a:pPr>
            <a:r>
              <a:rPr lang="ru-RU" altLang="uk-UA" sz="2800" dirty="0"/>
              <a:t>Впровадження інтегрованої інформаційної системи управління проєктами</a:t>
            </a:r>
            <a:endParaRPr lang="ru-RU" altLang="uk-UA" sz="2800" dirty="0"/>
          </a:p>
          <a:p>
            <a:pPr marL="609600" indent="-609600" eaLnBrk="1" hangingPunct="1">
              <a:lnSpc>
                <a:spcPct val="90000"/>
              </a:lnSpc>
              <a:buFontTx/>
              <a:buAutoNum type="arabicPeriod"/>
            </a:pPr>
            <a:r>
              <a:rPr lang="ru-RU" altLang="uk-UA" sz="2800" dirty="0"/>
              <a:t>Система оцінки та винагороди сприятиме ефективному управлінню проєктами.</a:t>
            </a:r>
            <a:endParaRPr lang="en-US" altLang="uk-UA" sz="2800" i="1" dirty="0">
              <a:solidFill>
                <a:srgbClr val="CC3300"/>
              </a:solidFill>
            </a:endParaRPr>
          </a:p>
        </p:txBody>
      </p:sp>
    </p:spTree>
  </p:cSld>
  <p:clrMapOvr>
    <a:masterClrMapping/>
  </p:clrMapOvr>
  <p:transition advTm="10000"/>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Rectangle 2"/>
          <p:cNvSpPr>
            <a:spLocks noGrp="1"/>
          </p:cNvSpPr>
          <p:nvPr>
            <p:ph type="title"/>
          </p:nvPr>
        </p:nvSpPr>
        <p:spPr>
          <a:xfrm>
            <a:off x="250825" y="260350"/>
            <a:ext cx="7924800" cy="846138"/>
          </a:xfrm>
        </p:spPr>
        <p:txBody>
          <a:bodyPr vert="horz" wrap="square" lIns="91440" tIns="45720" rIns="91440" bIns="45720" anchor="ctr" anchorCtr="0"/>
          <a:p>
            <a:pPr eaLnBrk="1" hangingPunct="1"/>
            <a:r>
              <a:rPr lang="ru-RU" altLang="uk-UA" sz="3200" b="1" dirty="0"/>
              <a:t>Майбутні позитивні тенденції</a:t>
            </a:r>
            <a:endParaRPr lang="en-US" altLang="uk-UA" sz="3200" dirty="0"/>
          </a:p>
        </p:txBody>
      </p:sp>
      <p:sp>
        <p:nvSpPr>
          <p:cNvPr id="124930" name="Rectangle 3"/>
          <p:cNvSpPr>
            <a:spLocks noGrp="1"/>
          </p:cNvSpPr>
          <p:nvPr>
            <p:ph idx="1"/>
          </p:nvPr>
        </p:nvSpPr>
        <p:spPr>
          <a:xfrm>
            <a:off x="609600" y="1341438"/>
            <a:ext cx="7947025" cy="4970462"/>
          </a:xfrm>
        </p:spPr>
        <p:txBody>
          <a:bodyPr vert="horz" wrap="square" lIns="91440" tIns="45720" rIns="91440" bIns="45720" anchor="t" anchorCtr="0"/>
          <a:p>
            <a:pPr marL="609600" indent="-609600" eaLnBrk="1" hangingPunct="1">
              <a:buClr>
                <a:schemeClr val="tx1"/>
              </a:buClr>
              <a:buFontTx/>
              <a:buAutoNum type="arabicPeriod" startAt="6"/>
            </a:pPr>
            <a:r>
              <a:rPr lang="ru-RU" altLang="uk-UA" sz="2800" dirty="0"/>
              <a:t>проєктний аудит стане невід'ємною частиною системи управління .</a:t>
            </a:r>
            <a:endParaRPr lang="ru-RU" altLang="uk-UA" sz="2800" dirty="0"/>
          </a:p>
          <a:p>
            <a:pPr marL="609600" indent="-609600" eaLnBrk="1" hangingPunct="1">
              <a:buClr>
                <a:schemeClr val="tx1"/>
              </a:buClr>
              <a:buFontTx/>
              <a:buAutoNum type="arabicPeriod" startAt="6"/>
            </a:pPr>
            <a:r>
              <a:rPr lang="ru-RU" altLang="uk-UA" sz="2800" dirty="0"/>
              <a:t>Інтерфейс управління проєктами набуде великого значення.</a:t>
            </a:r>
            <a:endParaRPr lang="ru-RU" altLang="uk-UA" sz="2800" dirty="0"/>
          </a:p>
          <a:p>
            <a:pPr marL="609600" indent="-609600" eaLnBrk="1" hangingPunct="1">
              <a:buClr>
                <a:schemeClr val="tx1"/>
              </a:buClr>
              <a:buFontTx/>
              <a:buAutoNum type="arabicPeriod" startAt="6"/>
            </a:pPr>
            <a:r>
              <a:rPr lang="ru-RU" altLang="uk-UA" sz="2800" dirty="0"/>
              <a:t>Партнерство стане нормою для управління міжорганізаційними проєктами.</a:t>
            </a:r>
            <a:endParaRPr lang="ru-RU" altLang="uk-UA" sz="2800" dirty="0"/>
          </a:p>
          <a:p>
            <a:pPr marL="609600" indent="-609600" eaLnBrk="1" hangingPunct="1">
              <a:buClr>
                <a:schemeClr val="tx1"/>
              </a:buClr>
              <a:buFontTx/>
              <a:buAutoNum type="arabicPeriod" startAt="6"/>
            </a:pPr>
            <a:r>
              <a:rPr lang="ru-RU" altLang="uk-UA" sz="2800" dirty="0"/>
              <a:t>Спеціальні проєктні команди стануть найпоширенішими.</a:t>
            </a:r>
            <a:endParaRPr lang="en-US" altLang="uk-UA" sz="2800" dirty="0"/>
          </a:p>
        </p:txBody>
      </p:sp>
    </p:spTree>
  </p:cSld>
  <p:clrMapOvr>
    <a:masterClrMapping/>
  </p:clrMapOvr>
  <p:transition advTm="10000"/>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Rectangle 2"/>
          <p:cNvSpPr>
            <a:spLocks noGrp="1"/>
          </p:cNvSpPr>
          <p:nvPr>
            <p:ph type="title"/>
          </p:nvPr>
        </p:nvSpPr>
        <p:spPr>
          <a:xfrm>
            <a:off x="468313" y="31750"/>
            <a:ext cx="8229600" cy="733425"/>
          </a:xfrm>
        </p:spPr>
        <p:txBody>
          <a:bodyPr vert="horz" wrap="square" lIns="91440" tIns="45720" rIns="91440" bIns="45720" anchor="ctr" anchorCtr="0"/>
          <a:p>
            <a:r>
              <a:rPr lang="uk-UA" altLang="uk-UA" sz="3200" b="1" dirty="0"/>
              <a:t>Практична робота № 2</a:t>
            </a:r>
            <a:endParaRPr lang="ru-RU" altLang="uk-UA" sz="3200" dirty="0"/>
          </a:p>
        </p:txBody>
      </p:sp>
      <p:sp>
        <p:nvSpPr>
          <p:cNvPr id="125954" name="Rectangle 3"/>
          <p:cNvSpPr>
            <a:spLocks noGrp="1"/>
          </p:cNvSpPr>
          <p:nvPr>
            <p:ph idx="1"/>
          </p:nvPr>
        </p:nvSpPr>
        <p:spPr>
          <a:xfrm>
            <a:off x="457200" y="836613"/>
            <a:ext cx="8229600" cy="5289550"/>
          </a:xfrm>
        </p:spPr>
        <p:txBody>
          <a:bodyPr vert="horz" wrap="square" lIns="91440" tIns="45720" rIns="91440" bIns="45720" anchor="t" anchorCtr="0"/>
          <a:p>
            <a:pPr marL="0" indent="0">
              <a:buNone/>
            </a:pPr>
            <a:r>
              <a:rPr lang="uk-UA" altLang="uk-UA" sz="2800" i="1" dirty="0"/>
              <a:t>1. Описати проєктно-орієнтовану організацію (Назва, місце розташування, сфера діяльності, місія, цілі, організаційна структура).</a:t>
            </a:r>
            <a:endParaRPr lang="ru-RU" altLang="uk-UA" sz="2800" i="1" dirty="0"/>
          </a:p>
          <a:p>
            <a:pPr marL="0" indent="0">
              <a:buNone/>
            </a:pPr>
            <a:r>
              <a:rPr lang="uk-UA" altLang="uk-UA" sz="2800" i="1" dirty="0"/>
              <a:t>2. </a:t>
            </a:r>
            <a:r>
              <a:rPr lang="ru-RU" altLang="uk-UA" sz="2800" i="1" dirty="0"/>
              <a:t>Вибрати та обґрунтувати модель офісу з управління проєктами та програмами. Оцінити зрілість вашої організації. Описати алгоритм створення офісу з управління проєктами.</a:t>
            </a:r>
            <a:endParaRPr lang="ru-RU" altLang="uk-UA" sz="2800" i="1" dirty="0"/>
          </a:p>
          <a:p>
            <a:pPr marL="0" indent="0">
              <a:buNone/>
            </a:pPr>
            <a:r>
              <a:rPr lang="uk-UA" altLang="uk-UA" sz="2800" i="1" dirty="0"/>
              <a:t>3. Сформувати список поточних проєктів організації (мінімум 4 проєкти).</a:t>
            </a:r>
            <a:endParaRPr lang="ru-RU" altLang="uk-UA" sz="28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Объект 2"/>
          <p:cNvSpPr>
            <a:spLocks noGrp="1"/>
          </p:cNvSpPr>
          <p:nvPr>
            <p:ph idx="1"/>
          </p:nvPr>
        </p:nvSpPr>
        <p:spPr>
          <a:xfrm>
            <a:off x="107950" y="115888"/>
            <a:ext cx="8928100" cy="5722937"/>
          </a:xfrm>
        </p:spPr>
        <p:txBody>
          <a:bodyPr vert="horz" wrap="square" lIns="91440" tIns="45720" rIns="91440" bIns="45720" anchor="t" anchorCtr="0"/>
          <a:p>
            <a:r>
              <a:rPr lang="uk-UA" altLang="uk-UA" sz="2800" i="1" dirty="0"/>
              <a:t>Згідно з методологією Р2М </a:t>
            </a:r>
            <a:r>
              <a:rPr lang="uk-UA" altLang="uk-UA" sz="2800" b="1" i="1" dirty="0"/>
              <a:t>управління програмою </a:t>
            </a:r>
            <a:r>
              <a:rPr lang="uk-UA" altLang="uk-UA" sz="2800" i="1" dirty="0"/>
              <a:t>– це основа управління реалізацією стратегії організації, яка використовує їх організаційні ресурси та компетенції для залучення основних інвестицій капіталу, реалізації нових ініціатив розвитку та збільшення доданої вартості (цінності) організації або її підрозділу, з метою гнучкого реагування на зміни в оточенні. </a:t>
            </a:r>
            <a:endParaRPr lang="ru-RU" altLang="uk-UA" sz="2800" b="1" i="1" u="sng" dirty="0"/>
          </a:p>
          <a:p>
            <a:r>
              <a:rPr lang="uk-UA" altLang="uk-UA" sz="2800" i="1" dirty="0"/>
              <a:t>Основною підсистемою в управлінні програмою є управління інтеграцією проєктів в рамках програми, а основою практики управління програмою – управління проєктним середовищем. Згідно з методологією Р2М при управлінні програмою два основні блоки (управління інтеграцією програми та управління середовищем) виконуються паралельно. </a:t>
            </a:r>
            <a:endParaRPr lang="ru-RU" altLang="uk-UA" sz="2800" b="1" i="1" u="sng" dirty="0"/>
          </a:p>
          <a:p>
            <a:endParaRPr lang="ru-RU" altLang="uk-UA"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Объект 2"/>
          <p:cNvSpPr>
            <a:spLocks noGrp="1"/>
          </p:cNvSpPr>
          <p:nvPr>
            <p:ph idx="1"/>
          </p:nvPr>
        </p:nvSpPr>
        <p:spPr>
          <a:xfrm>
            <a:off x="107950" y="115888"/>
            <a:ext cx="8785225" cy="6010275"/>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2800" b="0" i="1" u="none" strike="noStrike" kern="1200" cap="none" spc="0" normalizeH="0" baseline="0" noProof="0" dirty="0" smtClean="0">
                <a:ln>
                  <a:noFill/>
                </a:ln>
                <a:solidFill>
                  <a:schemeClr val="tx1"/>
                </a:solidFill>
                <a:effectLst/>
                <a:uLnTx/>
                <a:uFillTx/>
                <a:latin typeface="+mn-lt"/>
                <a:ea typeface="+mn-ea"/>
                <a:cs typeface="+mn-cs"/>
              </a:rPr>
              <a:t>	Управління </a:t>
            </a:r>
            <a:r>
              <a:rPr kumimoji="0" lang="uk-UA" sz="2800" b="0" i="1" u="none" strike="noStrike" kern="1200" cap="none" spc="0" normalizeH="0" baseline="0" noProof="0" dirty="0">
                <a:ln>
                  <a:noFill/>
                </a:ln>
                <a:solidFill>
                  <a:schemeClr val="tx1"/>
                </a:solidFill>
                <a:effectLst/>
                <a:uLnTx/>
                <a:uFillTx/>
                <a:latin typeface="+mn-lt"/>
                <a:ea typeface="+mn-ea"/>
                <a:cs typeface="+mn-cs"/>
              </a:rPr>
              <a:t>інтеграцією програми складається з ряду управлінських дій, в яких місія програми розкладається на складові – </a:t>
            </a:r>
            <a:r>
              <a:rPr kumimoji="0" lang="uk-UA" sz="2800" b="0" i="1" u="none" strike="noStrike" kern="1200" cap="none" spc="0" normalizeH="0" baseline="0" noProof="0" dirty="0" err="1" smtClean="0">
                <a:ln>
                  <a:noFill/>
                </a:ln>
                <a:solidFill>
                  <a:schemeClr val="tx1"/>
                </a:solidFill>
                <a:effectLst/>
                <a:uLnTx/>
                <a:uFillTx/>
                <a:latin typeface="+mn-lt"/>
                <a:ea typeface="+mn-ea"/>
                <a:cs typeface="+mn-cs"/>
              </a:rPr>
              <a:t>проєкти</a:t>
            </a:r>
            <a:r>
              <a:rPr kumimoji="0" lang="uk-UA" sz="2800" b="0" i="1" u="none" strike="noStrike" kern="1200" cap="none" spc="0" normalizeH="0" baseline="0" noProof="0" dirty="0">
                <a:ln>
                  <a:noFill/>
                </a:ln>
                <a:solidFill>
                  <a:schemeClr val="tx1"/>
                </a:solidFill>
                <a:effectLst/>
                <a:uLnTx/>
                <a:uFillTx/>
                <a:latin typeface="+mn-lt"/>
                <a:ea typeface="+mn-ea"/>
                <a:cs typeface="+mn-cs"/>
              </a:rPr>
              <a:t>, управління якими діє як одна органічна структура. </a:t>
            </a:r>
            <a:r>
              <a:rPr kumimoji="0" lang="uk-UA" sz="2800" b="0" i="1" u="none" strike="noStrike" kern="1200" cap="none" spc="0" normalizeH="0" baseline="0" noProof="0" dirty="0" err="1" smtClean="0">
                <a:ln>
                  <a:noFill/>
                </a:ln>
                <a:solidFill>
                  <a:schemeClr val="tx1"/>
                </a:solidFill>
                <a:effectLst/>
                <a:uLnTx/>
                <a:uFillTx/>
                <a:latin typeface="+mn-lt"/>
                <a:ea typeface="+mn-ea"/>
                <a:cs typeface="+mn-cs"/>
              </a:rPr>
              <a:t>проєкти</a:t>
            </a:r>
            <a:r>
              <a:rPr kumimoji="0" lang="uk-UA" sz="2800" b="0" i="1" u="none" strike="noStrike" kern="1200" cap="none" spc="0" normalizeH="0" baseline="0" noProof="0" dirty="0">
                <a:ln>
                  <a:noFill/>
                </a:ln>
                <a:solidFill>
                  <a:schemeClr val="tx1"/>
                </a:solidFill>
                <a:effectLst/>
                <a:uLnTx/>
                <a:uFillTx/>
                <a:latin typeface="+mn-lt"/>
                <a:ea typeface="+mn-ea"/>
                <a:cs typeface="+mn-cs"/>
              </a:rPr>
              <a:t>, які входять в програму об’єднуються з точки зору перспективи росту загальної цінності програми. Окрім того, це ряд дій направлених на зниження невизначеностей за допомогою гнучких рішень. </a:t>
            </a:r>
            <a:endParaRPr kumimoji="0" lang="ru-RU" sz="2800" b="1" i="1" u="sng"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2800" b="1" i="1" u="none" strike="noStrike" kern="1200" cap="none" spc="0" normalizeH="0" baseline="0" noProof="0" dirty="0">
                <a:ln>
                  <a:noFill/>
                </a:ln>
                <a:solidFill>
                  <a:schemeClr val="tx1"/>
                </a:solidFill>
                <a:effectLst/>
                <a:uLnTx/>
                <a:uFillTx/>
                <a:latin typeface="+mn-lt"/>
                <a:ea typeface="+mn-ea"/>
                <a:cs typeface="+mn-cs"/>
              </a:rPr>
              <a:t>Структура управління інтеграцією програми складається з: </a:t>
            </a:r>
            <a:endParaRPr kumimoji="0" lang="ru-RU" sz="2800" b="1" i="1" u="sng"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2800" b="0" i="1" u="none" strike="noStrike" kern="1200" cap="none" spc="0" normalizeH="0" baseline="0" noProof="0" dirty="0">
                <a:ln>
                  <a:noFill/>
                </a:ln>
                <a:solidFill>
                  <a:schemeClr val="tx1"/>
                </a:solidFill>
                <a:effectLst/>
                <a:uLnTx/>
                <a:uFillTx/>
                <a:latin typeface="+mn-lt"/>
                <a:ea typeface="+mn-ea"/>
                <a:cs typeface="+mn-cs"/>
              </a:rPr>
              <a:t>1. Визначення місії; </a:t>
            </a:r>
            <a:endParaRPr kumimoji="0" lang="ru-RU" sz="2800" b="1" i="1" u="sng"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2800" b="0" i="1" u="none" strike="noStrike" kern="1200" cap="none" spc="0" normalizeH="0" baseline="0" noProof="0" dirty="0">
                <a:ln>
                  <a:noFill/>
                </a:ln>
                <a:solidFill>
                  <a:schemeClr val="tx1"/>
                </a:solidFill>
                <a:effectLst/>
                <a:uLnTx/>
                <a:uFillTx/>
                <a:latin typeface="+mn-lt"/>
                <a:ea typeface="+mn-ea"/>
                <a:cs typeface="+mn-cs"/>
              </a:rPr>
              <a:t>2. Управління архітектурою програми; </a:t>
            </a:r>
            <a:endParaRPr kumimoji="0" lang="ru-RU" sz="2800" b="1" i="1" u="sng"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2800" b="0" i="1" u="none" strike="noStrike" kern="1200" cap="none" spc="0" normalizeH="0" baseline="0" noProof="0" dirty="0">
                <a:ln>
                  <a:noFill/>
                </a:ln>
                <a:solidFill>
                  <a:schemeClr val="tx1"/>
                </a:solidFill>
                <a:effectLst/>
                <a:uLnTx/>
                <a:uFillTx/>
                <a:latin typeface="+mn-lt"/>
                <a:ea typeface="+mn-ea"/>
                <a:cs typeface="+mn-cs"/>
              </a:rPr>
              <a:t>3. Управління стратегією програми; </a:t>
            </a:r>
            <a:endParaRPr kumimoji="0" lang="ru-RU" sz="2800" b="1" i="1" u="sng"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2800" b="0" i="1" u="none" strike="noStrike" kern="1200" cap="none" spc="0" normalizeH="0" baseline="0" noProof="0" dirty="0">
                <a:ln>
                  <a:noFill/>
                </a:ln>
                <a:solidFill>
                  <a:schemeClr val="tx1"/>
                </a:solidFill>
                <a:effectLst/>
                <a:uLnTx/>
                <a:uFillTx/>
                <a:latin typeface="+mn-lt"/>
                <a:ea typeface="+mn-ea"/>
                <a:cs typeface="+mn-cs"/>
              </a:rPr>
              <a:t>4. Управління оцінкою. </a:t>
            </a:r>
            <a:endParaRPr kumimoji="0" lang="ru-RU" sz="2800" b="1" i="1"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ru-RU" sz="28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Заголовок 1"/>
          <p:cNvSpPr>
            <a:spLocks noGrp="1"/>
          </p:cNvSpPr>
          <p:nvPr>
            <p:ph type="title"/>
          </p:nvPr>
        </p:nvSpPr>
        <p:spPr>
          <a:xfrm>
            <a:off x="468313" y="115888"/>
            <a:ext cx="8229600" cy="504825"/>
          </a:xfrm>
        </p:spPr>
        <p:txBody>
          <a:bodyPr vert="horz" wrap="square" lIns="91440" tIns="45720" rIns="91440" bIns="45720" anchor="ctr" anchorCtr="0"/>
          <a:p>
            <a:r>
              <a:rPr lang="uk-UA" altLang="uk-UA" sz="3200" b="1" dirty="0"/>
              <a:t>Структура управління інтеграцією програми</a:t>
            </a:r>
            <a:endParaRPr lang="ru-RU" altLang="uk-UA" sz="3200" b="1" dirty="0"/>
          </a:p>
        </p:txBody>
      </p:sp>
      <p:pic>
        <p:nvPicPr>
          <p:cNvPr id="17410" name="Рисунок 3"/>
          <p:cNvPicPr>
            <a:picLocks noChangeAspect="1"/>
          </p:cNvPicPr>
          <p:nvPr/>
        </p:nvPicPr>
        <p:blipFill>
          <a:blip r:embed="rId1"/>
          <a:stretch>
            <a:fillRect/>
          </a:stretch>
        </p:blipFill>
        <p:spPr>
          <a:xfrm>
            <a:off x="1331913" y="765175"/>
            <a:ext cx="6553200" cy="5688013"/>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Заголовок 1"/>
          <p:cNvSpPr>
            <a:spLocks noGrp="1"/>
          </p:cNvSpPr>
          <p:nvPr>
            <p:ph type="title"/>
          </p:nvPr>
        </p:nvSpPr>
        <p:spPr>
          <a:xfrm>
            <a:off x="0" y="620713"/>
            <a:ext cx="9036050" cy="490537"/>
          </a:xfrm>
        </p:spPr>
        <p:txBody>
          <a:bodyPr vert="horz" wrap="square" lIns="91440" tIns="45720" rIns="91440" bIns="45720" anchor="ctr" anchorCtr="0"/>
          <a:p>
            <a:r>
              <a:rPr lang="uk-UA" altLang="uk-UA" sz="3200" b="1" dirty="0"/>
              <a:t>  Тема 3. Роль команд у створенні і управлінні ОУП</a:t>
            </a:r>
            <a:endParaRPr lang="ru-RU" altLang="uk-UA" sz="3200" dirty="0"/>
          </a:p>
        </p:txBody>
      </p:sp>
      <p:sp>
        <p:nvSpPr>
          <p:cNvPr id="3" name="Объект 2"/>
          <p:cNvSpPr>
            <a:spLocks noGrp="1"/>
          </p:cNvSpPr>
          <p:nvPr>
            <p:ph idx="1"/>
          </p:nvPr>
        </p:nvSpPr>
        <p:spPr>
          <a:xfrm>
            <a:off x="468313" y="1412875"/>
            <a:ext cx="8229600" cy="4752975"/>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3200" b="0" i="1" u="none" strike="noStrike" kern="1200" cap="none" spc="0" normalizeH="0" baseline="0" noProof="0" dirty="0" smtClean="0">
                <a:ln>
                  <a:noFill/>
                </a:ln>
                <a:solidFill>
                  <a:schemeClr val="tx1"/>
                </a:solidFill>
                <a:effectLst/>
                <a:uLnTx/>
                <a:uFillTx/>
                <a:latin typeface="+mn-lt"/>
                <a:ea typeface="+mn-ea"/>
                <a:cs typeface="+mn-cs"/>
              </a:rPr>
              <a:t>	</a:t>
            </a:r>
            <a:r>
              <a:rPr kumimoji="0" lang="uk-UA" sz="3200" b="1" i="1" u="none" strike="noStrike" kern="1200" cap="none" spc="0" normalizeH="0" baseline="0" noProof="0" dirty="0" smtClean="0">
                <a:ln>
                  <a:noFill/>
                </a:ln>
                <a:solidFill>
                  <a:schemeClr val="tx1"/>
                </a:solidFill>
                <a:effectLst/>
                <a:uLnTx/>
                <a:uFillTx/>
                <a:latin typeface="+mn-lt"/>
                <a:ea typeface="+mn-ea"/>
                <a:cs typeface="+mn-cs"/>
              </a:rPr>
              <a:t>Офіс управління </a:t>
            </a:r>
            <a:r>
              <a:rPr kumimoji="0" lang="uk-UA" sz="3200" b="1" i="1" u="none" strike="noStrike" kern="1200" cap="none" spc="0" normalizeH="0" baseline="0" noProof="0" dirty="0" err="1" smtClean="0">
                <a:ln>
                  <a:noFill/>
                </a:ln>
                <a:solidFill>
                  <a:schemeClr val="tx1"/>
                </a:solidFill>
                <a:effectLst/>
                <a:uLnTx/>
                <a:uFillTx/>
                <a:latin typeface="+mn-lt"/>
                <a:ea typeface="+mn-ea"/>
                <a:cs typeface="+mn-cs"/>
              </a:rPr>
              <a:t>проєктами</a:t>
            </a:r>
            <a:r>
              <a:rPr kumimoji="0" lang="uk-UA" sz="3200" b="1" i="1" u="none" strike="noStrike" kern="1200" cap="none" spc="0" normalizeH="0" baseline="0" noProof="0" dirty="0" smtClean="0">
                <a:ln>
                  <a:noFill/>
                </a:ln>
                <a:solidFill>
                  <a:schemeClr val="tx1"/>
                </a:solidFill>
                <a:effectLst/>
                <a:uLnTx/>
                <a:uFillTx/>
                <a:latin typeface="+mn-lt"/>
                <a:ea typeface="+mn-ea"/>
                <a:cs typeface="+mn-cs"/>
              </a:rPr>
              <a:t> (ОУП) </a:t>
            </a:r>
            <a:r>
              <a:rPr kumimoji="0" lang="uk-UA"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це</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організаційна</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структура, яка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здійснює</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різноманітні</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функції</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централізованого</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координованого</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та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стандартизованого</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управління</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портфелем проєктів,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програм</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та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проєктами</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що</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входять</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до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сфери</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відповідальності</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офісу</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забезпечує</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обмін</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ресурсами,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методологіями</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методами,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технологіями</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endParaRPr kumimoji="0" lang="uk-UA" sz="3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ru-RU" sz="32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Объект 2"/>
          <p:cNvSpPr>
            <a:spLocks noGrp="1"/>
          </p:cNvSpPr>
          <p:nvPr>
            <p:ph idx="1"/>
          </p:nvPr>
        </p:nvSpPr>
        <p:spPr>
          <a:xfrm>
            <a:off x="457200" y="333375"/>
            <a:ext cx="8229600" cy="5792788"/>
          </a:xfrm>
        </p:spPr>
        <p:txBody>
          <a:bodyPr vert="horz" wrap="square" lIns="91440" tIns="45720" rIns="91440" bIns="45720" anchor="t" anchorCtr="0"/>
          <a:p>
            <a:r>
              <a:rPr lang="ru-RU" altLang="uk-UA" i="1" dirty="0"/>
              <a:t>ОУП має забезпечити відповідність портфеля проєктів, програм та проєктів стратегічному баченню та стратегії розвитку суб'єкту управління </a:t>
            </a:r>
            <a:endParaRPr lang="ru-RU" altLang="uk-UA" i="1" dirty="0"/>
          </a:p>
          <a:p>
            <a:r>
              <a:rPr lang="ru-RU" altLang="uk-UA" i="1" dirty="0"/>
              <a:t>проєкти, що підтримуються або керуються ОУП, можуть бути непов'язаними, але управляються у сукупності.</a:t>
            </a:r>
            <a:endParaRPr lang="ru-RU" altLang="uk-UA" i="1" dirty="0"/>
          </a:p>
          <a:p>
            <a:r>
              <a:rPr lang="ru-RU" altLang="uk-UA" i="1" dirty="0"/>
              <a:t>Конкретна форма, функції та структура ОУП залежать від потреб організації, підтримку якої він здійснює </a:t>
            </a:r>
            <a:endParaRPr lang="ru-RU" altLang="uk-UA"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Объект 2"/>
          <p:cNvSpPr>
            <a:spLocks noGrp="1"/>
          </p:cNvSpPr>
          <p:nvPr>
            <p:ph idx="1"/>
          </p:nvPr>
        </p:nvSpPr>
        <p:spPr>
          <a:xfrm>
            <a:off x="468313" y="908050"/>
            <a:ext cx="8229600" cy="4525963"/>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3200" b="0" i="1" u="none" strike="noStrike" kern="1200" cap="none" spc="0" normalizeH="0" baseline="0" noProof="0" dirty="0" smtClean="0">
                <a:ln>
                  <a:noFill/>
                </a:ln>
                <a:solidFill>
                  <a:schemeClr val="tx1"/>
                </a:solidFill>
                <a:effectLst/>
                <a:uLnTx/>
                <a:uFillTx/>
                <a:latin typeface="+mn-lt"/>
                <a:ea typeface="+mn-ea"/>
                <a:cs typeface="+mn-cs"/>
              </a:rPr>
              <a:t>Основними факторами, що визначають функції ОУП і рівень його впливу на роботу організації, є:</a:t>
            </a:r>
            <a:endParaRPr kumimoji="0" lang="ru-RU" sz="3200" b="1" i="1"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uk-UA" sz="3200" b="0" i="1" u="none" strike="noStrike" kern="1200" cap="none" spc="0" normalizeH="0" baseline="0" noProof="0" dirty="0" smtClean="0">
                <a:ln>
                  <a:noFill/>
                </a:ln>
                <a:solidFill>
                  <a:schemeClr val="tx1"/>
                </a:solidFill>
                <a:effectLst/>
                <a:uLnTx/>
                <a:uFillTx/>
                <a:latin typeface="+mn-lt"/>
                <a:ea typeface="+mn-ea"/>
                <a:cs typeface="+mn-cs"/>
              </a:rPr>
              <a:t>структура підзвітності;</a:t>
            </a:r>
            <a:endParaRPr kumimoji="0" lang="ru-RU" sz="3200" b="1" i="1"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uk-UA" sz="3200" b="0" i="1" u="none" strike="noStrike" kern="1200" cap="none" spc="0" normalizeH="0" baseline="0" noProof="0" dirty="0" smtClean="0">
                <a:ln>
                  <a:noFill/>
                </a:ln>
                <a:solidFill>
                  <a:schemeClr val="tx1"/>
                </a:solidFill>
                <a:effectLst/>
                <a:uLnTx/>
                <a:uFillTx/>
                <a:latin typeface="+mn-lt"/>
                <a:ea typeface="+mn-ea"/>
                <a:cs typeface="+mn-cs"/>
              </a:rPr>
              <a:t>основна тематика робіт ОУП;</a:t>
            </a:r>
            <a:endParaRPr kumimoji="0" lang="ru-RU" sz="3200" b="1" i="1"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uk-UA" sz="3200" b="0" i="1" u="none" strike="noStrike" kern="1200" cap="none" spc="0" normalizeH="0" baseline="0" noProof="0" dirty="0" smtClean="0">
                <a:ln>
                  <a:noFill/>
                </a:ln>
                <a:solidFill>
                  <a:schemeClr val="tx1"/>
                </a:solidFill>
                <a:effectLst/>
                <a:uLnTx/>
                <a:uFillTx/>
                <a:latin typeface="+mn-lt"/>
                <a:ea typeface="+mn-ea"/>
                <a:cs typeface="+mn-cs"/>
              </a:rPr>
              <a:t>моделі, яких він дотримується у своїй роботі.</a:t>
            </a:r>
            <a:endParaRPr kumimoji="0" lang="ru-RU" sz="3200" b="1" i="1"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Заголовок 1"/>
          <p:cNvSpPr>
            <a:spLocks noGrp="1"/>
          </p:cNvSpPr>
          <p:nvPr>
            <p:ph type="title"/>
          </p:nvPr>
        </p:nvSpPr>
        <p:spPr>
          <a:xfrm>
            <a:off x="468313" y="7938"/>
            <a:ext cx="8229600" cy="1143000"/>
          </a:xfrm>
        </p:spPr>
        <p:txBody>
          <a:bodyPr vert="horz" wrap="square" lIns="91440" tIns="45720" rIns="91440" bIns="45720" anchor="ctr" anchorCtr="0"/>
          <a:p>
            <a:r>
              <a:rPr lang="ru-RU" altLang="uk-UA" sz="3200" b="1" dirty="0"/>
              <a:t>Проєктний офіс може реалізовуватися в реальному або віртуальному вигляді </a:t>
            </a:r>
            <a:endParaRPr lang="ru-RU" altLang="uk-UA" sz="3200" b="1" dirty="0"/>
          </a:p>
        </p:txBody>
      </p:sp>
      <p:sp>
        <p:nvSpPr>
          <p:cNvPr id="21506" name="Объект 2"/>
          <p:cNvSpPr>
            <a:spLocks noGrp="1"/>
          </p:cNvSpPr>
          <p:nvPr>
            <p:ph idx="1"/>
          </p:nvPr>
        </p:nvSpPr>
        <p:spPr>
          <a:xfrm>
            <a:off x="457200" y="1268413"/>
            <a:ext cx="8229600" cy="4857750"/>
          </a:xfrm>
        </p:spPr>
        <p:txBody>
          <a:bodyPr vert="horz" wrap="square" lIns="91440" tIns="45720" rIns="91440" bIns="45720" anchor="t" anchorCtr="0"/>
          <a:p>
            <a:r>
              <a:rPr lang="ru-RU" altLang="uk-UA" i="1" dirty="0"/>
              <a:t>У реальному вигляді проєктний офіс є окремою організацією або структурним елементом існуючої організації (підрозділом, групою працівників, окремим співробітником тощо) </a:t>
            </a:r>
            <a:endParaRPr lang="ru-RU" altLang="uk-UA" i="1" dirty="0"/>
          </a:p>
        </p:txBody>
      </p:sp>
      <p:pic>
        <p:nvPicPr>
          <p:cNvPr id="21507" name="Picture 2"/>
          <p:cNvPicPr>
            <a:picLocks noChangeAspect="1"/>
          </p:cNvPicPr>
          <p:nvPr/>
        </p:nvPicPr>
        <p:blipFill>
          <a:blip r:embed="rId1"/>
          <a:stretch>
            <a:fillRect/>
          </a:stretch>
        </p:blipFill>
        <p:spPr>
          <a:xfrm>
            <a:off x="4211638" y="3883025"/>
            <a:ext cx="4371975" cy="22098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noChangeArrowheads="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3600" b="1" i="0" u="none" strike="noStrike" kern="1200" cap="none" spc="0" normalizeH="0" baseline="0" noProof="0" dirty="0">
                <a:ln>
                  <a:noFill/>
                </a:ln>
                <a:solidFill>
                  <a:schemeClr val="tx1"/>
                </a:solidFill>
                <a:effectLst/>
                <a:uLnTx/>
                <a:uFillTx/>
                <a:latin typeface="+mj-lt"/>
                <a:ea typeface="+mj-ea"/>
                <a:cs typeface="+mj-cs"/>
              </a:rPr>
              <a:t>Тема 1. Вступ до управління програмами розвитку, та портфелів </a:t>
            </a:r>
            <a:r>
              <a:rPr kumimoji="0" lang="uk-UA" sz="3600" b="1" i="0" u="none" strike="noStrike" kern="1200" cap="none" spc="0" normalizeH="0" baseline="0" noProof="0" dirty="0" smtClean="0">
                <a:ln>
                  <a:noFill/>
                </a:ln>
                <a:solidFill>
                  <a:schemeClr val="tx1"/>
                </a:solidFill>
                <a:effectLst/>
                <a:uLnTx/>
                <a:uFillTx/>
                <a:latin typeface="+mj-lt"/>
                <a:ea typeface="+mj-ea"/>
                <a:cs typeface="+mj-cs"/>
              </a:rPr>
              <a:t>проєктів</a:t>
            </a:r>
            <a:br>
              <a:rPr kumimoji="0" lang="ru-RU" sz="3600" b="1" i="0" u="none" strike="noStrike" kern="1200" cap="none" spc="0" normalizeH="0" baseline="0" noProof="0" dirty="0">
                <a:ln>
                  <a:noFill/>
                </a:ln>
                <a:solidFill>
                  <a:schemeClr val="tx1"/>
                </a:solidFill>
                <a:effectLst/>
                <a:uLnTx/>
                <a:uFillTx/>
                <a:latin typeface="+mj-lt"/>
                <a:ea typeface="+mj-ea"/>
                <a:cs typeface="+mj-cs"/>
              </a:rPr>
            </a:br>
            <a:r>
              <a:rPr kumimoji="0" lang="uk-UA" sz="3600" b="1" i="0" u="none" strike="noStrike" kern="1200" cap="none" spc="0" normalizeH="0" baseline="0" noProof="0" dirty="0">
                <a:ln>
                  <a:noFill/>
                </a:ln>
                <a:solidFill>
                  <a:schemeClr val="tx1"/>
                </a:solidFill>
                <a:effectLst/>
                <a:uLnTx/>
                <a:uFillTx/>
                <a:latin typeface="+mj-lt"/>
                <a:ea typeface="+mj-ea"/>
                <a:cs typeface="+mj-cs"/>
              </a:rPr>
              <a:t> </a:t>
            </a:r>
            <a:endParaRPr kumimoji="0" lang="ru-R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4098" name="Rectangle 3"/>
          <p:cNvSpPr>
            <a:spLocks noGrp="1"/>
          </p:cNvSpPr>
          <p:nvPr>
            <p:ph idx="1"/>
          </p:nvPr>
        </p:nvSpPr>
        <p:spPr>
          <a:xfrm>
            <a:off x="468313" y="1196975"/>
            <a:ext cx="8229600" cy="5256213"/>
          </a:xfrm>
        </p:spPr>
        <p:txBody>
          <a:bodyPr vert="horz" wrap="square" lIns="91440" tIns="45720" rIns="91440" bIns="45720" anchor="t" anchorCtr="0"/>
          <a:p>
            <a:pPr marL="0" indent="0" algn="just">
              <a:buFontTx/>
              <a:buNone/>
            </a:pPr>
            <a:r>
              <a:rPr lang="uk-UA" altLang="uk-UA" sz="2400" b="1" i="1" dirty="0"/>
              <a:t>Методологія управління проєктами </a:t>
            </a:r>
            <a:r>
              <a:rPr lang="uk-UA" altLang="uk-UA" sz="2400" i="1" dirty="0"/>
              <a:t>спирається на теорію систем та використовує системний підхід. </a:t>
            </a:r>
            <a:endParaRPr lang="uk-UA" altLang="uk-UA" sz="2400" i="1" dirty="0"/>
          </a:p>
          <a:p>
            <a:pPr marL="0" indent="0" algn="just">
              <a:buFontTx/>
              <a:buNone/>
            </a:pPr>
            <a:r>
              <a:rPr lang="uk-UA" altLang="uk-UA" sz="2400" b="1" i="1" dirty="0"/>
              <a:t>Системний підхід </a:t>
            </a:r>
            <a:r>
              <a:rPr lang="uk-UA" altLang="uk-UA" sz="2400" i="1" dirty="0"/>
              <a:t>− дієвий інструмент раціоналізації і поліпшення проєктних процесів. Проєктний менеджмент розглядає будь-яке підприємство як систему і, відповідно до закону розвитку систем, у ній можна виділити дві складові (підсистеми), одну з них можна назвати консервативною (підтримка існування), а іншу − адаптивною (адаптація до змін). </a:t>
            </a:r>
            <a:endParaRPr lang="uk-UA" altLang="uk-UA" sz="2400" i="1" dirty="0"/>
          </a:p>
          <a:p>
            <a:pPr marL="0" indent="0" algn="just">
              <a:buFontTx/>
              <a:buNone/>
            </a:pPr>
            <a:r>
              <a:rPr lang="uk-UA" altLang="uk-UA" sz="2400" i="1" dirty="0"/>
              <a:t>Консервативна частина − це виробничі цикли, що повторюються, − одиничне, серійне або масове виробництво товарів. </a:t>
            </a:r>
            <a:endParaRPr lang="uk-UA" altLang="uk-UA" sz="2400" i="1" dirty="0"/>
          </a:p>
          <a:p>
            <a:pPr marL="0" indent="0" algn="just">
              <a:buFontTx/>
              <a:buNone/>
            </a:pPr>
            <a:r>
              <a:rPr lang="uk-UA" altLang="uk-UA" sz="2400" i="1" dirty="0"/>
              <a:t>До адаптивної частини організації відносять процеси розвитку через проєкти, програми та портфелі. </a:t>
            </a:r>
            <a:endParaRPr lang="uk-UA" altLang="uk-UA" sz="24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3"/>
          <p:cNvPicPr>
            <a:picLocks noChangeAspect="1"/>
          </p:cNvPicPr>
          <p:nvPr/>
        </p:nvPicPr>
        <p:blipFill>
          <a:blip r:embed="rId1"/>
          <a:stretch>
            <a:fillRect/>
          </a:stretch>
        </p:blipFill>
        <p:spPr>
          <a:xfrm>
            <a:off x="714375" y="857250"/>
            <a:ext cx="7896225" cy="362902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2"/>
          <p:cNvPicPr>
            <a:picLocks noChangeAspect="1"/>
          </p:cNvPicPr>
          <p:nvPr/>
        </p:nvPicPr>
        <p:blipFill>
          <a:blip r:embed="rId1"/>
          <a:stretch>
            <a:fillRect/>
          </a:stretch>
        </p:blipFill>
        <p:spPr>
          <a:xfrm>
            <a:off x="642938" y="642938"/>
            <a:ext cx="8150225" cy="4525962"/>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Picture 2"/>
          <p:cNvPicPr>
            <a:picLocks noChangeAspect="1"/>
          </p:cNvPicPr>
          <p:nvPr/>
        </p:nvPicPr>
        <p:blipFill>
          <a:blip r:embed="rId1"/>
          <a:stretch>
            <a:fillRect/>
          </a:stretch>
        </p:blipFill>
        <p:spPr>
          <a:xfrm>
            <a:off x="347663" y="357188"/>
            <a:ext cx="8372475" cy="4786312"/>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Picture 2"/>
          <p:cNvPicPr>
            <a:picLocks noChangeAspect="1"/>
          </p:cNvPicPr>
          <p:nvPr/>
        </p:nvPicPr>
        <p:blipFill>
          <a:blip r:embed="rId1"/>
          <a:stretch>
            <a:fillRect/>
          </a:stretch>
        </p:blipFill>
        <p:spPr>
          <a:xfrm>
            <a:off x="571500" y="428625"/>
            <a:ext cx="8142288" cy="4500563"/>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Заголовок 1"/>
          <p:cNvSpPr>
            <a:spLocks noGrp="1"/>
          </p:cNvSpPr>
          <p:nvPr>
            <p:ph type="title"/>
          </p:nvPr>
        </p:nvSpPr>
        <p:spPr>
          <a:xfrm>
            <a:off x="468313" y="-171450"/>
            <a:ext cx="8229600" cy="1143000"/>
          </a:xfrm>
        </p:spPr>
        <p:txBody>
          <a:bodyPr vert="horz" wrap="square" lIns="91440" tIns="45720" rIns="91440" bIns="45720" anchor="ctr" anchorCtr="0"/>
          <a:p>
            <a:r>
              <a:rPr lang="ru-RU" altLang="uk-UA" sz="3200" b="1" dirty="0"/>
              <a:t>Традиційні функції проєктного офісу:</a:t>
            </a:r>
            <a:endParaRPr lang="ru-RU" altLang="uk-UA" sz="3200" b="1" dirty="0"/>
          </a:p>
        </p:txBody>
      </p:sp>
      <p:sp>
        <p:nvSpPr>
          <p:cNvPr id="26626" name="Объект 2"/>
          <p:cNvSpPr>
            <a:spLocks noGrp="1"/>
          </p:cNvSpPr>
          <p:nvPr>
            <p:ph idx="1"/>
          </p:nvPr>
        </p:nvSpPr>
        <p:spPr>
          <a:xfrm>
            <a:off x="457200" y="765175"/>
            <a:ext cx="8229600" cy="5360988"/>
          </a:xfrm>
        </p:spPr>
        <p:txBody>
          <a:bodyPr vert="horz" wrap="square" lIns="91440" tIns="45720" rIns="91440" bIns="45720" anchor="t" anchorCtr="0"/>
          <a:p>
            <a:r>
              <a:rPr lang="ru-RU" altLang="uk-UA" sz="2800" i="1" dirty="0"/>
              <a:t>Розробка й підтримка актуальної методології</a:t>
            </a:r>
            <a:endParaRPr lang="ru-RU" altLang="uk-UA" sz="2800" i="1" dirty="0"/>
          </a:p>
          <a:p>
            <a:r>
              <a:rPr lang="ru-RU" altLang="uk-UA" sz="2800" i="1" dirty="0"/>
              <a:t>Ведення загального архіву проєктних документів</a:t>
            </a:r>
            <a:endParaRPr lang="ru-RU" altLang="uk-UA" sz="2800" i="1" dirty="0"/>
          </a:p>
          <a:p>
            <a:r>
              <a:rPr lang="ru-RU" altLang="uk-UA" sz="2800" i="1" dirty="0"/>
              <a:t>Контроль виконуваних проєктів</a:t>
            </a:r>
            <a:endParaRPr lang="ru-RU" altLang="uk-UA" sz="2800" i="1" dirty="0"/>
          </a:p>
          <a:p>
            <a:r>
              <a:rPr lang="ru-RU" altLang="uk-UA" sz="2800" i="1" dirty="0"/>
              <a:t>Консультування проєктних команд</a:t>
            </a:r>
            <a:endParaRPr lang="ru-RU" altLang="uk-UA" sz="2800" i="1" dirty="0"/>
          </a:p>
          <a:p>
            <a:r>
              <a:rPr lang="ru-RU" altLang="uk-UA" sz="2800" i="1" dirty="0"/>
              <a:t>Систематизація проблем</a:t>
            </a:r>
            <a:endParaRPr lang="ru-RU" altLang="uk-UA" sz="2800" i="1" dirty="0"/>
          </a:p>
          <a:p>
            <a:r>
              <a:rPr lang="ru-RU" altLang="uk-UA" sz="2800" i="1" dirty="0"/>
              <a:t>Ведення реєстру проєктних ініціатив</a:t>
            </a:r>
            <a:endParaRPr lang="ru-RU" altLang="uk-UA" sz="2800" i="1" dirty="0"/>
          </a:p>
          <a:p>
            <a:r>
              <a:rPr lang="ru-RU" altLang="uk-UA" sz="2800" i="1" dirty="0"/>
              <a:t>Ведення реєстру проєктів і програм</a:t>
            </a:r>
            <a:endParaRPr lang="ru-RU" altLang="uk-UA" sz="2800" i="1" dirty="0"/>
          </a:p>
          <a:p>
            <a:r>
              <a:rPr lang="ru-RU" altLang="uk-UA" sz="2800" i="1" dirty="0"/>
              <a:t>Формування зведених звітів з управління проєктами </a:t>
            </a:r>
            <a:endParaRPr lang="ru-RU" altLang="uk-UA" sz="2800"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Picture 2"/>
          <p:cNvPicPr>
            <a:picLocks noChangeAspect="1"/>
          </p:cNvPicPr>
          <p:nvPr/>
        </p:nvPicPr>
        <p:blipFill>
          <a:blip r:embed="rId1"/>
          <a:stretch>
            <a:fillRect/>
          </a:stretch>
        </p:blipFill>
        <p:spPr>
          <a:xfrm>
            <a:off x="396875" y="571500"/>
            <a:ext cx="8467725" cy="4929188"/>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Объект 2"/>
          <p:cNvSpPr>
            <a:spLocks noGrp="1"/>
          </p:cNvSpPr>
          <p:nvPr>
            <p:ph idx="1"/>
          </p:nvPr>
        </p:nvSpPr>
        <p:spPr>
          <a:xfrm>
            <a:off x="179388" y="188913"/>
            <a:ext cx="8785225" cy="4525962"/>
          </a:xfrm>
        </p:spPr>
        <p:txBody>
          <a:bodyPr vert="horz" wrap="square" lIns="91440" tIns="45720" rIns="91440" bIns="45720" anchor="t" anchorCtr="0"/>
          <a:p>
            <a:pPr marL="0" indent="0" algn="just">
              <a:buNone/>
            </a:pPr>
            <a:r>
              <a:rPr lang="ru-RU" altLang="uk-UA" sz="2800" b="1" i="1" dirty="0"/>
              <a:t>Віртуальний проєктний офіс </a:t>
            </a:r>
            <a:r>
              <a:rPr lang="ru-RU" altLang="uk-UA" sz="2800" i="1" dirty="0"/>
              <a:t>–</a:t>
            </a:r>
            <a:r>
              <a:rPr lang="uk-UA" altLang="uk-UA" sz="2800" i="1" dirty="0"/>
              <a:t> </a:t>
            </a:r>
            <a:r>
              <a:rPr lang="ru-RU" altLang="uk-UA" sz="2800" i="1" dirty="0"/>
              <a:t>це тимчасова інфраструктура</a:t>
            </a:r>
            <a:r>
              <a:rPr lang="uk-UA" altLang="uk-UA" sz="2800" i="1" dirty="0"/>
              <a:t>, </a:t>
            </a:r>
            <a:r>
              <a:rPr lang="ru-RU" altLang="uk-UA" sz="2800" i="1" dirty="0"/>
              <a:t>що складається з неоднорідних компонентів</a:t>
            </a:r>
            <a:r>
              <a:rPr lang="uk-UA" altLang="uk-UA" sz="2800" i="1" dirty="0"/>
              <a:t>, </a:t>
            </a:r>
            <a:r>
              <a:rPr lang="ru-RU" altLang="uk-UA" sz="2800" i="1" dirty="0"/>
              <a:t>розташованих в різних місцях</a:t>
            </a:r>
            <a:r>
              <a:rPr lang="uk-UA" altLang="uk-UA" sz="2800" i="1" dirty="0"/>
              <a:t>, </a:t>
            </a:r>
            <a:r>
              <a:rPr lang="ru-RU" altLang="uk-UA" sz="2800" i="1" dirty="0"/>
              <a:t>необмежена певною галуззю знань</a:t>
            </a:r>
            <a:r>
              <a:rPr lang="uk-UA" altLang="uk-UA" sz="2800" i="1" dirty="0"/>
              <a:t>, </a:t>
            </a:r>
            <a:r>
              <a:rPr lang="ru-RU" altLang="uk-UA" sz="2800" i="1" dirty="0"/>
              <a:t>не потребує взаємної участі в капіталі</a:t>
            </a:r>
            <a:r>
              <a:rPr lang="uk-UA" altLang="uk-UA" sz="2800" i="1" dirty="0"/>
              <a:t>, </a:t>
            </a:r>
            <a:r>
              <a:rPr lang="ru-RU" altLang="uk-UA" sz="2800" i="1" dirty="0"/>
              <a:t>мобільна</a:t>
            </a:r>
            <a:r>
              <a:rPr lang="uk-UA" altLang="uk-UA" sz="2800" i="1" dirty="0"/>
              <a:t>, </a:t>
            </a:r>
            <a:r>
              <a:rPr lang="ru-RU" altLang="uk-UA" sz="2800" i="1" dirty="0"/>
              <a:t>має можливість паралельного управління різноманітними процесами в ході реалізації проєкту, портфеля проєктів та програм</a:t>
            </a:r>
            <a:r>
              <a:rPr lang="uk-UA" altLang="uk-UA" sz="2800" i="1" dirty="0"/>
              <a:t>. </a:t>
            </a:r>
            <a:r>
              <a:rPr lang="ru-RU" altLang="uk-UA" sz="2800" i="1" dirty="0"/>
              <a:t>При цьому</a:t>
            </a:r>
            <a:r>
              <a:rPr lang="uk-UA" altLang="uk-UA" sz="2800" i="1" dirty="0"/>
              <a:t>, </a:t>
            </a:r>
            <a:r>
              <a:rPr lang="ru-RU" altLang="uk-UA" sz="2800" i="1" dirty="0"/>
              <a:t>під поняттям</a:t>
            </a:r>
            <a:r>
              <a:rPr lang="uk-UA" altLang="uk-UA" sz="2800" i="1" dirty="0"/>
              <a:t> </a:t>
            </a:r>
            <a:r>
              <a:rPr lang="ru-RU" altLang="uk-UA" sz="2800" i="1" dirty="0"/>
              <a:t>інфраструктура,</a:t>
            </a:r>
            <a:r>
              <a:rPr lang="uk-UA" altLang="uk-UA" sz="2800" i="1" dirty="0"/>
              <a:t> </a:t>
            </a:r>
            <a:r>
              <a:rPr lang="ru-RU" altLang="uk-UA" sz="2800" i="1" dirty="0"/>
              <a:t>розуміємо</a:t>
            </a:r>
            <a:r>
              <a:rPr lang="uk-UA" altLang="uk-UA" sz="2800" i="1" dirty="0"/>
              <a:t> </a:t>
            </a:r>
            <a:r>
              <a:rPr lang="ru-RU" altLang="uk-UA" sz="2800" i="1" dirty="0"/>
              <a:t>комплекс взаємозв’язаних обслуговуючих об’єктів</a:t>
            </a:r>
            <a:r>
              <a:rPr lang="uk-UA" altLang="uk-UA" sz="2800" i="1" dirty="0"/>
              <a:t>, </a:t>
            </a:r>
            <a:r>
              <a:rPr lang="ru-RU" altLang="uk-UA" sz="2800" i="1" dirty="0"/>
              <a:t>що становлять основу системи управління проєктами</a:t>
            </a:r>
            <a:r>
              <a:rPr lang="uk-UA" altLang="uk-UA" sz="2800" i="1" dirty="0"/>
              <a:t>.</a:t>
            </a:r>
            <a:r>
              <a:rPr lang="en-US" altLang="uk-UA" sz="2800" i="1" dirty="0"/>
              <a:t> </a:t>
            </a:r>
            <a:r>
              <a:rPr lang="ru-RU" altLang="uk-UA" sz="2800" i="1" dirty="0"/>
              <a:t>Основним принципом організації віртуального проєктного офісу є послідовне та ефективне використання комунікацій</a:t>
            </a:r>
            <a:r>
              <a:rPr lang="uk-UA" altLang="uk-UA" sz="2800" i="1" dirty="0"/>
              <a:t>, </a:t>
            </a:r>
            <a:r>
              <a:rPr lang="ru-RU" altLang="uk-UA" sz="2800" i="1" dirty="0"/>
              <a:t>а також створення систем захисту інформації.</a:t>
            </a:r>
            <a:endParaRPr lang="ru-RU" altLang="uk-UA" sz="28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Заголовок 1"/>
          <p:cNvSpPr>
            <a:spLocks noGrp="1"/>
          </p:cNvSpPr>
          <p:nvPr>
            <p:ph type="title"/>
          </p:nvPr>
        </p:nvSpPr>
        <p:spPr>
          <a:xfrm>
            <a:off x="0" y="188913"/>
            <a:ext cx="8964613" cy="576262"/>
          </a:xfrm>
        </p:spPr>
        <p:txBody>
          <a:bodyPr vert="horz" wrap="square" lIns="91440" tIns="45720" rIns="91440" bIns="45720" anchor="ctr" anchorCtr="0"/>
          <a:p>
            <a:r>
              <a:rPr lang="ru-RU" altLang="uk-UA" sz="2800" b="1" dirty="0"/>
              <a:t>Схема організації віртуального проєктного офісу</a:t>
            </a:r>
            <a:endParaRPr lang="ru-RU" altLang="uk-UA" sz="2800" b="1" dirty="0"/>
          </a:p>
        </p:txBody>
      </p:sp>
      <p:pic>
        <p:nvPicPr>
          <p:cNvPr id="29698" name="Picture 3"/>
          <p:cNvPicPr>
            <a:picLocks noChangeAspect="1"/>
          </p:cNvPicPr>
          <p:nvPr/>
        </p:nvPicPr>
        <p:blipFill>
          <a:blip r:embed="rId1"/>
          <a:stretch>
            <a:fillRect/>
          </a:stretch>
        </p:blipFill>
        <p:spPr>
          <a:xfrm>
            <a:off x="381000" y="1196975"/>
            <a:ext cx="8151813" cy="4691063"/>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Заголовок 1"/>
          <p:cNvSpPr>
            <a:spLocks noGrp="1"/>
          </p:cNvSpPr>
          <p:nvPr>
            <p:ph type="title"/>
          </p:nvPr>
        </p:nvSpPr>
        <p:spPr>
          <a:xfrm>
            <a:off x="0" y="-100012"/>
            <a:ext cx="9144000" cy="649287"/>
          </a:xfrm>
        </p:spPr>
        <p:txBody>
          <a:bodyPr vert="horz" wrap="square" lIns="91440" tIns="45720" rIns="91440" bIns="45720" anchor="ctr" anchorCtr="0"/>
          <a:p>
            <a:r>
              <a:rPr lang="ru-RU" altLang="uk-UA" sz="2400" b="1" dirty="0"/>
              <a:t>Функції інформаційної системи віртуального проєктного офісу</a:t>
            </a:r>
            <a:endParaRPr lang="ru-RU" altLang="uk-UA" sz="2400" b="1" dirty="0"/>
          </a:p>
        </p:txBody>
      </p:sp>
      <p:pic>
        <p:nvPicPr>
          <p:cNvPr id="30722" name="Picture 2"/>
          <p:cNvPicPr>
            <a:picLocks noChangeAspect="1"/>
          </p:cNvPicPr>
          <p:nvPr/>
        </p:nvPicPr>
        <p:blipFill>
          <a:blip r:embed="rId1"/>
          <a:stretch>
            <a:fillRect/>
          </a:stretch>
        </p:blipFill>
        <p:spPr>
          <a:xfrm>
            <a:off x="1476375" y="458788"/>
            <a:ext cx="6591300" cy="6399212"/>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Заголовок 1"/>
          <p:cNvSpPr>
            <a:spLocks noGrp="1"/>
          </p:cNvSpPr>
          <p:nvPr>
            <p:ph type="title"/>
          </p:nvPr>
        </p:nvSpPr>
        <p:spPr>
          <a:xfrm>
            <a:off x="250825" y="188913"/>
            <a:ext cx="8435975" cy="490537"/>
          </a:xfrm>
        </p:spPr>
        <p:txBody>
          <a:bodyPr vert="horz" wrap="square" lIns="91440" tIns="45720" rIns="91440" bIns="45720" anchor="ctr" anchorCtr="0"/>
          <a:p>
            <a:r>
              <a:rPr lang="ru-RU" altLang="uk-UA" sz="3200" b="1" dirty="0"/>
              <a:t>Сильні сторони організації віртуального офісу</a:t>
            </a:r>
            <a:endParaRPr lang="ru-RU" altLang="uk-UA" sz="3200" b="1" dirty="0"/>
          </a:p>
        </p:txBody>
      </p:sp>
      <p:sp>
        <p:nvSpPr>
          <p:cNvPr id="31746" name="Объект 2"/>
          <p:cNvSpPr>
            <a:spLocks noGrp="1"/>
          </p:cNvSpPr>
          <p:nvPr>
            <p:ph idx="1"/>
          </p:nvPr>
        </p:nvSpPr>
        <p:spPr>
          <a:xfrm>
            <a:off x="250825" y="765175"/>
            <a:ext cx="8642350" cy="5073650"/>
          </a:xfrm>
        </p:spPr>
        <p:txBody>
          <a:bodyPr vert="horz" wrap="square" lIns="91440" tIns="45720" rIns="91440" bIns="45720" anchor="t" anchorCtr="0"/>
          <a:p>
            <a:r>
              <a:rPr lang="lt-LT" altLang="uk-UA" sz="2800" i="1" dirty="0"/>
              <a:t>Забезпечення більш якісного контролю за реалізацією </a:t>
            </a:r>
            <a:r>
              <a:rPr lang="ru-RU" altLang="uk-UA" sz="2800" i="1" dirty="0"/>
              <a:t>проєкт</a:t>
            </a:r>
            <a:r>
              <a:rPr lang="lt-LT" altLang="uk-UA" sz="2800" i="1" dirty="0"/>
              <a:t>у з боку керівництва</a:t>
            </a:r>
            <a:endParaRPr lang="uk-UA" altLang="uk-UA" sz="2800" i="1" dirty="0"/>
          </a:p>
          <a:p>
            <a:r>
              <a:rPr lang="lt-LT" altLang="uk-UA" sz="2800" i="1" dirty="0"/>
              <a:t>Збільшення кількості </a:t>
            </a:r>
            <a:r>
              <a:rPr lang="ru-RU" altLang="uk-UA" sz="2800" i="1" dirty="0"/>
              <a:t>проєкт</a:t>
            </a:r>
            <a:r>
              <a:rPr lang="lt-LT" altLang="uk-UA" sz="2800" i="1" dirty="0"/>
              <a:t>ів при оптимізації використання ресурсів</a:t>
            </a:r>
            <a:endParaRPr lang="uk-UA" altLang="uk-UA" sz="2800" i="1" dirty="0"/>
          </a:p>
          <a:p>
            <a:r>
              <a:rPr lang="lt-LT" altLang="uk-UA" sz="2800" i="1" dirty="0"/>
              <a:t>Зменшення навантаження на керівників </a:t>
            </a:r>
            <a:r>
              <a:rPr lang="ru-RU" altLang="uk-UA" sz="2800" i="1" dirty="0"/>
              <a:t>проєкт</a:t>
            </a:r>
            <a:r>
              <a:rPr lang="lt-LT" altLang="uk-UA" sz="2800" i="1" dirty="0"/>
              <a:t>ів</a:t>
            </a:r>
            <a:endParaRPr lang="uk-UA" altLang="uk-UA" sz="2800" i="1" dirty="0"/>
          </a:p>
          <a:p>
            <a:r>
              <a:rPr lang="lt-LT" altLang="uk-UA" sz="2800" i="1" dirty="0"/>
              <a:t>Можливість збільшення складності та обсягів </a:t>
            </a:r>
            <a:r>
              <a:rPr lang="ru-RU" altLang="uk-UA" sz="2800" i="1" dirty="0"/>
              <a:t>проєкт</a:t>
            </a:r>
            <a:r>
              <a:rPr lang="lt-LT" altLang="uk-UA" sz="2800" i="1" dirty="0"/>
              <a:t>ів</a:t>
            </a:r>
            <a:endParaRPr lang="uk-UA" altLang="uk-UA" sz="2800" i="1" dirty="0"/>
          </a:p>
          <a:p>
            <a:r>
              <a:rPr lang="lt-LT" altLang="uk-UA" sz="2800" i="1" dirty="0"/>
              <a:t>Формування шляхів скорочення термінів і витрат </a:t>
            </a:r>
            <a:r>
              <a:rPr lang="ru-RU" altLang="uk-UA" sz="2800" i="1" dirty="0"/>
              <a:t>проєкт</a:t>
            </a:r>
            <a:r>
              <a:rPr lang="lt-LT" altLang="uk-UA" sz="2800" i="1" dirty="0"/>
              <a:t>ів</a:t>
            </a:r>
            <a:endParaRPr lang="uk-UA" altLang="uk-UA" sz="2800" i="1" dirty="0"/>
          </a:p>
          <a:p>
            <a:r>
              <a:rPr lang="lt-LT" altLang="uk-UA" sz="2800" i="1" dirty="0"/>
              <a:t>Забезпечення допомоги та підтримки керівників в управлінні </a:t>
            </a:r>
            <a:r>
              <a:rPr lang="ru-RU" altLang="uk-UA" sz="2800" i="1" dirty="0"/>
              <a:t>проєкт</a:t>
            </a:r>
            <a:r>
              <a:rPr lang="lt-LT" altLang="uk-UA" sz="2800" i="1" dirty="0"/>
              <a:t>ами</a:t>
            </a:r>
            <a:endParaRPr lang="uk-UA" altLang="uk-UA" sz="2800" i="1" dirty="0"/>
          </a:p>
          <a:p>
            <a:r>
              <a:rPr lang="lt-LT" altLang="uk-UA" sz="2800" i="1" dirty="0"/>
              <a:t>Можливість залучення зовнішніх ресурсів</a:t>
            </a:r>
            <a:endParaRPr lang="ru-RU" altLang="uk-UA" sz="28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Объект 2"/>
          <p:cNvSpPr>
            <a:spLocks noGrp="1"/>
          </p:cNvSpPr>
          <p:nvPr>
            <p:ph idx="1"/>
          </p:nvPr>
        </p:nvSpPr>
        <p:spPr>
          <a:xfrm>
            <a:off x="457200" y="549275"/>
            <a:ext cx="8229600" cy="5576888"/>
          </a:xfrm>
        </p:spPr>
        <p:txBody>
          <a:bodyPr vert="horz" wrap="square" lIns="91440" tIns="45720" rIns="91440" bIns="45720" anchor="t" anchorCtr="0"/>
          <a:p>
            <a:r>
              <a:rPr lang="ru-RU" altLang="uk-UA" i="1" dirty="0"/>
              <a:t>Компанії, які мають гнучке поєднання консервативної та адаптивної підсистем, здатні швидко пристосовувати систему організації під глобальні зміни, що відбуваються в світі, і у них більше шансів для стабілізації та подальшого розвитку компанії. </a:t>
            </a:r>
            <a:endParaRPr lang="ru-RU" altLang="uk-UA" i="1" dirty="0"/>
          </a:p>
          <a:p>
            <a:endParaRPr lang="ru-RU" altLang="uk-UA"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Заголовок 1"/>
          <p:cNvSpPr>
            <a:spLocks noGrp="1"/>
          </p:cNvSpPr>
          <p:nvPr>
            <p:ph type="title"/>
          </p:nvPr>
        </p:nvSpPr>
        <p:spPr/>
        <p:txBody>
          <a:bodyPr vert="horz" wrap="square" lIns="91440" tIns="45720" rIns="91440" bIns="45720" anchor="ctr" anchorCtr="0"/>
          <a:p>
            <a:r>
              <a:rPr lang="ru-RU" altLang="uk-UA" sz="3200" b="1" dirty="0"/>
              <a:t>До недоліків організації віртуального офісу належать:</a:t>
            </a:r>
            <a:endParaRPr lang="ru-RU" altLang="uk-UA" sz="3200" b="1" dirty="0"/>
          </a:p>
        </p:txBody>
      </p:sp>
      <p:sp>
        <p:nvSpPr>
          <p:cNvPr id="32770" name="Объект 2"/>
          <p:cNvSpPr>
            <a:spLocks noGrp="1"/>
          </p:cNvSpPr>
          <p:nvPr>
            <p:ph idx="1"/>
          </p:nvPr>
        </p:nvSpPr>
        <p:spPr/>
        <p:txBody>
          <a:bodyPr vert="horz" wrap="square" lIns="91440" tIns="45720" rIns="91440" bIns="45720" anchor="t" anchorCtr="0"/>
          <a:p>
            <a:r>
              <a:rPr lang="ru-RU" altLang="uk-UA" sz="2800" i="1" dirty="0"/>
              <a:t>Додаткові витрати на розробку та підтримку віртуального проєктного офісу</a:t>
            </a:r>
            <a:endParaRPr lang="ru-RU" altLang="uk-UA" sz="2800" i="1" dirty="0"/>
          </a:p>
          <a:p>
            <a:r>
              <a:rPr lang="ru-RU" altLang="uk-UA" sz="2800" i="1" dirty="0"/>
              <a:t>Необхідність перебудови інформаційної системи компанії</a:t>
            </a:r>
            <a:endParaRPr lang="ru-RU" altLang="uk-UA" sz="2800" i="1" dirty="0"/>
          </a:p>
          <a:p>
            <a:r>
              <a:rPr lang="ru-RU" altLang="uk-UA" sz="2800" i="1" dirty="0"/>
              <a:t>Необхідність у додатковому навчанні учасників процесу реалізації проєктів.</a:t>
            </a:r>
            <a:endParaRPr lang="ru-RU" altLang="uk-UA" sz="2800"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Заголовок 1"/>
          <p:cNvSpPr>
            <a:spLocks noGrp="1"/>
          </p:cNvSpPr>
          <p:nvPr>
            <p:ph type="title"/>
          </p:nvPr>
        </p:nvSpPr>
        <p:spPr>
          <a:xfrm>
            <a:off x="465138" y="115888"/>
            <a:ext cx="8229600" cy="1143000"/>
          </a:xfrm>
        </p:spPr>
        <p:txBody>
          <a:bodyPr vert="horz" wrap="square" lIns="91440" tIns="45720" rIns="91440" bIns="45720" anchor="ctr" anchorCtr="0"/>
          <a:p>
            <a:r>
              <a:rPr lang="ru-RU" altLang="uk-UA" sz="3200" b="1" dirty="0"/>
              <a:t>Основні відмінності традиційних і віртуальних структур</a:t>
            </a:r>
            <a:endParaRPr lang="ru-RU" altLang="uk-UA" sz="3200" b="1" dirty="0"/>
          </a:p>
        </p:txBody>
      </p:sp>
      <p:pic>
        <p:nvPicPr>
          <p:cNvPr id="33794" name="Picture 3"/>
          <p:cNvPicPr>
            <a:picLocks noChangeAspect="1"/>
          </p:cNvPicPr>
          <p:nvPr/>
        </p:nvPicPr>
        <p:blipFill>
          <a:blip r:embed="rId1"/>
          <a:stretch>
            <a:fillRect/>
          </a:stretch>
        </p:blipFill>
        <p:spPr>
          <a:xfrm>
            <a:off x="250825" y="1484313"/>
            <a:ext cx="8658225" cy="5030787"/>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Заголовок 1"/>
          <p:cNvSpPr>
            <a:spLocks noGrp="1"/>
          </p:cNvSpPr>
          <p:nvPr>
            <p:ph type="title"/>
          </p:nvPr>
        </p:nvSpPr>
        <p:spPr>
          <a:xfrm>
            <a:off x="179388" y="404813"/>
            <a:ext cx="8713787" cy="431800"/>
          </a:xfrm>
        </p:spPr>
        <p:txBody>
          <a:bodyPr vert="horz" wrap="square" lIns="91440" tIns="45720" rIns="91440" bIns="45720" anchor="ctr" anchorCtr="0"/>
          <a:p>
            <a:r>
              <a:rPr lang="uk-UA" altLang="uk-UA" sz="3200" b="1" dirty="0"/>
              <a:t>Тема 4. Моделі офісів з управління проєктами</a:t>
            </a:r>
            <a:br>
              <a:rPr lang="ru-RU" altLang="uk-UA" dirty="0"/>
            </a:br>
            <a:endParaRPr lang="ru-RU" altLang="uk-UA" dirty="0"/>
          </a:p>
        </p:txBody>
      </p:sp>
      <p:pic>
        <p:nvPicPr>
          <p:cNvPr id="34818" name="Picture 4"/>
          <p:cNvPicPr>
            <a:picLocks noChangeAspect="1"/>
          </p:cNvPicPr>
          <p:nvPr/>
        </p:nvPicPr>
        <p:blipFill>
          <a:blip r:embed="rId1"/>
          <a:stretch>
            <a:fillRect/>
          </a:stretch>
        </p:blipFill>
        <p:spPr>
          <a:xfrm>
            <a:off x="369888" y="692150"/>
            <a:ext cx="8516937" cy="5400675"/>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Объект 2"/>
          <p:cNvSpPr>
            <a:spLocks noGrp="1"/>
          </p:cNvSpPr>
          <p:nvPr>
            <p:ph idx="1"/>
          </p:nvPr>
        </p:nvSpPr>
        <p:spPr>
          <a:xfrm>
            <a:off x="395288" y="260350"/>
            <a:ext cx="8229600" cy="1468438"/>
          </a:xfrm>
        </p:spPr>
        <p:txBody>
          <a:bodyPr vert="horz" wrap="square" lIns="91440" tIns="45720" rIns="91440" bIns="45720" anchor="t" anchorCtr="0"/>
          <a:p>
            <a:pPr marL="0" indent="0" algn="ctr">
              <a:buNone/>
            </a:pPr>
            <a:r>
              <a:rPr lang="ru-RU" altLang="uk-UA" sz="2800" i="1" dirty="0"/>
              <a:t>Сфера відповідальності проєктного офісу може варіюватися від здійснення підтримки до прямого управління проєктом</a:t>
            </a:r>
            <a:endParaRPr lang="ru-RU" altLang="uk-UA" sz="2800" i="1" dirty="0"/>
          </a:p>
        </p:txBody>
      </p:sp>
      <p:pic>
        <p:nvPicPr>
          <p:cNvPr id="35842" name="Picture 2"/>
          <p:cNvPicPr>
            <a:picLocks noChangeAspect="1"/>
          </p:cNvPicPr>
          <p:nvPr/>
        </p:nvPicPr>
        <p:blipFill>
          <a:blip r:embed="rId1"/>
          <a:stretch>
            <a:fillRect/>
          </a:stretch>
        </p:blipFill>
        <p:spPr>
          <a:xfrm>
            <a:off x="214313" y="1844675"/>
            <a:ext cx="8715375" cy="438150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Заголовок 1"/>
          <p:cNvSpPr>
            <a:spLocks noGrp="1"/>
          </p:cNvSpPr>
          <p:nvPr>
            <p:ph type="title"/>
          </p:nvPr>
        </p:nvSpPr>
        <p:spPr>
          <a:xfrm>
            <a:off x="0" y="-171450"/>
            <a:ext cx="9144000" cy="1143000"/>
          </a:xfrm>
        </p:spPr>
        <p:txBody>
          <a:bodyPr vert="horz" wrap="square" lIns="91440" tIns="45720" rIns="91440" bIns="45720" anchor="ctr" anchorCtr="0"/>
          <a:p>
            <a:r>
              <a:rPr lang="uk-UA" altLang="uk-UA" sz="3200" b="1" dirty="0"/>
              <a:t>Основні чотири моделі побудови й функціонування ОУП</a:t>
            </a:r>
            <a:endParaRPr lang="ru-RU" altLang="uk-UA" sz="3200" b="1" dirty="0"/>
          </a:p>
        </p:txBody>
      </p:sp>
      <p:sp>
        <p:nvSpPr>
          <p:cNvPr id="3" name="Объект 2"/>
          <p:cNvSpPr>
            <a:spLocks noGrp="1"/>
          </p:cNvSpPr>
          <p:nvPr>
            <p:ph idx="1"/>
          </p:nvPr>
        </p:nvSpPr>
        <p:spPr>
          <a:xfrm>
            <a:off x="107950" y="908050"/>
            <a:ext cx="9036050" cy="4814888"/>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uk-UA" sz="2600" b="0" i="1" u="none" strike="noStrike" kern="1200" cap="none" spc="0" normalizeH="0" baseline="0" noProof="0" dirty="0">
                <a:ln>
                  <a:noFill/>
                </a:ln>
                <a:solidFill>
                  <a:schemeClr val="tx1"/>
                </a:solidFill>
                <a:effectLst/>
                <a:uLnTx/>
                <a:uFillTx/>
                <a:latin typeface="+mn-lt"/>
                <a:ea typeface="+mn-ea"/>
                <a:cs typeface="+mn-cs"/>
              </a:rPr>
              <a:t>1. </a:t>
            </a:r>
            <a:r>
              <a:rPr kumimoji="0" lang="uk-UA" sz="2600" b="1" i="1" u="none" strike="noStrike" kern="1200" cap="none" spc="0" normalizeH="0" baseline="0" noProof="0" dirty="0">
                <a:ln>
                  <a:noFill/>
                </a:ln>
                <a:solidFill>
                  <a:schemeClr val="tx1"/>
                </a:solidFill>
                <a:effectLst/>
                <a:uLnTx/>
                <a:uFillTx/>
                <a:latin typeface="+mn-lt"/>
                <a:ea typeface="+mn-ea"/>
                <a:cs typeface="+mn-cs"/>
              </a:rPr>
              <a:t> </a:t>
            </a:r>
            <a:r>
              <a:rPr kumimoji="0" lang="uk-UA" sz="2600" b="1" i="1" u="none" strike="noStrike" kern="1200" cap="none" spc="0" normalizeH="0" baseline="0" noProof="0" dirty="0" err="1" smtClean="0">
                <a:ln>
                  <a:noFill/>
                </a:ln>
                <a:solidFill>
                  <a:schemeClr val="tx1"/>
                </a:solidFill>
                <a:effectLst/>
                <a:uLnTx/>
                <a:uFillTx/>
                <a:latin typeface="+mn-lt"/>
                <a:ea typeface="+mn-ea"/>
                <a:cs typeface="+mn-cs"/>
              </a:rPr>
              <a:t>ОУП-Репозиторій</a:t>
            </a:r>
            <a:r>
              <a:rPr kumimoji="0" lang="uk-UA" sz="2600" b="1" i="1" u="none" strike="noStrike" kern="1200" cap="none" spc="0" normalizeH="0" baseline="0" noProof="0" dirty="0" smtClean="0">
                <a:ln>
                  <a:noFill/>
                </a:ln>
                <a:solidFill>
                  <a:schemeClr val="tx1"/>
                </a:solidFill>
                <a:effectLst/>
                <a:uLnTx/>
                <a:uFillTx/>
                <a:latin typeface="+mn-lt"/>
                <a:ea typeface="+mn-ea"/>
                <a:cs typeface="+mn-cs"/>
              </a:rPr>
              <a:t> </a:t>
            </a:r>
            <a:r>
              <a:rPr kumimoji="0" lang="uk-UA" sz="2600" b="0" i="1" u="none" strike="noStrike" kern="1200" cap="none" spc="0" normalizeH="0" baseline="0" noProof="0" dirty="0">
                <a:ln>
                  <a:noFill/>
                </a:ln>
                <a:solidFill>
                  <a:schemeClr val="tx1"/>
                </a:solidFill>
                <a:effectLst/>
                <a:uLnTx/>
                <a:uFillTx/>
                <a:latin typeface="+mn-lt"/>
                <a:ea typeface="+mn-ea"/>
                <a:cs typeface="+mn-cs"/>
              </a:rPr>
              <a:t>(у цій моделі економічна складова в результатах роботи офісу відсутня взагалі або слабко виражена);</a:t>
            </a:r>
            <a:endParaRPr kumimoji="0" lang="ru-RU" sz="2600" b="1" i="1" u="sng"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uk-UA" sz="2600" b="0" i="1" u="none" strike="noStrike" kern="1200" cap="none" spc="0" normalizeH="0" baseline="0" noProof="0" dirty="0">
                <a:ln>
                  <a:noFill/>
                </a:ln>
                <a:solidFill>
                  <a:schemeClr val="tx1"/>
                </a:solidFill>
                <a:effectLst/>
                <a:uLnTx/>
                <a:uFillTx/>
                <a:latin typeface="+mn-lt"/>
                <a:ea typeface="+mn-ea"/>
                <a:cs typeface="+mn-cs"/>
              </a:rPr>
              <a:t>2.  </a:t>
            </a:r>
            <a:r>
              <a:rPr kumimoji="0" lang="uk-UA" sz="2600" b="1" i="1" u="none" strike="noStrike" kern="1200" cap="none" spc="0" normalizeH="0" baseline="0" noProof="0" dirty="0" err="1" smtClean="0">
                <a:ln>
                  <a:noFill/>
                </a:ln>
                <a:solidFill>
                  <a:schemeClr val="tx1"/>
                </a:solidFill>
                <a:effectLst/>
                <a:uLnTx/>
                <a:uFillTx/>
                <a:latin typeface="+mn-lt"/>
                <a:ea typeface="+mn-ea"/>
                <a:cs typeface="+mn-cs"/>
              </a:rPr>
              <a:t>ОУП-Наставник</a:t>
            </a:r>
            <a:r>
              <a:rPr kumimoji="0" lang="uk-UA" sz="2600" b="0" i="1" u="none" strike="noStrike" kern="1200" cap="none" spc="0" normalizeH="0" baseline="0" noProof="0" dirty="0" smtClean="0">
                <a:ln>
                  <a:noFill/>
                </a:ln>
                <a:solidFill>
                  <a:schemeClr val="tx1"/>
                </a:solidFill>
                <a:effectLst/>
                <a:uLnTx/>
                <a:uFillTx/>
                <a:latin typeface="+mn-lt"/>
                <a:ea typeface="+mn-ea"/>
                <a:cs typeface="+mn-cs"/>
              </a:rPr>
              <a:t> </a:t>
            </a:r>
            <a:r>
              <a:rPr kumimoji="0" lang="uk-UA" sz="2600" b="0" i="1" u="none" strike="noStrike" kern="1200" cap="none" spc="0" normalizeH="0" baseline="0" noProof="0" dirty="0">
                <a:ln>
                  <a:noFill/>
                </a:ln>
                <a:solidFill>
                  <a:schemeClr val="tx1"/>
                </a:solidFill>
                <a:effectLst/>
                <a:uLnTx/>
                <a:uFillTx/>
                <a:latin typeface="+mn-lt"/>
                <a:ea typeface="+mn-ea"/>
                <a:cs typeface="+mn-cs"/>
              </a:rPr>
              <a:t>(тактична модель роботи ОУП, що здатна протягом короткого часу приносити деяку економію витрат);</a:t>
            </a:r>
            <a:endParaRPr kumimoji="0" lang="ru-RU" sz="2600" b="1" i="1" u="sng"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uk-UA" sz="2600" b="0" i="1" u="none" strike="noStrike" kern="1200" cap="none" spc="0" normalizeH="0" baseline="0" noProof="0" dirty="0">
                <a:ln>
                  <a:noFill/>
                </a:ln>
                <a:solidFill>
                  <a:schemeClr val="tx1"/>
                </a:solidFill>
                <a:effectLst/>
                <a:uLnTx/>
                <a:uFillTx/>
                <a:latin typeface="+mn-lt"/>
                <a:ea typeface="+mn-ea"/>
                <a:cs typeface="+mn-cs"/>
              </a:rPr>
              <a:t>3.  </a:t>
            </a:r>
            <a:r>
              <a:rPr kumimoji="0" lang="uk-UA" sz="2600" b="1" i="1" u="none" strike="noStrike" kern="1200" cap="none" spc="0" normalizeH="0" baseline="0" noProof="0" dirty="0">
                <a:ln>
                  <a:noFill/>
                </a:ln>
                <a:solidFill>
                  <a:schemeClr val="tx1"/>
                </a:solidFill>
                <a:effectLst/>
                <a:uLnTx/>
                <a:uFillTx/>
                <a:latin typeface="+mn-lt"/>
                <a:ea typeface="+mn-ea"/>
                <a:cs typeface="+mn-cs"/>
              </a:rPr>
              <a:t>ОУП підприємства </a:t>
            </a:r>
            <a:r>
              <a:rPr kumimoji="0" lang="uk-UA" sz="2600" b="0" i="1" u="none" strike="noStrike" kern="1200" cap="none" spc="0" normalizeH="0" baseline="0" noProof="0" dirty="0">
                <a:ln>
                  <a:noFill/>
                </a:ln>
                <a:solidFill>
                  <a:schemeClr val="tx1"/>
                </a:solidFill>
                <a:effectLst/>
                <a:uLnTx/>
                <a:uFillTx/>
                <a:latin typeface="+mn-lt"/>
                <a:ea typeface="+mn-ea"/>
                <a:cs typeface="+mn-cs"/>
              </a:rPr>
              <a:t>(стратегічна модель, орієнтована на встановлення централізованого контролю за всіма основними </a:t>
            </a:r>
            <a:r>
              <a:rPr kumimoji="0" lang="uk-UA" sz="2600" b="0" i="1" u="none" strike="noStrike" kern="1200" cap="none" spc="0" normalizeH="0" baseline="0" noProof="0" dirty="0" err="1" smtClean="0">
                <a:ln>
                  <a:noFill/>
                </a:ln>
                <a:solidFill>
                  <a:schemeClr val="tx1"/>
                </a:solidFill>
                <a:effectLst/>
                <a:uLnTx/>
                <a:uFillTx/>
                <a:latin typeface="+mn-lt"/>
                <a:ea typeface="+mn-ea"/>
                <a:cs typeface="+mn-cs"/>
              </a:rPr>
              <a:t>проєктами</a:t>
            </a:r>
            <a:r>
              <a:rPr kumimoji="0" lang="uk-UA" sz="2600" b="0" i="1" u="none" strike="noStrike" kern="1200" cap="none" spc="0" normalizeH="0" baseline="0" noProof="0" dirty="0">
                <a:ln>
                  <a:noFill/>
                </a:ln>
                <a:solidFill>
                  <a:schemeClr val="tx1"/>
                </a:solidFill>
                <a:effectLst/>
                <a:uLnTx/>
                <a:uFillTx/>
                <a:latin typeface="+mn-lt"/>
                <a:ea typeface="+mn-ea"/>
                <a:cs typeface="+mn-cs"/>
              </a:rPr>
              <a:t>);</a:t>
            </a:r>
            <a:endParaRPr kumimoji="0" lang="ru-RU" sz="2600" b="1" i="1" u="sng"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uk-UA" sz="2600" b="0" i="1" u="none" strike="noStrike" kern="1200" cap="none" spc="0" normalizeH="0" baseline="0" noProof="0" dirty="0">
                <a:ln>
                  <a:noFill/>
                </a:ln>
                <a:solidFill>
                  <a:schemeClr val="tx1"/>
                </a:solidFill>
                <a:effectLst/>
                <a:uLnTx/>
                <a:uFillTx/>
                <a:latin typeface="+mn-lt"/>
                <a:ea typeface="+mn-ea"/>
                <a:cs typeface="+mn-cs"/>
              </a:rPr>
              <a:t>4.  </a:t>
            </a:r>
            <a:r>
              <a:rPr kumimoji="0" lang="uk-UA" sz="2600" b="1" i="1" u="none" strike="noStrike" kern="1200" cap="none" spc="0" normalizeH="0" baseline="0" noProof="0" dirty="0">
                <a:ln>
                  <a:noFill/>
                </a:ln>
                <a:solidFill>
                  <a:schemeClr val="tx1"/>
                </a:solidFill>
                <a:effectLst/>
                <a:uLnTx/>
                <a:uFillTx/>
                <a:latin typeface="+mn-lt"/>
                <a:ea typeface="+mn-ea"/>
                <a:cs typeface="+mn-cs"/>
              </a:rPr>
              <a:t>ОУП, націлений на негайний результат </a:t>
            </a:r>
            <a:r>
              <a:rPr kumimoji="0" lang="uk-UA" sz="2600" b="0" i="1" u="none" strike="noStrike" kern="1200" cap="none" spc="0" normalizeH="0" baseline="0" noProof="0" dirty="0">
                <a:ln>
                  <a:noFill/>
                </a:ln>
                <a:solidFill>
                  <a:schemeClr val="tx1"/>
                </a:solidFill>
                <a:effectLst/>
                <a:uLnTx/>
                <a:uFillTx/>
                <a:latin typeface="+mn-lt"/>
                <a:ea typeface="+mn-ea"/>
                <a:cs typeface="+mn-cs"/>
              </a:rPr>
              <a:t>(стратегічна модель ОУП, орієнтованого на підвищення продуктивності при виконанні </a:t>
            </a:r>
            <a:r>
              <a:rPr kumimoji="0" lang="uk-UA" sz="2600" b="0" i="1" u="none" strike="noStrike" kern="1200" cap="none" spc="0" normalizeH="0" baseline="0" noProof="0" dirty="0" smtClean="0">
                <a:ln>
                  <a:noFill/>
                </a:ln>
                <a:solidFill>
                  <a:schemeClr val="tx1"/>
                </a:solidFill>
                <a:effectLst/>
                <a:uLnTx/>
                <a:uFillTx/>
                <a:latin typeface="+mn-lt"/>
                <a:ea typeface="+mn-ea"/>
                <a:cs typeface="+mn-cs"/>
              </a:rPr>
              <a:t>проєктів</a:t>
            </a:r>
            <a:r>
              <a:rPr kumimoji="0" lang="uk-UA" sz="2600" b="0" i="1" u="none" strike="noStrike" kern="1200" cap="none" spc="0" normalizeH="0" baseline="0" noProof="0" dirty="0">
                <a:ln>
                  <a:noFill/>
                </a:ln>
                <a:solidFill>
                  <a:schemeClr val="tx1"/>
                </a:solidFill>
                <a:effectLst/>
                <a:uLnTx/>
                <a:uFillTx/>
                <a:latin typeface="+mn-lt"/>
                <a:ea typeface="+mn-ea"/>
                <a:cs typeface="+mn-cs"/>
              </a:rPr>
              <a:t>, на скорочення тривалості їхнього виконання, на правильний вибір змісту портфеля </a:t>
            </a:r>
            <a:r>
              <a:rPr kumimoji="0" lang="uk-UA" sz="2600" b="0" i="1" u="none" strike="noStrike" kern="1200" cap="none" spc="0" normalizeH="0" baseline="0" noProof="0" dirty="0" smtClean="0">
                <a:ln>
                  <a:noFill/>
                </a:ln>
                <a:solidFill>
                  <a:schemeClr val="tx1"/>
                </a:solidFill>
                <a:effectLst/>
                <a:uLnTx/>
                <a:uFillTx/>
                <a:latin typeface="+mn-lt"/>
                <a:ea typeface="+mn-ea"/>
                <a:cs typeface="+mn-cs"/>
              </a:rPr>
              <a:t>проєктів</a:t>
            </a:r>
            <a:r>
              <a:rPr kumimoji="0" lang="uk-UA" sz="2600" b="0" i="1" u="none" strike="noStrike" kern="1200" cap="none" spc="0" normalizeH="0" baseline="0" noProof="0" dirty="0">
                <a:ln>
                  <a:noFill/>
                </a:ln>
                <a:solidFill>
                  <a:schemeClr val="tx1"/>
                </a:solidFill>
                <a:effectLst/>
                <a:uLnTx/>
                <a:uFillTx/>
                <a:latin typeface="+mn-lt"/>
                <a:ea typeface="+mn-ea"/>
                <a:cs typeface="+mn-cs"/>
              </a:rPr>
              <a:t>. Забезпечує високу економічну ефективність офісу).</a:t>
            </a:r>
            <a:endParaRPr kumimoji="0" lang="ru-RU" sz="2600" b="1" i="1"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defRPr/>
            </a:pPr>
            <a:endParaRPr kumimoji="0" lang="ru-RU"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Заголовок 1"/>
          <p:cNvSpPr>
            <a:spLocks noGrp="1"/>
          </p:cNvSpPr>
          <p:nvPr>
            <p:ph type="title"/>
          </p:nvPr>
        </p:nvSpPr>
        <p:spPr>
          <a:xfrm>
            <a:off x="468313" y="-17462"/>
            <a:ext cx="8229600" cy="674687"/>
          </a:xfrm>
        </p:spPr>
        <p:txBody>
          <a:bodyPr vert="horz" wrap="square" lIns="91440" tIns="45720" rIns="91440" bIns="45720" anchor="ctr" anchorCtr="0"/>
          <a:p>
            <a:r>
              <a:rPr lang="uk-UA" altLang="uk-UA" sz="3200" b="1" u="sng" dirty="0"/>
              <a:t>Модель « ОУП-Репозиторій»</a:t>
            </a:r>
            <a:endParaRPr lang="ru-RU" altLang="uk-UA" sz="3200" dirty="0"/>
          </a:p>
        </p:txBody>
      </p:sp>
      <p:sp>
        <p:nvSpPr>
          <p:cNvPr id="37890" name="Объект 2"/>
          <p:cNvSpPr>
            <a:spLocks noGrp="1"/>
          </p:cNvSpPr>
          <p:nvPr>
            <p:ph idx="1"/>
          </p:nvPr>
        </p:nvSpPr>
        <p:spPr>
          <a:xfrm>
            <a:off x="0" y="620713"/>
            <a:ext cx="9036050" cy="5903912"/>
          </a:xfrm>
        </p:spPr>
        <p:txBody>
          <a:bodyPr vert="horz" wrap="square" lIns="91440" tIns="45720" rIns="91440" bIns="45720" anchor="t" anchorCtr="0"/>
          <a:p>
            <a:r>
              <a:rPr lang="uk-UA" altLang="uk-UA" sz="2400" i="1" dirty="0"/>
              <a:t>ОУП, що застосовує таку модель, слугує сховищем і джерелом інформації про проєкти, методи й стандарти управління проєктами. Ця модель припускає наявність на підприємстві комплексу погоджених між собою методів і засобів виконання проєктів, керування ними й звітності. Така модель найчастіше застосовується у підприємствах з розподілом владних функцій, слабким центральним керуванням або при закріпленні за підрозділами відповідальності за проєкти, що виконуються.</a:t>
            </a:r>
            <a:endParaRPr lang="ru-RU" altLang="uk-UA" sz="2400" b="1" i="1" u="sng" dirty="0"/>
          </a:p>
          <a:p>
            <a:r>
              <a:rPr lang="uk-UA" altLang="uk-UA" sz="2400" i="1" dirty="0"/>
              <a:t>Ця модель включає дуже слабку економічну складову діяльності ОУП, що може бути взагалі відсутньою, оскільки офіс практично не несе відповідальності за показники роботи підприємства. Передбачається, що інформація й методологія, якими володіє ОУП, являють самостійну цінність. Відповідно, ОУП навіть не намагається користуватися для оцінки своєї діяльності речовими, вимірними критеріями.</a:t>
            </a:r>
            <a:endParaRPr lang="ru-RU" altLang="uk-UA" sz="2400" b="1" i="1" u="sng" dirty="0"/>
          </a:p>
          <a:p>
            <a:endParaRPr lang="ru-RU" altLang="uk-U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Заголовок 1"/>
          <p:cNvSpPr>
            <a:spLocks noGrp="1"/>
          </p:cNvSpPr>
          <p:nvPr>
            <p:ph type="title"/>
          </p:nvPr>
        </p:nvSpPr>
        <p:spPr>
          <a:xfrm>
            <a:off x="395288" y="-100012"/>
            <a:ext cx="8229600" cy="561975"/>
          </a:xfrm>
        </p:spPr>
        <p:txBody>
          <a:bodyPr vert="horz" wrap="square" lIns="91440" tIns="45720" rIns="91440" bIns="45720" anchor="ctr" anchorCtr="0"/>
          <a:p>
            <a:r>
              <a:rPr lang="uk-UA" altLang="uk-UA" sz="3200" b="1" u="sng" dirty="0"/>
              <a:t>Модель « ОУП-Наставник»</a:t>
            </a:r>
            <a:endParaRPr lang="ru-RU" altLang="uk-UA" sz="3200" dirty="0"/>
          </a:p>
        </p:txBody>
      </p:sp>
      <p:sp>
        <p:nvSpPr>
          <p:cNvPr id="38914" name="Объект 2"/>
          <p:cNvSpPr>
            <a:spLocks noGrp="1"/>
          </p:cNvSpPr>
          <p:nvPr>
            <p:ph idx="1"/>
          </p:nvPr>
        </p:nvSpPr>
        <p:spPr>
          <a:xfrm>
            <a:off x="-107950" y="404813"/>
            <a:ext cx="9251950" cy="5721350"/>
          </a:xfrm>
        </p:spPr>
        <p:txBody>
          <a:bodyPr vert="horz" wrap="square" lIns="91440" tIns="45720" rIns="91440" bIns="45720" anchor="t" anchorCtr="0"/>
          <a:p>
            <a:pPr>
              <a:spcBef>
                <a:spcPct val="0"/>
              </a:spcBef>
            </a:pPr>
            <a:r>
              <a:rPr lang="uk-UA" altLang="uk-UA" sz="2200" i="1" dirty="0"/>
              <a:t>Ця модель є розвитком моделі репозиторія й відображає намір підприємства поширювати серед своїх функціональних служб та підрозділів методологію управління проєктами, причому ОУП приділяється роль координуючого центра комунікацій між ними. Він відповідає за документальне оформлення передового досвіду й активний моніторинг ходу виконання й характеристик проєктів. Результати цієї роботи використовуються для підвищення ефективності роботи підприємства й навчання неефективних або новопризначених керівників проєктів. У цій моделі ОУП діє переважно як тренер, консультант або наставник. Він слугує також джерелом інформації про проєкти, бере участь у формуванні технічних завдань на проєкти й аналізі досягнутих результатів після їхнього завершення.</a:t>
            </a:r>
            <a:endParaRPr lang="ru-RU" altLang="uk-UA" sz="2200" b="1" i="1" u="sng" dirty="0"/>
          </a:p>
          <a:p>
            <a:pPr>
              <a:spcBef>
                <a:spcPct val="0"/>
              </a:spcBef>
            </a:pPr>
            <a:r>
              <a:rPr lang="uk-UA" altLang="uk-UA" sz="2200" i="1" dirty="0"/>
              <a:t>ОУП, що використовує таку модель, здатний надавати корисну тактичну допомогу керівництву, але приречений завжди перебувати на другорядних ролях, особливо, коли підприємство переживає важкі часи. Керівники, постійно стурбовані поліпшенням економічних показників компанії, часто сумніваються в реальній необхідності додаткових витрат, пов'язаних з наявністю </a:t>
            </a:r>
            <a:r>
              <a:rPr lang="uk-UA" altLang="uk-UA" sz="2200" i="1" u="sng" dirty="0"/>
              <a:t>ОУП</a:t>
            </a:r>
            <a:r>
              <a:rPr lang="uk-UA" altLang="uk-UA" sz="2200" i="1" dirty="0"/>
              <a:t>. </a:t>
            </a:r>
            <a:endParaRPr lang="ru-RU" altLang="uk-UA" sz="22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Заголовок 1"/>
          <p:cNvSpPr>
            <a:spLocks noGrp="1"/>
          </p:cNvSpPr>
          <p:nvPr>
            <p:ph type="title"/>
          </p:nvPr>
        </p:nvSpPr>
        <p:spPr>
          <a:xfrm>
            <a:off x="468313" y="0"/>
            <a:ext cx="8229600" cy="549275"/>
          </a:xfrm>
        </p:spPr>
        <p:txBody>
          <a:bodyPr vert="horz" wrap="square" lIns="91440" tIns="45720" rIns="91440" bIns="45720" anchor="ctr" anchorCtr="0"/>
          <a:p>
            <a:r>
              <a:rPr lang="uk-UA" altLang="uk-UA" sz="3200" b="1" u="sng" dirty="0"/>
              <a:t>Модель «ОУП підприємства»</a:t>
            </a:r>
            <a:endParaRPr lang="ru-RU" altLang="uk-UA" sz="3200" dirty="0"/>
          </a:p>
        </p:txBody>
      </p:sp>
      <p:sp>
        <p:nvSpPr>
          <p:cNvPr id="39938" name="Объект 2"/>
          <p:cNvSpPr>
            <a:spLocks noGrp="1"/>
          </p:cNvSpPr>
          <p:nvPr>
            <p:ph idx="1"/>
          </p:nvPr>
        </p:nvSpPr>
        <p:spPr>
          <a:xfrm>
            <a:off x="0" y="549275"/>
            <a:ext cx="9144000" cy="5576888"/>
          </a:xfrm>
        </p:spPr>
        <p:txBody>
          <a:bodyPr vert="horz" wrap="square" lIns="91440" tIns="45720" rIns="91440" bIns="45720" anchor="t" anchorCtr="0"/>
          <a:p>
            <a:r>
              <a:rPr lang="uk-UA" altLang="uk-UA" sz="2000" i="1" dirty="0"/>
              <a:t>Реалізація цієї моделі вимагає значно більших інвестицій, і, тому ОУП, створений на її основі, має у своєму розпорядженні чітко встановлені цілі, завдання й права, а також підтримку з боку керівництва. Цим дана модель відрізняється від двох попередніх. ОУП здійснює управління проєктними ризиками в процесі ініціації й виконання проєктів, відіграє провідну роль у керуванні багатьма, одночасно виконуваними проєктами, виявляючи й усуваючи вузькі місця, що заважають роботам із всіх проєктів. Найчастіше в рамках цієї моделі ОУП займається збором даних, необхідних для формування портфеля проєктів підприємства, та які містять інформацію про всі важливі проєкти, запуск яких санкціонований керівництвом.</a:t>
            </a:r>
            <a:endParaRPr lang="ru-RU" altLang="uk-UA" sz="2000" b="1" i="1" u="sng" dirty="0"/>
          </a:p>
          <a:p>
            <a:r>
              <a:rPr lang="uk-UA" altLang="uk-UA" sz="2000" i="1" dirty="0"/>
              <a:t>ОУП, що реалізує цю модель у найбільш концентрованій формі, зосереджує у своїх руках всю роботу з експертизи й оцінки управління проєктами. У ньому зібрані всі або більша частина провідних спеціалістів по управлінню проєктами, із числа яких призначаються, у міру необхідності, керівники конкретних проєктів. Таким чином, на підприємстві реалізується модель «розподіленого обслуговування проєктів». Якщо в ОУП сконцентровані фахівці, відірвані від своїх функціональних підрозділів і направляються тимчасово назад як керівники проєктів, то економічне значення такого офісу важко недооцінити.</a:t>
            </a:r>
            <a:endParaRPr lang="ru-RU" altLang="uk-UA" sz="2000" b="1" i="1" u="sng" dirty="0"/>
          </a:p>
          <a:p>
            <a:endParaRPr lang="ru-RU" altLang="uk-UA" sz="2000"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Заголовок 1"/>
          <p:cNvSpPr>
            <a:spLocks noGrp="1"/>
          </p:cNvSpPr>
          <p:nvPr>
            <p:ph type="title"/>
          </p:nvPr>
        </p:nvSpPr>
        <p:spPr>
          <a:xfrm>
            <a:off x="468313" y="115888"/>
            <a:ext cx="8229600" cy="346075"/>
          </a:xfrm>
        </p:spPr>
        <p:txBody>
          <a:bodyPr vert="horz" wrap="square" lIns="91440" tIns="45720" rIns="91440" bIns="45720" anchor="ctr" anchorCtr="0"/>
          <a:p>
            <a:r>
              <a:rPr lang="uk-UA" altLang="uk-UA" sz="3200" b="1" u="sng" dirty="0"/>
              <a:t>ОУП, націлений на негайний результат</a:t>
            </a:r>
            <a:endParaRPr lang="ru-RU" altLang="uk-UA" sz="3200" dirty="0"/>
          </a:p>
        </p:txBody>
      </p:sp>
      <p:sp>
        <p:nvSpPr>
          <p:cNvPr id="40962" name="Объект 2"/>
          <p:cNvSpPr>
            <a:spLocks noGrp="1"/>
          </p:cNvSpPr>
          <p:nvPr>
            <p:ph idx="1"/>
          </p:nvPr>
        </p:nvSpPr>
        <p:spPr>
          <a:xfrm>
            <a:off x="250825" y="620713"/>
            <a:ext cx="8713788" cy="5505450"/>
          </a:xfrm>
        </p:spPr>
        <p:txBody>
          <a:bodyPr vert="horz" wrap="square" lIns="91440" tIns="45720" rIns="91440" bIns="45720" anchor="t" anchorCtr="0"/>
          <a:p>
            <a:r>
              <a:rPr lang="uk-UA" altLang="uk-UA" sz="2800" i="1" dirty="0"/>
              <a:t>ОУП, що працює по цій моделі, повинен бути орієнтований на демонстрацію керівництву вимірюваних результатів своєї діяльності кожне півріччя. Із самого початку свого існування ОУП зобов'язаний зосередитися на пошуку шляхів скорочення тривалості всіх основних проєктів підприємства.</a:t>
            </a:r>
            <a:endParaRPr lang="ru-RU" altLang="uk-UA" sz="2800" b="1" i="1" u="sng" dirty="0"/>
          </a:p>
          <a:p>
            <a:r>
              <a:rPr lang="uk-UA" altLang="uk-UA" sz="2800" i="1" dirty="0"/>
              <a:t>Ця модель роботи ОУП має підтримку на найвищих рівнях керівництва підприємством (на рівні генерального директора або першого віце-президента компанії). Критерії оцінки ОУП, які використовуються в ній, безпосередньо пов'язані з оцінками ефективності роботи вищого керівництва. </a:t>
            </a:r>
            <a:endParaRPr lang="ru-RU" altLang="uk-UA" sz="28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Заголовок 1"/>
          <p:cNvSpPr>
            <a:spLocks noGrp="1"/>
          </p:cNvSpPr>
          <p:nvPr>
            <p:ph type="title"/>
          </p:nvPr>
        </p:nvSpPr>
        <p:spPr>
          <a:xfrm>
            <a:off x="0" y="0"/>
            <a:ext cx="9036050" cy="927100"/>
          </a:xfrm>
        </p:spPr>
        <p:txBody>
          <a:bodyPr vert="horz" wrap="square" lIns="91440" tIns="45720" rIns="91440" bIns="45720" anchor="ctr" anchorCtr="0"/>
          <a:p>
            <a:r>
              <a:rPr lang="uk-UA" altLang="uk-UA" sz="2400" i="1" dirty="0"/>
              <a:t>ОУП повинен прагнути до того, щоб уже через півроку після свого створення мати можливості для того, щоб:</a:t>
            </a:r>
            <a:endParaRPr lang="ru-RU" altLang="uk-UA" sz="2400" i="1" dirty="0"/>
          </a:p>
        </p:txBody>
      </p:sp>
      <p:sp>
        <p:nvSpPr>
          <p:cNvPr id="41986" name="Объект 2"/>
          <p:cNvSpPr>
            <a:spLocks noGrp="1"/>
          </p:cNvSpPr>
          <p:nvPr>
            <p:ph idx="1"/>
          </p:nvPr>
        </p:nvSpPr>
        <p:spPr>
          <a:xfrm>
            <a:off x="0" y="765175"/>
            <a:ext cx="9144000" cy="5289550"/>
          </a:xfrm>
        </p:spPr>
        <p:txBody>
          <a:bodyPr vert="horz" wrap="square" lIns="91440" tIns="45720" rIns="91440" bIns="45720" anchor="t" anchorCtr="0"/>
          <a:p>
            <a:pPr>
              <a:spcBef>
                <a:spcPct val="0"/>
              </a:spcBef>
            </a:pPr>
            <a:r>
              <a:rPr lang="uk-UA" altLang="uk-UA" sz="1800" i="1" dirty="0"/>
              <a:t>реально впливати на процес стратегічного планування шляхом належного підбору складу проєктів, що виконуються; </a:t>
            </a:r>
            <a:endParaRPr lang="ru-RU" altLang="uk-UA" sz="1800" b="1" i="1" u="sng" dirty="0"/>
          </a:p>
          <a:p>
            <a:pPr>
              <a:spcBef>
                <a:spcPct val="0"/>
              </a:spcBef>
            </a:pPr>
            <a:r>
              <a:rPr lang="uk-UA" altLang="uk-UA" sz="1800" i="1" dirty="0"/>
              <a:t>здійснювати методичне управління проєктами з метою виявлення шляхів скорочення їхньої тривалості й усунення ризиків недосягнення необхідних результатів;</a:t>
            </a:r>
            <a:endParaRPr lang="ru-RU" altLang="uk-UA" sz="1800" b="1" i="1" u="sng" dirty="0"/>
          </a:p>
          <a:p>
            <a:pPr>
              <a:spcBef>
                <a:spcPct val="0"/>
              </a:spcBef>
            </a:pPr>
            <a:r>
              <a:rPr lang="uk-UA" altLang="uk-UA" sz="1800" i="1" dirty="0"/>
              <a:t>здійснювати комплексне календарне планування проєктів, що включені до портфелю проєктів підприємства, і звітувати про хід їхнього виконання;</a:t>
            </a:r>
            <a:endParaRPr lang="ru-RU" altLang="uk-UA" sz="1800" b="1" i="1" u="sng" dirty="0"/>
          </a:p>
          <a:p>
            <a:pPr>
              <a:spcBef>
                <a:spcPct val="0"/>
              </a:spcBef>
            </a:pPr>
            <a:r>
              <a:rPr lang="uk-UA" altLang="uk-UA" sz="1800" i="1" dirty="0"/>
              <a:t>здійснювати передачу знань, якими володіє ОУП обраному колу виконавців проєктів;</a:t>
            </a:r>
            <a:endParaRPr lang="ru-RU" altLang="uk-UA" sz="1800" b="1" i="1" u="sng" dirty="0"/>
          </a:p>
          <a:p>
            <a:pPr>
              <a:spcBef>
                <a:spcPct val="0"/>
              </a:spcBef>
            </a:pPr>
            <a:r>
              <a:rPr lang="uk-UA" altLang="uk-UA" sz="1800" i="1" dirty="0"/>
              <a:t>управляти портфелем проєктів, включаючи перевірку його відповідності цілям організації й тим активам, якими вона володіє, відслідковувати поточний розподіл робочих навантажень, стани й досягнутий прогрес у виконанні проєктів, плани коригування проєктів; </a:t>
            </a:r>
            <a:endParaRPr lang="ru-RU" altLang="uk-UA" sz="1800" b="1" i="1" u="sng" dirty="0"/>
          </a:p>
          <a:p>
            <a:pPr>
              <a:spcBef>
                <a:spcPct val="0"/>
              </a:spcBef>
            </a:pPr>
            <a:r>
              <a:rPr lang="uk-UA" altLang="uk-UA" sz="1800" i="1" dirty="0"/>
              <a:t>здійснювати щомісячне планування й прогнозування з метою виявлення наявних можливостей і загроз для виконання проєктів, основних проблем і ризиків, випадків економії або перевитрати кошторисів проєктів, оцінки узагальнених фінансових показників портфеля проєктів;</a:t>
            </a:r>
            <a:endParaRPr lang="ru-RU" altLang="uk-UA" sz="1800" b="1" i="1" u="sng" dirty="0"/>
          </a:p>
          <a:p>
            <a:pPr>
              <a:spcBef>
                <a:spcPct val="0"/>
              </a:spcBef>
            </a:pPr>
            <a:r>
              <a:rPr lang="uk-UA" altLang="uk-UA" sz="1800" i="1" dirty="0"/>
              <a:t>мати у своєму розпорядженні глобальну модель розподілу пріоритетів між всіма поточними й планованими проєктами й застосовувати її на практиці;</a:t>
            </a:r>
            <a:endParaRPr lang="ru-RU" altLang="uk-UA" sz="1800" b="1" i="1" u="sng" dirty="0"/>
          </a:p>
          <a:p>
            <a:pPr>
              <a:spcBef>
                <a:spcPct val="0"/>
              </a:spcBef>
            </a:pPr>
            <a:r>
              <a:rPr lang="uk-UA" altLang="uk-UA" sz="1800" i="1" dirty="0"/>
              <a:t> готовити рішення Ради по управлінню проєктами відносно ранжирування проєктів у портфелі й перегляду раніше встановлених пріоритетів окремих проєктів;</a:t>
            </a:r>
            <a:endParaRPr lang="ru-RU" altLang="uk-UA" sz="1800" b="1" i="1" u="sng" dirty="0"/>
          </a:p>
          <a:p>
            <a:pPr>
              <a:spcBef>
                <a:spcPct val="0"/>
              </a:spcBef>
            </a:pPr>
            <a:r>
              <a:rPr lang="uk-UA" altLang="uk-UA" sz="1800" i="1" dirty="0"/>
              <a:t>здійснювати навчання керівників проєктів, що перебувають під пильним контролем керівництва підприємства, надавати їм наставницьку й методичну допомогу.</a:t>
            </a:r>
            <a:endParaRPr lang="ru-RU" altLang="uk-UA" sz="1800" b="1" i="1" u="sng" dirty="0"/>
          </a:p>
          <a:p>
            <a:pPr>
              <a:spcBef>
                <a:spcPct val="0"/>
              </a:spcBef>
            </a:pPr>
            <a:endParaRPr lang="ru-RU" altLang="uk-UA" sz="18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Объект 2"/>
          <p:cNvSpPr>
            <a:spLocks noGrp="1"/>
          </p:cNvSpPr>
          <p:nvPr>
            <p:ph idx="1"/>
          </p:nvPr>
        </p:nvSpPr>
        <p:spPr>
          <a:xfrm>
            <a:off x="250825" y="188913"/>
            <a:ext cx="8642350" cy="5721350"/>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ru-RU" sz="2800" b="0" i="1" u="none" strike="noStrike" kern="1200" cap="none" spc="0" normalizeH="0" baseline="0" noProof="0" dirty="0" smtClean="0">
                <a:ln>
                  <a:noFill/>
                </a:ln>
                <a:solidFill>
                  <a:schemeClr val="tx1"/>
                </a:solidFill>
                <a:effectLst/>
                <a:uLnTx/>
                <a:uFillTx/>
                <a:latin typeface="+mn-lt"/>
                <a:ea typeface="+mn-ea"/>
                <a:cs typeface="+mn-cs"/>
              </a:rPr>
              <a:t>	У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сучасному</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проєктному</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менеджменті</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до числа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найбільш</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значних</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тенденцій</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розвитку</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можна</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віднести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структурування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управління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проєктами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за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трьома</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рівнями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портфель проєктів,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програма</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та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окремі</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проєкти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endParaRPr kumimoji="0" lang="ru-RU" sz="28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ru-RU" sz="2800" b="0" i="1" u="none" strike="noStrike" kern="1200" cap="none" spc="0" normalizeH="0" baseline="0" noProof="0" dirty="0">
                <a:ln>
                  <a:noFill/>
                </a:ln>
                <a:solidFill>
                  <a:schemeClr val="tx1"/>
                </a:solidFill>
                <a:effectLst/>
                <a:uLnTx/>
                <a:uFillTx/>
                <a:latin typeface="+mn-lt"/>
                <a:ea typeface="+mn-ea"/>
                <a:cs typeface="+mn-cs"/>
              </a:rPr>
              <a:t>	</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Як правило,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впровадження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професійного</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проєктного</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менеджменту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починається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з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окремих</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проєктів.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Вважається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що</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для того,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щоб</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якісно</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управляти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портфелем,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компанії</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необхідно</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спочатку</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освоїти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управління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окремими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проєктами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і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програмами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endParaRPr kumimoji="0" lang="ru-RU" sz="28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ru-RU" sz="2800" b="0" i="1" u="none" strike="noStrike" kern="1200" cap="none" spc="0" normalizeH="0" baseline="0" noProof="0" dirty="0">
                <a:ln>
                  <a:noFill/>
                </a:ln>
                <a:solidFill>
                  <a:schemeClr val="tx1"/>
                </a:solidFill>
                <a:effectLst/>
                <a:uLnTx/>
                <a:uFillTx/>
                <a:latin typeface="+mn-lt"/>
                <a:ea typeface="+mn-ea"/>
                <a:cs typeface="+mn-cs"/>
              </a:rPr>
              <a:t>	</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Для переходу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організації</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на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вищий</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рівень</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проєктної</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зрілості</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треба добре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розуміти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проєктну</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ієрархію</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та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особливості</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управління</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розвитком</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через </a:t>
            </a:r>
            <a:r>
              <a:rPr kumimoji="0" lang="ru-RU" sz="2800" b="0" i="1" u="none" strike="noStrike" kern="1200" cap="none" spc="0" normalizeH="0" baseline="0" noProof="0" dirty="0" err="1" smtClean="0">
                <a:ln>
                  <a:noFill/>
                </a:ln>
                <a:solidFill>
                  <a:schemeClr val="tx1"/>
                </a:solidFill>
                <a:effectLst/>
                <a:uLnTx/>
                <a:uFillTx/>
                <a:latin typeface="+mn-lt"/>
                <a:ea typeface="+mn-ea"/>
                <a:cs typeface="+mn-cs"/>
              </a:rPr>
              <a:t>проєкти</a:t>
            </a:r>
            <a:r>
              <a:rPr kumimoji="0" lang="ru-RU" sz="2800" b="0" i="1" u="none" strike="noStrike" kern="1200" cap="none" spc="0" normalizeH="0" baseline="0" noProof="0" dirty="0" smtClean="0">
                <a:ln>
                  <a:noFill/>
                </a:ln>
                <a:solidFill>
                  <a:schemeClr val="tx1"/>
                </a:solidFill>
                <a:effectLst/>
                <a:uLnTx/>
                <a:uFillTx/>
                <a:latin typeface="+mn-lt"/>
                <a:ea typeface="+mn-ea"/>
                <a:cs typeface="+mn-cs"/>
              </a:rPr>
              <a:t>. </a:t>
            </a:r>
            <a:endParaRPr kumimoji="0" lang="ru-RU" sz="28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ts val="0"/>
              </a:spcBef>
              <a:spcAft>
                <a:spcPct val="0"/>
              </a:spcAft>
              <a:buClrTx/>
              <a:buSzTx/>
              <a:buFont typeface="Arial" panose="020B0604020202020204" pitchFamily="34" charset="0"/>
              <a:buChar char="•"/>
              <a:defRPr/>
            </a:pPr>
            <a:endParaRPr kumimoji="0" lang="ru-RU" sz="28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Заголовок 1"/>
          <p:cNvSpPr>
            <a:spLocks noGrp="1"/>
          </p:cNvSpPr>
          <p:nvPr>
            <p:ph type="title"/>
          </p:nvPr>
        </p:nvSpPr>
        <p:spPr>
          <a:xfrm>
            <a:off x="179388" y="115888"/>
            <a:ext cx="8713787" cy="6265862"/>
          </a:xfrm>
        </p:spPr>
        <p:txBody>
          <a:bodyPr vert="horz" wrap="square" lIns="91440" tIns="45720" rIns="91440" bIns="45720" anchor="ctr" anchorCtr="0"/>
          <a:p>
            <a:r>
              <a:rPr lang="uk-UA" altLang="uk-UA" sz="3200" b="1" dirty="0"/>
              <a:t>Тема 5. Моделювання бізнес - процесів проєктно-орієнтованої компанії при створенні інтегрованих інформаційних технологій на основі проєктного офісу</a:t>
            </a:r>
            <a:endParaRPr lang="ru-RU" altLang="uk-UA"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Заголовок 1"/>
          <p:cNvSpPr>
            <a:spLocks noGrp="1"/>
          </p:cNvSpPr>
          <p:nvPr>
            <p:ph type="title"/>
          </p:nvPr>
        </p:nvSpPr>
        <p:spPr>
          <a:xfrm>
            <a:off x="457200" y="274638"/>
            <a:ext cx="8229600" cy="633412"/>
          </a:xfrm>
        </p:spPr>
        <p:txBody>
          <a:bodyPr vert="horz" wrap="square" lIns="91440" tIns="45720" rIns="91440" bIns="45720" anchor="ctr" anchorCtr="0"/>
          <a:p>
            <a:r>
              <a:rPr lang="uk-UA" altLang="uk-UA" sz="3200" b="1" i="1" dirty="0"/>
              <a:t>Процесний підхід</a:t>
            </a:r>
            <a:endParaRPr lang="uk-UA" altLang="uk-UA" sz="3200" b="1" i="1" dirty="0"/>
          </a:p>
        </p:txBody>
      </p:sp>
      <p:sp>
        <p:nvSpPr>
          <p:cNvPr id="44034" name="Объект 2"/>
          <p:cNvSpPr>
            <a:spLocks noGrp="1"/>
          </p:cNvSpPr>
          <p:nvPr>
            <p:ph idx="1"/>
          </p:nvPr>
        </p:nvSpPr>
        <p:spPr>
          <a:xfrm>
            <a:off x="457200" y="908050"/>
            <a:ext cx="8147050" cy="5218113"/>
          </a:xfrm>
        </p:spPr>
        <p:txBody>
          <a:bodyPr vert="horz" wrap="square" lIns="91440" tIns="45720" rIns="91440" bIns="45720" anchor="t" anchorCtr="0"/>
          <a:p>
            <a:pPr algn="just"/>
            <a:r>
              <a:rPr lang="uk-UA" altLang="uk-UA" sz="2400" dirty="0"/>
              <a:t>Застосування в організації системи управління, що передбачає ідентифікацію (визначення) процесів, їх взаємодії, а також управління ними, називається «процесним підходом» (</a:t>
            </a:r>
            <a:r>
              <a:rPr lang="en-US" altLang="uk-UA" sz="2400" dirty="0"/>
              <a:t>ISO</a:t>
            </a:r>
            <a:r>
              <a:rPr lang="uk-UA" altLang="uk-UA" sz="2400" dirty="0"/>
              <a:t> 9004:2000).</a:t>
            </a:r>
            <a:endParaRPr lang="uk-UA" altLang="uk-UA" sz="2400" dirty="0"/>
          </a:p>
          <a:p>
            <a:pPr algn="just"/>
            <a:r>
              <a:rPr lang="uk-UA" altLang="uk-UA" sz="2400" b="1" dirty="0"/>
              <a:t>Процесний підхід </a:t>
            </a:r>
            <a:r>
              <a:rPr lang="uk-UA" altLang="uk-UA" sz="2400" dirty="0"/>
              <a:t>– отримання бажаного результату через управління діяльністю і відповідними ресурсами як процесами.</a:t>
            </a:r>
            <a:endParaRPr lang="uk-UA" altLang="uk-UA" sz="2400" dirty="0"/>
          </a:p>
          <a:p>
            <a:pPr algn="just"/>
            <a:r>
              <a:rPr lang="uk-UA" altLang="uk-UA" sz="2400" dirty="0"/>
              <a:t>Згідно Міжнародного стандарту </a:t>
            </a:r>
            <a:r>
              <a:rPr lang="en-US" altLang="uk-UA" sz="2400" dirty="0"/>
              <a:t>ISO </a:t>
            </a:r>
            <a:r>
              <a:rPr lang="uk-UA" altLang="uk-UA" sz="2400" dirty="0"/>
              <a:t>9001:2015 «Системи управління якістю. Вимоги», процесний підхід – це будь-яка діяльність, в якій використовуються ресурси для перетворення «входів» у «виходи».</a:t>
            </a:r>
            <a:endParaRPr lang="uk-UA" altLang="uk-UA" sz="2400" dirty="0"/>
          </a:p>
          <a:p>
            <a:pPr algn="just"/>
            <a:r>
              <a:rPr lang="uk-UA" altLang="uk-UA" sz="2400" dirty="0"/>
              <a:t>Принцип «процесного підходу» пропонується як методика для розробки, впровадження, покращення результативності і ефективності системи менеджменту підприємства.</a:t>
            </a:r>
            <a:endParaRPr lang="uk-UA" altLang="uk-UA"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Заголовок 1"/>
          <p:cNvSpPr>
            <a:spLocks noGrp="1"/>
          </p:cNvSpPr>
          <p:nvPr>
            <p:ph type="title"/>
          </p:nvPr>
        </p:nvSpPr>
        <p:spPr>
          <a:xfrm>
            <a:off x="395288" y="274638"/>
            <a:ext cx="8291512" cy="1143000"/>
          </a:xfrm>
        </p:spPr>
        <p:txBody>
          <a:bodyPr vert="horz" wrap="square" lIns="91440" tIns="45720" rIns="91440" bIns="45720" anchor="ctr" anchorCtr="0"/>
          <a:p>
            <a:r>
              <a:rPr lang="uk-UA" altLang="uk-UA" sz="2800" dirty="0"/>
              <a:t>Зміст процесного підходу полягає в тім, що організація:</a:t>
            </a:r>
            <a:endParaRPr lang="uk-UA" altLang="uk-UA" sz="2800" dirty="0"/>
          </a:p>
        </p:txBody>
      </p:sp>
      <p:pic>
        <p:nvPicPr>
          <p:cNvPr id="45058" name="Объект 3"/>
          <p:cNvPicPr>
            <a:picLocks noGrp="1" noChangeAspect="1"/>
          </p:cNvPicPr>
          <p:nvPr>
            <p:ph idx="1"/>
          </p:nvPr>
        </p:nvPicPr>
        <p:blipFill>
          <a:blip r:embed="rId1"/>
          <a:stretch>
            <a:fillRect/>
          </a:stretch>
        </p:blipFill>
        <p:spPr>
          <a:xfrm>
            <a:off x="381000" y="1557338"/>
            <a:ext cx="8655050" cy="2076450"/>
          </a:xfrm>
        </p:spPr>
      </p:pic>
      <p:pic>
        <p:nvPicPr>
          <p:cNvPr id="45059" name="Рисунок 4"/>
          <p:cNvPicPr>
            <a:picLocks noChangeAspect="1"/>
          </p:cNvPicPr>
          <p:nvPr/>
        </p:nvPicPr>
        <p:blipFill>
          <a:blip r:embed="rId2"/>
          <a:stretch>
            <a:fillRect/>
          </a:stretch>
        </p:blipFill>
        <p:spPr>
          <a:xfrm>
            <a:off x="395288" y="3689350"/>
            <a:ext cx="8137525" cy="1900238"/>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Заголовок 1"/>
          <p:cNvSpPr>
            <a:spLocks noGrp="1"/>
          </p:cNvSpPr>
          <p:nvPr>
            <p:ph type="title"/>
          </p:nvPr>
        </p:nvSpPr>
        <p:spPr/>
        <p:txBody>
          <a:bodyPr vert="horz" wrap="square" lIns="91440" tIns="45720" rIns="91440" bIns="45720" anchor="ctr" anchorCtr="0"/>
          <a:p>
            <a:r>
              <a:rPr lang="uk-UA" altLang="uk-UA" sz="3200" b="1" i="1" dirty="0"/>
              <a:t>Зміст процесного підходу</a:t>
            </a:r>
            <a:endParaRPr lang="uk-UA" altLang="uk-UA" sz="3200" b="1" i="1" dirty="0"/>
          </a:p>
        </p:txBody>
      </p:sp>
      <p:pic>
        <p:nvPicPr>
          <p:cNvPr id="46082" name="Рисунок 5"/>
          <p:cNvPicPr>
            <a:picLocks noChangeAspect="1"/>
          </p:cNvPicPr>
          <p:nvPr/>
        </p:nvPicPr>
        <p:blipFill>
          <a:blip r:embed="rId1"/>
          <a:stretch>
            <a:fillRect/>
          </a:stretch>
        </p:blipFill>
        <p:spPr>
          <a:xfrm>
            <a:off x="661988" y="1485900"/>
            <a:ext cx="7820025" cy="3886200"/>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Заголовок 1"/>
          <p:cNvSpPr>
            <a:spLocks noGrp="1"/>
          </p:cNvSpPr>
          <p:nvPr>
            <p:ph type="title"/>
          </p:nvPr>
        </p:nvSpPr>
        <p:spPr/>
        <p:txBody>
          <a:bodyPr vert="horz" wrap="square" lIns="91440" tIns="45720" rIns="91440" bIns="45720" anchor="ctr" anchorCtr="0"/>
          <a:p>
            <a:r>
              <a:rPr lang="uk-UA" altLang="uk-UA" sz="3200" b="1" i="1" dirty="0"/>
              <a:t>Застосування процесного підходу у побудові та управлінні організацією</a:t>
            </a:r>
            <a:endParaRPr lang="uk-UA" altLang="uk-UA" sz="3200" b="1" i="1" dirty="0"/>
          </a:p>
        </p:txBody>
      </p:sp>
      <p:sp>
        <p:nvSpPr>
          <p:cNvPr id="47106" name="Объект 2"/>
          <p:cNvSpPr>
            <a:spLocks noGrp="1"/>
          </p:cNvSpPr>
          <p:nvPr>
            <p:ph idx="1"/>
          </p:nvPr>
        </p:nvSpPr>
        <p:spPr/>
        <p:txBody>
          <a:bodyPr vert="horz" wrap="square" lIns="91440" tIns="45720" rIns="91440" bIns="45720" anchor="t" anchorCtr="0"/>
          <a:p>
            <a:r>
              <a:rPr lang="uk-UA" altLang="uk-UA" sz="2400" dirty="0"/>
              <a:t>При застосуванні процесного підходу, як методу забезпечення життєдіяльності системи управління, важливо передбачати:</a:t>
            </a:r>
            <a:endParaRPr lang="uk-UA" altLang="uk-UA" sz="2400" dirty="0"/>
          </a:p>
          <a:p>
            <a:r>
              <a:rPr lang="uk-UA" altLang="uk-UA" sz="2400" dirty="0"/>
              <a:t>а) розуміння і виконання вимог споживача;</a:t>
            </a:r>
            <a:endParaRPr lang="uk-UA" altLang="uk-UA" sz="2400" dirty="0"/>
          </a:p>
          <a:p>
            <a:r>
              <a:rPr lang="uk-UA" altLang="uk-UA" sz="2400" dirty="0"/>
              <a:t>б) необхідність розгляду процесів з точки зору споживчої цінності, створюваної у продукті дії;</a:t>
            </a:r>
            <a:endParaRPr lang="uk-UA" altLang="uk-UA" sz="2400" dirty="0"/>
          </a:p>
          <a:p>
            <a:r>
              <a:rPr lang="uk-UA" altLang="uk-UA" sz="2400" dirty="0"/>
              <a:t>с) досягнення результативності і ефективності у робочих характеристиках процесів;</a:t>
            </a:r>
            <a:endParaRPr lang="uk-UA" altLang="uk-UA" sz="2400" dirty="0"/>
          </a:p>
          <a:p>
            <a:r>
              <a:rPr lang="en-US" altLang="uk-UA" sz="2400" dirty="0"/>
              <a:t>d)</a:t>
            </a:r>
            <a:r>
              <a:rPr lang="uk-UA" altLang="uk-UA" sz="2400" dirty="0"/>
              <a:t> постійне покращення процесів, що базується на об'єктивних даних отриманих внаслідок вимірювання стану їх протікання. </a:t>
            </a:r>
            <a:endParaRPr lang="uk-UA" altLang="uk-UA" sz="2400" dirty="0"/>
          </a:p>
          <a:p>
            <a:endParaRPr lang="uk-UA" altLang="uk-UA"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Объект 2"/>
          <p:cNvSpPr>
            <a:spLocks noGrp="1"/>
          </p:cNvSpPr>
          <p:nvPr>
            <p:ph idx="1"/>
          </p:nvPr>
        </p:nvSpPr>
        <p:spPr>
          <a:xfrm>
            <a:off x="457200" y="333375"/>
            <a:ext cx="8229600" cy="5792788"/>
          </a:xfrm>
        </p:spPr>
        <p:txBody>
          <a:bodyPr vert="horz" wrap="square" lIns="91440" tIns="45720" rIns="91440" bIns="45720" anchor="t" anchorCtr="0"/>
          <a:p>
            <a:r>
              <a:rPr lang="uk-UA" altLang="uk-UA" sz="2400" dirty="0"/>
              <a:t>Формуючи управління організацією на основі методики процесного підходу, акцент роблять не на ієрархічному підпорядкуванні у функціональних підрозділах, а на створенні проектних команд, де визначають власника процесу – відповідального за перебіг і результат всього процесу в цілому, в тому числі і за роботу задіяних у процесі різних функціональних підрозділів. </a:t>
            </a:r>
            <a:endParaRPr lang="uk-UA" altLang="uk-UA" sz="2400" dirty="0"/>
          </a:p>
          <a:p>
            <a:r>
              <a:rPr lang="uk-UA" altLang="uk-UA" sz="2400" i="1" dirty="0"/>
              <a:t>Роль власника процесу </a:t>
            </a:r>
            <a:r>
              <a:rPr lang="uk-UA" altLang="uk-UA" sz="2400" dirty="0"/>
              <a:t>полягає не в тім, щоб управляти повсякденною рутиною кожної із складових частин процесу, а </a:t>
            </a:r>
            <a:r>
              <a:rPr lang="uk-UA" altLang="uk-UA" sz="2400" i="1" dirty="0"/>
              <a:t>управляти створенням у кінцевому продукті процесу доданої цінності для споживачів процесу</a:t>
            </a:r>
            <a:r>
              <a:rPr lang="uk-UA" altLang="uk-UA" sz="2400" dirty="0"/>
              <a:t>.</a:t>
            </a:r>
            <a:endParaRPr lang="uk-UA" altLang="uk-UA"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3" name="Рисунок 3"/>
          <p:cNvPicPr>
            <a:picLocks noChangeAspect="1"/>
          </p:cNvPicPr>
          <p:nvPr/>
        </p:nvPicPr>
        <p:blipFill>
          <a:blip r:embed="rId1"/>
          <a:stretch>
            <a:fillRect/>
          </a:stretch>
        </p:blipFill>
        <p:spPr>
          <a:xfrm>
            <a:off x="114300" y="995363"/>
            <a:ext cx="8915400" cy="4867275"/>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Заголовок 1"/>
          <p:cNvSpPr>
            <a:spLocks noGrp="1"/>
          </p:cNvSpPr>
          <p:nvPr>
            <p:ph type="title"/>
          </p:nvPr>
        </p:nvSpPr>
        <p:spPr>
          <a:xfrm>
            <a:off x="250825" y="184150"/>
            <a:ext cx="8642350" cy="393700"/>
          </a:xfrm>
        </p:spPr>
        <p:txBody>
          <a:bodyPr vert="horz" wrap="square" lIns="91440" tIns="45720" rIns="91440" bIns="45720" anchor="ctr" anchorCtr="0"/>
          <a:p>
            <a:r>
              <a:rPr lang="uk-UA" altLang="uk-UA" sz="3200" b="1" i="1" dirty="0"/>
              <a:t>Алгоритм застосування процесного підходу</a:t>
            </a:r>
            <a:endParaRPr lang="uk-UA" altLang="uk-UA" sz="3200" b="1" i="1" dirty="0"/>
          </a:p>
        </p:txBody>
      </p:sp>
      <p:sp>
        <p:nvSpPr>
          <p:cNvPr id="4" name="Овал 3"/>
          <p:cNvSpPr/>
          <p:nvPr/>
        </p:nvSpPr>
        <p:spPr>
          <a:xfrm>
            <a:off x="2219325" y="763588"/>
            <a:ext cx="4176713" cy="771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Розроблення переліку процесів на підприємстві </a:t>
            </a:r>
            <a:endParaRPr kumimoji="0" lang="uk-UA" sz="18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cxnSp>
        <p:nvCxnSpPr>
          <p:cNvPr id="6" name="Прямая со стрелкой 5"/>
          <p:cNvCxnSpPr/>
          <p:nvPr/>
        </p:nvCxnSpPr>
        <p:spPr>
          <a:xfrm>
            <a:off x="4341813" y="1535113"/>
            <a:ext cx="0" cy="287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1476375" y="1839913"/>
            <a:ext cx="5975350" cy="352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Класифікація процесів</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Объект 8"/>
          <p:cNvSpPr>
            <a:spLocks noGrp="1"/>
          </p:cNvSpPr>
          <p:nvPr>
            <p:ph idx="1"/>
          </p:nvPr>
        </p:nvSpPr>
        <p:spPr>
          <a:xfrm>
            <a:off x="1476375" y="2398713"/>
            <a:ext cx="5975350" cy="382588"/>
          </a:xfrm>
          <a:solidFill>
            <a:schemeClr val="accent1"/>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compatLnSpc="1">
            <a:noAutofit/>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1800" b="0" i="0" u="none" strike="noStrike" kern="1200" cap="none" spc="0" normalizeH="0" baseline="0" noProof="0" dirty="0" smtClean="0">
                <a:ln>
                  <a:noFill/>
                </a:ln>
                <a:solidFill>
                  <a:schemeClr val="tx1"/>
                </a:solidFill>
                <a:effectLst/>
                <a:uLnTx/>
                <a:uFillTx/>
                <a:latin typeface="+mn-lt"/>
                <a:ea typeface="+mn-ea"/>
                <a:cs typeface="+mn-cs"/>
              </a:rPr>
              <a:t>Визначення власників процесів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Прямоугольник 9"/>
          <p:cNvSpPr/>
          <p:nvPr/>
        </p:nvSpPr>
        <p:spPr>
          <a:xfrm>
            <a:off x="1476375" y="4535488"/>
            <a:ext cx="597535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Визначення меж процесу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Прямоугольник 10"/>
          <p:cNvSpPr/>
          <p:nvPr/>
        </p:nvSpPr>
        <p:spPr>
          <a:xfrm>
            <a:off x="1476375" y="5514975"/>
            <a:ext cx="5975350"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Визначення необхідних ресурсів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Прямоугольник 11"/>
          <p:cNvSpPr/>
          <p:nvPr/>
        </p:nvSpPr>
        <p:spPr>
          <a:xfrm>
            <a:off x="1476375" y="4019550"/>
            <a:ext cx="5975350" cy="312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Ідентифікація та оцінка ризиків</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Прямоугольник 12"/>
          <p:cNvSpPr/>
          <p:nvPr/>
        </p:nvSpPr>
        <p:spPr>
          <a:xfrm>
            <a:off x="1476375" y="2944813"/>
            <a:ext cx="5975350" cy="29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Визначення структури процесу </a:t>
            </a:r>
            <a:endParaRPr kumimoji="0" lang="uk-UA" sz="18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15" name="Прямоугольник 14"/>
          <p:cNvSpPr/>
          <p:nvPr/>
        </p:nvSpPr>
        <p:spPr>
          <a:xfrm>
            <a:off x="1476375" y="4964113"/>
            <a:ext cx="5975350" cy="4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Визначення правил моніторингу процесу та аналізу даних</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Прямоугольник 15"/>
          <p:cNvSpPr/>
          <p:nvPr/>
        </p:nvSpPr>
        <p:spPr>
          <a:xfrm>
            <a:off x="1476375" y="3467100"/>
            <a:ext cx="5975350" cy="344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Визначення запланованого результату процесу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8" name="Прямая со стрелкой 17"/>
          <p:cNvCxnSpPr/>
          <p:nvPr/>
        </p:nvCxnSpPr>
        <p:spPr>
          <a:xfrm>
            <a:off x="4341813" y="2179638"/>
            <a:ext cx="0" cy="20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4327525" y="2627313"/>
            <a:ext cx="14288" cy="334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4356100" y="3087688"/>
            <a:ext cx="36513" cy="40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4356100" y="3798888"/>
            <a:ext cx="17463" cy="239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Овал 60"/>
          <p:cNvSpPr/>
          <p:nvPr/>
        </p:nvSpPr>
        <p:spPr>
          <a:xfrm>
            <a:off x="2339975" y="6091238"/>
            <a:ext cx="4103688" cy="771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Реалізація управління процесом </a:t>
            </a:r>
            <a:endParaRPr kumimoji="0" lang="uk-UA" sz="18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cxnSp>
        <p:nvCxnSpPr>
          <p:cNvPr id="76" name="Прямая со стрелкой 75"/>
          <p:cNvCxnSpPr>
            <a:stCxn id="12" idx="2"/>
            <a:endCxn id="10" idx="0"/>
          </p:cNvCxnSpPr>
          <p:nvPr/>
        </p:nvCxnSpPr>
        <p:spPr>
          <a:xfrm>
            <a:off x="4464050" y="4332288"/>
            <a:ext cx="0" cy="20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a:stCxn id="10" idx="2"/>
            <a:endCxn id="15" idx="0"/>
          </p:cNvCxnSpPr>
          <p:nvPr/>
        </p:nvCxnSpPr>
        <p:spPr>
          <a:xfrm>
            <a:off x="4464050" y="4802188"/>
            <a:ext cx="0" cy="16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a:stCxn id="15" idx="2"/>
            <a:endCxn id="11" idx="0"/>
          </p:cNvCxnSpPr>
          <p:nvPr/>
        </p:nvCxnSpPr>
        <p:spPr>
          <a:xfrm>
            <a:off x="4464050" y="5384800"/>
            <a:ext cx="0" cy="130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a:stCxn id="11" idx="2"/>
          </p:cNvCxnSpPr>
          <p:nvPr/>
        </p:nvCxnSpPr>
        <p:spPr>
          <a:xfrm flipH="1">
            <a:off x="4464050" y="5884863"/>
            <a:ext cx="0" cy="20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Заголовок 1"/>
          <p:cNvSpPr>
            <a:spLocks noGrp="1"/>
          </p:cNvSpPr>
          <p:nvPr>
            <p:ph type="title"/>
          </p:nvPr>
        </p:nvSpPr>
        <p:spPr>
          <a:xfrm>
            <a:off x="457200" y="274638"/>
            <a:ext cx="8229600" cy="850900"/>
          </a:xfrm>
        </p:spPr>
        <p:txBody>
          <a:bodyPr vert="horz" wrap="square" lIns="91440" tIns="45720" rIns="91440" bIns="45720" anchor="ctr" anchorCtr="0"/>
          <a:p>
            <a:r>
              <a:rPr lang="uk-UA" altLang="uk-UA" sz="3200" b="1" i="1" dirty="0"/>
              <a:t>Бізнес-процес і його головні складові</a:t>
            </a:r>
            <a:endParaRPr lang="uk-UA" altLang="uk-UA" sz="3200" b="1" i="1" dirty="0"/>
          </a:p>
        </p:txBody>
      </p:sp>
      <p:sp>
        <p:nvSpPr>
          <p:cNvPr id="3" name="Объект 2"/>
          <p:cNvSpPr>
            <a:spLocks noGrp="1"/>
          </p:cNvSpPr>
          <p:nvPr>
            <p:ph idx="1"/>
          </p:nvPr>
        </p:nvSpPr>
        <p:spPr>
          <a:xfrm>
            <a:off x="179388" y="1268413"/>
            <a:ext cx="8713788" cy="48577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uk-UA" altLang="uk-UA" sz="2400" b="1" i="1" u="none" strike="noStrike" kern="1200" cap="none" spc="0" normalizeH="0" baseline="0" noProof="0" dirty="0">
                <a:ln>
                  <a:noFill/>
                </a:ln>
                <a:solidFill>
                  <a:schemeClr val="tx1"/>
                </a:solidFill>
                <a:effectLst/>
                <a:uLnTx/>
                <a:uFillTx/>
                <a:latin typeface="+mn-lt"/>
                <a:ea typeface="+mn-ea"/>
                <a:cs typeface="+mn-cs"/>
              </a:rPr>
              <a:t>Бізнес-процес</a:t>
            </a:r>
            <a:r>
              <a:rPr kumimoji="0" lang="uk-UA" altLang="uk-UA" sz="2400" b="0" i="1" u="none" strike="noStrike" kern="1200" cap="none" spc="0" normalizeH="0" baseline="0" noProof="0" dirty="0">
                <a:ln>
                  <a:noFill/>
                </a:ln>
                <a:solidFill>
                  <a:schemeClr val="tx1"/>
                </a:solidFill>
                <a:effectLst/>
                <a:uLnTx/>
                <a:uFillTx/>
                <a:latin typeface="+mn-lt"/>
                <a:ea typeface="+mn-ea"/>
                <a:cs typeface="+mn-cs"/>
              </a:rPr>
              <a:t> – стійка, цілеспрямована сукупність взаємопов'язаних видів діяльності (послідовність робіт), яка за певною технологією перетворює входи на виходи, що представляють цінність для споживача.</a:t>
            </a:r>
            <a:endParaRPr kumimoji="0" lang="ru-RU" altLang="uk-UA" sz="2400" b="1" i="1"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uk-UA" altLang="uk-UA" sz="2400" b="1" i="1" u="none" strike="noStrike" kern="1200" cap="none" spc="0" normalizeH="0" baseline="0" noProof="0" dirty="0">
                <a:ln>
                  <a:noFill/>
                </a:ln>
                <a:solidFill>
                  <a:schemeClr val="tx1"/>
                </a:solidFill>
                <a:effectLst/>
                <a:uLnTx/>
                <a:uFillTx/>
                <a:latin typeface="+mn-lt"/>
                <a:ea typeface="+mn-ea"/>
                <a:cs typeface="+mn-cs"/>
              </a:rPr>
              <a:t>Власник бізнес-процесу</a:t>
            </a:r>
            <a:r>
              <a:rPr kumimoji="0" lang="uk-UA" altLang="uk-UA" sz="2400" b="0" i="1" u="none" strike="noStrike" kern="1200" cap="none" spc="0" normalizeH="0" baseline="0" noProof="0" dirty="0">
                <a:ln>
                  <a:noFill/>
                </a:ln>
                <a:solidFill>
                  <a:schemeClr val="tx1"/>
                </a:solidFill>
                <a:effectLst/>
                <a:uLnTx/>
                <a:uFillTx/>
                <a:latin typeface="+mn-lt"/>
                <a:ea typeface="+mn-ea"/>
                <a:cs typeface="+mn-cs"/>
              </a:rPr>
              <a:t> – посадова особа, яка має в своєму розпорядженні персонал, інфраструктуру, програмне та апаратне забезпечення, інформацію про бізнес-процес, керує ходом бізнес-процесу і несе відповідальність за результати і ефективність бізнес-процесу.</a:t>
            </a:r>
            <a:endParaRPr kumimoji="0" lang="ru-RU" altLang="uk-UA" sz="2400" b="1" i="1"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uk-UA" altLang="uk-UA" sz="2400" b="1" i="1" u="none" strike="noStrike" kern="1200" cap="none" spc="0" normalizeH="0" baseline="0" noProof="0" dirty="0">
                <a:ln>
                  <a:noFill/>
                </a:ln>
                <a:solidFill>
                  <a:schemeClr val="tx1"/>
                </a:solidFill>
                <a:effectLst/>
                <a:uLnTx/>
                <a:uFillTx/>
                <a:latin typeface="+mn-lt"/>
                <a:ea typeface="+mn-ea"/>
                <a:cs typeface="+mn-cs"/>
              </a:rPr>
              <a:t>Вхід бізнес-процесу</a:t>
            </a:r>
            <a:r>
              <a:rPr kumimoji="0" lang="uk-UA" altLang="uk-UA" sz="2400" b="0" i="1" u="none" strike="noStrike" kern="1200" cap="none" spc="0" normalizeH="0" baseline="0" noProof="0" dirty="0">
                <a:ln>
                  <a:noFill/>
                </a:ln>
                <a:solidFill>
                  <a:schemeClr val="tx1"/>
                </a:solidFill>
                <a:effectLst/>
                <a:uLnTx/>
                <a:uFillTx/>
                <a:latin typeface="+mn-lt"/>
                <a:ea typeface="+mn-ea"/>
                <a:cs typeface="+mn-cs"/>
              </a:rPr>
              <a:t> – ресурс, який забезпечувався б зовнішнім постачальником.</a:t>
            </a:r>
            <a:endParaRPr kumimoji="0" lang="ru-RU" altLang="uk-UA" sz="2400" b="1" i="1"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uk-UA" altLang="uk-UA" sz="2400" b="1" i="1" u="none" strike="noStrike" kern="1200" cap="none" spc="0" normalizeH="0" baseline="0" noProof="0" dirty="0">
                <a:ln>
                  <a:noFill/>
                </a:ln>
                <a:solidFill>
                  <a:schemeClr val="tx1"/>
                </a:solidFill>
                <a:effectLst/>
                <a:uLnTx/>
                <a:uFillTx/>
                <a:latin typeface="+mn-lt"/>
                <a:ea typeface="+mn-ea"/>
                <a:cs typeface="+mn-cs"/>
              </a:rPr>
              <a:t>Вихід бізнес-процесу –</a:t>
            </a:r>
            <a:r>
              <a:rPr kumimoji="0" lang="uk-UA" altLang="uk-UA" sz="2400" b="0" i="1" u="none" strike="noStrike" kern="1200" cap="none" spc="0" normalizeH="0" baseline="0" noProof="0" dirty="0">
                <a:ln>
                  <a:noFill/>
                </a:ln>
                <a:solidFill>
                  <a:schemeClr val="tx1"/>
                </a:solidFill>
                <a:effectLst/>
                <a:uLnTx/>
                <a:uFillTx/>
                <a:latin typeface="+mn-lt"/>
                <a:ea typeface="+mn-ea"/>
                <a:cs typeface="+mn-cs"/>
              </a:rPr>
              <a:t> результат (продукт, послуга) виконання бізнес-процесу.</a:t>
            </a:r>
            <a:endParaRPr kumimoji="0" lang="ru-RU" altLang="uk-UA" sz="2400" b="1" i="1" u="sng"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uk-UA" altLang="uk-UA" sz="2400" b="1" i="1" u="none" strike="noStrike" kern="1200" cap="none" spc="0" normalizeH="0" baseline="0" noProof="0" dirty="0">
                <a:ln>
                  <a:noFill/>
                </a:ln>
                <a:solidFill>
                  <a:schemeClr val="tx1"/>
                </a:solidFill>
                <a:effectLst/>
                <a:uLnTx/>
                <a:uFillTx/>
                <a:latin typeface="+mn-lt"/>
                <a:ea typeface="+mn-ea"/>
                <a:cs typeface="+mn-cs"/>
              </a:rPr>
              <a:t>Документообіг</a:t>
            </a:r>
            <a:r>
              <a:rPr kumimoji="0" lang="uk-UA" altLang="uk-UA" sz="2400" b="0" i="1" u="none" strike="noStrike" kern="1200" cap="none" spc="0" normalizeH="0" baseline="0" noProof="0" dirty="0">
                <a:ln>
                  <a:noFill/>
                </a:ln>
                <a:solidFill>
                  <a:schemeClr val="tx1"/>
                </a:solidFill>
                <a:effectLst/>
                <a:uLnTx/>
                <a:uFillTx/>
                <a:latin typeface="+mn-lt"/>
                <a:ea typeface="+mn-ea"/>
                <a:cs typeface="+mn-cs"/>
              </a:rPr>
              <a:t> – система документального забезпечення діяльності підприємства.</a:t>
            </a:r>
            <a:endParaRPr kumimoji="0" lang="ru-RU" altLang="uk-UA" sz="2400" b="1" i="1" u="sng"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uk-UA"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Объект 2"/>
          <p:cNvSpPr>
            <a:spLocks noGrp="1"/>
          </p:cNvSpPr>
          <p:nvPr>
            <p:ph idx="1"/>
          </p:nvPr>
        </p:nvSpPr>
        <p:spPr>
          <a:xfrm>
            <a:off x="0" y="0"/>
            <a:ext cx="9036050" cy="6524625"/>
          </a:xfrm>
        </p:spPr>
        <p:txBody>
          <a:bodyPr vert="horz" wrap="square" lIns="91440" tIns="45720" rIns="91440" bIns="45720" anchor="t" anchorCtr="0"/>
          <a:p>
            <a:pPr>
              <a:spcBef>
                <a:spcPct val="0"/>
              </a:spcBef>
            </a:pPr>
            <a:r>
              <a:rPr lang="uk-UA" altLang="uk-UA" sz="2400" b="1" i="1" dirty="0"/>
              <a:t>Аудит бізнес-процесу (внутрішня перевірка)</a:t>
            </a:r>
            <a:r>
              <a:rPr lang="uk-UA" altLang="uk-UA" sz="2400" i="1" dirty="0"/>
              <a:t> – комплекс робіт з вивчення діяльності організації, спрямований на отримання інформації про поточний стан заданого бізнес-процесу, що дозволяє оцінити бізнес-процес по відношенню до вимог, що пред'являються до його функціонування, управління, ефективності, виходів і ступеня задоволеності клієнта.</a:t>
            </a:r>
            <a:endParaRPr lang="ru-RU" altLang="uk-UA" sz="2400" b="1" i="1" u="sng" dirty="0"/>
          </a:p>
          <a:p>
            <a:pPr>
              <a:spcBef>
                <a:spcPct val="0"/>
              </a:spcBef>
            </a:pPr>
            <a:r>
              <a:rPr lang="uk-UA" altLang="uk-UA" sz="2400" b="1" i="1" dirty="0"/>
              <a:t>Замовник</a:t>
            </a:r>
            <a:r>
              <a:rPr lang="uk-UA" altLang="uk-UA" sz="2400" i="1" dirty="0"/>
              <a:t> – посадова особа, яка має ресурси і повноваження для прийняття рішення про проведення робіт по опису, регламентації або аудиту (перевірки) бізнес-процесу.</a:t>
            </a:r>
            <a:endParaRPr lang="ru-RU" altLang="uk-UA" sz="2400" b="1" i="1" u="sng" dirty="0"/>
          </a:p>
          <a:p>
            <a:pPr>
              <a:spcBef>
                <a:spcPct val="0"/>
              </a:spcBef>
            </a:pPr>
            <a:r>
              <a:rPr lang="uk-UA" altLang="uk-UA" sz="2400" b="1" i="1" dirty="0"/>
              <a:t>Інформаційний потік (потік даних)</a:t>
            </a:r>
            <a:r>
              <a:rPr lang="uk-UA" altLang="uk-UA" sz="2400" i="1" dirty="0"/>
              <a:t> – рух інформації від однієї роботи бізнес-процесу до іншої.</a:t>
            </a:r>
            <a:endParaRPr lang="ru-RU" altLang="uk-UA" sz="2400" b="1" i="1" u="sng" dirty="0"/>
          </a:p>
          <a:p>
            <a:pPr>
              <a:spcBef>
                <a:spcPct val="0"/>
              </a:spcBef>
            </a:pPr>
            <a:r>
              <a:rPr lang="uk-UA" altLang="uk-UA" sz="2400" b="1" i="1" dirty="0"/>
              <a:t>Модель бізнес-процесу</a:t>
            </a:r>
            <a:r>
              <a:rPr lang="uk-UA" altLang="uk-UA" sz="2400" i="1" dirty="0"/>
              <a:t> – графічний, табличний, текстовий, символьний опис бізнес-процесу або їх взаємопов'язана сукупність.</a:t>
            </a:r>
            <a:endParaRPr lang="ru-RU" altLang="uk-UA" sz="2400" b="1" i="1" u="sng" dirty="0"/>
          </a:p>
          <a:p>
            <a:pPr>
              <a:spcBef>
                <a:spcPct val="0"/>
              </a:spcBef>
            </a:pPr>
            <a:r>
              <a:rPr lang="uk-UA" altLang="uk-UA" sz="2400" b="1" i="1" dirty="0"/>
              <a:t>Звіт по аудиту</a:t>
            </a:r>
            <a:r>
              <a:rPr lang="uk-UA" altLang="uk-UA" sz="2400" i="1" dirty="0"/>
              <a:t> – документ, що містить інформацію про результати аналізу бізнес-процесу і рекомендації щодо поліпшення діяльності бізнес-процесу.</a:t>
            </a:r>
            <a:endParaRPr lang="ru-RU" altLang="uk-UA" sz="2400" b="1" i="1" u="sng" dirty="0"/>
          </a:p>
          <a:p>
            <a:pPr>
              <a:spcBef>
                <a:spcPct val="0"/>
              </a:spcBef>
            </a:pPr>
            <a:endParaRPr lang="ru-RU" altLang="uk-UA" sz="2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Заголовок 1"/>
          <p:cNvSpPr>
            <a:spLocks noGrp="1"/>
          </p:cNvSpPr>
          <p:nvPr>
            <p:ph type="title"/>
          </p:nvPr>
        </p:nvSpPr>
        <p:spPr>
          <a:xfrm>
            <a:off x="179388" y="-315912"/>
            <a:ext cx="8518525" cy="1143000"/>
          </a:xfrm>
        </p:spPr>
        <p:txBody>
          <a:bodyPr vert="horz" wrap="square" lIns="91440" tIns="45720" rIns="91440" bIns="45720" anchor="ctr" anchorCtr="0"/>
          <a:p>
            <a:r>
              <a:rPr lang="uk-UA" altLang="uk-UA" sz="2800" b="1" u="sng" dirty="0"/>
              <a:t>Сучасні проблеми в управлінні портфелями проєктів</a:t>
            </a:r>
            <a:endParaRPr lang="ru-RU" altLang="uk-UA" sz="2800" dirty="0"/>
          </a:p>
        </p:txBody>
      </p:sp>
      <p:sp>
        <p:nvSpPr>
          <p:cNvPr id="7170" name="Объект 2"/>
          <p:cNvSpPr>
            <a:spLocks noGrp="1"/>
          </p:cNvSpPr>
          <p:nvPr>
            <p:ph idx="1"/>
          </p:nvPr>
        </p:nvSpPr>
        <p:spPr>
          <a:xfrm>
            <a:off x="0" y="620713"/>
            <a:ext cx="9144000" cy="5505450"/>
          </a:xfrm>
        </p:spPr>
        <p:txBody>
          <a:bodyPr vert="horz" wrap="square" lIns="91440" tIns="45720" rIns="91440" bIns="45720" anchor="t" anchorCtr="0"/>
          <a:p>
            <a:pPr>
              <a:spcBef>
                <a:spcPct val="0"/>
              </a:spcBef>
            </a:pPr>
            <a:r>
              <a:rPr lang="uk-UA" altLang="uk-UA" sz="2000" i="1" dirty="0"/>
              <a:t>Надлишкова кількість одночасно виконуваних проєктів, які найчастіше дублюють один одного.</a:t>
            </a:r>
            <a:endParaRPr lang="ru-RU" altLang="uk-UA" sz="2000" i="1" dirty="0"/>
          </a:p>
          <a:p>
            <a:pPr>
              <a:spcBef>
                <a:spcPct val="0"/>
              </a:spcBef>
            </a:pPr>
            <a:r>
              <a:rPr lang="uk-UA" altLang="uk-UA" sz="2000" i="1" dirty="0"/>
              <a:t>Неправильний вибір проєктів, реалізація проєктів, що не представляє цінності для організації.</a:t>
            </a:r>
            <a:endParaRPr lang="ru-RU" altLang="uk-UA" sz="2000" i="1" dirty="0"/>
          </a:p>
          <a:p>
            <a:pPr>
              <a:spcBef>
                <a:spcPct val="0"/>
              </a:spcBef>
            </a:pPr>
            <a:r>
              <a:rPr lang="uk-UA" altLang="uk-UA" sz="2000" i="1" dirty="0"/>
              <a:t>Відсутність поєднання виконуваних проєктів зі стратегічними цілями організації.</a:t>
            </a:r>
            <a:endParaRPr lang="ru-RU" altLang="uk-UA" sz="2000" i="1" dirty="0"/>
          </a:p>
          <a:p>
            <a:pPr>
              <a:spcBef>
                <a:spcPct val="0"/>
              </a:spcBef>
            </a:pPr>
            <a:r>
              <a:rPr lang="uk-UA" altLang="uk-UA" sz="2000" i="1" dirty="0"/>
              <a:t>Незбалансованість складу портфеля проєктів, що виражається в:</a:t>
            </a:r>
            <a:endParaRPr lang="ru-RU" altLang="uk-UA" sz="2000" i="1" dirty="0"/>
          </a:p>
          <a:p>
            <a:pPr lvl="1">
              <a:spcBef>
                <a:spcPct val="0"/>
              </a:spcBef>
            </a:pPr>
            <a:r>
              <a:rPr lang="uk-UA" altLang="uk-UA" sz="2000" i="1" dirty="0"/>
              <a:t>зайвій кількості проєктів, що відносяться до виробничих аспектів, при недостатності проєктів, що торкаються ринкових аспектів діяльності організації;</a:t>
            </a:r>
            <a:endParaRPr lang="ru-RU" altLang="uk-UA" sz="2000" i="1" dirty="0"/>
          </a:p>
          <a:p>
            <a:pPr lvl="1">
              <a:spcBef>
                <a:spcPct val="0"/>
              </a:spcBef>
            </a:pPr>
            <a:r>
              <a:rPr lang="uk-UA" altLang="uk-UA" sz="2000" i="1" dirty="0"/>
              <a:t>зайвому числі проєктів, спрямованих на розробку нової продукції при нестачі дослідницьких проєктів; </a:t>
            </a:r>
            <a:endParaRPr lang="ru-RU" altLang="uk-UA" sz="2000" i="1" dirty="0"/>
          </a:p>
          <a:p>
            <a:pPr lvl="1">
              <a:spcBef>
                <a:spcPct val="0"/>
              </a:spcBef>
            </a:pPr>
            <a:r>
              <a:rPr lang="uk-UA" altLang="uk-UA" sz="2000" i="1" dirty="0"/>
              <a:t>занадто великому числі проєктів з короткостроковими цілями й малою  кількістю проєктів,  націлених на довгострокову перспективу;</a:t>
            </a:r>
            <a:endParaRPr lang="ru-RU" altLang="uk-UA" sz="2000" i="1" dirty="0"/>
          </a:p>
          <a:p>
            <a:pPr lvl="1">
              <a:spcBef>
                <a:spcPct val="0"/>
              </a:spcBef>
            </a:pPr>
            <a:r>
              <a:rPr lang="uk-UA" altLang="uk-UA" sz="2000" i="1" dirty="0"/>
              <a:t>невідповідності портфеля проєктів найбільш важливим активам організації;</a:t>
            </a:r>
            <a:endParaRPr lang="ru-RU" altLang="uk-UA" sz="2000" i="1" dirty="0"/>
          </a:p>
          <a:p>
            <a:pPr lvl="1">
              <a:spcBef>
                <a:spcPct val="0"/>
              </a:spcBef>
            </a:pPr>
            <a:r>
              <a:rPr lang="uk-UA" altLang="uk-UA" sz="2000" i="1" dirty="0"/>
              <a:t>його невідповідності стратегічним ресурсам організації;</a:t>
            </a:r>
            <a:endParaRPr lang="ru-RU" altLang="uk-UA" sz="2000" i="1" dirty="0"/>
          </a:p>
          <a:p>
            <a:pPr lvl="1">
              <a:spcBef>
                <a:spcPct val="0"/>
              </a:spcBef>
            </a:pPr>
            <a:r>
              <a:rPr lang="uk-UA" altLang="uk-UA" sz="2000" i="1" dirty="0"/>
              <a:t>недостатньому обліку наявних основних можливостей для одержання доходу, ризиків та ін.</a:t>
            </a:r>
            <a:endParaRPr lang="ru-RU" altLang="uk-UA" sz="2000" i="1" dirty="0"/>
          </a:p>
          <a:p>
            <a:pPr>
              <a:spcBef>
                <a:spcPct val="0"/>
              </a:spcBef>
            </a:pPr>
            <a:endParaRPr lang="ru-RU" altLang="uk-UA" sz="2000"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Объект 2"/>
          <p:cNvSpPr>
            <a:spLocks noGrp="1"/>
          </p:cNvSpPr>
          <p:nvPr>
            <p:ph idx="1"/>
          </p:nvPr>
        </p:nvSpPr>
        <p:spPr>
          <a:xfrm>
            <a:off x="0" y="0"/>
            <a:ext cx="9036050" cy="6126163"/>
          </a:xfrm>
        </p:spPr>
        <p:txBody>
          <a:bodyPr vert="horz" wrap="square" lIns="91440" tIns="45720" rIns="91440" bIns="45720" anchor="t" anchorCtr="0"/>
          <a:p>
            <a:pPr>
              <a:spcBef>
                <a:spcPct val="0"/>
              </a:spcBef>
            </a:pPr>
            <a:r>
              <a:rPr lang="uk-UA" altLang="uk-UA" sz="2400" b="1" i="1" dirty="0"/>
              <a:t>Постачальник</a:t>
            </a:r>
            <a:r>
              <a:rPr lang="uk-UA" altLang="uk-UA" sz="2400" i="1" dirty="0"/>
              <a:t> – суб'єкт, що надає ресурси.</a:t>
            </a:r>
            <a:endParaRPr lang="ru-RU" altLang="uk-UA" sz="2400" b="1" i="1" u="sng" dirty="0"/>
          </a:p>
          <a:p>
            <a:pPr>
              <a:spcBef>
                <a:spcPct val="0"/>
              </a:spcBef>
            </a:pPr>
            <a:r>
              <a:rPr lang="uk-UA" altLang="uk-UA" sz="2400" b="1" i="1" dirty="0"/>
              <a:t>Споживач (клієнт)</a:t>
            </a:r>
            <a:r>
              <a:rPr lang="uk-UA" altLang="uk-UA" sz="2400" i="1" dirty="0"/>
              <a:t> – суб'єкт, який отримує результат бізнес-процесу. Споживач може бути:</a:t>
            </a:r>
            <a:endParaRPr lang="ru-RU" altLang="uk-UA" sz="2400" b="1" i="1" u="sng" dirty="0"/>
          </a:p>
          <a:p>
            <a:pPr>
              <a:spcBef>
                <a:spcPct val="0"/>
              </a:spcBef>
            </a:pPr>
            <a:r>
              <a:rPr lang="uk-UA" altLang="uk-UA" sz="2400" i="1" dirty="0"/>
              <a:t>внутрішній – тобто, що знаходиться в організації і, в ході своєї діяльності, який використовує результати (виходи) попереднього бізнес-процесу;</a:t>
            </a:r>
            <a:endParaRPr lang="ru-RU" altLang="uk-UA" sz="2400" b="1" i="1" u="sng" dirty="0"/>
          </a:p>
          <a:p>
            <a:pPr>
              <a:spcBef>
                <a:spcPct val="0"/>
              </a:spcBef>
            </a:pPr>
            <a:r>
              <a:rPr lang="uk-UA" altLang="uk-UA" sz="2400" i="1" dirty="0"/>
              <a:t>зовнішній – тобто, що знаходиться за межами організації і використовує результат (вихід) бізнес-процесу.</a:t>
            </a:r>
            <a:endParaRPr lang="ru-RU" altLang="uk-UA" sz="2400" b="1" i="1" u="sng" dirty="0"/>
          </a:p>
          <a:p>
            <a:pPr>
              <a:spcBef>
                <a:spcPct val="0"/>
              </a:spcBef>
            </a:pPr>
            <a:r>
              <a:rPr lang="uk-UA" altLang="uk-UA" sz="2400" b="1" i="1" dirty="0"/>
              <a:t>Операція (робота)</a:t>
            </a:r>
            <a:r>
              <a:rPr lang="uk-UA" altLang="uk-UA" sz="2400" i="1" dirty="0"/>
              <a:t> – частина бізнес-процесу, що має вхід і вихід.</a:t>
            </a:r>
            <a:endParaRPr lang="ru-RU" altLang="uk-UA" sz="2400" b="1" i="1" u="sng" dirty="0"/>
          </a:p>
          <a:p>
            <a:pPr>
              <a:spcBef>
                <a:spcPct val="0"/>
              </a:spcBef>
            </a:pPr>
            <a:r>
              <a:rPr lang="uk-UA" altLang="uk-UA" sz="2400" b="1" i="1" dirty="0"/>
              <a:t>Регламент бізнес-процесу</a:t>
            </a:r>
            <a:r>
              <a:rPr lang="uk-UA" altLang="uk-UA" sz="2400" i="1" dirty="0"/>
              <a:t> – документ, що описує послідовність операцій, відповідальність, порядок взаємодії виконавців і порядок прийняття рішень щодо поліпшення.</a:t>
            </a:r>
            <a:endParaRPr lang="ru-RU" altLang="uk-UA" sz="2400" b="1" i="1" u="sng" dirty="0"/>
          </a:p>
          <a:p>
            <a:pPr>
              <a:spcBef>
                <a:spcPct val="0"/>
              </a:spcBef>
            </a:pPr>
            <a:r>
              <a:rPr lang="uk-UA" altLang="uk-UA" sz="2400" b="1" i="1" dirty="0"/>
              <a:t>Ресурси</a:t>
            </a:r>
            <a:r>
              <a:rPr lang="uk-UA" altLang="uk-UA" sz="2400" i="1" dirty="0"/>
              <a:t> – інформація (документи, файли), фінанси, матеріали, персонал, обладнання, інфраструктура, середовище, програмне забезпечення, необхідні для виконання бізнес-процесу і знаходяться в розпорядженні власника бізнес-процесу.</a:t>
            </a:r>
            <a:endParaRPr lang="ru-RU" altLang="uk-UA" sz="2400" b="1" i="1" u="sng" dirty="0"/>
          </a:p>
          <a:p>
            <a:pPr>
              <a:spcBef>
                <a:spcPct val="0"/>
              </a:spcBef>
            </a:pPr>
            <a:endParaRPr lang="ru-RU" altLang="uk-UA" sz="2400" i="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Заголовок 1"/>
          <p:cNvSpPr>
            <a:spLocks noGrp="1"/>
          </p:cNvSpPr>
          <p:nvPr>
            <p:ph type="title"/>
          </p:nvPr>
        </p:nvSpPr>
        <p:spPr>
          <a:xfrm>
            <a:off x="457200" y="404813"/>
            <a:ext cx="8229600" cy="647700"/>
          </a:xfrm>
        </p:spPr>
        <p:txBody>
          <a:bodyPr vert="horz" wrap="square" lIns="91440" tIns="45720" rIns="91440" bIns="45720" anchor="ctr" anchorCtr="0"/>
          <a:p>
            <a:r>
              <a:rPr lang="uk-UA" altLang="uk-UA" sz="3200" b="1" dirty="0"/>
              <a:t>Скорочення:</a:t>
            </a:r>
            <a:br>
              <a:rPr lang="ru-RU" altLang="uk-UA" sz="3200" b="1" u="sng" dirty="0"/>
            </a:br>
            <a:endParaRPr lang="ru-RU" altLang="uk-UA" sz="3200" dirty="0"/>
          </a:p>
        </p:txBody>
      </p:sp>
      <p:sp>
        <p:nvSpPr>
          <p:cNvPr id="54274" name="Объект 2"/>
          <p:cNvSpPr>
            <a:spLocks noGrp="1"/>
          </p:cNvSpPr>
          <p:nvPr>
            <p:ph idx="1"/>
          </p:nvPr>
        </p:nvSpPr>
        <p:spPr>
          <a:xfrm>
            <a:off x="457200" y="908050"/>
            <a:ext cx="8229600" cy="5218113"/>
          </a:xfrm>
        </p:spPr>
        <p:txBody>
          <a:bodyPr vert="horz" wrap="square" lIns="91440" tIns="45720" rIns="91440" bIns="45720" anchor="t" anchorCtr="0"/>
          <a:p>
            <a:r>
              <a:rPr lang="uk-UA" altLang="uk-UA" sz="2800" b="1" i="1" dirty="0"/>
              <a:t>IDEF 0 - </a:t>
            </a:r>
            <a:r>
              <a:rPr lang="uk-UA" altLang="uk-UA" sz="2800" i="1" dirty="0"/>
              <a:t>FIPS 183 США «Integration definition for function modeling (IDEF0)» - «Інтеграційне визначення для моделювання функцій»;</a:t>
            </a:r>
            <a:endParaRPr lang="ru-RU" altLang="uk-UA" sz="2800" b="1" i="1" u="sng" dirty="0"/>
          </a:p>
          <a:p>
            <a:r>
              <a:rPr lang="uk-UA" altLang="uk-UA" sz="2800" b="1" i="1" dirty="0"/>
              <a:t>IDEF 3 - </a:t>
            </a:r>
            <a:r>
              <a:rPr lang="uk-UA" altLang="uk-UA" sz="2800" i="1" dirty="0"/>
              <a:t>(workflow modeling, Process Description Capture Method) методологія опису бізнес-процесів (потоків робіт);</a:t>
            </a:r>
            <a:endParaRPr lang="ru-RU" altLang="uk-UA" sz="2800" b="1" i="1" u="sng" dirty="0"/>
          </a:p>
          <a:p>
            <a:r>
              <a:rPr lang="uk-UA" altLang="uk-UA" sz="2800" b="1" i="1" dirty="0"/>
              <a:t>DFD - </a:t>
            </a:r>
            <a:r>
              <a:rPr lang="uk-UA" altLang="uk-UA" sz="2800" i="1" dirty="0"/>
              <a:t>Data Flow diagramming, модель бізнес-процесу, складена за принципом відображення потоків даних.</a:t>
            </a:r>
            <a:endParaRPr lang="ru-RU" altLang="uk-UA" sz="2800" b="1" i="1" u="sng" dirty="0"/>
          </a:p>
          <a:p>
            <a:endParaRPr lang="ru-RU" altLang="uk-UA" sz="2800" i="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Заголовок 1"/>
          <p:cNvSpPr>
            <a:spLocks noGrp="1"/>
          </p:cNvSpPr>
          <p:nvPr>
            <p:ph type="title"/>
          </p:nvPr>
        </p:nvSpPr>
        <p:spPr>
          <a:xfrm>
            <a:off x="179388" y="333375"/>
            <a:ext cx="8785225" cy="1143000"/>
          </a:xfrm>
        </p:spPr>
        <p:txBody>
          <a:bodyPr vert="horz" wrap="square" lIns="91440" tIns="45720" rIns="91440" bIns="45720" anchor="ctr" anchorCtr="0"/>
          <a:p>
            <a:r>
              <a:rPr lang="uk-UA" altLang="uk-UA" sz="3200" b="1" dirty="0"/>
              <a:t>Модель комплексного підходу до опису, регламентації та перевірки стану (аудиту) бізнес-процесів</a:t>
            </a:r>
            <a:br>
              <a:rPr lang="ru-RU" altLang="uk-UA" sz="3200" b="1" u="sng" dirty="0"/>
            </a:br>
            <a:endParaRPr lang="ru-RU" altLang="uk-UA" sz="3200" dirty="0"/>
          </a:p>
        </p:txBody>
      </p:sp>
      <p:pic>
        <p:nvPicPr>
          <p:cNvPr id="55298" name="Рисунок 3"/>
          <p:cNvPicPr>
            <a:picLocks noChangeAspect="1"/>
          </p:cNvPicPr>
          <p:nvPr/>
        </p:nvPicPr>
        <p:blipFill>
          <a:blip r:embed="rId1"/>
          <a:stretch>
            <a:fillRect/>
          </a:stretch>
        </p:blipFill>
        <p:spPr>
          <a:xfrm>
            <a:off x="1042988" y="1484313"/>
            <a:ext cx="7200900" cy="4968875"/>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Заголовок 1"/>
          <p:cNvSpPr>
            <a:spLocks noGrp="1"/>
          </p:cNvSpPr>
          <p:nvPr>
            <p:ph type="title"/>
          </p:nvPr>
        </p:nvSpPr>
        <p:spPr/>
        <p:txBody>
          <a:bodyPr vert="horz" wrap="square" lIns="91440" tIns="45720" rIns="91440" bIns="45720" anchor="ctr" anchorCtr="0"/>
          <a:p>
            <a:r>
              <a:rPr lang="uk-UA" altLang="uk-UA" sz="3200" b="1" dirty="0"/>
              <a:t>Концепція опису бізнес-процесів</a:t>
            </a:r>
            <a:br>
              <a:rPr lang="ru-RU" altLang="uk-UA" sz="3200" b="1" u="sng" dirty="0"/>
            </a:br>
            <a:endParaRPr lang="ru-RU" altLang="uk-UA" sz="3200" dirty="0"/>
          </a:p>
        </p:txBody>
      </p:sp>
      <p:pic>
        <p:nvPicPr>
          <p:cNvPr id="56322" name="Рисунок 3"/>
          <p:cNvPicPr>
            <a:picLocks noChangeAspect="1"/>
          </p:cNvPicPr>
          <p:nvPr/>
        </p:nvPicPr>
        <p:blipFill>
          <a:blip r:embed="rId1"/>
          <a:stretch>
            <a:fillRect/>
          </a:stretch>
        </p:blipFill>
        <p:spPr>
          <a:xfrm>
            <a:off x="1042988" y="1125538"/>
            <a:ext cx="7200900" cy="5111750"/>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Заголовок 1"/>
          <p:cNvSpPr>
            <a:spLocks noGrp="1"/>
          </p:cNvSpPr>
          <p:nvPr>
            <p:ph type="title"/>
          </p:nvPr>
        </p:nvSpPr>
        <p:spPr/>
        <p:txBody>
          <a:bodyPr vert="horz" wrap="square" lIns="91440" tIns="45720" rIns="91440" bIns="45720" anchor="ctr" anchorCtr="0"/>
          <a:p>
            <a:r>
              <a:rPr lang="uk-UA" altLang="uk-UA" sz="3200" b="1" dirty="0"/>
              <a:t>Структура бізнес-процесу</a:t>
            </a:r>
            <a:br>
              <a:rPr lang="ru-RU" altLang="uk-UA" sz="3200" b="1" u="sng" dirty="0"/>
            </a:br>
            <a:endParaRPr lang="ru-RU" altLang="uk-UA" sz="3200" dirty="0"/>
          </a:p>
        </p:txBody>
      </p:sp>
      <p:pic>
        <p:nvPicPr>
          <p:cNvPr id="57346" name="Рисунок 3"/>
          <p:cNvPicPr>
            <a:picLocks noChangeAspect="1"/>
          </p:cNvPicPr>
          <p:nvPr/>
        </p:nvPicPr>
        <p:blipFill>
          <a:blip r:embed="rId1"/>
          <a:stretch>
            <a:fillRect/>
          </a:stretch>
        </p:blipFill>
        <p:spPr>
          <a:xfrm>
            <a:off x="1187450" y="1196975"/>
            <a:ext cx="6769100" cy="4248150"/>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Заголовок 1"/>
          <p:cNvSpPr>
            <a:spLocks noGrp="1"/>
          </p:cNvSpPr>
          <p:nvPr>
            <p:ph type="title"/>
          </p:nvPr>
        </p:nvSpPr>
        <p:spPr>
          <a:xfrm>
            <a:off x="468313" y="0"/>
            <a:ext cx="8229600" cy="549275"/>
          </a:xfrm>
        </p:spPr>
        <p:txBody>
          <a:bodyPr vert="horz" wrap="square" lIns="91440" tIns="45720" rIns="91440" bIns="45720" anchor="ctr" anchorCtr="0"/>
          <a:p>
            <a:r>
              <a:rPr lang="uk-UA" altLang="uk-UA" sz="3200" b="1" dirty="0"/>
              <a:t>Цілі опису бізнес-процесів</a:t>
            </a:r>
            <a:endParaRPr lang="ru-RU" altLang="uk-UA" sz="3200" dirty="0"/>
          </a:p>
        </p:txBody>
      </p:sp>
      <p:pic>
        <p:nvPicPr>
          <p:cNvPr id="58370" name="Picture 2"/>
          <p:cNvPicPr>
            <a:picLocks noChangeAspect="1"/>
          </p:cNvPicPr>
          <p:nvPr/>
        </p:nvPicPr>
        <p:blipFill>
          <a:blip r:embed="rId1"/>
          <a:stretch>
            <a:fillRect/>
          </a:stretch>
        </p:blipFill>
        <p:spPr>
          <a:xfrm>
            <a:off x="792163" y="620713"/>
            <a:ext cx="7577137" cy="5513387"/>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Заголовок 1"/>
          <p:cNvSpPr>
            <a:spLocks noGrp="1"/>
          </p:cNvSpPr>
          <p:nvPr>
            <p:ph type="title"/>
          </p:nvPr>
        </p:nvSpPr>
        <p:spPr>
          <a:xfrm>
            <a:off x="457200" y="404813"/>
            <a:ext cx="8229600" cy="417512"/>
          </a:xfrm>
        </p:spPr>
        <p:txBody>
          <a:bodyPr vert="horz" wrap="square" lIns="91440" tIns="45720" rIns="91440" bIns="45720" anchor="ctr" anchorCtr="0"/>
          <a:p>
            <a:r>
              <a:rPr lang="uk-UA" altLang="uk-UA" sz="3200" b="1" dirty="0"/>
              <a:t>Схема бізнес-процесу</a:t>
            </a:r>
            <a:br>
              <a:rPr lang="ru-RU" altLang="uk-UA" sz="3200" b="1" u="sng" dirty="0"/>
            </a:br>
            <a:endParaRPr lang="ru-RU" altLang="uk-UA" sz="3200" dirty="0"/>
          </a:p>
        </p:txBody>
      </p:sp>
      <p:pic>
        <p:nvPicPr>
          <p:cNvPr id="59394" name="Рисунок 3"/>
          <p:cNvPicPr>
            <a:picLocks noChangeAspect="1"/>
          </p:cNvPicPr>
          <p:nvPr/>
        </p:nvPicPr>
        <p:blipFill>
          <a:blip r:embed="rId1"/>
          <a:stretch>
            <a:fillRect/>
          </a:stretch>
        </p:blipFill>
        <p:spPr>
          <a:xfrm>
            <a:off x="1187450" y="836613"/>
            <a:ext cx="6697663" cy="4895850"/>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Заголовок 1"/>
          <p:cNvSpPr>
            <a:spLocks noGrp="1"/>
          </p:cNvSpPr>
          <p:nvPr>
            <p:ph type="title"/>
          </p:nvPr>
        </p:nvSpPr>
        <p:spPr>
          <a:xfrm>
            <a:off x="457200" y="-41275"/>
            <a:ext cx="8229600" cy="777875"/>
          </a:xfrm>
        </p:spPr>
        <p:txBody>
          <a:bodyPr vert="horz" wrap="square" lIns="91440" tIns="45720" rIns="91440" bIns="45720" anchor="ctr" anchorCtr="0"/>
          <a:p>
            <a:r>
              <a:rPr lang="uk-UA" altLang="uk-UA" sz="3200" b="1" i="1" dirty="0"/>
              <a:t>Методологія опису бізнес-процесів</a:t>
            </a:r>
            <a:endParaRPr lang="uk-UA" altLang="uk-UA" sz="3200" b="1" i="1" dirty="0"/>
          </a:p>
        </p:txBody>
      </p:sp>
      <p:sp>
        <p:nvSpPr>
          <p:cNvPr id="60418" name="Объект 2"/>
          <p:cNvSpPr>
            <a:spLocks noGrp="1"/>
          </p:cNvSpPr>
          <p:nvPr>
            <p:ph idx="1"/>
          </p:nvPr>
        </p:nvSpPr>
        <p:spPr>
          <a:xfrm>
            <a:off x="179388" y="620713"/>
            <a:ext cx="8713787" cy="5505450"/>
          </a:xfrm>
        </p:spPr>
        <p:txBody>
          <a:bodyPr vert="horz" wrap="square" lIns="91440" tIns="45720" rIns="91440" bIns="45720" anchor="t" anchorCtr="0"/>
          <a:p>
            <a:pPr algn="just"/>
            <a:r>
              <a:rPr lang="uk-UA" altLang="uk-UA" sz="2200" i="1" dirty="0"/>
              <a:t>Моделювання бізнес-процесів </a:t>
            </a:r>
            <a:r>
              <a:rPr lang="uk-UA" altLang="uk-UA" sz="2200" dirty="0"/>
              <a:t>– це візуальне відображення суб'єктивного бачення реально існуючих в організації сукупностей робіт при допомозі графічних, табличних і текстових засобів.</a:t>
            </a:r>
            <a:endParaRPr lang="uk-UA" altLang="uk-UA" sz="2200" dirty="0"/>
          </a:p>
          <a:p>
            <a:pPr algn="just"/>
            <a:r>
              <a:rPr lang="uk-UA" altLang="uk-UA" sz="2200" dirty="0"/>
              <a:t>Поняття «</a:t>
            </a:r>
            <a:r>
              <a:rPr lang="uk-UA" altLang="uk-UA" sz="2200" i="1" dirty="0"/>
              <a:t>моделювання бізнес-процесів</a:t>
            </a:r>
            <a:r>
              <a:rPr lang="uk-UA" altLang="uk-UA" sz="2200" dirty="0"/>
              <a:t>» прийшло в життя більшості аналітиків одночасно з появою на ринку програмних продуктів, призначених для комплексної автоматизації керування підприємством. Подібні системи завжди мають на увазі проведення глибокого перед проектного обстеження діяльності компанії. Результатом цього обстеження є експертний висновок, у якому окремими пунктами формулюються рекомендації з усунення «вузьких місць» у керуванні діяльністю. На підставі цього висновку, безпосередньо перед проектом впровадження системи автоматизації, проводиться так звана реорганізація бізнес-процесів, іноді досить складна і болюча для компанії. Це є природно. Сформований роками колектив завжди складно змусити «думати по новому». Для рішення завдань моделювання складних систем існують перевірені методології і стандарти. До таких стандартів відносяться методології сімейства </a:t>
            </a:r>
            <a:r>
              <a:rPr lang="en-US" altLang="uk-UA" sz="2200" dirty="0"/>
              <a:t>IDEF</a:t>
            </a:r>
            <a:r>
              <a:rPr lang="uk-UA" altLang="uk-UA" sz="2200" dirty="0"/>
              <a:t>.</a:t>
            </a:r>
            <a:endParaRPr lang="uk-UA" altLang="uk-UA" sz="2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1" name="Рисунок 3"/>
          <p:cNvPicPr>
            <a:picLocks noChangeAspect="1"/>
          </p:cNvPicPr>
          <p:nvPr/>
        </p:nvPicPr>
        <p:blipFill>
          <a:blip r:embed="rId1"/>
          <a:stretch>
            <a:fillRect/>
          </a:stretch>
        </p:blipFill>
        <p:spPr>
          <a:xfrm>
            <a:off x="131763" y="620713"/>
            <a:ext cx="8682037" cy="4968875"/>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5" name="Рисунок 3"/>
          <p:cNvPicPr>
            <a:picLocks noChangeAspect="1"/>
          </p:cNvPicPr>
          <p:nvPr/>
        </p:nvPicPr>
        <p:blipFill>
          <a:blip r:embed="rId1"/>
          <a:stretch>
            <a:fillRect/>
          </a:stretch>
        </p:blipFill>
        <p:spPr>
          <a:xfrm>
            <a:off x="323850" y="620713"/>
            <a:ext cx="8523288" cy="3073400"/>
          </a:xfrm>
          <a:prstGeom prst="rect">
            <a:avLst/>
          </a:prstGeom>
          <a:noFill/>
          <a:ln w="9525">
            <a:noFill/>
          </a:ln>
        </p:spPr>
      </p:pic>
      <p:sp>
        <p:nvSpPr>
          <p:cNvPr id="62466" name="Объект 2"/>
          <p:cNvSpPr>
            <a:spLocks noGrp="1"/>
          </p:cNvSpPr>
          <p:nvPr>
            <p:ph idx="1"/>
          </p:nvPr>
        </p:nvSpPr>
        <p:spPr>
          <a:xfrm>
            <a:off x="323850" y="3860800"/>
            <a:ext cx="8523288" cy="2265363"/>
          </a:xfrm>
        </p:spPr>
        <p:txBody>
          <a:bodyPr vert="horz" wrap="square" lIns="91440" tIns="45720" rIns="91440" bIns="45720" anchor="t" anchorCtr="0"/>
          <a:p>
            <a:pPr algn="just"/>
            <a:r>
              <a:rPr lang="uk-UA" altLang="uk-UA" sz="2200" dirty="0"/>
              <a:t>У рамках даного курсу ми розглянемо найбільш часто використовувану для побудови процесних моделей управління підприємством (бізнесом) чи проектами та програмами методологію функціонального моделювання </a:t>
            </a:r>
            <a:r>
              <a:rPr lang="en-US" altLang="uk-UA" sz="2200" dirty="0"/>
              <a:t>IDEF</a:t>
            </a:r>
            <a:r>
              <a:rPr lang="uk-UA" altLang="uk-UA" sz="2200" dirty="0"/>
              <a:t>0.</a:t>
            </a:r>
            <a:endParaRPr lang="uk-UA" altLang="uk-UA"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Объект 2"/>
          <p:cNvSpPr>
            <a:spLocks noGrp="1"/>
          </p:cNvSpPr>
          <p:nvPr>
            <p:ph idx="1"/>
          </p:nvPr>
        </p:nvSpPr>
        <p:spPr>
          <a:xfrm>
            <a:off x="179388" y="115888"/>
            <a:ext cx="8785225" cy="6010275"/>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2800" b="0" i="1" u="none" strike="noStrike" kern="1200" cap="none" spc="0" normalizeH="0" baseline="0" noProof="0" dirty="0" smtClean="0">
                <a:ln>
                  <a:noFill/>
                </a:ln>
                <a:solidFill>
                  <a:schemeClr val="tx1"/>
                </a:solidFill>
                <a:effectLst/>
                <a:uLnTx/>
                <a:uFillTx/>
                <a:latin typeface="+mn-lt"/>
                <a:ea typeface="+mn-ea"/>
                <a:cs typeface="+mn-cs"/>
              </a:rPr>
              <a:t>	Однією </a:t>
            </a:r>
            <a:r>
              <a:rPr kumimoji="0" lang="uk-UA" sz="2800" b="0" i="1" u="none" strike="noStrike" kern="1200" cap="none" spc="0" normalizeH="0" baseline="0" noProof="0" dirty="0">
                <a:ln>
                  <a:noFill/>
                </a:ln>
                <a:solidFill>
                  <a:schemeClr val="tx1"/>
                </a:solidFill>
                <a:effectLst/>
                <a:uLnTx/>
                <a:uFillTx/>
                <a:latin typeface="+mn-lt"/>
                <a:ea typeface="+mn-ea"/>
                <a:cs typeface="+mn-cs"/>
              </a:rPr>
              <a:t>із причин відзначених загальних проблем є невизначеність або недостатня чіткість оцінок рентабельності багатьох сучасних </a:t>
            </a:r>
            <a:r>
              <a:rPr kumimoji="0" lang="uk-UA" sz="2800" b="0" i="1" u="none" strike="noStrike" kern="1200" cap="none" spc="0" normalizeH="0" baseline="0" noProof="0" dirty="0" smtClean="0">
                <a:ln>
                  <a:noFill/>
                </a:ln>
                <a:solidFill>
                  <a:schemeClr val="tx1"/>
                </a:solidFill>
                <a:effectLst/>
                <a:uLnTx/>
                <a:uFillTx/>
                <a:latin typeface="+mn-lt"/>
                <a:ea typeface="+mn-ea"/>
                <a:cs typeface="+mn-cs"/>
              </a:rPr>
              <a:t>проєктів</a:t>
            </a:r>
            <a:r>
              <a:rPr kumimoji="0" lang="uk-UA" sz="2800" b="0" i="1" u="none" strike="noStrike" kern="1200" cap="none" spc="0" normalizeH="0" baseline="0" noProof="0" dirty="0">
                <a:ln>
                  <a:noFill/>
                </a:ln>
                <a:solidFill>
                  <a:schemeClr val="tx1"/>
                </a:solidFill>
                <a:effectLst/>
                <a:uLnTx/>
                <a:uFillTx/>
                <a:latin typeface="+mn-lt"/>
                <a:ea typeface="+mn-ea"/>
                <a:cs typeface="+mn-cs"/>
              </a:rPr>
              <a:t>. У багатьох організаціях існують </a:t>
            </a:r>
            <a:r>
              <a:rPr kumimoji="0" lang="uk-UA" sz="2800" b="0" i="1" u="none" strike="noStrike" kern="1200" cap="none" spc="0" normalizeH="0" baseline="0" noProof="0" dirty="0" err="1" smtClean="0">
                <a:ln>
                  <a:noFill/>
                </a:ln>
                <a:solidFill>
                  <a:schemeClr val="tx1"/>
                </a:solidFill>
                <a:effectLst/>
                <a:uLnTx/>
                <a:uFillTx/>
                <a:latin typeface="+mn-lt"/>
                <a:ea typeface="+mn-ea"/>
                <a:cs typeface="+mn-cs"/>
              </a:rPr>
              <a:t>проєкти</a:t>
            </a:r>
            <a:r>
              <a:rPr kumimoji="0" lang="uk-UA" sz="2800" b="0" i="1" u="none" strike="noStrike" kern="1200" cap="none" spc="0" normalizeH="0" baseline="0" noProof="0" dirty="0">
                <a:ln>
                  <a:noFill/>
                </a:ln>
                <a:solidFill>
                  <a:schemeClr val="tx1"/>
                </a:solidFill>
                <a:effectLst/>
                <a:uLnTx/>
                <a:uFillTx/>
                <a:latin typeface="+mn-lt"/>
                <a:ea typeface="+mn-ea"/>
                <a:cs typeface="+mn-cs"/>
              </a:rPr>
              <a:t>, виконання яких не було санкціоновано її керівництвом. Крім того, навіть у тих випадках, коли кожний санкціонований </a:t>
            </a:r>
            <a:r>
              <a:rPr kumimoji="0" lang="uk-UA" sz="2800" b="0" i="1" u="none" strike="noStrike" kern="1200" cap="none" spc="0" normalizeH="0" baseline="0" noProof="0" dirty="0" smtClean="0">
                <a:ln>
                  <a:noFill/>
                </a:ln>
                <a:solidFill>
                  <a:schemeClr val="tx1"/>
                </a:solidFill>
                <a:effectLst/>
                <a:uLnTx/>
                <a:uFillTx/>
                <a:latin typeface="+mn-lt"/>
                <a:ea typeface="+mn-ea"/>
                <a:cs typeface="+mn-cs"/>
              </a:rPr>
              <a:t>проєкт </a:t>
            </a:r>
            <a:r>
              <a:rPr kumimoji="0" lang="uk-UA" sz="2800" b="0" i="1" u="none" strike="noStrike" kern="1200" cap="none" spc="0" normalizeH="0" baseline="0" noProof="0" dirty="0">
                <a:ln>
                  <a:noFill/>
                </a:ln>
                <a:solidFill>
                  <a:schemeClr val="tx1"/>
                </a:solidFill>
                <a:effectLst/>
                <a:uLnTx/>
                <a:uFillTx/>
                <a:latin typeface="+mn-lt"/>
                <a:ea typeface="+mn-ea"/>
                <a:cs typeface="+mn-cs"/>
              </a:rPr>
              <a:t>позитивно впливає на строки повернення інвестицій, робота компанії гальмується занадто великим числом одночасно запушених </a:t>
            </a:r>
            <a:r>
              <a:rPr kumimoji="0" lang="uk-UA" sz="2800" b="0" i="1" u="none" strike="noStrike" kern="1200" cap="none" spc="0" normalizeH="0" baseline="0" noProof="0" dirty="0" smtClean="0">
                <a:ln>
                  <a:noFill/>
                </a:ln>
                <a:solidFill>
                  <a:schemeClr val="tx1"/>
                </a:solidFill>
                <a:effectLst/>
                <a:uLnTx/>
                <a:uFillTx/>
                <a:latin typeface="+mn-lt"/>
                <a:ea typeface="+mn-ea"/>
                <a:cs typeface="+mn-cs"/>
              </a:rPr>
              <a:t>проєктів</a:t>
            </a:r>
            <a:r>
              <a:rPr kumimoji="0" lang="uk-UA" sz="2800" b="0" i="1" u="none" strike="noStrike" kern="1200" cap="none" spc="0" normalizeH="0" baseline="0" noProof="0" dirty="0">
                <a:ln>
                  <a:noFill/>
                </a:ln>
                <a:solidFill>
                  <a:schemeClr val="tx1"/>
                </a:solidFill>
                <a:effectLst/>
                <a:uLnTx/>
                <a:uFillTx/>
                <a:latin typeface="+mn-lt"/>
                <a:ea typeface="+mn-ea"/>
                <a:cs typeface="+mn-cs"/>
              </a:rPr>
              <a:t>. </a:t>
            </a:r>
            <a:r>
              <a:rPr kumimoji="0" lang="uk-UA" sz="2800" b="0" i="1" u="none" strike="noStrike" kern="1200" cap="none" spc="0" normalizeH="0" baseline="0" noProof="0" dirty="0" smtClean="0">
                <a:ln>
                  <a:noFill/>
                </a:ln>
                <a:solidFill>
                  <a:schemeClr val="tx1"/>
                </a:solidFill>
                <a:effectLst/>
                <a:uLnTx/>
                <a:uFillTx/>
                <a:latin typeface="+mn-lt"/>
                <a:ea typeface="+mn-ea"/>
                <a:cs typeface="+mn-cs"/>
              </a:rPr>
              <a:t>Тому виникає </a:t>
            </a:r>
            <a:r>
              <a:rPr kumimoji="0" lang="uk-UA" sz="2800" b="0" i="1" u="none" strike="noStrike" kern="1200" cap="none" spc="0" normalizeH="0" baseline="0" noProof="0" dirty="0">
                <a:ln>
                  <a:noFill/>
                </a:ln>
                <a:solidFill>
                  <a:schemeClr val="tx1"/>
                </a:solidFill>
                <a:effectLst/>
                <a:uLnTx/>
                <a:uFillTx/>
                <a:latin typeface="+mn-lt"/>
                <a:ea typeface="+mn-ea"/>
                <a:cs typeface="+mn-cs"/>
              </a:rPr>
              <a:t>змагання між виконавцями </a:t>
            </a:r>
            <a:r>
              <a:rPr kumimoji="0" lang="uk-UA" sz="2800" b="0" i="1" u="none" strike="noStrike" kern="1200" cap="none" spc="0" normalizeH="0" baseline="0" noProof="0" dirty="0" smtClean="0">
                <a:ln>
                  <a:noFill/>
                </a:ln>
                <a:solidFill>
                  <a:schemeClr val="tx1"/>
                </a:solidFill>
                <a:effectLst/>
                <a:uLnTx/>
                <a:uFillTx/>
                <a:latin typeface="+mn-lt"/>
                <a:ea typeface="+mn-ea"/>
                <a:cs typeface="+mn-cs"/>
              </a:rPr>
              <a:t>проєктів </a:t>
            </a:r>
            <a:r>
              <a:rPr kumimoji="0" lang="uk-UA" sz="2800" b="0" i="1" u="none" strike="noStrike" kern="1200" cap="none" spc="0" normalizeH="0" baseline="0" noProof="0" dirty="0">
                <a:ln>
                  <a:noFill/>
                </a:ln>
                <a:solidFill>
                  <a:schemeClr val="tx1"/>
                </a:solidFill>
                <a:effectLst/>
                <a:uLnTx/>
                <a:uFillTx/>
                <a:latin typeface="+mn-lt"/>
                <a:ea typeface="+mn-ea"/>
                <a:cs typeface="+mn-cs"/>
              </a:rPr>
              <a:t>за виділення ресурсів. У результаті такої боротьби за ресурси керівники </a:t>
            </a:r>
            <a:r>
              <a:rPr kumimoji="0" lang="uk-UA" sz="2800" b="0" i="1" u="none" strike="noStrike" kern="1200" cap="none" spc="0" normalizeH="0" baseline="0" noProof="0" dirty="0" smtClean="0">
                <a:ln>
                  <a:noFill/>
                </a:ln>
                <a:solidFill>
                  <a:schemeClr val="tx1"/>
                </a:solidFill>
                <a:effectLst/>
                <a:uLnTx/>
                <a:uFillTx/>
                <a:latin typeface="+mn-lt"/>
                <a:ea typeface="+mn-ea"/>
                <a:cs typeface="+mn-cs"/>
              </a:rPr>
              <a:t>проєктів </a:t>
            </a:r>
            <a:r>
              <a:rPr kumimoji="0" lang="uk-UA" sz="2800" b="0" i="1" u="none" strike="noStrike" kern="1200" cap="none" spc="0" normalizeH="0" baseline="0" noProof="0" dirty="0">
                <a:ln>
                  <a:noFill/>
                </a:ln>
                <a:solidFill>
                  <a:schemeClr val="tx1"/>
                </a:solidFill>
                <a:effectLst/>
                <a:uLnTx/>
                <a:uFillTx/>
                <a:latin typeface="+mn-lt"/>
                <a:ea typeface="+mn-ea"/>
                <a:cs typeface="+mn-cs"/>
              </a:rPr>
              <a:t>і їхні спонсори стикаються з тим, що тривалість реалізації окремих </a:t>
            </a:r>
            <a:r>
              <a:rPr kumimoji="0" lang="uk-UA" sz="2800" b="0" i="1" u="none" strike="noStrike" kern="1200" cap="none" spc="0" normalizeH="0" baseline="0" noProof="0" dirty="0" smtClean="0">
                <a:ln>
                  <a:noFill/>
                </a:ln>
                <a:solidFill>
                  <a:schemeClr val="tx1"/>
                </a:solidFill>
                <a:effectLst/>
                <a:uLnTx/>
                <a:uFillTx/>
                <a:latin typeface="+mn-lt"/>
                <a:ea typeface="+mn-ea"/>
                <a:cs typeface="+mn-cs"/>
              </a:rPr>
              <a:t>проєктів </a:t>
            </a:r>
            <a:r>
              <a:rPr kumimoji="0" lang="uk-UA" sz="2800" b="0" i="1" u="none" strike="noStrike" kern="1200" cap="none" spc="0" normalizeH="0" baseline="0" noProof="0" dirty="0">
                <a:ln>
                  <a:noFill/>
                </a:ln>
                <a:solidFill>
                  <a:schemeClr val="tx1"/>
                </a:solidFill>
                <a:effectLst/>
                <a:uLnTx/>
                <a:uFillTx/>
                <a:latin typeface="+mn-lt"/>
                <a:ea typeface="+mn-ea"/>
                <a:cs typeface="+mn-cs"/>
              </a:rPr>
              <a:t>занадто велика, щоб організація могла досягти поставлених перед нею цілей.</a:t>
            </a:r>
            <a:endParaRPr kumimoji="0" lang="ru-RU" sz="2800" b="0" i="1"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ru-RU" sz="28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Заголовок 1"/>
          <p:cNvSpPr>
            <a:spLocks noGrp="1"/>
          </p:cNvSpPr>
          <p:nvPr>
            <p:ph type="title"/>
          </p:nvPr>
        </p:nvSpPr>
        <p:spPr>
          <a:xfrm>
            <a:off x="-133350" y="549275"/>
            <a:ext cx="9036050" cy="417513"/>
          </a:xfrm>
        </p:spPr>
        <p:txBody>
          <a:bodyPr vert="horz" wrap="square" lIns="91440" tIns="45720" rIns="91440" bIns="45720" anchor="ctr" anchorCtr="0"/>
          <a:p>
            <a:r>
              <a:rPr lang="uk-UA" altLang="uk-UA" sz="3200" b="1" i="1" dirty="0"/>
              <a:t>Нотація </a:t>
            </a:r>
            <a:r>
              <a:rPr lang="en-US" altLang="uk-UA" sz="3200" b="1" i="1" dirty="0"/>
              <a:t>IDEF0</a:t>
            </a:r>
            <a:r>
              <a:rPr lang="uk-UA" altLang="uk-UA" sz="3200" b="1" i="1" dirty="0"/>
              <a:t> і рекомендації щодо її застосування</a:t>
            </a:r>
            <a:endParaRPr lang="uk-UA" altLang="uk-UA" sz="3200" b="1" i="1" dirty="0"/>
          </a:p>
        </p:txBody>
      </p:sp>
      <p:sp>
        <p:nvSpPr>
          <p:cNvPr id="63490" name="Объект 2"/>
          <p:cNvSpPr>
            <a:spLocks noGrp="1"/>
          </p:cNvSpPr>
          <p:nvPr>
            <p:ph idx="1"/>
          </p:nvPr>
        </p:nvSpPr>
        <p:spPr>
          <a:xfrm>
            <a:off x="161925" y="1412875"/>
            <a:ext cx="8712200" cy="5073650"/>
          </a:xfrm>
        </p:spPr>
        <p:txBody>
          <a:bodyPr vert="horz" wrap="square" lIns="91440" tIns="45720" rIns="91440" bIns="45720" anchor="t" anchorCtr="0"/>
          <a:p>
            <a:r>
              <a:rPr lang="uk-UA" altLang="uk-UA" sz="2400" dirty="0"/>
              <a:t>Методологію </a:t>
            </a:r>
            <a:r>
              <a:rPr lang="en-US" altLang="uk-UA" sz="2400" dirty="0"/>
              <a:t>IDEF0</a:t>
            </a:r>
            <a:r>
              <a:rPr lang="uk-UA" altLang="uk-UA" sz="2400" dirty="0"/>
              <a:t> можна вважати наступним етапом розвитку добре відомої графічної мови опису функціональних систем </a:t>
            </a:r>
            <a:r>
              <a:rPr lang="en-US" altLang="uk-UA" sz="2400" dirty="0"/>
              <a:t>SADT (Structured Analysis and Design Teqnique)</a:t>
            </a:r>
            <a:r>
              <a:rPr lang="uk-UA" altLang="uk-UA" sz="2400" dirty="0"/>
              <a:t>. Методологію </a:t>
            </a:r>
            <a:r>
              <a:rPr lang="en-US" altLang="uk-UA" sz="2400" dirty="0"/>
              <a:t>IDEF0</a:t>
            </a:r>
            <a:r>
              <a:rPr lang="uk-UA" altLang="uk-UA" sz="2400" dirty="0"/>
              <a:t> як стандарт розробили в 1981 році в рамках Національної програми автоматизації промислових підприємств, що носила назву </a:t>
            </a:r>
            <a:r>
              <a:rPr lang="en-US" altLang="uk-UA" sz="2400" dirty="0"/>
              <a:t>ICAM (Integrated Computer Aided Manufacturing) </a:t>
            </a:r>
            <a:r>
              <a:rPr lang="uk-UA" altLang="uk-UA" sz="2400" dirty="0"/>
              <a:t>і була запропонована департаментом Військово-Повітряних Сил США.</a:t>
            </a:r>
            <a:endParaRPr lang="uk-UA" altLang="uk-UA" sz="2400" dirty="0"/>
          </a:p>
          <a:p>
            <a:r>
              <a:rPr lang="uk-UA" altLang="uk-UA" sz="2400" dirty="0"/>
              <a:t> Із 1981 року стандарт </a:t>
            </a:r>
            <a:r>
              <a:rPr lang="en-US" altLang="uk-UA" sz="2400" dirty="0"/>
              <a:t>IDEF0</a:t>
            </a:r>
            <a:r>
              <a:rPr lang="uk-UA" altLang="uk-UA" sz="2400" dirty="0"/>
              <a:t> зазнав кілька незначних змін, в основному обмежуючого характеру, і його остання редакція сформульована у грудні 1993 року Національним Інститутом Стандартів і Технологій США (</a:t>
            </a:r>
            <a:r>
              <a:rPr lang="en-US" altLang="uk-UA" sz="2400" dirty="0"/>
              <a:t>NIST</a:t>
            </a:r>
            <a:r>
              <a:rPr lang="uk-UA" altLang="uk-UA" sz="2400" dirty="0"/>
              <a:t>).</a:t>
            </a:r>
            <a:endParaRPr lang="uk-UA" altLang="uk-UA" sz="2400" dirty="0"/>
          </a:p>
          <a:p>
            <a:endParaRPr lang="uk-UA" altLang="uk-UA"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Объект 2"/>
          <p:cNvSpPr>
            <a:spLocks noGrp="1"/>
          </p:cNvSpPr>
          <p:nvPr>
            <p:ph idx="1"/>
          </p:nvPr>
        </p:nvSpPr>
        <p:spPr>
          <a:xfrm>
            <a:off x="457200" y="620713"/>
            <a:ext cx="8229600" cy="5616575"/>
          </a:xfrm>
        </p:spPr>
        <p:txBody>
          <a:bodyPr vert="horz" wrap="square" lIns="91440" tIns="45720" rIns="91440" bIns="45720" anchor="t" anchorCtr="0"/>
          <a:p>
            <a:r>
              <a:rPr lang="uk-UA" altLang="uk-UA" sz="2400" dirty="0"/>
              <a:t>Графічна мова </a:t>
            </a:r>
            <a:r>
              <a:rPr lang="en-US" altLang="uk-UA" sz="2400" dirty="0"/>
              <a:t>IDEF0</a:t>
            </a:r>
            <a:r>
              <a:rPr lang="uk-UA" altLang="uk-UA" sz="2400" dirty="0"/>
              <a:t> є проста і гармонійна. Основою даної методології є чотири основних поняття.</a:t>
            </a:r>
            <a:endParaRPr lang="uk-UA" altLang="uk-UA" sz="2400" dirty="0"/>
          </a:p>
          <a:p>
            <a:r>
              <a:rPr lang="uk-UA" altLang="uk-UA" sz="2400" dirty="0"/>
              <a:t>Першим із них є поняття функціонального блоку </a:t>
            </a:r>
            <a:r>
              <a:rPr lang="en-US" altLang="uk-UA" sz="2400" dirty="0"/>
              <a:t>(Activity Box)</a:t>
            </a:r>
            <a:r>
              <a:rPr lang="uk-UA" altLang="uk-UA" sz="2400" dirty="0"/>
              <a:t>. Функціональний блок графічно зображають у вигляді прямокутника, який персоніфікує собою окрему конкретну дію (процес) у рамках системи, що розглядається. Згідно вимог стандарту назву кожного функціонального блоку необхідно формулювати у формі дієслова (наприклад, «надати послуги», а не «виробництво послуг»).</a:t>
            </a:r>
            <a:endParaRPr lang="uk-UA" altLang="uk-UA" sz="2400" dirty="0"/>
          </a:p>
          <a:p>
            <a:endParaRPr lang="uk-UA" altLang="uk-UA" sz="2400" dirty="0"/>
          </a:p>
        </p:txBody>
      </p:sp>
      <p:pic>
        <p:nvPicPr>
          <p:cNvPr id="64514" name="Рисунок 3"/>
          <p:cNvPicPr>
            <a:picLocks noChangeAspect="1"/>
          </p:cNvPicPr>
          <p:nvPr/>
        </p:nvPicPr>
        <p:blipFill>
          <a:blip r:embed="rId1"/>
          <a:stretch>
            <a:fillRect/>
          </a:stretch>
        </p:blipFill>
        <p:spPr>
          <a:xfrm>
            <a:off x="266700" y="4149725"/>
            <a:ext cx="8610600" cy="1631950"/>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537" name="Рисунок 3"/>
          <p:cNvPicPr>
            <a:picLocks noChangeAspect="1"/>
          </p:cNvPicPr>
          <p:nvPr/>
        </p:nvPicPr>
        <p:blipFill>
          <a:blip r:embed="rId1"/>
          <a:stretch>
            <a:fillRect/>
          </a:stretch>
        </p:blipFill>
        <p:spPr>
          <a:xfrm>
            <a:off x="204788" y="0"/>
            <a:ext cx="8726487" cy="3124200"/>
          </a:xfrm>
          <a:prstGeom prst="rect">
            <a:avLst/>
          </a:prstGeom>
          <a:noFill/>
          <a:ln w="9525">
            <a:noFill/>
          </a:ln>
        </p:spPr>
      </p:pic>
      <p:pic>
        <p:nvPicPr>
          <p:cNvPr id="65538" name="Рисунок 4"/>
          <p:cNvPicPr>
            <a:picLocks noChangeAspect="1"/>
          </p:cNvPicPr>
          <p:nvPr/>
        </p:nvPicPr>
        <p:blipFill>
          <a:blip r:embed="rId2"/>
          <a:stretch>
            <a:fillRect/>
          </a:stretch>
        </p:blipFill>
        <p:spPr>
          <a:xfrm>
            <a:off x="204788" y="3124200"/>
            <a:ext cx="8131175" cy="3702050"/>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1" name="Рисунок 3"/>
          <p:cNvPicPr>
            <a:picLocks noChangeAspect="1"/>
          </p:cNvPicPr>
          <p:nvPr/>
        </p:nvPicPr>
        <p:blipFill>
          <a:blip r:embed="rId1"/>
          <a:stretch>
            <a:fillRect/>
          </a:stretch>
        </p:blipFill>
        <p:spPr>
          <a:xfrm>
            <a:off x="107950" y="115888"/>
            <a:ext cx="8901113" cy="6597650"/>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5" name="Рисунок 3"/>
          <p:cNvPicPr>
            <a:picLocks noChangeAspect="1"/>
          </p:cNvPicPr>
          <p:nvPr/>
        </p:nvPicPr>
        <p:blipFill>
          <a:blip r:embed="rId1"/>
          <a:stretch>
            <a:fillRect/>
          </a:stretch>
        </p:blipFill>
        <p:spPr>
          <a:xfrm>
            <a:off x="176213" y="1125538"/>
            <a:ext cx="8791575" cy="2232025"/>
          </a:xfrm>
          <a:prstGeom prst="rect">
            <a:avLst/>
          </a:prstGeom>
          <a:noFill/>
          <a:ln w="9525">
            <a:noFill/>
          </a:ln>
        </p:spPr>
      </p:pic>
      <p:pic>
        <p:nvPicPr>
          <p:cNvPr id="67586" name="Рисунок 7"/>
          <p:cNvPicPr>
            <a:picLocks noChangeAspect="1"/>
          </p:cNvPicPr>
          <p:nvPr/>
        </p:nvPicPr>
        <p:blipFill>
          <a:blip r:embed="rId2"/>
          <a:stretch>
            <a:fillRect/>
          </a:stretch>
        </p:blipFill>
        <p:spPr>
          <a:xfrm>
            <a:off x="268288" y="3357563"/>
            <a:ext cx="8607425" cy="1223962"/>
          </a:xfrm>
          <a:prstGeom prst="rect">
            <a:avLst/>
          </a:prstGeom>
          <a:noFill/>
          <a:ln w="9525">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09" name="Рисунок 3"/>
          <p:cNvPicPr>
            <a:picLocks noChangeAspect="1"/>
          </p:cNvPicPr>
          <p:nvPr/>
        </p:nvPicPr>
        <p:blipFill>
          <a:blip r:embed="rId1"/>
          <a:stretch>
            <a:fillRect/>
          </a:stretch>
        </p:blipFill>
        <p:spPr>
          <a:xfrm>
            <a:off x="1390650" y="176213"/>
            <a:ext cx="6362700" cy="6505575"/>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Заголовок 1"/>
          <p:cNvSpPr>
            <a:spLocks noGrp="1"/>
          </p:cNvSpPr>
          <p:nvPr>
            <p:ph type="title"/>
          </p:nvPr>
        </p:nvSpPr>
        <p:spPr>
          <a:xfrm>
            <a:off x="457200" y="274638"/>
            <a:ext cx="8229600" cy="922337"/>
          </a:xfrm>
        </p:spPr>
        <p:txBody>
          <a:bodyPr vert="horz" wrap="square" lIns="91440" tIns="45720" rIns="91440" bIns="45720" anchor="ctr" anchorCtr="0"/>
          <a:p>
            <a:r>
              <a:rPr lang="uk-UA" altLang="uk-UA" sz="3200" b="1" dirty="0"/>
              <a:t>Правила формування моделей бізнес-процесів в IDEF0</a:t>
            </a:r>
            <a:br>
              <a:rPr lang="ru-RU" altLang="uk-UA" sz="3200" b="1" u="sng" dirty="0"/>
            </a:br>
            <a:endParaRPr lang="ru-RU" altLang="uk-UA" sz="3200" dirty="0"/>
          </a:p>
        </p:txBody>
      </p:sp>
      <p:pic>
        <p:nvPicPr>
          <p:cNvPr id="69634" name="Picture 2"/>
          <p:cNvPicPr>
            <a:picLocks noChangeAspect="1"/>
          </p:cNvPicPr>
          <p:nvPr/>
        </p:nvPicPr>
        <p:blipFill>
          <a:blip r:embed="rId1"/>
          <a:stretch>
            <a:fillRect/>
          </a:stretch>
        </p:blipFill>
        <p:spPr>
          <a:xfrm>
            <a:off x="558800" y="1052513"/>
            <a:ext cx="8020050" cy="5476875"/>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Заголовок 1"/>
          <p:cNvSpPr>
            <a:spLocks noGrp="1"/>
          </p:cNvSpPr>
          <p:nvPr>
            <p:ph type="title"/>
          </p:nvPr>
        </p:nvSpPr>
        <p:spPr>
          <a:xfrm>
            <a:off x="179388" y="274638"/>
            <a:ext cx="8713787" cy="922337"/>
          </a:xfrm>
        </p:spPr>
        <p:txBody>
          <a:bodyPr vert="horz" wrap="square" lIns="91440" tIns="45720" rIns="91440" bIns="45720" anchor="ctr" anchorCtr="0"/>
          <a:p>
            <a:r>
              <a:rPr lang="uk-UA" altLang="uk-UA" sz="3200" b="1" dirty="0"/>
              <a:t>Правила формування моделей бізнес-процесів в IDEF3</a:t>
            </a:r>
            <a:br>
              <a:rPr lang="ru-RU" altLang="uk-UA" sz="3200" b="1" u="sng" dirty="0"/>
            </a:br>
            <a:endParaRPr lang="ru-RU" altLang="uk-UA" sz="3200" dirty="0"/>
          </a:p>
        </p:txBody>
      </p:sp>
      <p:pic>
        <p:nvPicPr>
          <p:cNvPr id="70658" name="Picture 3"/>
          <p:cNvPicPr>
            <a:picLocks noChangeAspect="1"/>
          </p:cNvPicPr>
          <p:nvPr/>
        </p:nvPicPr>
        <p:blipFill>
          <a:blip r:embed="rId1"/>
          <a:stretch>
            <a:fillRect/>
          </a:stretch>
        </p:blipFill>
        <p:spPr>
          <a:xfrm>
            <a:off x="679450" y="4640263"/>
            <a:ext cx="7874000" cy="1763712"/>
          </a:xfrm>
          <a:prstGeom prst="rect">
            <a:avLst/>
          </a:prstGeom>
          <a:noFill/>
          <a:ln w="9525">
            <a:noFill/>
          </a:ln>
        </p:spPr>
      </p:pic>
      <p:pic>
        <p:nvPicPr>
          <p:cNvPr id="70659" name="Picture 4"/>
          <p:cNvPicPr>
            <a:picLocks noChangeAspect="1"/>
          </p:cNvPicPr>
          <p:nvPr/>
        </p:nvPicPr>
        <p:blipFill>
          <a:blip r:embed="rId2"/>
          <a:stretch>
            <a:fillRect/>
          </a:stretch>
        </p:blipFill>
        <p:spPr>
          <a:xfrm>
            <a:off x="679450" y="1033463"/>
            <a:ext cx="7874000" cy="3633787"/>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Заголовок 1"/>
          <p:cNvSpPr>
            <a:spLocks noGrp="1"/>
          </p:cNvSpPr>
          <p:nvPr>
            <p:ph type="title"/>
          </p:nvPr>
        </p:nvSpPr>
        <p:spPr/>
        <p:txBody>
          <a:bodyPr vert="horz" wrap="square" lIns="91440" tIns="45720" rIns="91440" bIns="45720" anchor="ctr" anchorCtr="0"/>
          <a:p>
            <a:r>
              <a:rPr lang="uk-UA" altLang="uk-UA" sz="3200" b="1" dirty="0"/>
              <a:t>Правила формування моделей бізнес-процесів в IDEF3</a:t>
            </a:r>
            <a:br>
              <a:rPr lang="ru-RU" altLang="uk-UA" sz="3200" b="1" u="sng" dirty="0"/>
            </a:br>
            <a:endParaRPr lang="ru-RU" altLang="uk-UA" sz="3200" dirty="0"/>
          </a:p>
        </p:txBody>
      </p:sp>
      <p:pic>
        <p:nvPicPr>
          <p:cNvPr id="71682" name="Picture 2"/>
          <p:cNvPicPr>
            <a:picLocks noChangeAspect="1"/>
          </p:cNvPicPr>
          <p:nvPr/>
        </p:nvPicPr>
        <p:blipFill>
          <a:blip r:embed="rId1"/>
          <a:stretch>
            <a:fillRect/>
          </a:stretch>
        </p:blipFill>
        <p:spPr>
          <a:xfrm>
            <a:off x="539750" y="1700213"/>
            <a:ext cx="8239125" cy="3600450"/>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Заголовок 1"/>
          <p:cNvSpPr>
            <a:spLocks noGrp="1"/>
          </p:cNvSpPr>
          <p:nvPr>
            <p:ph type="title"/>
          </p:nvPr>
        </p:nvSpPr>
        <p:spPr/>
        <p:txBody>
          <a:bodyPr vert="horz" wrap="square" lIns="91440" tIns="45720" rIns="91440" bIns="45720" anchor="ctr" anchorCtr="0"/>
          <a:p>
            <a:r>
              <a:rPr lang="uk-UA" altLang="uk-UA" sz="3200" b="1" dirty="0"/>
              <a:t>Правила формування моделей бізнес-процесів в DFD</a:t>
            </a:r>
            <a:br>
              <a:rPr lang="ru-RU" altLang="uk-UA" sz="3200" b="1" u="sng" dirty="0"/>
            </a:br>
            <a:endParaRPr lang="ru-RU" altLang="uk-UA" sz="3200" dirty="0"/>
          </a:p>
        </p:txBody>
      </p:sp>
      <p:pic>
        <p:nvPicPr>
          <p:cNvPr id="72706" name="Picture 2"/>
          <p:cNvPicPr>
            <a:picLocks noChangeAspect="1"/>
          </p:cNvPicPr>
          <p:nvPr/>
        </p:nvPicPr>
        <p:blipFill>
          <a:blip r:embed="rId1"/>
          <a:stretch>
            <a:fillRect/>
          </a:stretch>
        </p:blipFill>
        <p:spPr>
          <a:xfrm>
            <a:off x="596900" y="1196975"/>
            <a:ext cx="8010525" cy="5002213"/>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Заголовок 1"/>
          <p:cNvSpPr>
            <a:spLocks noGrp="1"/>
          </p:cNvSpPr>
          <p:nvPr>
            <p:ph type="title"/>
          </p:nvPr>
        </p:nvSpPr>
        <p:spPr/>
        <p:txBody>
          <a:bodyPr vert="horz" wrap="square" lIns="91440" tIns="45720" rIns="91440" bIns="45720" anchor="ctr" anchorCtr="0"/>
          <a:p>
            <a:r>
              <a:rPr lang="uk-UA" altLang="uk-UA" sz="2800" b="1" dirty="0"/>
              <a:t>Тема 2. Основні поняття з управління проєктами. Портфель, програма, портфель проєктів </a:t>
            </a:r>
            <a:br>
              <a:rPr lang="ru-RU" altLang="uk-UA" dirty="0"/>
            </a:br>
            <a:endParaRPr lang="ru-RU" altLang="uk-UA" dirty="0"/>
          </a:p>
        </p:txBody>
      </p:sp>
      <p:sp>
        <p:nvSpPr>
          <p:cNvPr id="3" name="Объект 2"/>
          <p:cNvSpPr>
            <a:spLocks noGrp="1"/>
          </p:cNvSpPr>
          <p:nvPr>
            <p:ph idx="1"/>
          </p:nvPr>
        </p:nvSpPr>
        <p:spPr>
          <a:xfrm>
            <a:off x="457200" y="1125538"/>
            <a:ext cx="8229600" cy="5000625"/>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3200" b="1" i="1" u="sng" strike="noStrike" kern="1200" cap="none" spc="0" normalizeH="0" baseline="0" noProof="0" dirty="0" smtClean="0">
                <a:ln>
                  <a:noFill/>
                </a:ln>
                <a:solidFill>
                  <a:schemeClr val="tx1"/>
                </a:solidFill>
                <a:effectLst/>
                <a:uLnTx/>
                <a:uFillTx/>
                <a:latin typeface="+mn-lt"/>
                <a:ea typeface="+mn-ea"/>
                <a:cs typeface="+mn-cs"/>
              </a:rPr>
              <a:t>Концепція 5П</a:t>
            </a:r>
            <a:endParaRPr kumimoji="0" lang="ru-RU" sz="3200" b="1" i="1" u="sng"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Основними</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об’єктами</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перетворень</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у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проєктному</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менеджменті</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є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організаційно-технічні</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та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соціальні</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системи</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будь-</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якого</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рівня</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Базовою основою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проєктно-орієнтованого</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управління</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розвитку</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системи</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є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концепція</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5П (</a:t>
            </a:r>
            <a:r>
              <a:rPr kumimoji="0" lang="ru-RU" sz="3200" b="1" i="1" u="none" strike="noStrike" kern="1200" cap="none" spc="0" normalizeH="0" baseline="0" noProof="0" dirty="0" smtClean="0">
                <a:ln>
                  <a:noFill/>
                </a:ln>
                <a:solidFill>
                  <a:schemeClr val="tx1"/>
                </a:solidFill>
                <a:effectLst/>
                <a:uLnTx/>
                <a:uFillTx/>
                <a:latin typeface="+mn-lt"/>
                <a:ea typeface="+mn-ea"/>
                <a:cs typeface="+mn-cs"/>
              </a:rPr>
              <a:t>Портфель</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1"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1" i="1" u="none" strike="noStrike" kern="1200" cap="none" spc="0" normalizeH="0" baseline="0" noProof="0" dirty="0" err="1" smtClean="0">
                <a:ln>
                  <a:noFill/>
                </a:ln>
                <a:solidFill>
                  <a:schemeClr val="tx1"/>
                </a:solidFill>
                <a:effectLst/>
                <a:uLnTx/>
                <a:uFillTx/>
                <a:latin typeface="+mn-lt"/>
                <a:ea typeface="+mn-ea"/>
                <a:cs typeface="+mn-cs"/>
              </a:rPr>
              <a:t>Програма</a:t>
            </a:r>
            <a:r>
              <a:rPr kumimoji="0" lang="ru-RU" sz="3200" b="1" i="1" u="none" strike="noStrike" kern="1200" cap="none" spc="0" normalizeH="0" baseline="0" noProof="0" dirty="0" smtClean="0">
                <a:ln>
                  <a:noFill/>
                </a:ln>
                <a:solidFill>
                  <a:schemeClr val="tx1"/>
                </a:solidFill>
                <a:effectLst/>
                <a:uLnTx/>
                <a:uFillTx/>
                <a:latin typeface="+mn-lt"/>
                <a:ea typeface="+mn-ea"/>
                <a:cs typeface="+mn-cs"/>
              </a:rPr>
              <a:t> – Проєкт – </a:t>
            </a:r>
            <a:r>
              <a:rPr kumimoji="0" lang="ru-RU" sz="3200" b="1" i="1" u="none" strike="noStrike" kern="1200" cap="none" spc="0" normalizeH="0" baseline="0" noProof="0" dirty="0" err="1" smtClean="0">
                <a:ln>
                  <a:noFill/>
                </a:ln>
                <a:solidFill>
                  <a:schemeClr val="tx1"/>
                </a:solidFill>
                <a:effectLst/>
                <a:uLnTx/>
                <a:uFillTx/>
                <a:latin typeface="+mn-lt"/>
                <a:ea typeface="+mn-ea"/>
                <a:cs typeface="+mn-cs"/>
              </a:rPr>
              <a:t>Процес</a:t>
            </a:r>
            <a:r>
              <a:rPr kumimoji="0" lang="ru-RU" sz="3200" b="1" i="1" u="none" strike="noStrike" kern="1200" cap="none" spc="0" normalizeH="0" baseline="0" noProof="0" dirty="0" smtClean="0">
                <a:ln>
                  <a:noFill/>
                </a:ln>
                <a:solidFill>
                  <a:schemeClr val="tx1"/>
                </a:solidFill>
                <a:effectLst/>
                <a:uLnTx/>
                <a:uFillTx/>
                <a:latin typeface="+mn-lt"/>
                <a:ea typeface="+mn-ea"/>
                <a:cs typeface="+mn-cs"/>
              </a:rPr>
              <a:t> – Продукт</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яка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орієнтована</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на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постійне</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відтворення</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sz="3200" b="0" i="1" u="none" strike="noStrike" kern="1200" cap="none" spc="0" normalizeH="0" baseline="0" noProof="0" dirty="0" err="1" smtClean="0">
                <a:ln>
                  <a:noFill/>
                </a:ln>
                <a:solidFill>
                  <a:schemeClr val="tx1"/>
                </a:solidFill>
                <a:effectLst/>
                <a:uLnTx/>
                <a:uFillTx/>
                <a:latin typeface="+mn-lt"/>
                <a:ea typeface="+mn-ea"/>
                <a:cs typeface="+mn-cs"/>
              </a:rPr>
              <a:t>продуктів</a:t>
            </a:r>
            <a:r>
              <a:rPr kumimoji="0" lang="ru-RU" sz="3200" b="0" i="1" u="none" strike="noStrike" kern="1200" cap="none" spc="0" normalizeH="0" baseline="0" noProof="0" dirty="0" smtClean="0">
                <a:ln>
                  <a:noFill/>
                </a:ln>
                <a:solidFill>
                  <a:schemeClr val="tx1"/>
                </a:solidFill>
                <a:effectLst/>
                <a:uLnTx/>
                <a:uFillTx/>
                <a:latin typeface="+mn-lt"/>
                <a:ea typeface="+mn-ea"/>
                <a:cs typeface="+mn-cs"/>
              </a:rPr>
              <a:t> портфеля проєктів</a:t>
            </a:r>
            <a:endParaRPr kumimoji="0" lang="ru-RU" sz="3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Заголовок 1"/>
          <p:cNvSpPr>
            <a:spLocks noGrp="1"/>
          </p:cNvSpPr>
          <p:nvPr>
            <p:ph type="title"/>
          </p:nvPr>
        </p:nvSpPr>
        <p:spPr/>
        <p:txBody>
          <a:bodyPr vert="horz" wrap="square" lIns="91440" tIns="45720" rIns="91440" bIns="45720" anchor="ctr" anchorCtr="0"/>
          <a:p>
            <a:r>
              <a:rPr lang="uk-UA" altLang="uk-UA" sz="3200" b="1" dirty="0"/>
              <a:t>Оформлення листа</a:t>
            </a:r>
            <a:br>
              <a:rPr lang="ru-RU" altLang="uk-UA" sz="3200" b="1" dirty="0"/>
            </a:br>
            <a:endParaRPr lang="ru-RU" altLang="uk-UA" sz="3200" dirty="0"/>
          </a:p>
        </p:txBody>
      </p:sp>
      <p:pic>
        <p:nvPicPr>
          <p:cNvPr id="73730" name="Рисунок 3"/>
          <p:cNvPicPr>
            <a:picLocks noChangeAspect="1"/>
          </p:cNvPicPr>
          <p:nvPr/>
        </p:nvPicPr>
        <p:blipFill>
          <a:blip r:embed="rId1"/>
          <a:stretch>
            <a:fillRect/>
          </a:stretch>
        </p:blipFill>
        <p:spPr>
          <a:xfrm>
            <a:off x="611188" y="981075"/>
            <a:ext cx="7993062" cy="5256213"/>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Заголовок 1"/>
          <p:cNvSpPr>
            <a:spLocks noGrp="1"/>
          </p:cNvSpPr>
          <p:nvPr>
            <p:ph type="title"/>
          </p:nvPr>
        </p:nvSpPr>
        <p:spPr/>
        <p:txBody>
          <a:bodyPr vert="horz" wrap="square" lIns="91440" tIns="45720" rIns="91440" bIns="45720" anchor="ctr" anchorCtr="0"/>
          <a:p>
            <a:r>
              <a:rPr lang="uk-UA" altLang="uk-UA" sz="3200" b="1" dirty="0"/>
              <a:t> </a:t>
            </a:r>
            <a:br>
              <a:rPr lang="ru-RU" altLang="uk-UA" sz="3200" b="1" u="sng" dirty="0"/>
            </a:br>
            <a:r>
              <a:rPr lang="uk-UA" altLang="uk-UA" sz="3200" b="1" dirty="0"/>
              <a:t>Приклад бізнес-процесу</a:t>
            </a:r>
            <a:br>
              <a:rPr lang="ru-RU" altLang="uk-UA" sz="3200" b="1" u="sng" dirty="0"/>
            </a:br>
            <a:endParaRPr lang="ru-RU" altLang="uk-UA" sz="3200" dirty="0"/>
          </a:p>
        </p:txBody>
      </p:sp>
      <p:pic>
        <p:nvPicPr>
          <p:cNvPr id="4" name="Замещающее содержимое 3"/>
          <p:cNvPicPr>
            <a:picLocks noChangeAspect="1"/>
          </p:cNvPicPr>
          <p:nvPr>
            <p:ph idx="1"/>
          </p:nvPr>
        </p:nvPicPr>
        <p:blipFill>
          <a:blip r:embed="rId1"/>
          <a:srcRect t="4565" b="4565"/>
          <a:stretch>
            <a:fillRect/>
          </a:stretch>
        </p:blipFill>
        <p:spPr>
          <a:xfrm>
            <a:off x="457200" y="1600200"/>
            <a:ext cx="8229600" cy="452628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Замещающее содержимое 1"/>
          <p:cNvPicPr>
            <a:picLocks noChangeAspect="1"/>
          </p:cNvPicPr>
          <p:nvPr>
            <p:ph idx="1"/>
          </p:nvPr>
        </p:nvPicPr>
        <p:blipFill>
          <a:blip r:embed="rId1"/>
          <a:srcRect t="4652" b="4652"/>
          <a:stretch>
            <a:fillRect/>
          </a:stretch>
        </p:blipFill>
        <p:spPr>
          <a:xfrm>
            <a:off x="457200" y="1600200"/>
            <a:ext cx="8229600" cy="452628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Замещающее содержимое 3"/>
          <p:cNvPicPr>
            <a:picLocks noChangeAspect="1"/>
          </p:cNvPicPr>
          <p:nvPr>
            <p:ph idx="1"/>
          </p:nvPr>
        </p:nvPicPr>
        <p:blipFill>
          <a:blip r:embed="rId1"/>
          <a:srcRect t="4743" b="4743"/>
          <a:stretch>
            <a:fillRect/>
          </a:stretch>
        </p:blipFill>
        <p:spPr>
          <a:xfrm>
            <a:off x="457200" y="1600200"/>
            <a:ext cx="8229600" cy="452628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Заголовок 1"/>
          <p:cNvSpPr>
            <a:spLocks noGrp="1"/>
          </p:cNvSpPr>
          <p:nvPr>
            <p:ph type="title"/>
          </p:nvPr>
        </p:nvSpPr>
        <p:spPr/>
        <p:txBody>
          <a:bodyPr vert="horz" wrap="square" lIns="91440" tIns="45720" rIns="91440" bIns="45720" anchor="ctr" anchorCtr="0"/>
          <a:p>
            <a:r>
              <a:rPr lang="uk-UA" altLang="uk-UA" dirty="0"/>
              <a:t>Практичне завдання </a:t>
            </a:r>
            <a:endParaRPr lang="ru-RU" altLang="uk-UA" dirty="0"/>
          </a:p>
        </p:txBody>
      </p:sp>
      <p:sp>
        <p:nvSpPr>
          <p:cNvPr id="76802" name="Содержимое 2"/>
          <p:cNvSpPr>
            <a:spLocks noGrp="1"/>
          </p:cNvSpPr>
          <p:nvPr>
            <p:ph idx="1"/>
          </p:nvPr>
        </p:nvSpPr>
        <p:spPr/>
        <p:txBody>
          <a:bodyPr vert="horz" wrap="square" lIns="91440" tIns="45720" rIns="91440" bIns="45720" anchor="t" anchorCtr="0"/>
          <a:p>
            <a:pPr marL="514350" indent="-514350">
              <a:buFont typeface="Arial" panose="020B0604020202020204" pitchFamily="34" charset="0"/>
              <a:buAutoNum type="arabicPeriod"/>
            </a:pPr>
            <a:r>
              <a:rPr lang="uk-UA" altLang="uk-UA" dirty="0"/>
              <a:t>Вибрати проєктно-орієнтовану організацію та описати її діяльність (Будівельна компанія, ІТ компанія, Консалтингова компанія, Банк, Туристична агенція, тощо)</a:t>
            </a:r>
            <a:endParaRPr lang="uk-UA" altLang="uk-UA" dirty="0"/>
          </a:p>
          <a:p>
            <a:pPr marL="514350" indent="-514350">
              <a:buFont typeface="Arial" panose="020B0604020202020204" pitchFamily="34" charset="0"/>
              <a:buAutoNum type="arabicPeriod"/>
            </a:pPr>
            <a:r>
              <a:rPr lang="uk-UA" altLang="uk-UA" dirty="0"/>
              <a:t> Описати організаційну структуру компанії.</a:t>
            </a:r>
            <a:endParaRPr lang="uk-UA" altLang="uk-UA" dirty="0"/>
          </a:p>
          <a:p>
            <a:pPr marL="514350" indent="-514350">
              <a:buFont typeface="Arial" panose="020B0604020202020204" pitchFamily="34" charset="0"/>
              <a:buAutoNum type="arabicPeriod"/>
            </a:pPr>
            <a:r>
              <a:rPr lang="uk-UA" altLang="uk-UA" dirty="0"/>
              <a:t>Описати один з бізнес-процесів діяльності обраної організації</a:t>
            </a:r>
            <a:r>
              <a:rPr lang="en-US" altLang="uk-UA" dirty="0"/>
              <a:t> </a:t>
            </a:r>
            <a:r>
              <a:rPr lang="uk-UA" altLang="uk-UA" dirty="0"/>
              <a:t>за методологією IDEF0 (три рівні).</a:t>
            </a:r>
            <a:endParaRPr lang="ru-RU" altLang="uk-UA"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Содержимое 2"/>
          <p:cNvSpPr>
            <a:spLocks noGrp="1"/>
          </p:cNvSpPr>
          <p:nvPr>
            <p:ph idx="1"/>
          </p:nvPr>
        </p:nvSpPr>
        <p:spPr>
          <a:xfrm>
            <a:off x="0" y="285750"/>
            <a:ext cx="8786813" cy="4525963"/>
          </a:xfrm>
        </p:spPr>
        <p:txBody>
          <a:bodyPr vert="horz" wrap="square" lIns="91440" tIns="45720" rIns="91440" bIns="45720" anchor="t" anchorCtr="0"/>
          <a:p>
            <a:pPr algn="just">
              <a:buNone/>
            </a:pPr>
            <a:r>
              <a:rPr lang="ru-RU" altLang="uk-UA" dirty="0"/>
              <a:t>	Для побудови бізнес-процесів можна використати програмний продукт </a:t>
            </a:r>
            <a:r>
              <a:rPr lang="en-US" altLang="uk-UA" dirty="0"/>
              <a:t>Ramus - </a:t>
            </a:r>
            <a:r>
              <a:rPr lang="ru-RU" altLang="uk-UA" dirty="0"/>
              <a:t>кросплатформна система моделювання та аналізу бізнес-процесів. </a:t>
            </a:r>
            <a:r>
              <a:rPr lang="en-US" altLang="uk-UA" dirty="0"/>
              <a:t>Ramus ˗ </a:t>
            </a:r>
            <a:r>
              <a:rPr lang="ru-RU" altLang="uk-UA" dirty="0"/>
              <a:t>це потужній інструмент бізнес-аналітиків у створенні та оновленні систем управління підприємств. «</a:t>
            </a:r>
            <a:r>
              <a:rPr lang="en-US" altLang="uk-UA" dirty="0"/>
              <a:t>Ramus» </a:t>
            </a:r>
            <a:r>
              <a:rPr lang="ru-RU" altLang="uk-UA" dirty="0"/>
              <a:t>дозволяє створювати графічні моделі бізнес-процесів згідно правил синтаксису </a:t>
            </a:r>
            <a:r>
              <a:rPr lang="en-US" altLang="uk-UA" dirty="0"/>
              <a:t>IDEF. </a:t>
            </a:r>
            <a:r>
              <a:rPr lang="ru-RU" altLang="uk-UA" dirty="0"/>
              <a:t>Крім того, «</a:t>
            </a:r>
            <a:r>
              <a:rPr lang="en-US" altLang="uk-UA" dirty="0"/>
              <a:t>Ramus» </a:t>
            </a:r>
            <a:r>
              <a:rPr lang="ru-RU" altLang="uk-UA" dirty="0"/>
              <a:t>дозволяє створювати систему класифікації та кодування всіх об’єктів, які фігурують у бізнес-процесах підприємства і погоджувати цю систему з графічними моделями бізнес-процесів.</a:t>
            </a:r>
            <a:endParaRPr lang="ru-RU" altLang="uk-UA"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Заголовок 1"/>
          <p:cNvSpPr>
            <a:spLocks noGrp="1"/>
          </p:cNvSpPr>
          <p:nvPr>
            <p:ph type="title"/>
          </p:nvPr>
        </p:nvSpPr>
        <p:spPr>
          <a:xfrm>
            <a:off x="-6350" y="115888"/>
            <a:ext cx="9144000" cy="1143000"/>
          </a:xfrm>
        </p:spPr>
        <p:txBody>
          <a:bodyPr vert="horz" wrap="square" lIns="91440" tIns="45720" rIns="91440" bIns="45720" anchor="ctr" anchorCtr="0"/>
          <a:p>
            <a:r>
              <a:rPr lang="uk-UA" altLang="uk-UA" sz="2800" b="1" dirty="0"/>
              <a:t>Тема 6. Базова модель офісу з управління проєктами. Стратегічний, тактичний та операційний рівні.</a:t>
            </a:r>
            <a:br>
              <a:rPr lang="ru-RU" altLang="uk-UA" sz="2800" b="1" dirty="0"/>
            </a:br>
            <a:endParaRPr lang="ru-RU" altLang="uk-UA" sz="2800" dirty="0"/>
          </a:p>
        </p:txBody>
      </p:sp>
      <p:sp>
        <p:nvSpPr>
          <p:cNvPr id="3" name="Объект 2"/>
          <p:cNvSpPr>
            <a:spLocks noGrp="1"/>
          </p:cNvSpPr>
          <p:nvPr>
            <p:ph idx="1"/>
          </p:nvPr>
        </p:nvSpPr>
        <p:spPr>
          <a:xfrm>
            <a:off x="107950" y="981075"/>
            <a:ext cx="8856663" cy="4525963"/>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uk-UA" sz="2400" b="1" i="0" u="none" strike="noStrike" kern="1200" cap="none" spc="0" normalizeH="0" baseline="0" noProof="0" dirty="0">
                <a:ln>
                  <a:noFill/>
                </a:ln>
                <a:solidFill>
                  <a:schemeClr val="tx1"/>
                </a:solidFill>
                <a:effectLst/>
                <a:uLnTx/>
                <a:uFillTx/>
                <a:latin typeface="+mn-lt"/>
                <a:ea typeface="+mn-ea"/>
                <a:cs typeface="+mn-cs"/>
              </a:rPr>
              <a:t>Характеристики офісу управління </a:t>
            </a:r>
            <a:r>
              <a:rPr kumimoji="0" lang="uk-UA" sz="2400" b="1" i="0" u="none" strike="noStrike" kern="1200" cap="none" spc="0" normalizeH="0" baseline="0" noProof="0" dirty="0" err="1" smtClean="0">
                <a:ln>
                  <a:noFill/>
                </a:ln>
                <a:solidFill>
                  <a:schemeClr val="tx1"/>
                </a:solidFill>
                <a:effectLst/>
                <a:uLnTx/>
                <a:uFillTx/>
                <a:latin typeface="+mn-lt"/>
                <a:ea typeface="+mn-ea"/>
                <a:cs typeface="+mn-cs"/>
              </a:rPr>
              <a:t>проєктами</a:t>
            </a:r>
            <a:r>
              <a:rPr kumimoji="0" lang="uk-UA" sz="2400" b="1" i="0" u="none" strike="noStrike" kern="1200" cap="none" spc="0" normalizeH="0" baseline="0" noProof="0" dirty="0" smtClean="0">
                <a:ln>
                  <a:noFill/>
                </a:ln>
                <a:solidFill>
                  <a:schemeClr val="tx1"/>
                </a:solidFill>
                <a:effectLst/>
                <a:uLnTx/>
                <a:uFillTx/>
                <a:latin typeface="+mn-lt"/>
                <a:ea typeface="+mn-ea"/>
                <a:cs typeface="+mn-cs"/>
              </a:rPr>
              <a:t>:</a:t>
            </a:r>
            <a:endParaRPr kumimoji="0" lang="ru-RU"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uk-UA" sz="2400" b="0" i="0" u="none" strike="noStrike" kern="1200" cap="none" spc="0" normalizeH="0" baseline="0" noProof="0" dirty="0">
                <a:ln>
                  <a:noFill/>
                </a:ln>
                <a:solidFill>
                  <a:schemeClr val="tx1"/>
                </a:solidFill>
                <a:effectLst/>
                <a:uLnTx/>
                <a:uFillTx/>
                <a:latin typeface="+mn-lt"/>
                <a:ea typeface="+mn-ea"/>
                <a:cs typeface="+mn-cs"/>
              </a:rPr>
              <a:t>Офіс повинен сприяти доведенню до стадії завершення більшого числа </a:t>
            </a:r>
            <a:r>
              <a:rPr kumimoji="0" lang="uk-UA" sz="2400" b="0" i="0" u="none" strike="noStrike" kern="1200" cap="none" spc="0" normalizeH="0" baseline="0" noProof="0" dirty="0" smtClean="0">
                <a:ln>
                  <a:noFill/>
                </a:ln>
                <a:solidFill>
                  <a:schemeClr val="tx1"/>
                </a:solidFill>
                <a:effectLst/>
                <a:uLnTx/>
                <a:uFillTx/>
                <a:latin typeface="+mn-lt"/>
                <a:ea typeface="+mn-ea"/>
                <a:cs typeface="+mn-cs"/>
              </a:rPr>
              <a:t>проєктів </a:t>
            </a:r>
            <a:r>
              <a:rPr kumimoji="0" lang="uk-UA" sz="2400" b="0" i="0" u="none" strike="noStrike" kern="1200" cap="none" spc="0" normalizeH="0" baseline="0" noProof="0" dirty="0">
                <a:ln>
                  <a:noFill/>
                </a:ln>
                <a:solidFill>
                  <a:schemeClr val="tx1"/>
                </a:solidFill>
                <a:effectLst/>
                <a:uLnTx/>
                <a:uFillTx/>
                <a:latin typeface="+mn-lt"/>
                <a:ea typeface="+mn-ea"/>
                <a:cs typeface="+mn-cs"/>
              </a:rPr>
              <a:t>без залучення додаткових ресурсів (наприклад, кількість завершених </a:t>
            </a:r>
            <a:r>
              <a:rPr kumimoji="0" lang="uk-UA" sz="2400" b="0" i="0" u="none" strike="noStrike" kern="1200" cap="none" spc="0" normalizeH="0" baseline="0" noProof="0" dirty="0" smtClean="0">
                <a:ln>
                  <a:noFill/>
                </a:ln>
                <a:solidFill>
                  <a:schemeClr val="tx1"/>
                </a:solidFill>
                <a:effectLst/>
                <a:uLnTx/>
                <a:uFillTx/>
                <a:latin typeface="+mn-lt"/>
                <a:ea typeface="+mn-ea"/>
                <a:cs typeface="+mn-cs"/>
              </a:rPr>
              <a:t>проєктів </a:t>
            </a:r>
            <a:r>
              <a:rPr kumimoji="0" lang="uk-UA" sz="2400" b="0" i="0" u="none" strike="noStrike" kern="1200" cap="none" spc="0" normalizeH="0" baseline="0" noProof="0" dirty="0">
                <a:ln>
                  <a:noFill/>
                </a:ln>
                <a:solidFill>
                  <a:schemeClr val="tx1"/>
                </a:solidFill>
                <a:effectLst/>
                <a:uLnTx/>
                <a:uFillTx/>
                <a:latin typeface="+mn-lt"/>
                <a:ea typeface="+mn-ea"/>
                <a:cs typeface="+mn-cs"/>
              </a:rPr>
              <a:t>повинна зрости на 50%).</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uk-UA" sz="2400" b="0" i="0" u="none" strike="noStrike" kern="1200" cap="none" spc="0" normalizeH="0" baseline="0" noProof="0" dirty="0">
                <a:ln>
                  <a:noFill/>
                </a:ln>
                <a:solidFill>
                  <a:schemeClr val="tx1"/>
                </a:solidFill>
                <a:effectLst/>
                <a:uLnTx/>
                <a:uFillTx/>
                <a:latin typeface="+mn-lt"/>
                <a:ea typeface="+mn-ea"/>
                <a:cs typeface="+mn-cs"/>
              </a:rPr>
              <a:t>Більшість </a:t>
            </a:r>
            <a:r>
              <a:rPr kumimoji="0" lang="uk-UA" sz="2400" b="0" i="0" u="none" strike="noStrike" kern="1200" cap="none" spc="0" normalizeH="0" baseline="0" noProof="0" dirty="0" smtClean="0">
                <a:ln>
                  <a:noFill/>
                </a:ln>
                <a:solidFill>
                  <a:schemeClr val="tx1"/>
                </a:solidFill>
                <a:effectLst/>
                <a:uLnTx/>
                <a:uFillTx/>
                <a:latin typeface="+mn-lt"/>
                <a:ea typeface="+mn-ea"/>
                <a:cs typeface="+mn-cs"/>
              </a:rPr>
              <a:t>проєктів </a:t>
            </a:r>
            <a:r>
              <a:rPr kumimoji="0" lang="uk-UA" sz="2400" b="0" i="0" u="none" strike="noStrike" kern="1200" cap="none" spc="0" normalizeH="0" baseline="0" noProof="0" dirty="0">
                <a:ln>
                  <a:noFill/>
                </a:ln>
                <a:solidFill>
                  <a:schemeClr val="tx1"/>
                </a:solidFill>
                <a:effectLst/>
                <a:uLnTx/>
                <a:uFillTx/>
                <a:latin typeface="+mn-lt"/>
                <a:ea typeface="+mn-ea"/>
                <a:cs typeface="+mn-cs"/>
              </a:rPr>
              <a:t>повинна завершуватися в помітно скорочений термін (наприклад, ОУП повинен забезпечувати скорочення середньої тривалості виконання </a:t>
            </a:r>
            <a:r>
              <a:rPr kumimoji="0" lang="uk-UA" sz="2400" b="0" i="0" u="none" strike="noStrike" kern="1200" cap="none" spc="0" normalizeH="0" baseline="0" noProof="0" dirty="0" smtClean="0">
                <a:ln>
                  <a:noFill/>
                </a:ln>
                <a:solidFill>
                  <a:schemeClr val="tx1"/>
                </a:solidFill>
                <a:effectLst/>
                <a:uLnTx/>
                <a:uFillTx/>
                <a:latin typeface="+mn-lt"/>
                <a:ea typeface="+mn-ea"/>
                <a:cs typeface="+mn-cs"/>
              </a:rPr>
              <a:t>проєктів </a:t>
            </a:r>
            <a:r>
              <a:rPr kumimoji="0" lang="uk-UA" sz="2400" b="0" i="0" u="none" strike="noStrike" kern="1200" cap="none" spc="0" normalizeH="0" baseline="0" noProof="0" dirty="0">
                <a:ln>
                  <a:noFill/>
                </a:ln>
                <a:solidFill>
                  <a:schemeClr val="tx1"/>
                </a:solidFill>
                <a:effectLst/>
                <a:uLnTx/>
                <a:uFillTx/>
                <a:latin typeface="+mn-lt"/>
                <a:ea typeface="+mn-ea"/>
                <a:cs typeface="+mn-cs"/>
              </a:rPr>
              <a:t>на 25%).</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uk-UA" sz="2400" b="0" i="0" u="none" strike="noStrike" kern="1200" cap="none" spc="0" normalizeH="0" baseline="0" noProof="0" dirty="0">
                <a:ln>
                  <a:noFill/>
                </a:ln>
                <a:solidFill>
                  <a:schemeClr val="tx1"/>
                </a:solidFill>
                <a:effectLst/>
                <a:uLnTx/>
                <a:uFillTx/>
                <a:latin typeface="+mn-lt"/>
                <a:ea typeface="+mn-ea"/>
                <a:cs typeface="+mn-cs"/>
              </a:rPr>
              <a:t>ОУП повинен відчутно й позитивно впливати на практичні результати діяльності організацій, причому навіть некомерційних.</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uk-UA" sz="2400" b="0" i="0" u="none" strike="noStrike" kern="1200" cap="none" spc="0" normalizeH="0" baseline="0" noProof="0" dirty="0">
                <a:ln>
                  <a:noFill/>
                </a:ln>
                <a:solidFill>
                  <a:schemeClr val="tx1"/>
                </a:solidFill>
                <a:effectLst/>
                <a:uLnTx/>
                <a:uFillTx/>
                <a:latin typeface="+mn-lt"/>
                <a:ea typeface="+mn-ea"/>
                <a:cs typeface="+mn-cs"/>
              </a:rPr>
              <a:t>Весь керівний склад організації повинен бачити переваги від впровадження ОУП і ті вигоди, які впровадження офісу здатне принести кожному керівникові.</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Text Box 2"/>
          <p:cNvSpPr txBox="1"/>
          <p:nvPr/>
        </p:nvSpPr>
        <p:spPr>
          <a:xfrm>
            <a:off x="1619250" y="4652963"/>
            <a:ext cx="6777038" cy="504825"/>
          </a:xfrm>
          <a:prstGeom prst="rect">
            <a:avLst/>
          </a:prstGeom>
          <a:solidFill>
            <a:srgbClr val="1D7D2D">
              <a:alpha val="50195"/>
            </a:srgbClr>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anchor="t" anchorCtr="0"/>
          <a:p>
            <a:pPr algn="ctr">
              <a:spcBef>
                <a:spcPct val="20000"/>
              </a:spcBef>
              <a:buFontTx/>
            </a:pPr>
            <a:r>
              <a:rPr lang="ru-RU" altLang="uk-UA" sz="2100" b="1" dirty="0">
                <a:latin typeface="Arial" panose="020B0604020202020204" pitchFamily="34" charset="0"/>
              </a:rPr>
              <a:t>Продукт та результат проєкту</a:t>
            </a:r>
            <a:endParaRPr lang="ru-RU" altLang="uk-UA" sz="2100" b="1" dirty="0">
              <a:latin typeface="Arial" panose="020B0604020202020204" pitchFamily="34" charset="0"/>
            </a:endParaRPr>
          </a:p>
        </p:txBody>
      </p:sp>
      <p:sp>
        <p:nvSpPr>
          <p:cNvPr id="79874" name="Rectangle 3"/>
          <p:cNvSpPr>
            <a:spLocks noGrp="1"/>
          </p:cNvSpPr>
          <p:nvPr>
            <p:ph type="title"/>
          </p:nvPr>
        </p:nvSpPr>
        <p:spPr>
          <a:xfrm>
            <a:off x="179388" y="0"/>
            <a:ext cx="8964612" cy="1131888"/>
          </a:xfrm>
        </p:spPr>
        <p:txBody>
          <a:bodyPr vert="horz" wrap="square" lIns="91440" tIns="45720" rIns="91440" bIns="45720" anchor="ctr" anchorCtr="0"/>
          <a:p>
            <a:pPr eaLnBrk="1" hangingPunct="1"/>
            <a:r>
              <a:rPr lang="ru-RU" altLang="uk-UA" sz="3200" b="1" dirty="0">
                <a:latin typeface="Times New Roman Cyr" pitchFamily="18" charset="-52"/>
              </a:rPr>
              <a:t>Народження проєктів для підприємства. Де?</a:t>
            </a:r>
            <a:endParaRPr lang="ru-RU" altLang="uk-UA" sz="3200" b="1" dirty="0">
              <a:latin typeface="Times New Roman Cyr" pitchFamily="18" charset="-52"/>
            </a:endParaRPr>
          </a:p>
        </p:txBody>
      </p:sp>
      <p:sp>
        <p:nvSpPr>
          <p:cNvPr id="79875" name="Text Box 9"/>
          <p:cNvSpPr>
            <a:spLocks noGrp="1"/>
          </p:cNvSpPr>
          <p:nvPr>
            <p:ph idx="1"/>
          </p:nvPr>
        </p:nvSpPr>
        <p:spPr>
          <a:xfrm>
            <a:off x="1587500" y="3946525"/>
            <a:ext cx="6777038" cy="587375"/>
          </a:xfrm>
          <a:solidFill>
            <a:srgbClr val="CCFFFF">
              <a:alpha val="50195"/>
            </a:srgbClr>
          </a:solidFill>
          <a:ln>
            <a:solidFill>
              <a:schemeClr val="tx1"/>
            </a:solidFill>
            <a:miter/>
          </a:ln>
          <a:effectLst>
            <a:outerShdw dist="107763" dir="2699999" algn="ctr" rotWithShape="0">
              <a:schemeClr val="bg2"/>
            </a:outerShdw>
          </a:effectLst>
        </p:spPr>
        <p:txBody>
          <a:bodyPr vert="horz" wrap="square" lIns="91440" tIns="45720" rIns="91440" bIns="45720" anchor="t" anchorCtr="0"/>
          <a:p>
            <a:pPr marL="0" indent="0" algn="ctr" eaLnBrk="1" hangingPunct="1">
              <a:buFontTx/>
              <a:buNone/>
            </a:pPr>
            <a:r>
              <a:rPr lang="ru-RU" altLang="uk-UA" sz="2400" b="1" dirty="0"/>
              <a:t>Технологічні процеси</a:t>
            </a:r>
            <a:endParaRPr lang="ru-RU" altLang="uk-UA" sz="2400" b="1" dirty="0"/>
          </a:p>
        </p:txBody>
      </p:sp>
      <p:sp>
        <p:nvSpPr>
          <p:cNvPr id="89092" name="Text Box 4"/>
          <p:cNvSpPr txBox="1">
            <a:spLocks noChangeArrowheads="1"/>
          </p:cNvSpPr>
          <p:nvPr/>
        </p:nvSpPr>
        <p:spPr bwMode="auto">
          <a:xfrm>
            <a:off x="1752600" y="2057400"/>
            <a:ext cx="6416675" cy="831850"/>
          </a:xfrm>
          <a:prstGeom prst="rect">
            <a:avLst/>
          </a:prstGeom>
          <a:solidFill>
            <a:srgbClr val="FFFF99">
              <a:alpha val="50000"/>
            </a:srgbClr>
          </a:solidFill>
          <a:ln w="9525">
            <a:solidFill>
              <a:schemeClr val="tx1"/>
            </a:solidFill>
            <a:miter lim="800000"/>
          </a:ln>
          <a:effectLst>
            <a:outerShdw dist="107763" dir="2700000" algn="ctr" rotWithShape="0">
              <a:schemeClr val="bg2"/>
            </a:outerShdw>
          </a:effectLst>
        </p:spPr>
        <p:txBody>
          <a:bodyPr>
            <a:spAutoFit/>
          </a:bodyPr>
          <a:lstStyle/>
          <a:p>
            <a:pPr marR="0" algn="ctr" defTabSz="914400" eaLnBrk="0" hangingPunct="0">
              <a:buClrTx/>
              <a:buSzTx/>
              <a:buFontTx/>
              <a:buNone/>
              <a:defRPr/>
            </a:pPr>
            <a:r>
              <a:rPr kumimoji="1" lang="ru-RU" sz="2400" b="1" kern="1200" cap="none" spc="0" normalizeH="0" baseline="0" noProof="0" dirty="0" err="1">
                <a:effectLst>
                  <a:outerShdw blurRad="38100" dist="38100" dir="2700000" algn="tl">
                    <a:srgbClr val="FFFFFF"/>
                  </a:outerShdw>
                </a:effectLst>
                <a:latin typeface="Times New Roman" panose="02020603050405020304" charset="0"/>
                <a:ea typeface="+mn-ea"/>
                <a:cs typeface="+mn-cs"/>
              </a:rPr>
              <a:t>Бізнес</a:t>
            </a:r>
            <a:r>
              <a:rPr kumimoji="1" lang="ru-RU" sz="2400" b="1" kern="1200" cap="none" spc="0" normalizeH="0" baseline="0" noProof="0" dirty="0">
                <a:effectLst>
                  <a:outerShdw blurRad="38100" dist="38100" dir="2700000" algn="tl">
                    <a:srgbClr val="FFFFFF"/>
                  </a:outerShdw>
                </a:effectLst>
                <a:latin typeface="Times New Roman" panose="02020603050405020304" charset="0"/>
                <a:ea typeface="+mn-ea"/>
                <a:cs typeface="+mn-cs"/>
              </a:rPr>
              <a:t> </a:t>
            </a:r>
            <a:r>
              <a:rPr kumimoji="1" lang="ru-RU" sz="2400" b="1" kern="1200" cap="none" spc="0" normalizeH="0" baseline="0" noProof="0" dirty="0" err="1">
                <a:effectLst>
                  <a:outerShdw blurRad="38100" dist="38100" dir="2700000" algn="tl">
                    <a:srgbClr val="FFFFFF"/>
                  </a:outerShdw>
                </a:effectLst>
                <a:latin typeface="Times New Roman" panose="02020603050405020304" charset="0"/>
                <a:ea typeface="+mn-ea"/>
                <a:cs typeface="+mn-cs"/>
              </a:rPr>
              <a:t>процеси</a:t>
            </a:r>
            <a:endParaRPr kumimoji="1" lang="ru-RU" sz="2400" b="1" kern="1200" cap="none" spc="0" normalizeH="0" baseline="0" noProof="0" dirty="0">
              <a:effectLst>
                <a:outerShdw blurRad="38100" dist="38100" dir="2700000" algn="tl">
                  <a:srgbClr val="FFFFFF"/>
                </a:outerShdw>
              </a:effectLst>
              <a:latin typeface="Times New Roman" panose="02020603050405020304" charset="0"/>
              <a:ea typeface="+mn-ea"/>
              <a:cs typeface="+mn-cs"/>
            </a:endParaRPr>
          </a:p>
          <a:p>
            <a:pPr marR="0" algn="ctr" defTabSz="914400" eaLnBrk="0" hangingPunct="0">
              <a:buClrTx/>
              <a:buSzTx/>
              <a:buFontTx/>
              <a:buNone/>
              <a:defRPr/>
            </a:pPr>
            <a:r>
              <a:rPr kumimoji="1" lang="ru-RU" sz="2400" b="1" kern="1200" cap="none" spc="0" normalizeH="0" baseline="0" noProof="0" dirty="0" err="1">
                <a:effectLst>
                  <a:outerShdw blurRad="38100" dist="38100" dir="2700000" algn="tl">
                    <a:srgbClr val="FFFFFF"/>
                  </a:outerShdw>
                </a:effectLst>
                <a:latin typeface="Times New Roman" panose="02020603050405020304" charset="0"/>
                <a:ea typeface="+mn-ea"/>
                <a:cs typeface="+mn-cs"/>
              </a:rPr>
              <a:t>Бізнес</a:t>
            </a:r>
            <a:r>
              <a:rPr kumimoji="1" lang="ru-RU" sz="2400" b="1" kern="1200" cap="none" spc="0" normalizeH="0" baseline="0" noProof="0" dirty="0">
                <a:effectLst>
                  <a:outerShdw blurRad="38100" dist="38100" dir="2700000" algn="tl">
                    <a:srgbClr val="FFFFFF"/>
                  </a:outerShdw>
                </a:effectLst>
                <a:latin typeface="Times New Roman" panose="02020603050405020304" charset="0"/>
                <a:ea typeface="+mn-ea"/>
                <a:cs typeface="+mn-cs"/>
              </a:rPr>
              <a:t> </a:t>
            </a:r>
            <a:r>
              <a:rPr kumimoji="1" lang="ru-RU" sz="2400" b="1" kern="1200" cap="none" spc="0" normalizeH="0" baseline="0" noProof="0" dirty="0" err="1">
                <a:effectLst>
                  <a:outerShdw blurRad="38100" dist="38100" dir="2700000" algn="tl">
                    <a:srgbClr val="FFFFFF"/>
                  </a:outerShdw>
                </a:effectLst>
                <a:latin typeface="Times New Roman" panose="02020603050405020304" charset="0"/>
                <a:ea typeface="+mn-ea"/>
                <a:cs typeface="+mn-cs"/>
              </a:rPr>
              <a:t>функції</a:t>
            </a:r>
            <a:endParaRPr kumimoji="1" lang="ru-RU" sz="2400" b="1" kern="1200" cap="none" spc="0" normalizeH="0" baseline="0" noProof="0" dirty="0">
              <a:effectLst>
                <a:outerShdw blurRad="38100" dist="38100" dir="2700000" algn="tl">
                  <a:srgbClr val="FFFFFF"/>
                </a:outerShdw>
              </a:effectLst>
              <a:latin typeface="Times New Roman" panose="02020603050405020304" charset="0"/>
              <a:ea typeface="+mn-ea"/>
              <a:cs typeface="+mn-cs"/>
            </a:endParaRPr>
          </a:p>
        </p:txBody>
      </p:sp>
      <p:sp>
        <p:nvSpPr>
          <p:cNvPr id="89093" name="Text Box 5"/>
          <p:cNvSpPr txBox="1">
            <a:spLocks noChangeArrowheads="1"/>
          </p:cNvSpPr>
          <p:nvPr/>
        </p:nvSpPr>
        <p:spPr bwMode="auto">
          <a:xfrm>
            <a:off x="1752600" y="3276600"/>
            <a:ext cx="6400800" cy="466725"/>
          </a:xfrm>
          <a:prstGeom prst="rect">
            <a:avLst/>
          </a:prstGeom>
          <a:solidFill>
            <a:srgbClr val="CCFFCC">
              <a:alpha val="50000"/>
            </a:srgbClr>
          </a:solidFill>
          <a:ln w="9525">
            <a:solidFill>
              <a:schemeClr val="tx1"/>
            </a:solidFill>
            <a:miter lim="800000"/>
          </a:ln>
          <a:effectLst>
            <a:outerShdw dist="107763" dir="2700000" algn="ctr" rotWithShape="0">
              <a:schemeClr val="bg2"/>
            </a:outerShdw>
          </a:effectLst>
        </p:spPr>
        <p:txBody>
          <a:bodyPr>
            <a:spAutoFit/>
          </a:bodyPr>
          <a:lstStyle/>
          <a:p>
            <a:pPr marR="0" algn="ctr" defTabSz="914400" eaLnBrk="0" hangingPunct="0">
              <a:spcBef>
                <a:spcPct val="50000"/>
              </a:spcBef>
              <a:buClrTx/>
              <a:buSzTx/>
              <a:buFontTx/>
              <a:buNone/>
              <a:defRPr/>
            </a:pPr>
            <a:r>
              <a:rPr kumimoji="1" lang="ru-RU" sz="2400" b="1" kern="1200" cap="none" spc="0" normalizeH="0" baseline="0" noProof="0" dirty="0" err="1">
                <a:effectLst>
                  <a:outerShdw blurRad="38100" dist="38100" dir="2700000" algn="tl">
                    <a:srgbClr val="FFFFFF"/>
                  </a:outerShdw>
                </a:effectLst>
                <a:latin typeface="Times New Roman" panose="02020603050405020304" charset="0"/>
                <a:ea typeface="+mn-ea"/>
                <a:cs typeface="+mn-cs"/>
              </a:rPr>
              <a:t>Виробничі</a:t>
            </a:r>
            <a:r>
              <a:rPr kumimoji="1" lang="ru-RU" sz="2400" b="1" kern="1200" cap="none" spc="0" normalizeH="0" baseline="0" noProof="0" dirty="0">
                <a:effectLst>
                  <a:outerShdw blurRad="38100" dist="38100" dir="2700000" algn="tl">
                    <a:srgbClr val="FFFFFF"/>
                  </a:outerShdw>
                </a:effectLst>
                <a:latin typeface="Times New Roman" panose="02020603050405020304" charset="0"/>
                <a:ea typeface="+mn-ea"/>
                <a:cs typeface="+mn-cs"/>
              </a:rPr>
              <a:t> </a:t>
            </a:r>
            <a:r>
              <a:rPr kumimoji="1" lang="ru-RU" sz="2400" b="1" kern="1200" cap="none" spc="0" normalizeH="0" baseline="0" noProof="0" dirty="0" err="1">
                <a:effectLst>
                  <a:outerShdw blurRad="38100" dist="38100" dir="2700000" algn="tl">
                    <a:srgbClr val="FFFFFF"/>
                  </a:outerShdw>
                </a:effectLst>
                <a:latin typeface="Times New Roman" panose="02020603050405020304" charset="0"/>
                <a:ea typeface="+mn-ea"/>
                <a:cs typeface="+mn-cs"/>
              </a:rPr>
              <a:t>процеси</a:t>
            </a:r>
            <a:endParaRPr kumimoji="1" lang="ru-RU" sz="2400" kern="1200" cap="none" spc="0" normalizeH="0" baseline="0" noProof="0" dirty="0">
              <a:latin typeface="Times New Roman" panose="02020603050405020304" charset="0"/>
              <a:ea typeface="+mn-ea"/>
              <a:cs typeface="+mn-cs"/>
            </a:endParaRPr>
          </a:p>
        </p:txBody>
      </p:sp>
      <p:sp>
        <p:nvSpPr>
          <p:cNvPr id="79878" name="Line 6"/>
          <p:cNvSpPr/>
          <p:nvPr/>
        </p:nvSpPr>
        <p:spPr>
          <a:xfrm>
            <a:off x="1676400" y="2514600"/>
            <a:ext cx="6400800" cy="0"/>
          </a:xfrm>
          <a:prstGeom prst="line">
            <a:avLst/>
          </a:prstGeom>
          <a:ln w="9525" cap="flat" cmpd="sng">
            <a:solidFill>
              <a:schemeClr val="tx1"/>
            </a:solidFill>
            <a:prstDash val="solid"/>
            <a:round/>
            <a:headEnd type="none" w="med" len="med"/>
            <a:tailEnd type="none" w="med" len="med"/>
          </a:ln>
        </p:spPr>
      </p:sp>
      <p:sp>
        <p:nvSpPr>
          <p:cNvPr id="79879" name="AutoShape 7"/>
          <p:cNvSpPr/>
          <p:nvPr/>
        </p:nvSpPr>
        <p:spPr>
          <a:xfrm>
            <a:off x="914400" y="5334000"/>
            <a:ext cx="7696200" cy="685800"/>
          </a:xfrm>
          <a:prstGeom prst="rightArrow">
            <a:avLst>
              <a:gd name="adj1" fmla="val 50000"/>
              <a:gd name="adj2" fmla="val 280503"/>
            </a:avLst>
          </a:prstGeom>
          <a:solidFill>
            <a:srgbClr val="CCFFCC"/>
          </a:solidFill>
          <a:ln w="9525" cap="flat" cmpd="sng">
            <a:solidFill>
              <a:schemeClr val="tx1"/>
            </a:solidFill>
            <a:prstDash val="solid"/>
            <a:miter/>
            <a:headEnd type="none" w="med" len="med"/>
            <a:tailEnd type="none" w="med" len="med"/>
          </a:ln>
        </p:spPr>
        <p:txBody>
          <a:bodyPr wrap="none" anchor="ctr" anchorCtr="0"/>
          <a:p>
            <a:pPr algn="ctr" eaLnBrk="0" hangingPunct="0">
              <a:buFontTx/>
            </a:pPr>
            <a:r>
              <a:rPr lang="ru-RU" altLang="uk-UA" sz="2400" b="1" dirty="0">
                <a:latin typeface="Times New Roman" panose="02020603050405020304" charset="0"/>
              </a:rPr>
              <a:t>Напрямок виробництва товару (послуги)</a:t>
            </a:r>
            <a:endParaRPr lang="ru-RU" altLang="uk-UA" sz="2400" dirty="0">
              <a:latin typeface="Times New Roman" panose="02020603050405020304" charset="0"/>
            </a:endParaRPr>
          </a:p>
        </p:txBody>
      </p:sp>
      <p:sp>
        <p:nvSpPr>
          <p:cNvPr id="79880" name="AutoShape 8"/>
          <p:cNvSpPr/>
          <p:nvPr/>
        </p:nvSpPr>
        <p:spPr>
          <a:xfrm>
            <a:off x="250825" y="836613"/>
            <a:ext cx="762000" cy="4495800"/>
          </a:xfrm>
          <a:prstGeom prst="upArrow">
            <a:avLst>
              <a:gd name="adj1" fmla="val 50000"/>
              <a:gd name="adj2" fmla="val 147500"/>
            </a:avLst>
          </a:prstGeom>
          <a:solidFill>
            <a:srgbClr val="CCFFCC"/>
          </a:solidFill>
          <a:ln w="9525" cap="flat" cmpd="sng">
            <a:solidFill>
              <a:schemeClr val="tx1"/>
            </a:solidFill>
            <a:prstDash val="solid"/>
            <a:miter/>
            <a:headEnd type="none" w="med" len="med"/>
            <a:tailEnd type="none" w="med" len="med"/>
          </a:ln>
        </p:spPr>
        <p:txBody>
          <a:bodyPr vert="eaVert" wrap="none" anchor="ctr" anchorCtr="0"/>
          <a:p>
            <a:pPr algn="ctr" eaLnBrk="0" hangingPunct="0">
              <a:buFontTx/>
            </a:pPr>
            <a:r>
              <a:rPr lang="ru-RU" altLang="uk-UA" sz="2400" b="1" dirty="0">
                <a:latin typeface="Times New Roman" panose="02020603050405020304" charset="0"/>
              </a:rPr>
              <a:t>Напрямок розвитку</a:t>
            </a:r>
            <a:endParaRPr lang="ru-RU" altLang="uk-UA" sz="2400" b="1" dirty="0">
              <a:latin typeface="Times New Roman" panose="02020603050405020304" charset="0"/>
            </a:endParaRPr>
          </a:p>
        </p:txBody>
      </p:sp>
      <p:sp>
        <p:nvSpPr>
          <p:cNvPr id="79881" name="Line 10"/>
          <p:cNvSpPr/>
          <p:nvPr/>
        </p:nvSpPr>
        <p:spPr>
          <a:xfrm flipH="1">
            <a:off x="4114800" y="2895600"/>
            <a:ext cx="228600" cy="381000"/>
          </a:xfrm>
          <a:prstGeom prst="line">
            <a:avLst/>
          </a:prstGeom>
          <a:ln w="9525" cap="flat" cmpd="sng">
            <a:solidFill>
              <a:schemeClr val="tx1"/>
            </a:solidFill>
            <a:prstDash val="solid"/>
            <a:round/>
            <a:headEnd type="none" w="med" len="med"/>
            <a:tailEnd type="triangle" w="med" len="med"/>
          </a:ln>
        </p:spPr>
      </p:sp>
      <p:sp>
        <p:nvSpPr>
          <p:cNvPr id="79882" name="Line 11"/>
          <p:cNvSpPr/>
          <p:nvPr/>
        </p:nvSpPr>
        <p:spPr>
          <a:xfrm flipH="1">
            <a:off x="4648200" y="3810000"/>
            <a:ext cx="304800" cy="304800"/>
          </a:xfrm>
          <a:prstGeom prst="line">
            <a:avLst/>
          </a:prstGeom>
          <a:ln w="9525" cap="flat" cmpd="sng">
            <a:solidFill>
              <a:schemeClr val="tx1"/>
            </a:solidFill>
            <a:prstDash val="solid"/>
            <a:round/>
            <a:headEnd type="none" w="med" len="med"/>
            <a:tailEnd type="triangle" w="med" len="med"/>
          </a:ln>
        </p:spPr>
      </p:sp>
      <p:sp>
        <p:nvSpPr>
          <p:cNvPr id="89100" name="AutoShape 12"/>
          <p:cNvSpPr>
            <a:spLocks noChangeArrowheads="1"/>
          </p:cNvSpPr>
          <p:nvPr/>
        </p:nvSpPr>
        <p:spPr bwMode="auto">
          <a:xfrm>
            <a:off x="838200" y="1524000"/>
            <a:ext cx="1981200" cy="3810000"/>
          </a:xfrm>
          <a:prstGeom prst="upArrow">
            <a:avLst>
              <a:gd name="adj1" fmla="val 50000"/>
              <a:gd name="adj2" fmla="val 48077"/>
            </a:avLst>
          </a:prstGeom>
          <a:solidFill>
            <a:schemeClr val="folHlink"/>
          </a:solidFill>
          <a:ln w="9525">
            <a:solidFill>
              <a:schemeClr val="tx1"/>
            </a:solidFill>
            <a:miter lim="800000"/>
          </a:ln>
          <a:effectLst/>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ru-RU"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charset="0"/>
                <a:ea typeface="+mn-ea"/>
                <a:cs typeface="+mn-cs"/>
              </a:rPr>
              <a:t>Система </a:t>
            </a:r>
            <a:r>
              <a:rPr kumimoji="1" lang="ru-RU" sz="24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charset="0"/>
                <a:ea typeface="+mn-ea"/>
                <a:cs typeface="+mn-cs"/>
              </a:rPr>
              <a:t>якості</a:t>
            </a:r>
            <a:r>
              <a:rPr kumimoji="1" lang="ru-RU"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charset="0"/>
                <a:ea typeface="+mn-ea"/>
                <a:cs typeface="+mn-cs"/>
              </a:rPr>
              <a:t>-</a:t>
            </a:r>
            <a:r>
              <a:rPr kumimoji="1" lang="en-US"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charset="0"/>
                <a:ea typeface="+mn-ea"/>
                <a:cs typeface="+mn-cs"/>
              </a:rPr>
              <a:t>TQM</a:t>
            </a:r>
            <a:endParaRPr kumimoji="1" lang="uk-UA"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1" lang="ru-RU" sz="24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charset="0"/>
                <a:ea typeface="+mn-ea"/>
                <a:cs typeface="+mn-cs"/>
              </a:rPr>
              <a:t>Ресурси</a:t>
            </a:r>
            <a:endParaRPr kumimoji="1" lang="ru-RU" sz="2400" b="1" i="0" u="none" strike="noStrike" kern="1200" cap="none" spc="0" normalizeH="0" baseline="0" noProof="0" dirty="0">
              <a:ln>
                <a:noFill/>
              </a:ln>
              <a:solidFill>
                <a:schemeClr val="tx1"/>
              </a:solidFill>
              <a:effectLst/>
              <a:uLnTx/>
              <a:uFillTx/>
              <a:latin typeface="Times New Roman" panose="02020603050405020304" charset="0"/>
              <a:ea typeface="+mn-ea"/>
              <a:cs typeface="+mn-cs"/>
            </a:endParaRPr>
          </a:p>
        </p:txBody>
      </p:sp>
      <p:sp>
        <p:nvSpPr>
          <p:cNvPr id="89101" name="AutoShape 13"/>
          <p:cNvSpPr>
            <a:spLocks noChangeArrowheads="1"/>
          </p:cNvSpPr>
          <p:nvPr/>
        </p:nvSpPr>
        <p:spPr bwMode="auto">
          <a:xfrm>
            <a:off x="7239000" y="1524000"/>
            <a:ext cx="1905000" cy="3886200"/>
          </a:xfrm>
          <a:prstGeom prst="upArrow">
            <a:avLst>
              <a:gd name="adj1" fmla="val 50000"/>
              <a:gd name="adj2" fmla="val 51000"/>
            </a:avLst>
          </a:prstGeom>
          <a:solidFill>
            <a:schemeClr val="folHlink"/>
          </a:solidFill>
          <a:ln w="9525">
            <a:solidFill>
              <a:schemeClr val="tx1"/>
            </a:solidFill>
            <a:miter lim="800000"/>
          </a:ln>
          <a:effectLst/>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ru-RU"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charset="0"/>
                <a:ea typeface="+mn-ea"/>
                <a:cs typeface="+mn-cs"/>
              </a:rPr>
              <a:t>Система </a:t>
            </a:r>
            <a:r>
              <a:rPr kumimoji="1" lang="ru-RU" sz="24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charset="0"/>
                <a:ea typeface="+mn-ea"/>
                <a:cs typeface="+mn-cs"/>
              </a:rPr>
              <a:t>реінженірингу</a:t>
            </a:r>
            <a:endParaRPr kumimoji="1" lang="ru-RU"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1" lang="ru-RU" sz="24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charset="0"/>
                <a:ea typeface="+mn-ea"/>
                <a:cs typeface="+mn-cs"/>
              </a:rPr>
              <a:t>Продукти</a:t>
            </a:r>
            <a:endParaRPr kumimoji="1" lang="ru-RU"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charset="0"/>
              <a:ea typeface="+mn-ea"/>
              <a:cs typeface="+mn-cs"/>
            </a:endParaRPr>
          </a:p>
        </p:txBody>
      </p:sp>
      <p:sp>
        <p:nvSpPr>
          <p:cNvPr id="79885" name="Oval 14"/>
          <p:cNvSpPr/>
          <p:nvPr/>
        </p:nvSpPr>
        <p:spPr>
          <a:xfrm>
            <a:off x="2133600" y="4191000"/>
            <a:ext cx="304800" cy="3048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79886" name="Oval 15"/>
          <p:cNvSpPr/>
          <p:nvPr/>
        </p:nvSpPr>
        <p:spPr>
          <a:xfrm>
            <a:off x="2209800" y="3352800"/>
            <a:ext cx="304800" cy="3810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79887" name="Oval 16"/>
          <p:cNvSpPr/>
          <p:nvPr/>
        </p:nvSpPr>
        <p:spPr>
          <a:xfrm>
            <a:off x="2133600" y="2438400"/>
            <a:ext cx="381000" cy="3810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79888" name="Oval 17"/>
          <p:cNvSpPr/>
          <p:nvPr/>
        </p:nvSpPr>
        <p:spPr>
          <a:xfrm>
            <a:off x="7620000" y="2514600"/>
            <a:ext cx="228600" cy="3048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79889" name="Oval 18"/>
          <p:cNvSpPr/>
          <p:nvPr/>
        </p:nvSpPr>
        <p:spPr>
          <a:xfrm>
            <a:off x="7543800" y="3429000"/>
            <a:ext cx="304800" cy="3048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79890" name="Oval 19"/>
          <p:cNvSpPr/>
          <p:nvPr/>
        </p:nvSpPr>
        <p:spPr>
          <a:xfrm>
            <a:off x="7543800" y="4267200"/>
            <a:ext cx="304800" cy="3048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79891" name="Oval 20"/>
          <p:cNvSpPr/>
          <p:nvPr/>
        </p:nvSpPr>
        <p:spPr>
          <a:xfrm>
            <a:off x="990600" y="6172200"/>
            <a:ext cx="304800" cy="3048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89109" name="Text Box 21"/>
          <p:cNvSpPr txBox="1">
            <a:spLocks noChangeArrowheads="1"/>
          </p:cNvSpPr>
          <p:nvPr/>
        </p:nvSpPr>
        <p:spPr bwMode="auto">
          <a:xfrm>
            <a:off x="1431925" y="6061075"/>
            <a:ext cx="6681788" cy="461963"/>
          </a:xfrm>
          <a:prstGeom prst="rect">
            <a:avLst/>
          </a:prstGeom>
          <a:noFill/>
          <a:ln>
            <a:noFill/>
          </a:ln>
          <a:effectLst/>
        </p:spPr>
        <p:txBody>
          <a:bodyPr wrap="none">
            <a:spAutoFit/>
          </a:bodyPr>
          <a:lstStyle/>
          <a:p>
            <a:pPr marR="0" defTabSz="914400" eaLnBrk="0" hangingPunct="0">
              <a:buClrTx/>
              <a:buSzTx/>
              <a:buFontTx/>
              <a:buNone/>
              <a:defRPr/>
            </a:pPr>
            <a:r>
              <a:rPr kumimoji="1" lang="ru-RU" sz="2400" kern="1200" cap="none" spc="0" normalizeH="0" baseline="0" noProof="0" dirty="0">
                <a:latin typeface="Times New Roman" panose="02020603050405020304" charset="0"/>
                <a:ea typeface="+mn-ea"/>
                <a:cs typeface="+mn-cs"/>
              </a:rPr>
              <a:t>- </a:t>
            </a:r>
            <a:r>
              <a:rPr kumimoji="1" lang="ru-RU" sz="2400" b="1" kern="1200" cap="none" spc="0" normalizeH="0" baseline="0" noProof="0" dirty="0" err="1">
                <a:effectLst>
                  <a:outerShdw blurRad="38100" dist="38100" dir="2700000" algn="tl">
                    <a:srgbClr val="FFFFFF"/>
                  </a:outerShdw>
                </a:effectLst>
                <a:latin typeface="Times New Roman" panose="02020603050405020304" charset="0"/>
                <a:ea typeface="+mn-ea"/>
                <a:cs typeface="+mn-cs"/>
              </a:rPr>
              <a:t>проєкти</a:t>
            </a:r>
            <a:r>
              <a:rPr kumimoji="1" lang="ru-RU" sz="2400" b="1" kern="1200" cap="none" spc="0" normalizeH="0" baseline="0" noProof="0" dirty="0">
                <a:effectLst>
                  <a:outerShdw blurRad="38100" dist="38100" dir="2700000" algn="tl">
                    <a:srgbClr val="FFFFFF"/>
                  </a:outerShdw>
                </a:effectLst>
                <a:latin typeface="Times New Roman" panose="02020603050405020304" charset="0"/>
                <a:ea typeface="+mn-ea"/>
                <a:cs typeface="+mn-cs"/>
              </a:rPr>
              <a:t> </a:t>
            </a:r>
            <a:r>
              <a:rPr kumimoji="1" lang="ru-RU" sz="2400" b="1" kern="1200" cap="none" spc="0" normalizeH="0" baseline="0" noProof="0" dirty="0" err="1">
                <a:effectLst>
                  <a:outerShdw blurRad="38100" dist="38100" dir="2700000" algn="tl">
                    <a:srgbClr val="FFFFFF"/>
                  </a:outerShdw>
                </a:effectLst>
                <a:latin typeface="Times New Roman" panose="02020603050405020304" charset="0"/>
                <a:ea typeface="+mn-ea"/>
                <a:cs typeface="+mn-cs"/>
              </a:rPr>
              <a:t>покращень</a:t>
            </a:r>
            <a:r>
              <a:rPr kumimoji="1" lang="ru-RU" sz="2400" b="1" kern="1200" cap="none" spc="0" normalizeH="0" baseline="0" noProof="0" dirty="0">
                <a:effectLst>
                  <a:outerShdw blurRad="38100" dist="38100" dir="2700000" algn="tl">
                    <a:srgbClr val="FFFFFF"/>
                  </a:outerShdw>
                </a:effectLst>
                <a:latin typeface="Times New Roman" panose="02020603050405020304" charset="0"/>
                <a:ea typeface="+mn-ea"/>
                <a:cs typeface="+mn-cs"/>
              </a:rPr>
              <a:t> </a:t>
            </a:r>
            <a:r>
              <a:rPr kumimoji="1" lang="ru-RU" sz="2400" b="1" kern="1200" cap="none" spc="0" normalizeH="0" baseline="0" noProof="0" dirty="0" err="1">
                <a:effectLst>
                  <a:outerShdw blurRad="38100" dist="38100" dir="2700000" algn="tl">
                    <a:srgbClr val="FFFFFF"/>
                  </a:outerShdw>
                </a:effectLst>
                <a:latin typeface="Times New Roman" panose="02020603050405020304" charset="0"/>
                <a:ea typeface="+mn-ea"/>
                <a:cs typeface="+mn-cs"/>
              </a:rPr>
              <a:t>якості</a:t>
            </a:r>
            <a:r>
              <a:rPr kumimoji="1" lang="ru-RU" sz="2400" b="1" kern="1200" cap="none" spc="0" normalizeH="0" baseline="0" noProof="0" dirty="0">
                <a:effectLst>
                  <a:outerShdw blurRad="38100" dist="38100" dir="2700000" algn="tl">
                    <a:srgbClr val="FFFFFF"/>
                  </a:outerShdw>
                </a:effectLst>
                <a:latin typeface="Times New Roman" panose="02020603050405020304" charset="0"/>
                <a:ea typeface="+mn-ea"/>
                <a:cs typeface="+mn-cs"/>
              </a:rPr>
              <a:t> та </a:t>
            </a:r>
            <a:r>
              <a:rPr kumimoji="1" lang="ru-RU" sz="2400" b="1" kern="1200" cap="none" spc="0" normalizeH="0" baseline="0" noProof="0" dirty="0" err="1">
                <a:effectLst>
                  <a:outerShdw blurRad="38100" dist="38100" dir="2700000" algn="tl">
                    <a:srgbClr val="FFFFFF"/>
                  </a:outerShdw>
                </a:effectLst>
                <a:latin typeface="Times New Roman" panose="02020603050405020304" charset="0"/>
                <a:ea typeface="+mn-ea"/>
                <a:cs typeface="+mn-cs"/>
              </a:rPr>
              <a:t>реінжинірингу</a:t>
            </a:r>
            <a:endParaRPr kumimoji="1" lang="ru-RU" sz="2400" kern="1200" cap="none" spc="0" normalizeH="0" baseline="0" noProof="0" dirty="0">
              <a:latin typeface="Times New Roman" panose="02020603050405020304" charset="0"/>
              <a:ea typeface="+mn-ea"/>
              <a:cs typeface="+mn-cs"/>
            </a:endParaRPr>
          </a:p>
        </p:txBody>
      </p:sp>
      <p:sp>
        <p:nvSpPr>
          <p:cNvPr id="79893" name="Oval 22"/>
          <p:cNvSpPr/>
          <p:nvPr/>
        </p:nvSpPr>
        <p:spPr>
          <a:xfrm>
            <a:off x="2124075" y="4724400"/>
            <a:ext cx="304800" cy="3048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79894" name="Oval 23"/>
          <p:cNvSpPr/>
          <p:nvPr/>
        </p:nvSpPr>
        <p:spPr>
          <a:xfrm>
            <a:off x="7524750" y="4724400"/>
            <a:ext cx="304800" cy="3048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79895" name="AutoShape 24"/>
          <p:cNvSpPr/>
          <p:nvPr/>
        </p:nvSpPr>
        <p:spPr>
          <a:xfrm rot="-2015410">
            <a:off x="323850" y="2852738"/>
            <a:ext cx="7273925" cy="1008062"/>
          </a:xfrm>
          <a:prstGeom prst="rightArrow">
            <a:avLst>
              <a:gd name="adj1" fmla="val 50000"/>
              <a:gd name="adj2" fmla="val 180360"/>
            </a:avLst>
          </a:prstGeom>
          <a:solidFill>
            <a:schemeClr val="accent1">
              <a:alpha val="25882"/>
            </a:schemeClr>
          </a:solidFill>
          <a:ln w="9525" cap="flat" cmpd="sng">
            <a:solidFill>
              <a:schemeClr val="tx1"/>
            </a:solidFill>
            <a:prstDash val="solid"/>
            <a:miter/>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89113" name="Rectangle 25"/>
          <p:cNvSpPr>
            <a:spLocks noChangeArrowheads="1"/>
          </p:cNvSpPr>
          <p:nvPr/>
        </p:nvSpPr>
        <p:spPr bwMode="auto">
          <a:xfrm>
            <a:off x="3419475" y="1196975"/>
            <a:ext cx="4824413" cy="430213"/>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ru-RU" sz="2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Cyr" pitchFamily="18" charset="-52"/>
                <a:ea typeface="+mn-ea"/>
                <a:cs typeface="+mn-cs"/>
              </a:rPr>
              <a:t>Напрямок</a:t>
            </a:r>
            <a:r>
              <a:rPr kumimoji="0" lang="ru-RU" sz="2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Cyr" pitchFamily="18" charset="-52"/>
                <a:ea typeface="+mn-ea"/>
                <a:cs typeface="+mn-cs"/>
              </a:rPr>
              <a:t> </a:t>
            </a:r>
            <a:r>
              <a:rPr kumimoji="0" lang="ru-RU" sz="2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Cyr" pitchFamily="18" charset="-52"/>
                <a:ea typeface="+mn-ea"/>
                <a:cs typeface="+mn-cs"/>
              </a:rPr>
              <a:t>збалансованого</a:t>
            </a:r>
            <a:r>
              <a:rPr kumimoji="0" lang="ru-RU" sz="2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Cyr" pitchFamily="18" charset="-52"/>
                <a:ea typeface="+mn-ea"/>
                <a:cs typeface="+mn-cs"/>
              </a:rPr>
              <a:t> </a:t>
            </a:r>
            <a:r>
              <a:rPr kumimoji="0" lang="ru-RU" sz="2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Cyr" pitchFamily="18" charset="-52"/>
                <a:ea typeface="+mn-ea"/>
                <a:cs typeface="+mn-cs"/>
              </a:rPr>
              <a:t>розвитку</a:t>
            </a:r>
            <a:endParaRPr kumimoji="0" lang="ru-RU" sz="2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Cyr" pitchFamily="18" charset="-52"/>
              <a:ea typeface="+mn-ea"/>
              <a:cs typeface="+mn-cs"/>
            </a:endParaRPr>
          </a:p>
        </p:txBody>
      </p:sp>
    </p:spTree>
  </p:cSld>
  <p:clrMapOvr>
    <a:masterClrMapping/>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Grp="1" noChangeArrowheads="1"/>
          </p:cNvSpPr>
          <p:nvPr>
            <p:ph type="title"/>
          </p:nvPr>
        </p:nvSpPr>
        <p:spPr>
          <a:xfrm>
            <a:off x="250825" y="274638"/>
            <a:ext cx="8642350" cy="80010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4000" b="1" i="0" u="none" strike="noStrike" kern="1200" cap="none" spc="0" normalizeH="0" baseline="0" noProof="0" dirty="0" err="1">
                <a:ln>
                  <a:noFill/>
                </a:ln>
                <a:solidFill>
                  <a:schemeClr val="tx1"/>
                </a:solidFill>
                <a:effectLst/>
                <a:uLnTx/>
                <a:uFillTx/>
                <a:latin typeface="Times New Roman Cyr" pitchFamily="18" charset="-52"/>
                <a:ea typeface="+mj-ea"/>
                <a:cs typeface="+mj-cs"/>
              </a:rPr>
              <a:t>Збалансована</a:t>
            </a:r>
            <a:r>
              <a:rPr kumimoji="0" lang="ru-RU" sz="4000" b="1" i="0" u="none" strike="noStrike" kern="1200" cap="none" spc="0" normalizeH="0" baseline="0" noProof="0" dirty="0">
                <a:ln>
                  <a:noFill/>
                </a:ln>
                <a:solidFill>
                  <a:schemeClr val="tx1"/>
                </a:solidFill>
                <a:effectLst/>
                <a:uLnTx/>
                <a:uFillTx/>
                <a:latin typeface="Times New Roman Cyr" pitchFamily="18" charset="-52"/>
                <a:ea typeface="+mj-ea"/>
                <a:cs typeface="+mj-cs"/>
              </a:rPr>
              <a:t> </a:t>
            </a:r>
            <a:r>
              <a:rPr kumimoji="0" lang="ru-RU" sz="4000" b="1" i="0" u="none" strike="noStrike" kern="1200" cap="none" spc="0" normalizeH="0" baseline="0" noProof="0" dirty="0" smtClean="0">
                <a:ln>
                  <a:noFill/>
                </a:ln>
                <a:solidFill>
                  <a:schemeClr val="tx1"/>
                </a:solidFill>
                <a:effectLst/>
                <a:uLnTx/>
                <a:uFillTx/>
                <a:latin typeface="Times New Roman Cyr" pitchFamily="18" charset="-52"/>
                <a:ea typeface="+mj-ea"/>
                <a:cs typeface="+mj-cs"/>
              </a:rPr>
              <a:t>карта </a:t>
            </a:r>
            <a:r>
              <a:rPr kumimoji="0" lang="ru-RU" sz="4000" b="1" i="0" u="none" strike="noStrike" kern="1200" cap="none" spc="0" normalizeH="0" baseline="0" noProof="0" dirty="0" err="1">
                <a:ln>
                  <a:noFill/>
                </a:ln>
                <a:solidFill>
                  <a:schemeClr val="tx1"/>
                </a:solidFill>
                <a:effectLst/>
                <a:uLnTx/>
                <a:uFillTx/>
                <a:latin typeface="Times New Roman Cyr" pitchFamily="18" charset="-52"/>
                <a:ea typeface="+mj-ea"/>
                <a:cs typeface="+mj-cs"/>
              </a:rPr>
              <a:t>розвитку</a:t>
            </a:r>
            <a:r>
              <a:rPr kumimoji="0" lang="ru-RU" sz="4000" b="1" i="0" u="none" strike="noStrike" kern="1200" cap="none" spc="0" normalizeH="0" baseline="0" noProof="0" dirty="0">
                <a:ln>
                  <a:noFill/>
                </a:ln>
                <a:solidFill>
                  <a:schemeClr val="tx1"/>
                </a:solidFill>
                <a:effectLst/>
                <a:uLnTx/>
                <a:uFillTx/>
                <a:latin typeface="Times New Roman Cyr" pitchFamily="18" charset="-52"/>
                <a:ea typeface="+mj-ea"/>
                <a:cs typeface="+mj-cs"/>
              </a:rPr>
              <a:t>. </a:t>
            </a:r>
            <a:r>
              <a:rPr kumimoji="0" lang="ru-RU" sz="4000" b="1" i="0" u="none" strike="noStrike" kern="1200" cap="none" spc="0" normalizeH="0" baseline="0" noProof="0" dirty="0" err="1">
                <a:ln>
                  <a:noFill/>
                </a:ln>
                <a:solidFill>
                  <a:schemeClr val="tx1"/>
                </a:solidFill>
                <a:effectLst/>
                <a:uLnTx/>
                <a:uFillTx/>
                <a:latin typeface="Times New Roman Cyr" pitchFamily="18" charset="-52"/>
                <a:ea typeface="+mj-ea"/>
                <a:cs typeface="+mj-cs"/>
              </a:rPr>
              <a:t>Чому</a:t>
            </a:r>
            <a:r>
              <a:rPr kumimoji="0" lang="ru-RU" sz="4000" b="1" i="0" u="none" strike="noStrike" kern="1200" cap="none" spc="0" normalizeH="0" baseline="0" noProof="0" dirty="0">
                <a:ln>
                  <a:noFill/>
                </a:ln>
                <a:solidFill>
                  <a:schemeClr val="tx1"/>
                </a:solidFill>
                <a:effectLst/>
                <a:uLnTx/>
                <a:uFillTx/>
                <a:latin typeface="Times New Roman Cyr" pitchFamily="18" charset="-52"/>
                <a:ea typeface="+mj-ea"/>
                <a:cs typeface="+mj-cs"/>
              </a:rPr>
              <a:t>?</a:t>
            </a:r>
            <a:endParaRPr kumimoji="0" lang="ru-RU" sz="4000" b="1" i="0" u="none" strike="noStrike" kern="1200" cap="none" spc="0" normalizeH="0" baseline="0" noProof="0" dirty="0" smtClean="0">
              <a:ln>
                <a:noFill/>
              </a:ln>
              <a:solidFill>
                <a:schemeClr val="tx1"/>
              </a:solidFill>
              <a:effectLst/>
              <a:uLnTx/>
              <a:uFillTx/>
              <a:latin typeface="Times New Roman Cyr" pitchFamily="18" charset="-52"/>
              <a:ea typeface="+mj-ea"/>
              <a:cs typeface="+mj-cs"/>
            </a:endParaRPr>
          </a:p>
        </p:txBody>
      </p:sp>
      <p:grpSp>
        <p:nvGrpSpPr>
          <p:cNvPr id="80898" name="Group 3"/>
          <p:cNvGrpSpPr/>
          <p:nvPr/>
        </p:nvGrpSpPr>
        <p:grpSpPr>
          <a:xfrm>
            <a:off x="323850" y="1312863"/>
            <a:ext cx="8501063" cy="4751387"/>
            <a:chOff x="1521" y="1314"/>
            <a:chExt cx="9365" cy="5274"/>
          </a:xfrm>
        </p:grpSpPr>
        <p:sp>
          <p:nvSpPr>
            <p:cNvPr id="90116" name="Text Box 4"/>
            <p:cNvSpPr txBox="1">
              <a:spLocks noChangeArrowheads="1"/>
            </p:cNvSpPr>
            <p:nvPr/>
          </p:nvSpPr>
          <p:spPr bwMode="auto">
            <a:xfrm>
              <a:off x="1521" y="1314"/>
              <a:ext cx="9360" cy="900"/>
            </a:xfrm>
            <a:prstGeom prst="rect">
              <a:avLst/>
            </a:prstGeom>
            <a:solidFill>
              <a:srgbClr val="FFFFFF"/>
            </a:solidFill>
            <a:ln w="9525">
              <a:miter lim="800000"/>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p>
              <a:pPr marL="457200" marR="0" lvl="1" indent="0" algn="ctr" defTabSz="914400" rtl="0" eaLnBrk="1" fontAlgn="base" latinLnBrk="0" hangingPunct="1">
                <a:lnSpc>
                  <a:spcPct val="100000"/>
                </a:lnSpc>
                <a:spcBef>
                  <a:spcPct val="0"/>
                </a:spcBef>
                <a:spcAft>
                  <a:spcPct val="0"/>
                </a:spcAft>
                <a:buClrTx/>
                <a:buSzTx/>
                <a:buFontTx/>
                <a:buNone/>
              </a:pPr>
              <a:r>
                <a:rPr kumimoji="0" lang="ru-RU" altLang="ja-JP" sz="1200" b="1" i="0" u="sng" strike="noStrike" kern="1200" cap="none" spc="0" normalizeH="0" baseline="0" noProof="1" dirty="0">
                  <a:solidFill>
                    <a:schemeClr val="tx1"/>
                  </a:solidFill>
                  <a:latin typeface="Arial Unicode MS" pitchFamily="34" charset="-128"/>
                  <a:ea typeface="Arial Unicode MS" pitchFamily="34" charset="-128"/>
                  <a:cs typeface="+mn-cs"/>
                </a:rPr>
                <a:t>Рівень розвитку бізнесу</a:t>
              </a:r>
              <a:endParaRPr kumimoji="0" lang="ru-RU" altLang="ja-JP" sz="800" b="1" i="0" u="sng" strike="noStrike" kern="1200" cap="none" spc="0" normalizeH="0" baseline="0" noProof="1" dirty="0">
                <a:solidFill>
                  <a:schemeClr val="tx1"/>
                </a:solidFill>
                <a:latin typeface="Arial" panose="020B0604020202020204" pitchFamily="34" charset="0"/>
                <a:ea typeface="MS PGothic" panose="020B0600070205080204" pitchFamily="34" charset="-128"/>
                <a:cs typeface="+mn-cs"/>
              </a:endParaRPr>
            </a:p>
            <a:p>
              <a:pPr marR="0" algn="ctr" defTabSz="914400">
                <a:buClrTx/>
                <a:buSzTx/>
                <a:buFontTx/>
                <a:buNone/>
              </a:pPr>
              <a:r>
                <a:rPr kumimoji="0" lang="ru-RU" altLang="ja-JP" sz="1200" kern="1200" cap="none" spc="0" normalizeH="0" baseline="0" noProof="1" dirty="0">
                  <a:latin typeface="Arial Unicode MS" pitchFamily="34" charset="-128"/>
                  <a:ea typeface="Arial Unicode MS" pitchFamily="34" charset="-128"/>
                  <a:cs typeface="+mn-cs"/>
                </a:rPr>
                <a:t>Філософія збалансованого розвитку бізнесу - Ринки - Диверсифікація - Продукти - Інноваційна платформа розвитку бізнесу - Якість - Персонал ТОП менеджменту</a:t>
              </a:r>
              <a:endParaRPr kumimoji="0" lang="uk-UA" altLang="x-none" sz="1200" b="1" kern="1200" cap="none" spc="0" normalizeH="0" baseline="0" noProof="1" dirty="0">
                <a:effectLst>
                  <a:outerShdw blurRad="38100" dist="38100" dir="2700000">
                    <a:srgbClr val="C0C0C0"/>
                  </a:outerShdw>
                </a:effectLst>
                <a:latin typeface="Arial Unicode MS" pitchFamily="34" charset="-128"/>
                <a:ea typeface="Arial Unicode MS" pitchFamily="34" charset="-128"/>
                <a:cs typeface="+mn-cs"/>
              </a:endParaRPr>
            </a:p>
          </p:txBody>
        </p:sp>
        <p:sp>
          <p:nvSpPr>
            <p:cNvPr id="90117" name="Text Box 5"/>
            <p:cNvSpPr txBox="1">
              <a:spLocks noChangeArrowheads="1"/>
            </p:cNvSpPr>
            <p:nvPr/>
          </p:nvSpPr>
          <p:spPr bwMode="auto">
            <a:xfrm>
              <a:off x="1526" y="2547"/>
              <a:ext cx="9360" cy="1260"/>
            </a:xfrm>
            <a:prstGeom prst="rect">
              <a:avLst/>
            </a:prstGeom>
            <a:solidFill>
              <a:srgbClr val="FFFFFF"/>
            </a:solidFill>
            <a:ln w="9525">
              <a:miter lim="800000"/>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p>
              <a:pPr marR="0" algn="ctr" defTabSz="914400">
                <a:buClrTx/>
                <a:buSzTx/>
                <a:buFontTx/>
                <a:buNone/>
              </a:pPr>
              <a:r>
                <a:rPr kumimoji="0" lang="ru-RU" altLang="ja-JP" sz="1200" b="1" u="sng" kern="1200" cap="none" spc="0" normalizeH="0" baseline="0" noProof="1" dirty="0">
                  <a:latin typeface="Arial Unicode MS" pitchFamily="34" charset="-128"/>
                  <a:ea typeface="Arial Unicode MS" pitchFamily="34" charset="-128"/>
                  <a:cs typeface="+mn-cs"/>
                </a:rPr>
                <a:t>Рівень розвитку систем управління виробництвом та проєктами (програмами)</a:t>
              </a:r>
              <a:endParaRPr kumimoji="0" lang="ru-RU" altLang="ja-JP" sz="1200" b="1" u="sng" kern="1200" cap="none" spc="0" normalizeH="0" baseline="0" noProof="1" dirty="0">
                <a:latin typeface="Arial" panose="020B0604020202020204" pitchFamily="34" charset="0"/>
                <a:ea typeface="MS PGothic" panose="020B0600070205080204" pitchFamily="34" charset="-128"/>
                <a:cs typeface="+mn-cs"/>
              </a:endParaRPr>
            </a:p>
            <a:p>
              <a:pPr marR="0" algn="ctr" defTabSz="914400">
                <a:buClrTx/>
                <a:buSzTx/>
                <a:buFontTx/>
                <a:buNone/>
              </a:pPr>
              <a:r>
                <a:rPr kumimoji="0" lang="ru-RU" altLang="ja-JP" sz="1200" kern="1200" cap="none" spc="0" normalizeH="0" baseline="0" noProof="1" dirty="0">
                  <a:latin typeface="Arial Unicode MS" pitchFamily="34" charset="-128"/>
                  <a:ea typeface="Arial Unicode MS" pitchFamily="34" charset="-128"/>
                  <a:cs typeface="+mn-cs"/>
                </a:rPr>
                <a:t>Філософія збалансованого розвитку систем управління – Інтегровані інформаційні технології управління – Нові бізнес-процеси – Офіс з управління проєктами та програмами – Інноваційна платформа управління – Персонал менеджменту середньої ланки</a:t>
              </a:r>
              <a:endParaRPr kumimoji="0" lang="uk-UA" altLang="x-none" sz="1200" b="1" kern="1200" cap="none" spc="0" normalizeH="0" baseline="0" noProof="1" dirty="0">
                <a:effectLst>
                  <a:outerShdw blurRad="38100" dist="38100" dir="2700000">
                    <a:srgbClr val="C0C0C0"/>
                  </a:outerShdw>
                </a:effectLst>
                <a:latin typeface="Arial Unicode MS" pitchFamily="34" charset="-128"/>
                <a:ea typeface="Arial Unicode MS" pitchFamily="34" charset="-128"/>
                <a:cs typeface="+mn-cs"/>
              </a:endParaRPr>
            </a:p>
          </p:txBody>
        </p:sp>
        <p:sp>
          <p:nvSpPr>
            <p:cNvPr id="80901" name="AutoShape 6"/>
            <p:cNvSpPr/>
            <p:nvPr/>
          </p:nvSpPr>
          <p:spPr>
            <a:xfrm>
              <a:off x="8541" y="2214"/>
              <a:ext cx="180" cy="360"/>
            </a:xfrm>
            <a:prstGeom prst="upArrow">
              <a:avLst>
                <a:gd name="adj1" fmla="val 50000"/>
                <a:gd name="adj2" fmla="val 50000"/>
              </a:avLst>
            </a:prstGeom>
            <a:solidFill>
              <a:srgbClr val="FFFFFF"/>
            </a:solidFill>
            <a:ln w="9525" cap="flat" cmpd="sng">
              <a:solidFill>
                <a:srgbClr val="000000"/>
              </a:solidFill>
              <a:prstDash val="solid"/>
              <a:miter/>
              <a:headEnd type="none" w="med" len="med"/>
              <a:tailEnd type="none" w="med" len="med"/>
            </a:ln>
          </p:spPr>
          <p:txBody>
            <a:bodyPr anchor="t" anchorCtr="0"/>
            <a:p>
              <a:pPr>
                <a:buFontTx/>
              </a:pPr>
              <a:endParaRPr lang="uk-UA" altLang="uk-UA" dirty="0">
                <a:latin typeface="Arial" panose="020B0604020202020204" pitchFamily="34" charset="0"/>
              </a:endParaRPr>
            </a:p>
          </p:txBody>
        </p:sp>
        <p:sp>
          <p:nvSpPr>
            <p:cNvPr id="80902" name="AutoShape 7"/>
            <p:cNvSpPr/>
            <p:nvPr/>
          </p:nvSpPr>
          <p:spPr>
            <a:xfrm>
              <a:off x="3141" y="2214"/>
              <a:ext cx="180" cy="360"/>
            </a:xfrm>
            <a:prstGeom prst="downArrow">
              <a:avLst>
                <a:gd name="adj1" fmla="val 50000"/>
                <a:gd name="adj2" fmla="val 50000"/>
              </a:avLst>
            </a:prstGeom>
            <a:solidFill>
              <a:srgbClr val="FFFFFF"/>
            </a:solidFill>
            <a:ln w="9525" cap="flat" cmpd="sng">
              <a:solidFill>
                <a:srgbClr val="000000"/>
              </a:solidFill>
              <a:prstDash val="solid"/>
              <a:miter/>
              <a:headEnd type="none" w="med" len="med"/>
              <a:tailEnd type="none" w="med" len="med"/>
            </a:ln>
          </p:spPr>
          <p:txBody>
            <a:bodyPr anchor="t" anchorCtr="0"/>
            <a:p>
              <a:pPr>
                <a:buFontTx/>
              </a:pPr>
              <a:endParaRPr lang="uk-UA" altLang="uk-UA" dirty="0">
                <a:latin typeface="Arial" panose="020B0604020202020204" pitchFamily="34" charset="0"/>
              </a:endParaRPr>
            </a:p>
          </p:txBody>
        </p:sp>
        <p:sp>
          <p:nvSpPr>
            <p:cNvPr id="90120" name="Text Box 8"/>
            <p:cNvSpPr txBox="1">
              <a:spLocks noChangeArrowheads="1"/>
            </p:cNvSpPr>
            <p:nvPr/>
          </p:nvSpPr>
          <p:spPr bwMode="auto">
            <a:xfrm>
              <a:off x="1521" y="4193"/>
              <a:ext cx="9360" cy="1080"/>
            </a:xfrm>
            <a:prstGeom prst="rect">
              <a:avLst/>
            </a:prstGeom>
            <a:solidFill>
              <a:srgbClr val="FFFFFF"/>
            </a:solidFill>
            <a:ln w="9525">
              <a:miter lim="800000"/>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p>
              <a:pPr marR="0" algn="ctr" defTabSz="914400">
                <a:buClrTx/>
                <a:buSzTx/>
                <a:buFontTx/>
                <a:buNone/>
              </a:pPr>
              <a:r>
                <a:rPr kumimoji="0" lang="ru-RU" altLang="ja-JP" sz="1200" b="1" u="sng" kern="1200" cap="none" spc="0" normalizeH="0" baseline="0" noProof="1" dirty="0">
                  <a:latin typeface="Arial Unicode MS" pitchFamily="34" charset="-128"/>
                  <a:ea typeface="Arial Unicode MS" pitchFamily="34" charset="-128"/>
                  <a:cs typeface="+mn-cs"/>
                </a:rPr>
                <a:t>Рівень розвитку технологій виробництва</a:t>
              </a:r>
              <a:endParaRPr kumimoji="0" lang="ru-RU" altLang="ja-JP" sz="1200" b="1" u="sng" kern="1200" cap="none" spc="0" normalizeH="0" baseline="0" noProof="1" dirty="0">
                <a:latin typeface="Arial Unicode MS" pitchFamily="34" charset="-128"/>
                <a:ea typeface="Arial Unicode MS" pitchFamily="34" charset="-128"/>
                <a:cs typeface="+mn-cs"/>
              </a:endParaRPr>
            </a:p>
            <a:p>
              <a:pPr marR="0" algn="ctr" defTabSz="914400">
                <a:buClrTx/>
                <a:buSzTx/>
                <a:buFontTx/>
                <a:buNone/>
              </a:pPr>
              <a:r>
                <a:rPr kumimoji="0" lang="ru-RU" altLang="ja-JP" sz="1200" kern="1200" cap="none" spc="0" normalizeH="0" baseline="0" noProof="1" dirty="0">
                  <a:latin typeface="Arial Unicode MS" pitchFamily="34" charset="-128"/>
                  <a:ea typeface="Arial Unicode MS" pitchFamily="34" charset="-128"/>
                  <a:cs typeface="+mn-cs"/>
                </a:rPr>
                <a:t>Філософія збалансованого розвитку технологій - Технологічна інноваційна платформа - АСУТП - проєкти та програми розвитку технологій - Персонал з обслуговування та розвитку технологій виробництва</a:t>
              </a:r>
              <a:endParaRPr kumimoji="0" lang="uk-UA" altLang="x-none" sz="1200" b="1" kern="1200" cap="none" spc="0" normalizeH="0" baseline="0" noProof="1" dirty="0">
                <a:effectLst>
                  <a:outerShdw blurRad="38100" dist="38100" dir="2700000">
                    <a:srgbClr val="C0C0C0"/>
                  </a:outerShdw>
                </a:effectLst>
                <a:latin typeface="Arial Unicode MS" pitchFamily="34" charset="-128"/>
                <a:ea typeface="Arial Unicode MS" pitchFamily="34" charset="-128"/>
                <a:cs typeface="+mn-cs"/>
              </a:endParaRPr>
            </a:p>
          </p:txBody>
        </p:sp>
        <p:sp>
          <p:nvSpPr>
            <p:cNvPr id="80904" name="AutoShape 9"/>
            <p:cNvSpPr/>
            <p:nvPr/>
          </p:nvSpPr>
          <p:spPr>
            <a:xfrm>
              <a:off x="3141" y="3834"/>
              <a:ext cx="180" cy="360"/>
            </a:xfrm>
            <a:prstGeom prst="downArrow">
              <a:avLst>
                <a:gd name="adj1" fmla="val 50000"/>
                <a:gd name="adj2" fmla="val 50000"/>
              </a:avLst>
            </a:prstGeom>
            <a:solidFill>
              <a:srgbClr val="FFFFFF"/>
            </a:solidFill>
            <a:ln w="9525" cap="flat" cmpd="sng">
              <a:solidFill>
                <a:srgbClr val="000000"/>
              </a:solidFill>
              <a:prstDash val="solid"/>
              <a:miter/>
              <a:headEnd type="none" w="med" len="med"/>
              <a:tailEnd type="none" w="med" len="med"/>
            </a:ln>
          </p:spPr>
          <p:txBody>
            <a:bodyPr anchor="t" anchorCtr="0"/>
            <a:p>
              <a:pPr>
                <a:buFontTx/>
              </a:pPr>
              <a:endParaRPr lang="uk-UA" altLang="uk-UA" dirty="0">
                <a:latin typeface="Arial" panose="020B0604020202020204" pitchFamily="34" charset="0"/>
              </a:endParaRPr>
            </a:p>
          </p:txBody>
        </p:sp>
        <p:sp>
          <p:nvSpPr>
            <p:cNvPr id="80905" name="AutoShape 10"/>
            <p:cNvSpPr/>
            <p:nvPr/>
          </p:nvSpPr>
          <p:spPr>
            <a:xfrm>
              <a:off x="8541" y="3834"/>
              <a:ext cx="180" cy="360"/>
            </a:xfrm>
            <a:prstGeom prst="upArrow">
              <a:avLst>
                <a:gd name="adj1" fmla="val 50000"/>
                <a:gd name="adj2" fmla="val 50000"/>
              </a:avLst>
            </a:prstGeom>
            <a:solidFill>
              <a:srgbClr val="FFFFFF"/>
            </a:solidFill>
            <a:ln w="9525" cap="flat" cmpd="sng">
              <a:solidFill>
                <a:srgbClr val="000000"/>
              </a:solidFill>
              <a:prstDash val="solid"/>
              <a:miter/>
              <a:headEnd type="none" w="med" len="med"/>
              <a:tailEnd type="none" w="med" len="med"/>
            </a:ln>
          </p:spPr>
          <p:txBody>
            <a:bodyPr anchor="t" anchorCtr="0"/>
            <a:p>
              <a:pPr>
                <a:buFontTx/>
              </a:pPr>
              <a:endParaRPr lang="uk-UA" altLang="uk-UA" dirty="0">
                <a:latin typeface="Arial" panose="020B0604020202020204" pitchFamily="34" charset="0"/>
              </a:endParaRPr>
            </a:p>
          </p:txBody>
        </p:sp>
        <p:sp>
          <p:nvSpPr>
            <p:cNvPr id="90123" name="Text Box 11"/>
            <p:cNvSpPr txBox="1">
              <a:spLocks noChangeArrowheads="1"/>
            </p:cNvSpPr>
            <p:nvPr/>
          </p:nvSpPr>
          <p:spPr bwMode="auto">
            <a:xfrm>
              <a:off x="1521" y="5635"/>
              <a:ext cx="9360" cy="953"/>
            </a:xfrm>
            <a:prstGeom prst="rect">
              <a:avLst/>
            </a:prstGeom>
            <a:solidFill>
              <a:srgbClr val="FFFFFF"/>
            </a:solidFill>
            <a:ln w="9525">
              <a:miter lim="800000"/>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p>
              <a:pPr marR="0" algn="ctr" defTabSz="914400">
                <a:buClrTx/>
                <a:buSzTx/>
                <a:buFontTx/>
                <a:buNone/>
              </a:pPr>
              <a:r>
                <a:rPr kumimoji="0" lang="ru-RU" altLang="ja-JP" sz="1200" b="1" u="sng" kern="1200" cap="none" spc="0" normalizeH="0" baseline="0" noProof="1" dirty="0">
                  <a:latin typeface="Times New Roman" panose="02020603050405020304" charset="0"/>
                  <a:ea typeface="Arial Unicode MS" pitchFamily="34" charset="-128"/>
                  <a:cs typeface="+mn-cs"/>
                </a:rPr>
                <a:t>Рівень продукції підприємства</a:t>
              </a:r>
              <a:endParaRPr kumimoji="0" lang="ru-RU" altLang="ja-JP" sz="1200" b="1" u="sng" kern="1200" cap="none" spc="0" normalizeH="0" baseline="0" noProof="1" dirty="0">
                <a:latin typeface="Times New Roman" panose="02020603050405020304" charset="0"/>
                <a:ea typeface="MS PGothic" panose="020B0600070205080204" pitchFamily="34" charset="-128"/>
                <a:cs typeface="+mn-cs"/>
              </a:endParaRPr>
            </a:p>
            <a:p>
              <a:pPr marR="0" algn="ctr" defTabSz="914400">
                <a:buClrTx/>
                <a:buSzTx/>
                <a:buFontTx/>
                <a:buNone/>
              </a:pPr>
              <a:r>
                <a:rPr kumimoji="0" lang="ru-RU" altLang="ja-JP" sz="1200" kern="1200" cap="none" spc="0" normalizeH="0" baseline="0" noProof="1" dirty="0">
                  <a:latin typeface="Times New Roman" panose="02020603050405020304" charset="0"/>
                  <a:ea typeface="Arial Unicode MS" pitchFamily="34" charset="-128"/>
                  <a:cs typeface="+mn-cs"/>
                </a:rPr>
                <a:t>Філософія збалансованого розвитку продукції - Інноваційна платформа продукції - САПР - проєкти та програми розвитку продукції - Персонал з обслуговування та розвитку продукції</a:t>
              </a:r>
              <a:endParaRPr kumimoji="0" lang="uk-UA" altLang="x-none" sz="4400" b="1" kern="1200" cap="none" spc="0" normalizeH="0" baseline="0" noProof="1" dirty="0">
                <a:effectLst>
                  <a:outerShdw blurRad="38100" dist="38100" dir="2700000">
                    <a:srgbClr val="C0C0C0"/>
                  </a:outerShdw>
                </a:effectLst>
                <a:latin typeface="Times New Roman Cyr" pitchFamily="18" charset="-52"/>
                <a:ea typeface="+mn-ea"/>
                <a:cs typeface="+mn-cs"/>
              </a:endParaRPr>
            </a:p>
          </p:txBody>
        </p:sp>
        <p:sp>
          <p:nvSpPr>
            <p:cNvPr id="80907" name="AutoShape 12"/>
            <p:cNvSpPr/>
            <p:nvPr/>
          </p:nvSpPr>
          <p:spPr>
            <a:xfrm>
              <a:off x="8541" y="5274"/>
              <a:ext cx="180" cy="360"/>
            </a:xfrm>
            <a:prstGeom prst="upArrow">
              <a:avLst>
                <a:gd name="adj1" fmla="val 50000"/>
                <a:gd name="adj2" fmla="val 50000"/>
              </a:avLst>
            </a:prstGeom>
            <a:solidFill>
              <a:srgbClr val="FFFFFF"/>
            </a:solidFill>
            <a:ln w="9525" cap="flat" cmpd="sng">
              <a:solidFill>
                <a:srgbClr val="000000"/>
              </a:solidFill>
              <a:prstDash val="solid"/>
              <a:miter/>
              <a:headEnd type="none" w="med" len="med"/>
              <a:tailEnd type="none" w="med" len="med"/>
            </a:ln>
          </p:spPr>
          <p:txBody>
            <a:bodyPr anchor="t" anchorCtr="0"/>
            <a:p>
              <a:pPr>
                <a:buFontTx/>
              </a:pPr>
              <a:endParaRPr lang="uk-UA" altLang="uk-UA" dirty="0">
                <a:latin typeface="Arial" panose="020B0604020202020204" pitchFamily="34" charset="0"/>
              </a:endParaRPr>
            </a:p>
          </p:txBody>
        </p:sp>
        <p:sp>
          <p:nvSpPr>
            <p:cNvPr id="80908" name="AutoShape 13"/>
            <p:cNvSpPr/>
            <p:nvPr/>
          </p:nvSpPr>
          <p:spPr>
            <a:xfrm>
              <a:off x="3141" y="5274"/>
              <a:ext cx="180" cy="360"/>
            </a:xfrm>
            <a:prstGeom prst="downArrow">
              <a:avLst>
                <a:gd name="adj1" fmla="val 50000"/>
                <a:gd name="adj2" fmla="val 50000"/>
              </a:avLst>
            </a:prstGeom>
            <a:solidFill>
              <a:srgbClr val="FFFFFF"/>
            </a:solidFill>
            <a:ln w="9525" cap="flat" cmpd="sng">
              <a:solidFill>
                <a:srgbClr val="000000"/>
              </a:solidFill>
              <a:prstDash val="solid"/>
              <a:miter/>
              <a:headEnd type="none" w="med" len="med"/>
              <a:tailEnd type="none" w="med" len="med"/>
            </a:ln>
          </p:spPr>
          <p:txBody>
            <a:bodyPr anchor="t" anchorCtr="0"/>
            <a:p>
              <a:pPr>
                <a:buFontTx/>
              </a:pPr>
              <a:endParaRPr lang="uk-UA" altLang="uk-UA" dirty="0">
                <a:latin typeface="Arial" panose="020B0604020202020204" pitchFamily="34" charset="0"/>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noChangeArrowheads="1"/>
          </p:cNvSpPr>
          <p:nvPr>
            <p:ph type="title"/>
          </p:nvPr>
        </p:nvSpPr>
        <p:spPr>
          <a:xfrm>
            <a:off x="457200" y="274638"/>
            <a:ext cx="8229600" cy="560388"/>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4000" b="0" i="0" u="none" strike="noStrike" kern="1200" cap="none" spc="0" normalizeH="0" baseline="0" noProof="0" dirty="0">
                <a:ln>
                  <a:noFill/>
                </a:ln>
                <a:solidFill>
                  <a:schemeClr val="tx1"/>
                </a:solidFill>
                <a:effectLst/>
                <a:uLnTx/>
                <a:uFillTx/>
                <a:latin typeface="+mj-lt"/>
                <a:ea typeface="+mj-ea"/>
                <a:cs typeface="+mj-cs"/>
              </a:rPr>
              <a:t>Модель «як є»</a:t>
            </a:r>
            <a:endParaRPr kumimoji="0" lang="ru-RU"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1922" name="Rectangle 3"/>
          <p:cNvSpPr>
            <a:spLocks noGrp="1"/>
          </p:cNvSpPr>
          <p:nvPr>
            <p:ph idx="1"/>
          </p:nvPr>
        </p:nvSpPr>
        <p:spPr>
          <a:xfrm>
            <a:off x="457200" y="908050"/>
            <a:ext cx="8229600" cy="5689600"/>
          </a:xfrm>
        </p:spPr>
        <p:txBody>
          <a:bodyPr vert="horz" wrap="square" lIns="91440" tIns="45720" rIns="91440" bIns="45720" anchor="t" anchorCtr="0"/>
          <a:p>
            <a:pPr marL="609600" indent="-609600" eaLnBrk="1" hangingPunct="1">
              <a:lnSpc>
                <a:spcPct val="80000"/>
              </a:lnSpc>
            </a:pPr>
            <a:endParaRPr lang="ru-RU" altLang="uk-UA" sz="2000" dirty="0"/>
          </a:p>
          <a:p>
            <a:pPr marL="609600" indent="-609600" eaLnBrk="1" hangingPunct="1">
              <a:lnSpc>
                <a:spcPct val="80000"/>
              </a:lnSpc>
            </a:pPr>
            <a:r>
              <a:rPr lang="ru-RU" altLang="uk-UA" sz="2000" dirty="0"/>
              <a:t>безсистемність існуючої методології управління проєктами</a:t>
            </a:r>
            <a:endParaRPr lang="ru-RU" altLang="uk-UA" sz="2000" dirty="0"/>
          </a:p>
          <a:p>
            <a:pPr marL="609600" indent="-609600" eaLnBrk="1" hangingPunct="1">
              <a:lnSpc>
                <a:spcPct val="80000"/>
              </a:lnSpc>
            </a:pPr>
            <a:r>
              <a:rPr lang="ru-RU" altLang="uk-UA" sz="2000" dirty="0"/>
              <a:t>відсутність раціональної методології, що базується на кращому світовому досвіді</a:t>
            </a:r>
            <a:endParaRPr lang="ru-RU" altLang="uk-UA" sz="2000" dirty="0"/>
          </a:p>
          <a:p>
            <a:pPr marL="609600" indent="-609600" eaLnBrk="1" hangingPunct="1">
              <a:lnSpc>
                <a:spcPct val="80000"/>
              </a:lnSpc>
            </a:pPr>
            <a:r>
              <a:rPr lang="ru-RU" altLang="uk-UA" sz="2000" dirty="0"/>
              <a:t>система комунікацій не побудована раціональним чином</a:t>
            </a:r>
            <a:endParaRPr lang="ru-RU" altLang="uk-UA" sz="2000" dirty="0"/>
          </a:p>
          <a:p>
            <a:pPr marL="609600" indent="-609600" eaLnBrk="1" hangingPunct="1">
              <a:lnSpc>
                <a:spcPct val="80000"/>
              </a:lnSpc>
            </a:pPr>
            <a:r>
              <a:rPr lang="ru-RU" altLang="uk-UA" sz="2000" dirty="0"/>
              <a:t>документальна система має надмірність і не прив'язана до процесів управління</a:t>
            </a:r>
            <a:endParaRPr lang="ru-RU" altLang="uk-UA" sz="2000" dirty="0"/>
          </a:p>
          <a:p>
            <a:pPr marL="609600" indent="-609600" eaLnBrk="1" hangingPunct="1">
              <a:lnSpc>
                <a:spcPct val="80000"/>
              </a:lnSpc>
            </a:pPr>
            <a:r>
              <a:rPr lang="ru-RU" altLang="uk-UA" sz="2000" dirty="0"/>
              <a:t>відсутня система стратегічного управління за цілями (збалансована система оцінок)</a:t>
            </a:r>
            <a:endParaRPr lang="ru-RU" altLang="uk-UA" sz="2000" dirty="0"/>
          </a:p>
          <a:p>
            <a:pPr marL="609600" indent="-609600" eaLnBrk="1" hangingPunct="1">
              <a:lnSpc>
                <a:spcPct val="80000"/>
              </a:lnSpc>
            </a:pPr>
            <a:r>
              <a:rPr lang="ru-RU" altLang="uk-UA" sz="2000" dirty="0"/>
              <a:t>немає єдиного підходу до розвитку бізнесу та операційної діяльності корпорації</a:t>
            </a:r>
            <a:endParaRPr lang="ru-RU" altLang="uk-UA" sz="2000" dirty="0"/>
          </a:p>
          <a:p>
            <a:pPr marL="609600" indent="-609600" eaLnBrk="1" hangingPunct="1">
              <a:lnSpc>
                <a:spcPct val="80000"/>
              </a:lnSpc>
            </a:pPr>
            <a:r>
              <a:rPr lang="ru-RU" altLang="uk-UA" sz="2000" dirty="0"/>
              <a:t>спостерігаються розриви в термінології та системах процесів управління</a:t>
            </a:r>
            <a:endParaRPr lang="ru-RU" altLang="uk-UA" sz="2000" dirty="0"/>
          </a:p>
          <a:p>
            <a:pPr marL="609600" indent="-609600" eaLnBrk="1" hangingPunct="1">
              <a:lnSpc>
                <a:spcPct val="80000"/>
              </a:lnSpc>
            </a:pPr>
            <a:r>
              <a:rPr lang="ru-RU" altLang="uk-UA" sz="2000" dirty="0"/>
              <a:t>не правильно вибудувана система ролей та функцій управління корпорацією</a:t>
            </a:r>
            <a:endParaRPr lang="ru-RU" altLang="uk-UA" sz="2000" dirty="0"/>
          </a:p>
          <a:p>
            <a:pPr marL="609600" indent="-609600" eaLnBrk="1" hangingPunct="1">
              <a:lnSpc>
                <a:spcPct val="80000"/>
              </a:lnSpc>
            </a:pPr>
            <a:r>
              <a:rPr lang="ru-RU" altLang="uk-UA" sz="2000" dirty="0"/>
              <a:t>відсутня система ведення інноваційної платформи корпорації (формалізації нематеріальних активів)</a:t>
            </a:r>
            <a:endParaRPr lang="ru-RU" altLang="uk-UA" sz="2000" dirty="0"/>
          </a:p>
          <a:p>
            <a:pPr marL="609600" indent="-609600" eaLnBrk="1" hangingPunct="1">
              <a:lnSpc>
                <a:spcPct val="80000"/>
              </a:lnSpc>
            </a:pPr>
            <a:r>
              <a:rPr lang="ru-RU" altLang="uk-UA" sz="2000" dirty="0"/>
              <a:t>низький рівень стратегічних інструментів управління розвитком</a:t>
            </a:r>
            <a:endParaRPr lang="ru-RU" altLang="uk-UA"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3"/>
          <p:cNvSpPr>
            <a:spLocks noGrp="1"/>
          </p:cNvSpPr>
          <p:nvPr>
            <p:ph idx="1"/>
          </p:nvPr>
        </p:nvSpPr>
        <p:spPr>
          <a:xfrm>
            <a:off x="468313" y="404813"/>
            <a:ext cx="8229600" cy="5934075"/>
          </a:xfrm>
        </p:spPr>
        <p:txBody>
          <a:bodyPr vert="horz" wrap="square" lIns="91440" tIns="45720" rIns="91440" bIns="45720" anchor="t" anchorCtr="0"/>
          <a:p>
            <a:pPr algn="just" eaLnBrk="1" hangingPunct="1">
              <a:lnSpc>
                <a:spcPct val="90000"/>
              </a:lnSpc>
              <a:buFontTx/>
              <a:buNone/>
            </a:pPr>
            <a:r>
              <a:rPr lang="uk-UA" altLang="uk-UA" sz="2800" b="1" i="1" dirty="0"/>
              <a:t>Проєкт</a:t>
            </a:r>
            <a:r>
              <a:rPr lang="uk-UA" altLang="uk-UA" sz="2800" i="1" dirty="0"/>
              <a:t> - це тимчасове підприємство, призначене для створення унікальних продуктів, послуг або результатів. </a:t>
            </a:r>
            <a:endParaRPr lang="uk-UA" altLang="uk-UA" sz="2800" i="1" dirty="0"/>
          </a:p>
          <a:p>
            <a:pPr algn="just" eaLnBrk="1" hangingPunct="1">
              <a:lnSpc>
                <a:spcPct val="90000"/>
              </a:lnSpc>
              <a:buFontTx/>
              <a:buNone/>
            </a:pPr>
            <a:r>
              <a:rPr lang="uk-UA" altLang="uk-UA" sz="2800" b="1" i="1" dirty="0"/>
              <a:t>Програма</a:t>
            </a:r>
            <a:r>
              <a:rPr lang="uk-UA" altLang="uk-UA" sz="2800" i="1" dirty="0"/>
              <a:t>, відповідно до визначення довідника з управління проєктами (РМВоК), - «група проєктів, керованих взаємопов'язаним чином, для отримання результатів, недосяжних при їх роздільному виконанні». </a:t>
            </a:r>
            <a:endParaRPr lang="uk-UA" altLang="uk-UA" sz="2800" i="1" dirty="0"/>
          </a:p>
          <a:p>
            <a:pPr algn="just" eaLnBrk="1" hangingPunct="1">
              <a:lnSpc>
                <a:spcPct val="90000"/>
              </a:lnSpc>
              <a:buFontTx/>
              <a:buNone/>
            </a:pPr>
            <a:r>
              <a:rPr lang="uk-UA" altLang="uk-UA" sz="2800" b="1" i="1" dirty="0"/>
              <a:t>Управління портфелем проєктів </a:t>
            </a:r>
            <a:r>
              <a:rPr lang="uk-UA" altLang="uk-UA" sz="2800" i="1" dirty="0"/>
              <a:t>- це методологія уявлення стратегії компанії у вигляді портфеля проєктів для подальшої реалізації, планування, аналізу і переоцінки портфеля з метою ефективного досягнення стратегічних цілей організації.</a:t>
            </a:r>
            <a:endParaRPr lang="ru-RU" altLang="uk-UA" sz="2800" i="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noChangeArrowheads="1"/>
          </p:cNvSpPr>
          <p:nvPr>
            <p:ph type="title"/>
          </p:nvPr>
        </p:nvSpPr>
        <p:spPr>
          <a:xfrm>
            <a:off x="457200" y="188913"/>
            <a:ext cx="8229600" cy="576263"/>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4000" b="0" i="0" u="none" strike="noStrike" kern="1200" cap="none" spc="0" normalizeH="0" baseline="0" noProof="0" dirty="0" err="1">
                <a:ln>
                  <a:noFill/>
                </a:ln>
                <a:solidFill>
                  <a:schemeClr val="tx1"/>
                </a:solidFill>
                <a:effectLst/>
                <a:uLnTx/>
                <a:uFillTx/>
                <a:latin typeface="+mj-lt"/>
                <a:ea typeface="+mj-ea"/>
                <a:cs typeface="+mj-cs"/>
              </a:rPr>
              <a:t>Принципи</a:t>
            </a:r>
            <a:r>
              <a:rPr kumimoji="0" lang="ru-RU" sz="4000" b="0" i="0" u="none" strike="noStrike" kern="1200" cap="none" spc="0" normalizeH="0" baseline="0" noProof="0" dirty="0">
                <a:ln>
                  <a:noFill/>
                </a:ln>
                <a:solidFill>
                  <a:schemeClr val="tx1"/>
                </a:solidFill>
                <a:effectLst/>
                <a:uLnTx/>
                <a:uFillTx/>
                <a:latin typeface="+mj-lt"/>
                <a:ea typeface="+mj-ea"/>
                <a:cs typeface="+mj-cs"/>
              </a:rPr>
              <a:t> </a:t>
            </a:r>
            <a:r>
              <a:rPr kumimoji="0" lang="ru-RU" sz="4000" b="0" i="0" u="none" strike="noStrike" kern="1200" cap="none" spc="0" normalizeH="0" baseline="0" noProof="0" dirty="0" err="1">
                <a:ln>
                  <a:noFill/>
                </a:ln>
                <a:solidFill>
                  <a:schemeClr val="tx1"/>
                </a:solidFill>
                <a:effectLst/>
                <a:uLnTx/>
                <a:uFillTx/>
                <a:latin typeface="+mj-lt"/>
                <a:ea typeface="+mj-ea"/>
                <a:cs typeface="+mj-cs"/>
              </a:rPr>
              <a:t>моделі</a:t>
            </a:r>
            <a:r>
              <a:rPr kumimoji="0" lang="ru-RU" sz="4000" b="0" i="0" u="none" strike="noStrike" kern="1200" cap="none" spc="0" normalizeH="0" baseline="0" noProof="0" dirty="0">
                <a:ln>
                  <a:noFill/>
                </a:ln>
                <a:solidFill>
                  <a:schemeClr val="tx1"/>
                </a:solidFill>
                <a:effectLst/>
                <a:uLnTx/>
                <a:uFillTx/>
                <a:latin typeface="+mj-lt"/>
                <a:ea typeface="+mj-ea"/>
                <a:cs typeface="+mj-cs"/>
              </a:rPr>
              <a:t> «як буде»</a:t>
            </a:r>
            <a:endParaRPr kumimoji="0" lang="ru-RU"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2946" name="Rectangle 3"/>
          <p:cNvSpPr>
            <a:spLocks noGrp="1"/>
          </p:cNvSpPr>
          <p:nvPr>
            <p:ph idx="1"/>
          </p:nvPr>
        </p:nvSpPr>
        <p:spPr>
          <a:xfrm>
            <a:off x="457200" y="981075"/>
            <a:ext cx="8229600" cy="5688013"/>
          </a:xfrm>
        </p:spPr>
        <p:txBody>
          <a:bodyPr vert="horz" wrap="square" lIns="91440" tIns="45720" rIns="91440" bIns="45720" anchor="t" anchorCtr="0"/>
          <a:p>
            <a:pPr eaLnBrk="1" hangingPunct="1">
              <a:lnSpc>
                <a:spcPct val="80000"/>
              </a:lnSpc>
            </a:pPr>
            <a:r>
              <a:rPr lang="ru-RU" altLang="uk-UA" sz="2400" dirty="0"/>
              <a:t>вибудувати системну модель корпорації та її розвитку</a:t>
            </a:r>
            <a:endParaRPr lang="ru-RU" altLang="uk-UA" sz="2400" dirty="0"/>
          </a:p>
          <a:p>
            <a:pPr eaLnBrk="1" hangingPunct="1">
              <a:lnSpc>
                <a:spcPct val="80000"/>
              </a:lnSpc>
            </a:pPr>
            <a:r>
              <a:rPr lang="ru-RU" altLang="uk-UA" sz="2400" dirty="0"/>
              <a:t>реалізація системи стратегічного управління на основі </a:t>
            </a:r>
            <a:r>
              <a:rPr lang="en-US" altLang="uk-UA" sz="2400" dirty="0"/>
              <a:t>BSC</a:t>
            </a:r>
            <a:r>
              <a:rPr lang="uk-UA" altLang="uk-UA" sz="2400" dirty="0"/>
              <a:t> (збалансована система показників)</a:t>
            </a:r>
            <a:endParaRPr lang="uk-UA" altLang="uk-UA" sz="2400" dirty="0"/>
          </a:p>
          <a:p>
            <a:pPr eaLnBrk="1" hangingPunct="1">
              <a:lnSpc>
                <a:spcPct val="80000"/>
              </a:lnSpc>
            </a:pPr>
            <a:r>
              <a:rPr lang="ru-RU" altLang="uk-UA" sz="2400" dirty="0"/>
              <a:t>вибрати та обґрунтувати вибір раціональної методології управління проєктами</a:t>
            </a:r>
            <a:endParaRPr lang="ru-RU" altLang="uk-UA" sz="2400" dirty="0"/>
          </a:p>
          <a:p>
            <a:pPr eaLnBrk="1" hangingPunct="1">
              <a:lnSpc>
                <a:spcPct val="80000"/>
              </a:lnSpc>
            </a:pPr>
            <a:r>
              <a:rPr lang="ru-RU" altLang="uk-UA" sz="2400" dirty="0"/>
              <a:t>організація формальної системи комунікацій</a:t>
            </a:r>
            <a:endParaRPr lang="ru-RU" altLang="uk-UA" sz="2400" dirty="0"/>
          </a:p>
          <a:p>
            <a:pPr eaLnBrk="1" hangingPunct="1">
              <a:lnSpc>
                <a:spcPct val="80000"/>
              </a:lnSpc>
            </a:pPr>
            <a:r>
              <a:rPr lang="ru-RU" altLang="uk-UA" sz="2400" dirty="0"/>
              <a:t>розробка гармонізованої системи бізнес процесів та документообігу</a:t>
            </a:r>
            <a:endParaRPr lang="ru-RU" altLang="uk-UA" sz="2400" dirty="0"/>
          </a:p>
          <a:p>
            <a:pPr eaLnBrk="1" hangingPunct="1">
              <a:lnSpc>
                <a:spcPct val="80000"/>
              </a:lnSpc>
            </a:pPr>
            <a:r>
              <a:rPr lang="ru-RU" altLang="uk-UA" sz="2400" dirty="0"/>
              <a:t>гармонізація бізнес процесів операційної діяльності та управління розвитком</a:t>
            </a:r>
            <a:endParaRPr lang="ru-RU" altLang="uk-UA" sz="2400" dirty="0"/>
          </a:p>
          <a:p>
            <a:pPr eaLnBrk="1" hangingPunct="1">
              <a:lnSpc>
                <a:spcPct val="80000"/>
              </a:lnSpc>
            </a:pPr>
            <a:r>
              <a:rPr lang="ru-RU" altLang="uk-UA" sz="2400" dirty="0"/>
              <a:t>сформувати єдиний словник термінів</a:t>
            </a:r>
            <a:endParaRPr lang="ru-RU" altLang="uk-UA" sz="2400" dirty="0"/>
          </a:p>
          <a:p>
            <a:pPr eaLnBrk="1" hangingPunct="1">
              <a:lnSpc>
                <a:spcPct val="80000"/>
              </a:lnSpc>
            </a:pPr>
            <a:r>
              <a:rPr lang="ru-RU" altLang="uk-UA" sz="2400" dirty="0"/>
              <a:t>вибудувати систему видів діяльності-функцій-ролей та матричну організаційну структуру</a:t>
            </a:r>
            <a:endParaRPr lang="ru-RU" altLang="uk-UA" sz="2400" dirty="0"/>
          </a:p>
          <a:p>
            <a:pPr eaLnBrk="1" hangingPunct="1">
              <a:lnSpc>
                <a:spcPct val="80000"/>
              </a:lnSpc>
            </a:pPr>
            <a:r>
              <a:rPr lang="ru-RU" altLang="uk-UA" sz="2400" dirty="0"/>
              <a:t>створити систему управління нематеріальними активами на основі інноваційної платформи</a:t>
            </a:r>
            <a:endParaRPr lang="ru-RU" altLang="uk-UA"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Rectangle 2"/>
          <p:cNvSpPr>
            <a:spLocks noGrp="1"/>
          </p:cNvSpPr>
          <p:nvPr>
            <p:ph type="title"/>
          </p:nvPr>
        </p:nvSpPr>
        <p:spPr>
          <a:xfrm>
            <a:off x="395288" y="115888"/>
            <a:ext cx="8424862" cy="404812"/>
          </a:xfrm>
        </p:spPr>
        <p:txBody>
          <a:bodyPr vert="horz" wrap="square" lIns="91440" tIns="45720" rIns="91440" bIns="45720" anchor="ctr" anchorCtr="0"/>
          <a:p>
            <a:pPr eaLnBrk="1" hangingPunct="1"/>
            <a:r>
              <a:rPr lang="ru-RU" altLang="uk-UA" sz="2800" b="1" dirty="0">
                <a:latin typeface="Times New Roman Cyr" pitchFamily="18" charset="-52"/>
              </a:rPr>
              <a:t>Система збалансованих показників (СЗП)</a:t>
            </a:r>
            <a:endParaRPr lang="ru-RU" altLang="uk-UA" sz="2800" b="1" dirty="0">
              <a:latin typeface="Times New Roman Cyr" pitchFamily="18" charset="-52"/>
            </a:endParaRPr>
          </a:p>
        </p:txBody>
      </p:sp>
      <p:sp>
        <p:nvSpPr>
          <p:cNvPr id="83970" name="Rectangle 3"/>
          <p:cNvSpPr>
            <a:spLocks noGrp="1"/>
          </p:cNvSpPr>
          <p:nvPr>
            <p:ph idx="1"/>
          </p:nvPr>
        </p:nvSpPr>
        <p:spPr>
          <a:xfrm>
            <a:off x="107950" y="665163"/>
            <a:ext cx="9036050" cy="6192837"/>
          </a:xfrm>
          <a:solidFill>
            <a:schemeClr val="bg1">
              <a:alpha val="0"/>
            </a:schemeClr>
          </a:solidFill>
        </p:spPr>
        <p:txBody>
          <a:bodyPr vert="horz" wrap="square" lIns="91440" tIns="45720" rIns="91440" bIns="45720" anchor="t" anchorCtr="0"/>
          <a:p>
            <a:pPr eaLnBrk="1" hangingPunct="1">
              <a:lnSpc>
                <a:spcPct val="80000"/>
              </a:lnSpc>
              <a:spcBef>
                <a:spcPct val="0"/>
              </a:spcBef>
            </a:pPr>
            <a:r>
              <a:rPr lang="ru-RU" altLang="uk-UA" sz="2000" i="1" dirty="0"/>
              <a:t>Бачення, місія та цілі організації (проєкту). Дерево цілей. Взаємозв'язок фінансових цілей та цілей у реалізації продукту проєкту. В даному випадку працює система цілепокладання</a:t>
            </a:r>
            <a:endParaRPr lang="ru-RU" altLang="uk-UA" sz="2000" i="1" dirty="0"/>
          </a:p>
          <a:p>
            <a:pPr eaLnBrk="1" hangingPunct="1">
              <a:lnSpc>
                <a:spcPct val="80000"/>
              </a:lnSpc>
              <a:spcBef>
                <a:spcPct val="0"/>
              </a:spcBef>
            </a:pPr>
            <a:r>
              <a:rPr lang="ru-RU" altLang="uk-UA" sz="2000" i="1" dirty="0"/>
              <a:t>Організація процесу планування</a:t>
            </a:r>
            <a:endParaRPr lang="ru-RU" altLang="uk-UA" sz="2000" i="1" dirty="0"/>
          </a:p>
          <a:p>
            <a:pPr eaLnBrk="1" hangingPunct="1">
              <a:lnSpc>
                <a:spcPct val="80000"/>
              </a:lnSpc>
              <a:spcBef>
                <a:spcPct val="0"/>
              </a:spcBef>
            </a:pPr>
            <a:r>
              <a:rPr lang="ru-RU" altLang="uk-UA" sz="2000" i="1" dirty="0"/>
              <a:t>Концепція збалансованої системи показників</a:t>
            </a:r>
            <a:endParaRPr lang="ru-RU" altLang="uk-UA" sz="2000" i="1" dirty="0"/>
          </a:p>
          <a:p>
            <a:pPr eaLnBrk="1" hangingPunct="1">
              <a:lnSpc>
                <a:spcPct val="80000"/>
              </a:lnSpc>
              <a:spcBef>
                <a:spcPct val="0"/>
              </a:spcBef>
            </a:pPr>
            <a:r>
              <a:rPr lang="ru-RU" altLang="uk-UA" sz="2000" i="1" dirty="0"/>
              <a:t>Проекція "Фінанси": загальна характеристика, моделювання, підходи до вибору показників</a:t>
            </a:r>
            <a:endParaRPr lang="ru-RU" altLang="uk-UA" sz="2000" i="1" dirty="0"/>
          </a:p>
          <a:p>
            <a:pPr eaLnBrk="1" hangingPunct="1">
              <a:lnSpc>
                <a:spcPct val="80000"/>
              </a:lnSpc>
              <a:spcBef>
                <a:spcPct val="0"/>
              </a:spcBef>
            </a:pPr>
            <a:r>
              <a:rPr lang="ru-RU" altLang="uk-UA" sz="2000" i="1" dirty="0"/>
              <a:t>Проекція "Внутрішні процеси управління проєктом": загальна характеристика, моделювання, підходи до вибору показників</a:t>
            </a:r>
            <a:endParaRPr lang="ru-RU" altLang="uk-UA" sz="2000" i="1" dirty="0"/>
          </a:p>
          <a:p>
            <a:pPr eaLnBrk="1" hangingPunct="1">
              <a:lnSpc>
                <a:spcPct val="80000"/>
              </a:lnSpc>
              <a:spcBef>
                <a:spcPct val="0"/>
              </a:spcBef>
            </a:pPr>
            <a:r>
              <a:rPr lang="ru-RU" altLang="uk-UA" sz="2000" i="1" dirty="0"/>
              <a:t>Проекція "Зовнішні процеси управління середовищем та взаємодією з проєктом": загальна характеристика, моделювання, підходи до вибору показників</a:t>
            </a:r>
            <a:endParaRPr lang="ru-RU" altLang="uk-UA" sz="2000" i="1" dirty="0"/>
          </a:p>
          <a:p>
            <a:pPr eaLnBrk="1" hangingPunct="1">
              <a:lnSpc>
                <a:spcPct val="80000"/>
              </a:lnSpc>
              <a:spcBef>
                <a:spcPct val="0"/>
              </a:spcBef>
            </a:pPr>
            <a:r>
              <a:rPr lang="ru-RU" altLang="uk-UA" sz="2000" i="1" dirty="0"/>
              <a:t>Проекція "Навчання та розвиток": загальна характеристика, моделювання, підходи до вибору показників</a:t>
            </a:r>
            <a:endParaRPr lang="ru-RU" altLang="uk-UA" sz="2000" i="1" dirty="0"/>
          </a:p>
          <a:p>
            <a:pPr eaLnBrk="1" hangingPunct="1">
              <a:lnSpc>
                <a:spcPct val="80000"/>
              </a:lnSpc>
              <a:spcBef>
                <a:spcPct val="0"/>
              </a:spcBef>
            </a:pPr>
            <a:r>
              <a:rPr lang="ru-RU" altLang="uk-UA" sz="2000" i="1" dirty="0"/>
              <a:t>Характеристика методу СЗП, моделювання показників, підходи до вибору показників</a:t>
            </a:r>
            <a:endParaRPr lang="ru-RU" altLang="uk-UA" sz="2000" i="1" dirty="0"/>
          </a:p>
          <a:p>
            <a:pPr eaLnBrk="1" hangingPunct="1">
              <a:lnSpc>
                <a:spcPct val="80000"/>
              </a:lnSpc>
              <a:spcBef>
                <a:spcPct val="0"/>
              </a:spcBef>
            </a:pPr>
            <a:r>
              <a:rPr lang="ru-RU" altLang="uk-UA" sz="2000" i="1" dirty="0"/>
              <a:t>Алгоритм організації (система) ціле досягнення проєкту на основі СЗП</a:t>
            </a:r>
            <a:endParaRPr lang="ru-RU" altLang="uk-UA" sz="2000" i="1" dirty="0"/>
          </a:p>
          <a:p>
            <a:pPr eaLnBrk="1" hangingPunct="1">
              <a:lnSpc>
                <a:spcPct val="80000"/>
              </a:lnSpc>
              <a:spcBef>
                <a:spcPct val="0"/>
              </a:spcBef>
            </a:pPr>
            <a:r>
              <a:rPr lang="ru-RU" altLang="uk-UA" sz="2000" i="1" dirty="0"/>
              <a:t>Інтеграція результатів аналізу на основі </a:t>
            </a:r>
            <a:r>
              <a:rPr lang="en-US" altLang="uk-UA" sz="2000" i="1" dirty="0"/>
              <a:t>SWOT – </a:t>
            </a:r>
            <a:r>
              <a:rPr lang="ru-RU" altLang="uk-UA" sz="2000" i="1" dirty="0"/>
              <a:t>аналізу</a:t>
            </a:r>
            <a:endParaRPr lang="ru-RU" altLang="uk-UA" sz="2000" i="1" dirty="0"/>
          </a:p>
          <a:p>
            <a:pPr eaLnBrk="1" hangingPunct="1">
              <a:lnSpc>
                <a:spcPct val="80000"/>
              </a:lnSpc>
              <a:spcBef>
                <a:spcPct val="0"/>
              </a:spcBef>
            </a:pPr>
            <a:r>
              <a:rPr lang="ru-RU" altLang="uk-UA" sz="2000" i="1" dirty="0"/>
              <a:t>Визначення ключових факторів успіху при побудові стратегії проєкту</a:t>
            </a:r>
            <a:endParaRPr lang="ru-RU" altLang="uk-UA" sz="2000" i="1" dirty="0"/>
          </a:p>
          <a:p>
            <a:pPr eaLnBrk="1" hangingPunct="1">
              <a:lnSpc>
                <a:spcPct val="80000"/>
              </a:lnSpc>
              <a:spcBef>
                <a:spcPct val="0"/>
              </a:spcBef>
            </a:pPr>
            <a:r>
              <a:rPr lang="ru-RU" altLang="uk-UA" sz="2000" i="1" dirty="0"/>
              <a:t>Визначення причинно-наслідкових взаємозв'язків у системі СЗП</a:t>
            </a:r>
            <a:endParaRPr lang="ru-RU" altLang="uk-UA" sz="2000" i="1" dirty="0"/>
          </a:p>
          <a:p>
            <a:pPr eaLnBrk="1" hangingPunct="1">
              <a:lnSpc>
                <a:spcPct val="80000"/>
              </a:lnSpc>
              <a:spcBef>
                <a:spcPct val="0"/>
              </a:spcBef>
            </a:pPr>
            <a:r>
              <a:rPr lang="ru-RU" altLang="uk-UA" sz="2000" i="1" dirty="0"/>
              <a:t>Визначення конкретних цілей щодо побудови стратегії та вибір показників у рамках проекцій</a:t>
            </a:r>
            <a:endParaRPr lang="ru-RU" altLang="uk-UA" sz="2000" i="1" dirty="0"/>
          </a:p>
          <a:p>
            <a:pPr eaLnBrk="1" hangingPunct="1">
              <a:lnSpc>
                <a:spcPct val="80000"/>
              </a:lnSpc>
              <a:spcBef>
                <a:spcPct val="0"/>
              </a:spcBef>
            </a:pPr>
            <a:r>
              <a:rPr lang="ru-RU" altLang="uk-UA" sz="2000" i="1" dirty="0"/>
              <a:t>Розробка плану реалізації проєкту</a:t>
            </a:r>
            <a:endParaRPr lang="ru-RU" altLang="uk-UA" sz="2000" i="1"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Rectangle 2"/>
          <p:cNvSpPr/>
          <p:nvPr/>
        </p:nvSpPr>
        <p:spPr>
          <a:xfrm>
            <a:off x="2411413" y="5229225"/>
            <a:ext cx="2089150" cy="1295400"/>
          </a:xfrm>
          <a:prstGeom prst="rect">
            <a:avLst/>
          </a:prstGeom>
          <a:solidFill>
            <a:schemeClr val="accent1"/>
          </a:solidFill>
          <a:ln w="12700" cap="flat" cmpd="sng">
            <a:solidFill>
              <a:schemeClr val="tx1"/>
            </a:solidFill>
            <a:prstDash val="solid"/>
            <a:miter/>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94211" name="Rectangle 3"/>
          <p:cNvSpPr>
            <a:spLocks noGrp="1" noChangeArrowheads="1"/>
          </p:cNvSpPr>
          <p:nvPr>
            <p:ph type="title"/>
          </p:nvPr>
        </p:nvSpPr>
        <p:spPr>
          <a:xfrm>
            <a:off x="250825" y="419100"/>
            <a:ext cx="8569325" cy="922338"/>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4000" b="1" i="0" u="none" strike="noStrike" kern="1200" cap="none" spc="0" normalizeH="0" baseline="0" noProof="0" dirty="0">
                <a:ln>
                  <a:noFill/>
                </a:ln>
                <a:solidFill>
                  <a:schemeClr val="tx1"/>
                </a:solidFill>
                <a:effectLst/>
                <a:uLnTx/>
                <a:uFillTx/>
                <a:latin typeface="Times New Roman Cyr" pitchFamily="18" charset="-52"/>
                <a:ea typeface="+mj-ea"/>
                <a:cs typeface="+mj-cs"/>
              </a:rPr>
              <a:t>Модель </a:t>
            </a:r>
            <a:r>
              <a:rPr kumimoji="0" lang="ru-RU" sz="4000" b="1" i="0" u="none" strike="noStrike" kern="1200" cap="none" spc="0" normalizeH="0" baseline="0" noProof="0" dirty="0" err="1">
                <a:ln>
                  <a:noFill/>
                </a:ln>
                <a:solidFill>
                  <a:schemeClr val="tx1"/>
                </a:solidFill>
                <a:effectLst/>
                <a:uLnTx/>
                <a:uFillTx/>
                <a:latin typeface="Times New Roman Cyr" pitchFamily="18" charset="-52"/>
                <a:ea typeface="+mj-ea"/>
                <a:cs typeface="+mj-cs"/>
              </a:rPr>
              <a:t>системи</a:t>
            </a:r>
            <a:r>
              <a:rPr kumimoji="0" lang="ru-RU" sz="4000" b="1" i="0" u="none" strike="noStrike" kern="1200" cap="none" spc="0" normalizeH="0" baseline="0" noProof="0" dirty="0">
                <a:ln>
                  <a:noFill/>
                </a:ln>
                <a:solidFill>
                  <a:schemeClr val="tx1"/>
                </a:solidFill>
                <a:effectLst/>
                <a:uLnTx/>
                <a:uFillTx/>
                <a:latin typeface="Times New Roman Cyr" pitchFamily="18" charset="-52"/>
                <a:ea typeface="+mj-ea"/>
                <a:cs typeface="+mj-cs"/>
              </a:rPr>
              <a:t> </a:t>
            </a:r>
            <a:r>
              <a:rPr kumimoji="0" lang="ru-RU" sz="4000" b="1" i="0" u="none" strike="noStrike" kern="1200" cap="none" spc="0" normalizeH="0" baseline="0" noProof="0" dirty="0" err="1">
                <a:ln>
                  <a:noFill/>
                </a:ln>
                <a:solidFill>
                  <a:schemeClr val="tx1"/>
                </a:solidFill>
                <a:effectLst/>
                <a:uLnTx/>
                <a:uFillTx/>
                <a:latin typeface="Times New Roman Cyr" pitchFamily="18" charset="-52"/>
                <a:ea typeface="+mj-ea"/>
                <a:cs typeface="+mj-cs"/>
              </a:rPr>
              <a:t>ціледосягнення</a:t>
            </a:r>
            <a:r>
              <a:rPr kumimoji="0" lang="ru-RU" sz="4000" b="1" i="0" u="none" strike="noStrike" kern="1200" cap="none" spc="0" normalizeH="0" baseline="0" noProof="0" dirty="0">
                <a:ln>
                  <a:noFill/>
                </a:ln>
                <a:solidFill>
                  <a:schemeClr val="tx1"/>
                </a:solidFill>
                <a:effectLst/>
                <a:uLnTx/>
                <a:uFillTx/>
                <a:latin typeface="Times New Roman Cyr" pitchFamily="18" charset="-52"/>
                <a:ea typeface="+mj-ea"/>
                <a:cs typeface="+mj-cs"/>
              </a:rPr>
              <a:t> </a:t>
            </a:r>
            <a:r>
              <a:rPr kumimoji="0" lang="ru-RU" sz="4000" b="1" i="0" u="none" strike="noStrike" kern="1200" cap="none" spc="0" normalizeH="0" baseline="0" noProof="0" dirty="0" smtClean="0">
                <a:ln>
                  <a:noFill/>
                </a:ln>
                <a:solidFill>
                  <a:schemeClr val="tx1"/>
                </a:solidFill>
                <a:effectLst/>
                <a:uLnTx/>
                <a:uFillTx/>
                <a:latin typeface="Times New Roman Cyr" pitchFamily="18" charset="-52"/>
                <a:ea typeface="+mj-ea"/>
                <a:cs typeface="+mj-cs"/>
              </a:rPr>
              <a:t>СЗП</a:t>
            </a:r>
            <a:endParaRPr kumimoji="0" lang="uk-UA" sz="4000" b="1" i="0" u="none" strike="noStrike" kern="1200" cap="none" spc="0" normalizeH="0" baseline="0" noProof="0" dirty="0" smtClean="0">
              <a:ln>
                <a:noFill/>
              </a:ln>
              <a:solidFill>
                <a:schemeClr val="tx1"/>
              </a:solidFill>
              <a:effectLst/>
              <a:uLnTx/>
              <a:uFillTx/>
              <a:latin typeface="Times New Roman Cyr" pitchFamily="18" charset="-52"/>
              <a:ea typeface="+mj-ea"/>
              <a:cs typeface="+mj-cs"/>
            </a:endParaRPr>
          </a:p>
        </p:txBody>
      </p:sp>
      <p:sp>
        <p:nvSpPr>
          <p:cNvPr id="84995" name="Oval 4"/>
          <p:cNvSpPr/>
          <p:nvPr/>
        </p:nvSpPr>
        <p:spPr>
          <a:xfrm>
            <a:off x="4152900" y="2570163"/>
            <a:ext cx="3397250" cy="2071687"/>
          </a:xfrm>
          <a:prstGeom prst="ellipse">
            <a:avLst/>
          </a:prstGeom>
          <a:noFill/>
          <a:ln w="9525">
            <a:noFill/>
          </a:ln>
        </p:spPr>
        <p:txBody>
          <a:bodyPr anchor="t" anchorCtr="0"/>
          <a:p>
            <a:pPr>
              <a:buFontTx/>
            </a:pPr>
            <a:endParaRPr lang="uk-UA" altLang="uk-UA" dirty="0">
              <a:latin typeface="Arial" panose="020B0604020202020204" pitchFamily="34" charset="0"/>
            </a:endParaRPr>
          </a:p>
        </p:txBody>
      </p:sp>
      <p:sp>
        <p:nvSpPr>
          <p:cNvPr id="84996" name="Oval 5"/>
          <p:cNvSpPr/>
          <p:nvPr/>
        </p:nvSpPr>
        <p:spPr>
          <a:xfrm>
            <a:off x="3154363" y="3135313"/>
            <a:ext cx="2797175" cy="1506537"/>
          </a:xfrm>
          <a:prstGeom prst="ellipse">
            <a:avLst/>
          </a:prstGeom>
          <a:noFill/>
          <a:ln w="9525">
            <a:noFill/>
          </a:ln>
        </p:spPr>
        <p:txBody>
          <a:bodyPr anchor="t" anchorCtr="0"/>
          <a:p>
            <a:pPr>
              <a:buFontTx/>
            </a:pPr>
            <a:endParaRPr lang="uk-UA" altLang="uk-UA" dirty="0">
              <a:latin typeface="Arial" panose="020B0604020202020204" pitchFamily="34" charset="0"/>
            </a:endParaRPr>
          </a:p>
        </p:txBody>
      </p:sp>
      <p:sp>
        <p:nvSpPr>
          <p:cNvPr id="84997" name="Oval 6"/>
          <p:cNvSpPr/>
          <p:nvPr/>
        </p:nvSpPr>
        <p:spPr>
          <a:xfrm>
            <a:off x="2754313" y="3322638"/>
            <a:ext cx="3397250" cy="1508125"/>
          </a:xfrm>
          <a:prstGeom prst="ellipse">
            <a:avLst/>
          </a:prstGeom>
          <a:solidFill>
            <a:srgbClr val="CCFFFF"/>
          </a:solidFill>
          <a:ln w="9525"/>
          <a:scene3d>
            <a:camera prst="legacyObliqueTopRight">
              <a:rot lat="0" lon="0" rev="0"/>
            </a:camera>
            <a:lightRig rig="legacyFlat3" dir="b"/>
          </a:scene3d>
          <a:sp3d extrusionH="430200" prstMaterial="legacyMatte">
            <a:bevelT w="13500" h="13500" prst="angle"/>
            <a:bevelB w="13500" h="13500" prst="angle"/>
            <a:extrusionClr>
              <a:srgbClr val="CCFFFF"/>
            </a:extrusionClr>
          </a:sp3d>
        </p:spPr>
        <p:txBody>
          <a:bodyPr anchor="t" anchorCtr="0">
            <a:flatTx/>
          </a:bodyPr>
          <a:p>
            <a:pPr algn="ctr" eaLnBrk="0" hangingPunct="0">
              <a:buFontTx/>
            </a:pPr>
            <a:r>
              <a:rPr lang="ru-RU" altLang="uk-UA" b="1" dirty="0">
                <a:solidFill>
                  <a:srgbClr val="000000"/>
                </a:solidFill>
                <a:latin typeface="Times New Roman" panose="02020603050405020304" charset="0"/>
              </a:rPr>
              <a:t>Бачення проєкту, місія, цілі та стратегії досягнення цілей</a:t>
            </a:r>
            <a:endParaRPr lang="uk-UA" altLang="uk-UA" i="1" dirty="0">
              <a:solidFill>
                <a:srgbClr val="000000"/>
              </a:solidFill>
              <a:latin typeface="Times New Roman" panose="02020603050405020304" charset="0"/>
            </a:endParaRPr>
          </a:p>
        </p:txBody>
      </p:sp>
      <p:sp>
        <p:nvSpPr>
          <p:cNvPr id="84998" name="Text Box 7"/>
          <p:cNvSpPr txBox="1"/>
          <p:nvPr/>
        </p:nvSpPr>
        <p:spPr>
          <a:xfrm>
            <a:off x="3752850" y="4264025"/>
            <a:ext cx="1598613" cy="1508125"/>
          </a:xfrm>
          <a:prstGeom prst="rect">
            <a:avLst/>
          </a:prstGeom>
          <a:noFill/>
          <a:ln w="9525">
            <a:noFill/>
          </a:ln>
        </p:spPr>
        <p:txBody>
          <a:bodyPr anchor="t" anchorCtr="0"/>
          <a:p>
            <a:pPr algn="ctr" eaLnBrk="0" hangingPunct="0">
              <a:buFontTx/>
            </a:pPr>
            <a:endParaRPr lang="uk-UA" altLang="uk-UA" sz="2400" i="1" dirty="0">
              <a:latin typeface="Times New Roman" panose="02020603050405020304" charset="0"/>
            </a:endParaRPr>
          </a:p>
        </p:txBody>
      </p:sp>
      <p:sp>
        <p:nvSpPr>
          <p:cNvPr id="84999" name="Text Box 8"/>
          <p:cNvSpPr txBox="1"/>
          <p:nvPr/>
        </p:nvSpPr>
        <p:spPr>
          <a:xfrm>
            <a:off x="755650" y="1628775"/>
            <a:ext cx="2797175" cy="1506538"/>
          </a:xfrm>
          <a:prstGeom prst="rect">
            <a:avLst/>
          </a:prstGeom>
          <a:solidFill>
            <a:srgbClr val="FF99CC"/>
          </a:solidFill>
          <a:ln w="9525"/>
          <a:scene3d>
            <a:camera prst="legacyObliqueTopRight">
              <a:rot lat="0" lon="0" rev="0"/>
            </a:camera>
            <a:lightRig rig="legacyFlat3" dir="b"/>
          </a:scene3d>
          <a:sp3d extrusionH="430200" prstMaterial="legacyMatte">
            <a:bevelT w="13500" h="13500" prst="angle"/>
            <a:bevelB w="13500" h="13500" prst="angle"/>
            <a:extrusionClr>
              <a:srgbClr val="FF99CC"/>
            </a:extrusionClr>
          </a:sp3d>
        </p:spPr>
        <p:txBody>
          <a:bodyPr anchor="t" anchorCtr="0">
            <a:flatTx/>
          </a:bodyPr>
          <a:p>
            <a:pPr eaLnBrk="0" hangingPunct="0">
              <a:buFontTx/>
            </a:pPr>
            <a:r>
              <a:rPr lang="ru-RU" altLang="uk-UA" sz="1600" b="1" dirty="0">
                <a:latin typeface="Times New Roman" panose="02020603050405020304" charset="0"/>
              </a:rPr>
              <a:t>Зовнішні процеси</a:t>
            </a:r>
            <a:endParaRPr lang="ru-RU" altLang="uk-UA" sz="1600" b="1" dirty="0">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chemeClr val="tx1"/>
                </a:solidFill>
                <a:latin typeface="Times New Roman" panose="02020603050405020304" charset="0"/>
              </a:rPr>
              <a:t>Цілі</a:t>
            </a:r>
            <a:endParaRPr lang="ru-RU" altLang="uk-UA" sz="1600" dirty="0">
              <a:solidFill>
                <a:schemeClr val="tx1"/>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chemeClr val="tx1"/>
                </a:solidFill>
                <a:latin typeface="Times New Roman" panose="02020603050405020304" charset="0"/>
              </a:rPr>
              <a:t>Показники</a:t>
            </a:r>
            <a:endParaRPr lang="ru-RU" altLang="uk-UA" sz="1600" dirty="0">
              <a:solidFill>
                <a:schemeClr val="tx1"/>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chemeClr val="tx1"/>
                </a:solidFill>
                <a:latin typeface="Times New Roman" panose="02020603050405020304" charset="0"/>
              </a:rPr>
              <a:t>Задачі</a:t>
            </a:r>
            <a:endParaRPr lang="ru-RU" altLang="uk-UA" sz="1600" dirty="0">
              <a:solidFill>
                <a:schemeClr val="tx1"/>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chemeClr val="tx1"/>
                </a:solidFill>
                <a:latin typeface="Times New Roman" panose="02020603050405020304" charset="0"/>
              </a:rPr>
              <a:t>Дії</a:t>
            </a:r>
            <a:endParaRPr lang="ru-RU" altLang="uk-UA" sz="1600" dirty="0">
              <a:solidFill>
                <a:schemeClr val="tx1"/>
              </a:solidFill>
              <a:latin typeface="Times New Roman" panose="02020603050405020304" charset="0"/>
            </a:endParaRPr>
          </a:p>
          <a:p>
            <a:pPr algn="ctr" eaLnBrk="0" hangingPunct="0">
              <a:buFontTx/>
            </a:pPr>
            <a:endParaRPr lang="uk-UA" altLang="uk-UA" sz="1600" i="1" dirty="0">
              <a:latin typeface="Times New Roman" panose="02020603050405020304" charset="0"/>
            </a:endParaRPr>
          </a:p>
        </p:txBody>
      </p:sp>
      <p:sp>
        <p:nvSpPr>
          <p:cNvPr id="85000" name="Text Box 9"/>
          <p:cNvSpPr txBox="1"/>
          <p:nvPr/>
        </p:nvSpPr>
        <p:spPr>
          <a:xfrm>
            <a:off x="5951538" y="1628775"/>
            <a:ext cx="2797175" cy="1506538"/>
          </a:xfrm>
          <a:prstGeom prst="rect">
            <a:avLst/>
          </a:prstGeom>
          <a:solidFill>
            <a:srgbClr val="00FF00"/>
          </a:solidFill>
          <a:ln w="9525"/>
          <a:scene3d>
            <a:camera prst="legacyObliqueTopRight">
              <a:rot lat="0" lon="0" rev="0"/>
            </a:camera>
            <a:lightRig rig="legacyFlat3" dir="b"/>
          </a:scene3d>
          <a:sp3d extrusionH="430200" prstMaterial="legacyMatte">
            <a:bevelT w="13500" h="13500" prst="angle"/>
            <a:bevelB w="13500" h="13500" prst="angle"/>
            <a:extrusionClr>
              <a:srgbClr val="00FF00"/>
            </a:extrusionClr>
          </a:sp3d>
        </p:spPr>
        <p:txBody>
          <a:bodyPr anchor="t" anchorCtr="0">
            <a:flatTx/>
          </a:bodyPr>
          <a:p>
            <a:pPr eaLnBrk="0" hangingPunct="0">
              <a:buFontTx/>
            </a:pPr>
            <a:r>
              <a:rPr lang="ru-RU" altLang="uk-UA" sz="1600" b="1" dirty="0">
                <a:latin typeface="Times New Roman" panose="02020603050405020304" charset="0"/>
              </a:rPr>
              <a:t>Внутрішні процеси</a:t>
            </a:r>
            <a:endParaRPr lang="ru-RU" altLang="uk-UA" sz="1600" b="1" dirty="0">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chemeClr val="tx1"/>
                </a:solidFill>
                <a:latin typeface="Times New Roman" panose="02020603050405020304" charset="0"/>
              </a:rPr>
              <a:t>Цілі</a:t>
            </a:r>
            <a:endParaRPr lang="ru-RU" altLang="uk-UA" sz="1600" dirty="0">
              <a:solidFill>
                <a:schemeClr val="tx1"/>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chemeClr val="tx1"/>
                </a:solidFill>
                <a:latin typeface="Times New Roman" panose="02020603050405020304" charset="0"/>
              </a:rPr>
              <a:t>Показники</a:t>
            </a:r>
            <a:endParaRPr lang="ru-RU" altLang="uk-UA" sz="1600" dirty="0">
              <a:solidFill>
                <a:schemeClr val="tx1"/>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chemeClr val="tx1"/>
                </a:solidFill>
                <a:latin typeface="Times New Roman" panose="02020603050405020304" charset="0"/>
              </a:rPr>
              <a:t>Задачі</a:t>
            </a:r>
            <a:endParaRPr lang="ru-RU" altLang="uk-UA" sz="1600" dirty="0">
              <a:solidFill>
                <a:schemeClr val="tx1"/>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chemeClr val="tx1"/>
                </a:solidFill>
                <a:latin typeface="Times New Roman" panose="02020603050405020304" charset="0"/>
              </a:rPr>
              <a:t>Дії</a:t>
            </a:r>
            <a:endParaRPr lang="uk-UA" altLang="uk-UA" sz="1600" i="1" dirty="0">
              <a:solidFill>
                <a:schemeClr val="tx1"/>
              </a:solidFill>
              <a:latin typeface="Times New Roman" panose="02020603050405020304" charset="0"/>
            </a:endParaRPr>
          </a:p>
        </p:txBody>
      </p:sp>
      <p:sp>
        <p:nvSpPr>
          <p:cNvPr id="85001" name="Text Box 10"/>
          <p:cNvSpPr txBox="1"/>
          <p:nvPr/>
        </p:nvSpPr>
        <p:spPr>
          <a:xfrm>
            <a:off x="2411413" y="5157788"/>
            <a:ext cx="4265612" cy="1463675"/>
          </a:xfrm>
          <a:prstGeom prst="rect">
            <a:avLst/>
          </a:prstGeom>
          <a:solidFill>
            <a:srgbClr val="FFFF00">
              <a:alpha val="65097"/>
            </a:srgbClr>
          </a:solidFill>
          <a:ln w="9525"/>
          <a:scene3d>
            <a:camera prst="legacyObliqueTopRight">
              <a:rot lat="0" lon="0" rev="0"/>
            </a:camera>
            <a:lightRig rig="legacyFlat3" dir="b"/>
          </a:scene3d>
          <a:sp3d extrusionH="430200" prstMaterial="legacyMatte">
            <a:bevelT w="13500" h="13500" prst="angle"/>
            <a:bevelB w="13500" h="13500" prst="angle"/>
            <a:extrusionClr>
              <a:srgbClr val="FFFF00"/>
            </a:extrusionClr>
          </a:sp3d>
        </p:spPr>
        <p:txBody>
          <a:bodyPr anchor="t" anchorCtr="0">
            <a:flatTx/>
          </a:bodyPr>
          <a:p>
            <a:pPr eaLnBrk="0" hangingPunct="0">
              <a:buFontTx/>
            </a:pPr>
            <a:r>
              <a:rPr lang="ru-RU" altLang="uk-UA" sz="1600" b="1" dirty="0">
                <a:solidFill>
                  <a:srgbClr val="000000"/>
                </a:solidFill>
                <a:latin typeface="Times New Roman" panose="02020603050405020304" charset="0"/>
              </a:rPr>
              <a:t>Фінанси			Персонал</a:t>
            </a:r>
            <a:endParaRPr lang="ru-RU" altLang="uk-UA" sz="1600" b="1" dirty="0">
              <a:solidFill>
                <a:srgbClr val="000000"/>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rgbClr val="000000"/>
                </a:solidFill>
                <a:latin typeface="Times New Roman" panose="02020603050405020304" charset="0"/>
              </a:rPr>
              <a:t>Цілі</a:t>
            </a:r>
            <a:endParaRPr lang="ru-RU" altLang="uk-UA" sz="1600" dirty="0">
              <a:solidFill>
                <a:srgbClr val="000000"/>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rgbClr val="000000"/>
                </a:solidFill>
                <a:latin typeface="Times New Roman" panose="02020603050405020304" charset="0"/>
              </a:rPr>
              <a:t>Показники</a:t>
            </a:r>
            <a:endParaRPr lang="ru-RU" altLang="uk-UA" sz="1600" dirty="0">
              <a:solidFill>
                <a:srgbClr val="000000"/>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rgbClr val="000000"/>
                </a:solidFill>
                <a:latin typeface="Times New Roman" panose="02020603050405020304" charset="0"/>
              </a:rPr>
              <a:t>Задачі</a:t>
            </a:r>
            <a:endParaRPr lang="ru-RU" altLang="uk-UA" sz="1600" dirty="0">
              <a:solidFill>
                <a:srgbClr val="000000"/>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rgbClr val="000000"/>
                </a:solidFill>
                <a:latin typeface="Times New Roman" panose="02020603050405020304" charset="0"/>
              </a:rPr>
              <a:t>Дії</a:t>
            </a:r>
            <a:endParaRPr lang="ru-RU" altLang="uk-UA" sz="1600" dirty="0">
              <a:solidFill>
                <a:srgbClr val="000000"/>
              </a:solidFill>
              <a:latin typeface="Times New Roman" panose="02020603050405020304" charset="0"/>
            </a:endParaRPr>
          </a:p>
          <a:p>
            <a:pPr algn="ctr" eaLnBrk="0" hangingPunct="0">
              <a:buFontTx/>
            </a:pPr>
            <a:endParaRPr lang="uk-UA" altLang="uk-UA" sz="1600" i="1" dirty="0">
              <a:solidFill>
                <a:srgbClr val="000000"/>
              </a:solidFill>
              <a:latin typeface="Times New Roman" panose="02020603050405020304" charset="0"/>
            </a:endParaRPr>
          </a:p>
        </p:txBody>
      </p:sp>
      <p:sp>
        <p:nvSpPr>
          <p:cNvPr id="85002" name="Line 11"/>
          <p:cNvSpPr/>
          <p:nvPr/>
        </p:nvSpPr>
        <p:spPr>
          <a:xfrm flipH="1">
            <a:off x="6750050" y="3322638"/>
            <a:ext cx="1198563" cy="1508125"/>
          </a:xfrm>
          <a:prstGeom prst="line">
            <a:avLst/>
          </a:prstGeom>
          <a:ln w="9525">
            <a:noFill/>
          </a:ln>
        </p:spPr>
      </p:sp>
      <p:sp>
        <p:nvSpPr>
          <p:cNvPr id="85003" name="Line 12"/>
          <p:cNvSpPr/>
          <p:nvPr/>
        </p:nvSpPr>
        <p:spPr>
          <a:xfrm flipH="1">
            <a:off x="6350000" y="3135313"/>
            <a:ext cx="1200150" cy="1882775"/>
          </a:xfrm>
          <a:prstGeom prst="line">
            <a:avLst/>
          </a:prstGeom>
          <a:ln w="9525" cap="flat" cmpd="sng">
            <a:solidFill>
              <a:srgbClr val="000000"/>
            </a:solidFill>
            <a:prstDash val="solid"/>
            <a:round/>
            <a:headEnd type="triangle" w="med" len="med"/>
            <a:tailEnd type="triangle" w="med" len="med"/>
          </a:ln>
          <a:effectLst>
            <a:outerShdw dist="107763" dir="18900000" algn="ctr" rotWithShape="0">
              <a:srgbClr val="808080">
                <a:alpha val="50000"/>
              </a:srgbClr>
            </a:outerShdw>
          </a:effectLst>
        </p:spPr>
      </p:sp>
      <p:sp>
        <p:nvSpPr>
          <p:cNvPr id="85004" name="Line 13"/>
          <p:cNvSpPr/>
          <p:nvPr/>
        </p:nvSpPr>
        <p:spPr>
          <a:xfrm flipH="1">
            <a:off x="3752850" y="2570163"/>
            <a:ext cx="2398713" cy="1587"/>
          </a:xfrm>
          <a:prstGeom prst="line">
            <a:avLst/>
          </a:prstGeom>
          <a:ln w="9525" cap="flat" cmpd="sng">
            <a:solidFill>
              <a:srgbClr val="000000"/>
            </a:solidFill>
            <a:prstDash val="solid"/>
            <a:round/>
            <a:headEnd type="triangle" w="med" len="med"/>
            <a:tailEnd type="triangle" w="med" len="med"/>
          </a:ln>
          <a:effectLst>
            <a:outerShdw dist="107763" dir="18900000" algn="ctr" rotWithShape="0">
              <a:srgbClr val="808080">
                <a:alpha val="50000"/>
              </a:srgbClr>
            </a:outerShdw>
          </a:effectLst>
        </p:spPr>
      </p:sp>
      <p:sp>
        <p:nvSpPr>
          <p:cNvPr id="85005" name="Line 14"/>
          <p:cNvSpPr/>
          <p:nvPr/>
        </p:nvSpPr>
        <p:spPr>
          <a:xfrm>
            <a:off x="1355725" y="3135313"/>
            <a:ext cx="1997075" cy="1882775"/>
          </a:xfrm>
          <a:prstGeom prst="line">
            <a:avLst/>
          </a:prstGeom>
          <a:ln w="9525" cap="flat" cmpd="sng">
            <a:solidFill>
              <a:srgbClr val="000000"/>
            </a:solidFill>
            <a:prstDash val="solid"/>
            <a:round/>
            <a:headEnd type="triangle" w="med" len="med"/>
            <a:tailEnd type="triangle" w="med" len="med"/>
          </a:ln>
          <a:effectLst>
            <a:outerShdw dist="107763" dir="18900000" algn="ctr" rotWithShape="0">
              <a:srgbClr val="808080">
                <a:alpha val="50000"/>
              </a:srgbClr>
            </a:outerShdw>
          </a:effectLst>
        </p:spPr>
      </p:sp>
      <p:sp>
        <p:nvSpPr>
          <p:cNvPr id="85006" name="Line 15"/>
          <p:cNvSpPr/>
          <p:nvPr/>
        </p:nvSpPr>
        <p:spPr>
          <a:xfrm>
            <a:off x="2154238" y="3135313"/>
            <a:ext cx="1000125" cy="565150"/>
          </a:xfrm>
          <a:prstGeom prst="line">
            <a:avLst/>
          </a:prstGeom>
          <a:ln w="9525" cap="flat" cmpd="sng">
            <a:solidFill>
              <a:srgbClr val="000000"/>
            </a:solidFill>
            <a:prstDash val="solid"/>
            <a:round/>
            <a:headEnd type="triangle" w="med" len="med"/>
            <a:tailEnd type="triangle" w="med" len="med"/>
          </a:ln>
          <a:effectLst>
            <a:outerShdw dist="107763" dir="18900000" algn="ctr" rotWithShape="0">
              <a:srgbClr val="808080">
                <a:alpha val="50000"/>
              </a:srgbClr>
            </a:outerShdw>
          </a:effectLst>
        </p:spPr>
      </p:sp>
      <p:sp>
        <p:nvSpPr>
          <p:cNvPr id="85007" name="Line 16"/>
          <p:cNvSpPr/>
          <p:nvPr/>
        </p:nvSpPr>
        <p:spPr>
          <a:xfrm flipH="1">
            <a:off x="5751513" y="3135313"/>
            <a:ext cx="1398587" cy="376237"/>
          </a:xfrm>
          <a:prstGeom prst="line">
            <a:avLst/>
          </a:prstGeom>
          <a:ln w="9525" cap="flat" cmpd="sng">
            <a:solidFill>
              <a:srgbClr val="000000"/>
            </a:solidFill>
            <a:prstDash val="solid"/>
            <a:round/>
            <a:headEnd type="triangle" w="med" len="med"/>
            <a:tailEnd type="triangle" w="med" len="med"/>
          </a:ln>
          <a:effectLst>
            <a:outerShdw dist="107763" dir="18900000" algn="ctr" rotWithShape="0">
              <a:srgbClr val="808080">
                <a:alpha val="50000"/>
              </a:srgbClr>
            </a:outerShdw>
          </a:effectLst>
        </p:spPr>
      </p:sp>
      <p:sp>
        <p:nvSpPr>
          <p:cNvPr id="85008" name="Line 17"/>
          <p:cNvSpPr/>
          <p:nvPr/>
        </p:nvSpPr>
        <p:spPr>
          <a:xfrm>
            <a:off x="4552950" y="4830763"/>
            <a:ext cx="1588" cy="374650"/>
          </a:xfrm>
          <a:prstGeom prst="line">
            <a:avLst/>
          </a:prstGeom>
          <a:ln w="9525" cap="flat" cmpd="sng">
            <a:solidFill>
              <a:srgbClr val="000000"/>
            </a:solidFill>
            <a:prstDash val="solid"/>
            <a:round/>
            <a:headEnd type="triangle" w="med" len="med"/>
            <a:tailEnd type="triangle" w="med" len="med"/>
          </a:ln>
          <a:effectLst>
            <a:outerShdw dist="107763" dir="18900000" algn="ctr" rotWithShape="0">
              <a:srgbClr val="808080">
                <a:alpha val="50000"/>
              </a:srgbClr>
            </a:outerShdw>
          </a:effectLst>
        </p:spPr>
      </p:sp>
      <p:sp>
        <p:nvSpPr>
          <p:cNvPr id="85009" name="Text Box 18"/>
          <p:cNvSpPr txBox="1"/>
          <p:nvPr/>
        </p:nvSpPr>
        <p:spPr>
          <a:xfrm>
            <a:off x="4716463" y="5394325"/>
            <a:ext cx="2016125" cy="1435100"/>
          </a:xfrm>
          <a:prstGeom prst="rect">
            <a:avLst/>
          </a:prstGeom>
          <a:noFill/>
          <a:ln w="12700">
            <a:noFill/>
          </a:ln>
        </p:spPr>
        <p:txBody>
          <a:bodyPr anchor="t" anchorCtr="0">
            <a:spAutoFit/>
          </a:bodyPr>
          <a:p>
            <a:pPr lvl="1" indent="0" algn="l" rtl="0" eaLnBrk="0" fontAlgn="base" hangingPunct="0">
              <a:spcBef>
                <a:spcPct val="0"/>
              </a:spcBef>
              <a:spcAft>
                <a:spcPct val="0"/>
              </a:spcAft>
              <a:buFont typeface="Wingdings" panose="05000000000000000000" pitchFamily="2" charset="2"/>
              <a:buChar char="ь"/>
            </a:pPr>
            <a:r>
              <a:rPr lang="ru-RU" altLang="uk-UA" sz="1600" dirty="0">
                <a:solidFill>
                  <a:srgbClr val="000000"/>
                </a:solidFill>
                <a:latin typeface="Times New Roman" panose="02020603050405020304" charset="0"/>
              </a:rPr>
              <a:t>Цілі</a:t>
            </a:r>
            <a:endParaRPr lang="ru-RU" altLang="uk-UA" sz="1600" dirty="0">
              <a:solidFill>
                <a:srgbClr val="000000"/>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rgbClr val="000000"/>
                </a:solidFill>
                <a:latin typeface="Times New Roman" panose="02020603050405020304" charset="0"/>
              </a:rPr>
              <a:t>Показники</a:t>
            </a:r>
            <a:endParaRPr lang="ru-RU" altLang="uk-UA" sz="1600" dirty="0">
              <a:solidFill>
                <a:srgbClr val="000000"/>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rgbClr val="000000"/>
                </a:solidFill>
                <a:latin typeface="Times New Roman" panose="02020603050405020304" charset="0"/>
              </a:rPr>
              <a:t>Задачі</a:t>
            </a:r>
            <a:endParaRPr lang="ru-RU" altLang="uk-UA" sz="1600" dirty="0">
              <a:solidFill>
                <a:srgbClr val="000000"/>
              </a:solidFill>
              <a:latin typeface="Times New Roman" panose="02020603050405020304" charset="0"/>
            </a:endParaRPr>
          </a:p>
          <a:p>
            <a:pPr lvl="1" indent="0" algn="l" rtl="0" eaLnBrk="0" fontAlgn="base" hangingPunct="0">
              <a:spcBef>
                <a:spcPct val="0"/>
              </a:spcBef>
              <a:spcAft>
                <a:spcPct val="0"/>
              </a:spcAft>
              <a:buFont typeface="Wingdings" panose="05000000000000000000" pitchFamily="2" charset="2"/>
              <a:buChar char="ь"/>
            </a:pPr>
            <a:r>
              <a:rPr lang="ru-RU" altLang="uk-UA" sz="1600" dirty="0">
                <a:solidFill>
                  <a:srgbClr val="000000"/>
                </a:solidFill>
                <a:latin typeface="Times New Roman" panose="02020603050405020304" charset="0"/>
              </a:rPr>
              <a:t>Дії</a:t>
            </a:r>
            <a:endParaRPr lang="ru-RU" altLang="uk-UA" sz="1600" dirty="0">
              <a:solidFill>
                <a:srgbClr val="000000"/>
              </a:solidFill>
              <a:latin typeface="Times New Roman" panose="02020603050405020304" charset="0"/>
            </a:endParaRPr>
          </a:p>
          <a:p>
            <a:pPr algn="ctr" eaLnBrk="0" hangingPunct="0">
              <a:buFont typeface="Wingdings" panose="05000000000000000000" pitchFamily="2" charset="2"/>
              <a:buChar char="ь"/>
            </a:pPr>
            <a:endParaRPr lang="uk-UA" altLang="uk-UA" sz="2400" i="1" dirty="0">
              <a:solidFill>
                <a:srgbClr val="000000"/>
              </a:solidFill>
              <a:latin typeface="Times New Roman" panose="02020603050405020304" charset="0"/>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6017" name="Group 2"/>
          <p:cNvGrpSpPr/>
          <p:nvPr/>
        </p:nvGrpSpPr>
        <p:grpSpPr>
          <a:xfrm>
            <a:off x="323850" y="1916113"/>
            <a:ext cx="8351838" cy="4535487"/>
            <a:chOff x="1172" y="7883"/>
            <a:chExt cx="7200" cy="3240"/>
          </a:xfrm>
        </p:grpSpPr>
        <p:sp>
          <p:nvSpPr>
            <p:cNvPr id="86018" name="Text Box 3"/>
            <p:cNvSpPr txBox="1"/>
            <p:nvPr/>
          </p:nvSpPr>
          <p:spPr>
            <a:xfrm>
              <a:off x="2612" y="8963"/>
              <a:ext cx="2700" cy="1260"/>
            </a:xfrm>
            <a:prstGeom prst="rect">
              <a:avLst/>
            </a:prstGeom>
            <a:solidFill>
              <a:srgbClr val="CCFFFF"/>
            </a:solidFill>
            <a:ln w="9525"/>
            <a:scene3d>
              <a:camera prst="legacyObliqueTopRight">
                <a:rot lat="0" lon="0" rev="0"/>
              </a:camera>
              <a:lightRig rig="legacyFlat3" dir="b"/>
            </a:scene3d>
            <a:sp3d extrusionH="430200" prstMaterial="legacyMetal">
              <a:bevelT w="13500" h="13500" prst="angle"/>
              <a:bevelB w="13500" h="13500" prst="angle"/>
              <a:extrusionClr>
                <a:srgbClr val="CCFFCC"/>
              </a:extrusionClr>
            </a:sp3d>
          </p:spPr>
          <p:txBody>
            <a:bodyPr anchor="t" anchorCtr="0">
              <a:flatTx/>
            </a:bodyPr>
            <a:p>
              <a:pPr algn="ctr" eaLnBrk="0" hangingPunct="0">
                <a:buFontTx/>
              </a:pPr>
              <a:endParaRPr lang="ru-RU" altLang="uk-UA" sz="1200" b="1" dirty="0">
                <a:latin typeface="Times New Roman" panose="02020603050405020304" charset="0"/>
              </a:endParaRPr>
            </a:p>
            <a:p>
              <a:pPr algn="ctr" eaLnBrk="0" hangingPunct="0">
                <a:buFontTx/>
              </a:pPr>
              <a:endParaRPr lang="ru-RU" altLang="uk-UA" b="1" dirty="0">
                <a:latin typeface="Times New Roman" panose="02020603050405020304" charset="0"/>
              </a:endParaRPr>
            </a:p>
            <a:p>
              <a:pPr algn="ctr" eaLnBrk="0" hangingPunct="0">
                <a:buFontTx/>
              </a:pPr>
              <a:endParaRPr lang="ru-RU" altLang="uk-UA" b="1" dirty="0">
                <a:latin typeface="Times New Roman" panose="02020603050405020304" charset="0"/>
              </a:endParaRPr>
            </a:p>
            <a:p>
              <a:pPr algn="ctr" eaLnBrk="0" hangingPunct="0">
                <a:buFontTx/>
              </a:pPr>
              <a:r>
                <a:rPr lang="ru-RU" altLang="uk-UA" b="1" dirty="0">
                  <a:latin typeface="Times New Roman" panose="02020603050405020304" charset="0"/>
                </a:rPr>
                <a:t>проєкт або програма</a:t>
              </a:r>
              <a:endParaRPr lang="uk-UA" altLang="uk-UA" i="1" dirty="0">
                <a:latin typeface="Times New Roman" panose="02020603050405020304" charset="0"/>
              </a:endParaRPr>
            </a:p>
          </p:txBody>
        </p:sp>
        <p:sp>
          <p:nvSpPr>
            <p:cNvPr id="86019" name="Text Box 4"/>
            <p:cNvSpPr txBox="1"/>
            <p:nvPr/>
          </p:nvSpPr>
          <p:spPr>
            <a:xfrm>
              <a:off x="1172" y="8963"/>
              <a:ext cx="1260" cy="1080"/>
            </a:xfrm>
            <a:prstGeom prst="rect">
              <a:avLst/>
            </a:prstGeom>
            <a:noFill/>
            <a:ln w="9525">
              <a:noFill/>
            </a:ln>
          </p:spPr>
          <p:txBody>
            <a:bodyPr anchor="t" anchorCtr="0"/>
            <a:p>
              <a:pPr eaLnBrk="0" hangingPunct="0">
                <a:buFontTx/>
              </a:pPr>
              <a:endParaRPr lang="ru-RU" altLang="uk-UA" sz="400" b="1" dirty="0">
                <a:latin typeface="Times New Roman" panose="02020603050405020304" charset="0"/>
              </a:endParaRPr>
            </a:p>
            <a:p>
              <a:pPr eaLnBrk="0" hangingPunct="0">
                <a:buFontTx/>
              </a:pPr>
              <a:endParaRPr lang="ru-RU" altLang="uk-UA" sz="400" b="1" dirty="0">
                <a:latin typeface="Times New Roman" panose="02020603050405020304" charset="0"/>
              </a:endParaRPr>
            </a:p>
            <a:p>
              <a:pPr eaLnBrk="0" hangingPunct="0">
                <a:buFontTx/>
              </a:pPr>
              <a:endParaRPr lang="ru-RU" altLang="uk-UA" b="1" dirty="0">
                <a:latin typeface="Times New Roman" panose="02020603050405020304" charset="0"/>
              </a:endParaRPr>
            </a:p>
            <a:p>
              <a:pPr eaLnBrk="0" hangingPunct="0">
                <a:buFontTx/>
              </a:pPr>
              <a:r>
                <a:rPr lang="ru-RU" altLang="uk-UA" b="1" dirty="0">
                  <a:solidFill>
                    <a:schemeClr val="bg1"/>
                  </a:solidFill>
                  <a:latin typeface="Times New Roman" panose="02020603050405020304" charset="0"/>
                </a:rPr>
                <a:t>  Видение</a:t>
              </a:r>
              <a:endParaRPr lang="uk-UA" altLang="uk-UA" i="1" dirty="0">
                <a:solidFill>
                  <a:schemeClr val="bg1"/>
                </a:solidFill>
                <a:latin typeface="Times New Roman" panose="02020603050405020304" charset="0"/>
              </a:endParaRPr>
            </a:p>
          </p:txBody>
        </p:sp>
        <p:sp>
          <p:nvSpPr>
            <p:cNvPr id="86020" name="Text Box 5"/>
            <p:cNvSpPr txBox="1"/>
            <p:nvPr/>
          </p:nvSpPr>
          <p:spPr>
            <a:xfrm>
              <a:off x="5492" y="8963"/>
              <a:ext cx="1260" cy="1260"/>
            </a:xfrm>
            <a:prstGeom prst="rect">
              <a:avLst/>
            </a:prstGeom>
            <a:noFill/>
            <a:ln w="9525">
              <a:noFill/>
            </a:ln>
          </p:spPr>
          <p:txBody>
            <a:bodyPr anchor="t" anchorCtr="0"/>
            <a:p>
              <a:pPr eaLnBrk="0" hangingPunct="0">
                <a:buFontTx/>
              </a:pPr>
              <a:endParaRPr lang="ru-RU" altLang="uk-UA" sz="1200" b="1" dirty="0">
                <a:latin typeface="Times New Roman" panose="02020603050405020304" charset="0"/>
              </a:endParaRPr>
            </a:p>
            <a:p>
              <a:pPr eaLnBrk="0" hangingPunct="0">
                <a:buFontTx/>
              </a:pPr>
              <a:endParaRPr lang="ru-RU" altLang="uk-UA" sz="1200" b="1" dirty="0">
                <a:latin typeface="Times New Roman" panose="02020603050405020304" charset="0"/>
              </a:endParaRPr>
            </a:p>
            <a:p>
              <a:pPr eaLnBrk="0" hangingPunct="0">
                <a:buFontTx/>
              </a:pPr>
              <a:r>
                <a:rPr lang="ru-RU" altLang="uk-UA" b="1" dirty="0">
                  <a:latin typeface="Times New Roman" panose="02020603050405020304" charset="0"/>
                </a:rPr>
                <a:t>  </a:t>
              </a:r>
              <a:r>
                <a:rPr lang="ru-RU" altLang="uk-UA" b="1" dirty="0">
                  <a:solidFill>
                    <a:schemeClr val="bg1"/>
                  </a:solidFill>
                  <a:latin typeface="Times New Roman" panose="02020603050405020304" charset="0"/>
                </a:rPr>
                <a:t>Продукт</a:t>
              </a:r>
              <a:endParaRPr lang="uk-UA" altLang="uk-UA" b="1" dirty="0">
                <a:solidFill>
                  <a:schemeClr val="bg1"/>
                </a:solidFill>
                <a:latin typeface="Times New Roman" panose="02020603050405020304" charset="0"/>
              </a:endParaRPr>
            </a:p>
          </p:txBody>
        </p:sp>
        <p:sp>
          <p:nvSpPr>
            <p:cNvPr id="86021" name="Text Box 6"/>
            <p:cNvSpPr txBox="1"/>
            <p:nvPr/>
          </p:nvSpPr>
          <p:spPr>
            <a:xfrm>
              <a:off x="6932" y="8963"/>
              <a:ext cx="1440" cy="900"/>
            </a:xfrm>
            <a:prstGeom prst="rect">
              <a:avLst/>
            </a:prstGeom>
            <a:noFill/>
            <a:ln w="9525">
              <a:noFill/>
            </a:ln>
          </p:spPr>
          <p:txBody>
            <a:bodyPr anchor="t" anchorCtr="0"/>
            <a:p>
              <a:pPr eaLnBrk="0" hangingPunct="0">
                <a:buFontTx/>
              </a:pPr>
              <a:endParaRPr lang="ru-RU" altLang="uk-UA" sz="900" b="1" dirty="0">
                <a:latin typeface="Times New Roman" panose="02020603050405020304" charset="0"/>
              </a:endParaRPr>
            </a:p>
            <a:p>
              <a:pPr algn="ctr" eaLnBrk="0" hangingPunct="0">
                <a:buFontTx/>
              </a:pPr>
              <a:endParaRPr lang="ru-RU" altLang="uk-UA" b="1" dirty="0">
                <a:latin typeface="Times New Roman" panose="02020603050405020304" charset="0"/>
              </a:endParaRPr>
            </a:p>
            <a:p>
              <a:pPr algn="ctr" eaLnBrk="0" hangingPunct="0">
                <a:buFontTx/>
              </a:pPr>
              <a:r>
                <a:rPr lang="ru-RU" altLang="uk-UA" b="1" dirty="0">
                  <a:solidFill>
                    <a:schemeClr val="bg1"/>
                  </a:solidFill>
                  <a:latin typeface="Times New Roman" panose="02020603050405020304" charset="0"/>
                </a:rPr>
                <a:t>Результат</a:t>
              </a:r>
              <a:endParaRPr lang="uk-UA" altLang="uk-UA" i="1" dirty="0">
                <a:solidFill>
                  <a:schemeClr val="bg1"/>
                </a:solidFill>
                <a:latin typeface="Times New Roman" panose="02020603050405020304" charset="0"/>
              </a:endParaRPr>
            </a:p>
          </p:txBody>
        </p:sp>
        <p:sp>
          <p:nvSpPr>
            <p:cNvPr id="86022" name="Text Box 7"/>
            <p:cNvSpPr txBox="1"/>
            <p:nvPr/>
          </p:nvSpPr>
          <p:spPr>
            <a:xfrm>
              <a:off x="1172" y="7883"/>
              <a:ext cx="3724" cy="360"/>
            </a:xfrm>
            <a:prstGeom prst="rect">
              <a:avLst/>
            </a:prstGeom>
            <a:solidFill>
              <a:srgbClr val="FFFF99"/>
            </a:solidFill>
            <a:ln w="9525"/>
            <a:scene3d>
              <a:camera prst="legacyObliqueTopRight">
                <a:rot lat="0" lon="0" rev="0"/>
              </a:camera>
              <a:lightRig rig="legacyFlat3" dir="b"/>
            </a:scene3d>
            <a:sp3d extrusionH="430200" prstMaterial="legacyMetal">
              <a:bevelT w="13500" h="13500" prst="angle"/>
              <a:bevelB w="13500" h="13500" prst="angle"/>
              <a:extrusionClr>
                <a:srgbClr val="CCFFFF"/>
              </a:extrusionClr>
            </a:sp3d>
          </p:spPr>
          <p:txBody>
            <a:bodyPr anchor="t" anchorCtr="0">
              <a:flatTx/>
            </a:bodyPr>
            <a:p>
              <a:pPr algn="ctr" eaLnBrk="0" hangingPunct="0">
                <a:buFontTx/>
              </a:pPr>
              <a:r>
                <a:rPr lang="ru-RU" altLang="uk-UA" sz="2000" b="1" dirty="0">
                  <a:latin typeface="Times New Roman" panose="02020603050405020304" charset="0"/>
                </a:rPr>
                <a:t>Система цілепокладання (SMART)</a:t>
              </a:r>
              <a:endParaRPr lang="uk-UA" altLang="uk-UA" sz="2000" i="1" dirty="0">
                <a:latin typeface="Times New Roman" panose="02020603050405020304" charset="0"/>
              </a:endParaRPr>
            </a:p>
          </p:txBody>
        </p:sp>
        <p:sp>
          <p:nvSpPr>
            <p:cNvPr id="86023" name="Line 8"/>
            <p:cNvSpPr/>
            <p:nvPr/>
          </p:nvSpPr>
          <p:spPr>
            <a:xfrm>
              <a:off x="2252" y="9503"/>
              <a:ext cx="360" cy="0"/>
            </a:xfrm>
            <a:prstGeom prst="line">
              <a:avLst/>
            </a:prstGeom>
            <a:ln w="25400" cap="flat" cmpd="sng">
              <a:solidFill>
                <a:srgbClr val="000000"/>
              </a:solidFill>
              <a:prstDash val="solid"/>
              <a:round/>
              <a:headEnd type="none" w="med" len="med"/>
              <a:tailEnd type="triangle" w="med" len="med"/>
            </a:ln>
          </p:spPr>
        </p:sp>
        <p:sp>
          <p:nvSpPr>
            <p:cNvPr id="86024" name="Line 9"/>
            <p:cNvSpPr/>
            <p:nvPr/>
          </p:nvSpPr>
          <p:spPr>
            <a:xfrm>
              <a:off x="5312" y="9502"/>
              <a:ext cx="180" cy="1"/>
            </a:xfrm>
            <a:prstGeom prst="line">
              <a:avLst/>
            </a:prstGeom>
            <a:ln w="25400" cap="flat" cmpd="sng">
              <a:solidFill>
                <a:srgbClr val="000000"/>
              </a:solidFill>
              <a:prstDash val="solid"/>
              <a:round/>
              <a:headEnd type="none" w="med" len="med"/>
              <a:tailEnd type="triangle" w="med" len="med"/>
            </a:ln>
          </p:spPr>
        </p:sp>
        <p:sp>
          <p:nvSpPr>
            <p:cNvPr id="86025" name="Line 10"/>
            <p:cNvSpPr/>
            <p:nvPr/>
          </p:nvSpPr>
          <p:spPr>
            <a:xfrm>
              <a:off x="6572" y="9502"/>
              <a:ext cx="540" cy="1"/>
            </a:xfrm>
            <a:prstGeom prst="line">
              <a:avLst/>
            </a:prstGeom>
            <a:ln w="25400" cap="flat" cmpd="sng">
              <a:solidFill>
                <a:srgbClr val="000000"/>
              </a:solidFill>
              <a:prstDash val="solid"/>
              <a:round/>
              <a:headEnd type="none" w="med" len="med"/>
              <a:tailEnd type="triangle" w="med" len="med"/>
            </a:ln>
          </p:spPr>
        </p:sp>
        <p:sp>
          <p:nvSpPr>
            <p:cNvPr id="86026" name="Line 11"/>
            <p:cNvSpPr/>
            <p:nvPr/>
          </p:nvSpPr>
          <p:spPr>
            <a:xfrm flipH="1">
              <a:off x="1712" y="8243"/>
              <a:ext cx="540" cy="900"/>
            </a:xfrm>
            <a:prstGeom prst="line">
              <a:avLst/>
            </a:prstGeom>
            <a:ln w="9525" cap="flat" cmpd="sng">
              <a:solidFill>
                <a:srgbClr val="000000"/>
              </a:solidFill>
              <a:prstDash val="solid"/>
              <a:round/>
              <a:headEnd type="none" w="med" len="med"/>
              <a:tailEnd type="triangle" w="med" len="med"/>
            </a:ln>
          </p:spPr>
        </p:sp>
        <p:sp>
          <p:nvSpPr>
            <p:cNvPr id="86027" name="Line 12"/>
            <p:cNvSpPr/>
            <p:nvPr/>
          </p:nvSpPr>
          <p:spPr>
            <a:xfrm flipH="1" flipV="1">
              <a:off x="2972" y="8243"/>
              <a:ext cx="4320" cy="900"/>
            </a:xfrm>
            <a:prstGeom prst="line">
              <a:avLst/>
            </a:prstGeom>
            <a:ln w="9525" cap="flat" cmpd="sng">
              <a:solidFill>
                <a:srgbClr val="000000"/>
              </a:solidFill>
              <a:prstDash val="solid"/>
              <a:round/>
              <a:headEnd type="none" w="med" len="med"/>
              <a:tailEnd type="triangle" w="med" len="med"/>
            </a:ln>
          </p:spPr>
        </p:sp>
        <p:sp>
          <p:nvSpPr>
            <p:cNvPr id="86028" name="Line 13"/>
            <p:cNvSpPr/>
            <p:nvPr/>
          </p:nvSpPr>
          <p:spPr>
            <a:xfrm flipH="1" flipV="1">
              <a:off x="5492" y="8783"/>
              <a:ext cx="360" cy="360"/>
            </a:xfrm>
            <a:prstGeom prst="line">
              <a:avLst/>
            </a:prstGeom>
            <a:ln w="9525" cap="flat" cmpd="sng">
              <a:solidFill>
                <a:srgbClr val="000000"/>
              </a:solidFill>
              <a:prstDash val="solid"/>
              <a:round/>
              <a:headEnd type="none" w="med" len="med"/>
              <a:tailEnd type="triangle" w="med" len="med"/>
            </a:ln>
          </p:spPr>
        </p:sp>
        <p:sp>
          <p:nvSpPr>
            <p:cNvPr id="86029" name="Text Box 14"/>
            <p:cNvSpPr txBox="1"/>
            <p:nvPr/>
          </p:nvSpPr>
          <p:spPr>
            <a:xfrm>
              <a:off x="3692" y="10763"/>
              <a:ext cx="4140" cy="360"/>
            </a:xfrm>
            <a:prstGeom prst="rect">
              <a:avLst/>
            </a:prstGeom>
            <a:solidFill>
              <a:srgbClr val="FFFF99"/>
            </a:solidFill>
            <a:ln w="9525"/>
            <a:scene3d>
              <a:camera prst="legacyObliqueTopRight">
                <a:rot lat="0" lon="0" rev="0"/>
              </a:camera>
              <a:lightRig rig="legacyFlat3" dir="b"/>
            </a:scene3d>
            <a:sp3d extrusionH="430200" prstMaterial="legacyMatte">
              <a:bevelT w="13500" h="13500" prst="angle"/>
              <a:bevelB w="13500" h="13500" prst="angle"/>
              <a:extrusionClr>
                <a:srgbClr val="FFFF99"/>
              </a:extrusionClr>
            </a:sp3d>
          </p:spPr>
          <p:txBody>
            <a:bodyPr anchor="t" anchorCtr="0">
              <a:flatTx/>
            </a:bodyPr>
            <a:p>
              <a:pPr algn="ctr" eaLnBrk="0" hangingPunct="0">
                <a:buFontTx/>
              </a:pPr>
              <a:r>
                <a:rPr lang="ru-RU" altLang="uk-UA" sz="2000" b="1" dirty="0">
                  <a:latin typeface="Times New Roman" panose="02020603050405020304" charset="0"/>
                </a:rPr>
                <a:t>Система ціледосягнення (SMART)</a:t>
              </a:r>
              <a:endParaRPr lang="uk-UA" altLang="uk-UA" sz="2000" i="1" dirty="0">
                <a:latin typeface="Times New Roman" panose="02020603050405020304" charset="0"/>
              </a:endParaRPr>
            </a:p>
          </p:txBody>
        </p:sp>
        <p:sp>
          <p:nvSpPr>
            <p:cNvPr id="86030" name="Line 15"/>
            <p:cNvSpPr/>
            <p:nvPr/>
          </p:nvSpPr>
          <p:spPr>
            <a:xfrm flipH="1" flipV="1">
              <a:off x="6032" y="9683"/>
              <a:ext cx="180" cy="1080"/>
            </a:xfrm>
            <a:prstGeom prst="line">
              <a:avLst/>
            </a:prstGeom>
            <a:ln w="9525" cap="flat" cmpd="sng">
              <a:solidFill>
                <a:srgbClr val="000000"/>
              </a:solidFill>
              <a:prstDash val="solid"/>
              <a:round/>
              <a:headEnd type="none" w="med" len="med"/>
              <a:tailEnd type="triangle" w="med" len="med"/>
            </a:ln>
          </p:spPr>
        </p:sp>
        <p:sp>
          <p:nvSpPr>
            <p:cNvPr id="86031" name="Line 16"/>
            <p:cNvSpPr/>
            <p:nvPr/>
          </p:nvSpPr>
          <p:spPr>
            <a:xfrm flipV="1">
              <a:off x="6212" y="9683"/>
              <a:ext cx="1440" cy="1080"/>
            </a:xfrm>
            <a:prstGeom prst="line">
              <a:avLst/>
            </a:prstGeom>
            <a:ln w="9525" cap="flat" cmpd="sng">
              <a:solidFill>
                <a:srgbClr val="000000"/>
              </a:solidFill>
              <a:prstDash val="solid"/>
              <a:round/>
              <a:headEnd type="none" w="med" len="med"/>
              <a:tailEnd type="triangle" w="med" len="med"/>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sp>
        <p:sp>
          <p:nvSpPr>
            <p:cNvPr id="86032" name="Line 17"/>
            <p:cNvSpPr/>
            <p:nvPr/>
          </p:nvSpPr>
          <p:spPr>
            <a:xfrm>
              <a:off x="1532" y="9683"/>
              <a:ext cx="2160" cy="1260"/>
            </a:xfrm>
            <a:prstGeom prst="line">
              <a:avLst/>
            </a:prstGeom>
            <a:ln w="9525" cap="flat" cmpd="sng">
              <a:solidFill>
                <a:srgbClr val="000000"/>
              </a:solidFill>
              <a:prstDash val="solid"/>
              <a:round/>
              <a:headEnd type="none" w="med" len="med"/>
              <a:tailEnd type="triangle" w="med" len="med"/>
            </a:ln>
          </p:spPr>
        </p:sp>
        <p:sp>
          <p:nvSpPr>
            <p:cNvPr id="86033" name="Line 18"/>
            <p:cNvSpPr/>
            <p:nvPr/>
          </p:nvSpPr>
          <p:spPr>
            <a:xfrm>
              <a:off x="2432" y="8243"/>
              <a:ext cx="1440" cy="720"/>
            </a:xfrm>
            <a:prstGeom prst="line">
              <a:avLst/>
            </a:prstGeom>
            <a:ln w="9525" cap="flat" cmpd="sng">
              <a:solidFill>
                <a:srgbClr val="000000"/>
              </a:solidFill>
              <a:prstDash val="solid"/>
              <a:round/>
              <a:headEnd type="none" w="med" len="med"/>
              <a:tailEnd type="triangle" w="med" len="med"/>
            </a:ln>
          </p:spPr>
        </p:sp>
        <p:sp>
          <p:nvSpPr>
            <p:cNvPr id="86034" name="Line 19"/>
            <p:cNvSpPr/>
            <p:nvPr/>
          </p:nvSpPr>
          <p:spPr>
            <a:xfrm flipH="1" flipV="1">
              <a:off x="4052" y="10223"/>
              <a:ext cx="1260" cy="540"/>
            </a:xfrm>
            <a:prstGeom prst="line">
              <a:avLst/>
            </a:prstGeom>
            <a:ln w="9525" cap="flat" cmpd="sng">
              <a:solidFill>
                <a:srgbClr val="000000"/>
              </a:solidFill>
              <a:prstDash val="solid"/>
              <a:round/>
              <a:headEnd type="none" w="med" len="med"/>
              <a:tailEnd type="triangle" w="med" len="med"/>
            </a:ln>
          </p:spPr>
        </p:sp>
        <p:sp>
          <p:nvSpPr>
            <p:cNvPr id="86035" name="Oval 20"/>
            <p:cNvSpPr/>
            <p:nvPr/>
          </p:nvSpPr>
          <p:spPr>
            <a:xfrm>
              <a:off x="6993" y="9153"/>
              <a:ext cx="1260" cy="540"/>
            </a:xfrm>
            <a:prstGeom prst="ellipse">
              <a:avLst/>
            </a:prstGeom>
            <a:solidFill>
              <a:schemeClr val="bg2">
                <a:alpha val="16862"/>
              </a:schemeClr>
            </a:solidFill>
            <a:ln w="9525"/>
            <a:scene3d>
              <a:camera prst="legacyObliqueTopRight">
                <a:rot lat="0" lon="0" rev="0"/>
              </a:camera>
              <a:lightRig rig="legacyFlat3" dir="b"/>
            </a:scene3d>
            <a:sp3d extrusionH="430200" prstMaterial="legacyMatte">
              <a:bevelT w="13500" h="13500" prst="angle"/>
              <a:bevelB w="13500" h="13500" prst="angle"/>
              <a:extrusionClr>
                <a:schemeClr val="bg2"/>
              </a:extrusionClr>
            </a:sp3d>
          </p:spPr>
          <p:txBody>
            <a:bodyPr anchor="t" anchorCtr="0">
              <a:flatTx/>
            </a:bodyPr>
            <a:p>
              <a:pPr>
                <a:buFontTx/>
              </a:pPr>
              <a:endParaRPr lang="uk-UA" altLang="uk-UA" dirty="0">
                <a:latin typeface="Arial" panose="020B0604020202020204" pitchFamily="34" charset="0"/>
              </a:endParaRPr>
            </a:p>
          </p:txBody>
        </p:sp>
        <p:sp>
          <p:nvSpPr>
            <p:cNvPr id="86036" name="Oval 21"/>
            <p:cNvSpPr/>
            <p:nvPr/>
          </p:nvSpPr>
          <p:spPr>
            <a:xfrm>
              <a:off x="6932" y="9323"/>
              <a:ext cx="1260" cy="360"/>
            </a:xfrm>
            <a:prstGeom prst="ellipse">
              <a:avLst/>
            </a:prstGeom>
            <a:noFill/>
            <a:ln w="9525">
              <a:noFill/>
            </a:ln>
          </p:spPr>
          <p:txBody>
            <a:bodyPr anchor="t" anchorCtr="0"/>
            <a:p>
              <a:pPr>
                <a:buFontTx/>
              </a:pPr>
              <a:endParaRPr lang="uk-UA" altLang="uk-UA" dirty="0">
                <a:latin typeface="Arial" panose="020B0604020202020204" pitchFamily="34" charset="0"/>
              </a:endParaRPr>
            </a:p>
          </p:txBody>
        </p:sp>
        <p:sp>
          <p:nvSpPr>
            <p:cNvPr id="86037" name="Oval 22"/>
            <p:cNvSpPr/>
            <p:nvPr/>
          </p:nvSpPr>
          <p:spPr>
            <a:xfrm>
              <a:off x="1172" y="9143"/>
              <a:ext cx="1080" cy="540"/>
            </a:xfrm>
            <a:prstGeom prst="ellipse">
              <a:avLst/>
            </a:prstGeom>
            <a:solidFill>
              <a:srgbClr val="808080">
                <a:alpha val="10196"/>
              </a:srgbClr>
            </a:solidFill>
            <a:ln w="9525"/>
            <a:scene3d>
              <a:camera prst="legacyObliqueTopRight">
                <a:rot lat="0" lon="0" rev="0"/>
              </a:camera>
              <a:lightRig rig="legacyFlat3" dir="b"/>
            </a:scene3d>
            <a:sp3d extrusionH="430200" prstMaterial="legacyMatte">
              <a:bevelT w="13500" h="13500" prst="angle"/>
              <a:bevelB w="13500" h="13500" prst="angle"/>
              <a:extrusionClr>
                <a:srgbClr val="808080"/>
              </a:extrusionClr>
            </a:sp3d>
          </p:spPr>
          <p:txBody>
            <a:bodyPr anchor="t" anchorCtr="0">
              <a:flatTx/>
            </a:bodyPr>
            <a:p>
              <a:pPr>
                <a:buFontTx/>
              </a:pPr>
              <a:endParaRPr lang="uk-UA" altLang="uk-UA" dirty="0">
                <a:latin typeface="Arial" panose="020B0604020202020204" pitchFamily="34" charset="0"/>
              </a:endParaRPr>
            </a:p>
          </p:txBody>
        </p:sp>
        <p:sp>
          <p:nvSpPr>
            <p:cNvPr id="86038" name="Oval 23"/>
            <p:cNvSpPr/>
            <p:nvPr/>
          </p:nvSpPr>
          <p:spPr>
            <a:xfrm>
              <a:off x="5492" y="9143"/>
              <a:ext cx="1080" cy="540"/>
            </a:xfrm>
            <a:prstGeom prst="ellipse">
              <a:avLst/>
            </a:prstGeom>
            <a:solidFill>
              <a:schemeClr val="bg2">
                <a:alpha val="16078"/>
              </a:schemeClr>
            </a:solidFill>
            <a:ln w="9525"/>
            <a:scene3d>
              <a:camera prst="legacyObliqueTopRight">
                <a:rot lat="0" lon="0" rev="0"/>
              </a:camera>
              <a:lightRig rig="legacyFlat3" dir="b"/>
            </a:scene3d>
            <a:sp3d extrusionH="430200" prstMaterial="legacyMatte">
              <a:bevelT w="13500" h="13500" prst="angle"/>
              <a:bevelB w="13500" h="13500" prst="angle"/>
              <a:extrusionClr>
                <a:schemeClr val="bg2"/>
              </a:extrusionClr>
            </a:sp3d>
          </p:spPr>
          <p:txBody>
            <a:bodyPr anchor="t" anchorCtr="0">
              <a:flatTx/>
            </a:bodyPr>
            <a:p>
              <a:pPr>
                <a:buFontTx/>
              </a:pPr>
              <a:endParaRPr lang="uk-UA" altLang="uk-UA" dirty="0">
                <a:latin typeface="Arial" panose="020B0604020202020204" pitchFamily="34" charset="0"/>
              </a:endParaRPr>
            </a:p>
          </p:txBody>
        </p:sp>
      </p:grpSp>
      <p:sp>
        <p:nvSpPr>
          <p:cNvPr id="95256" name="Rectangle 24"/>
          <p:cNvSpPr>
            <a:spLocks noGrp="1" noChangeArrowheads="1"/>
          </p:cNvSpPr>
          <p:nvPr>
            <p:ph type="title"/>
          </p:nvPr>
        </p:nvSpPr>
        <p:spPr>
          <a:xfrm>
            <a:off x="179388" y="419100"/>
            <a:ext cx="8496300" cy="110490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3600" b="1" i="0" u="none" strike="noStrike" kern="1200" cap="none" spc="0" normalizeH="0" baseline="0" noProof="0" dirty="0" err="1">
                <a:ln>
                  <a:noFill/>
                </a:ln>
                <a:solidFill>
                  <a:schemeClr val="tx1"/>
                </a:solidFill>
                <a:effectLst/>
                <a:uLnTx/>
                <a:uFillTx/>
                <a:latin typeface="Times New Roman Cyr" pitchFamily="18" charset="-52"/>
                <a:ea typeface="+mj-ea"/>
                <a:cs typeface="+mj-cs"/>
              </a:rPr>
              <a:t>Системи</a:t>
            </a:r>
            <a:r>
              <a:rPr kumimoji="0" lang="ru-RU" sz="3600" b="1" i="0" u="none" strike="noStrike" kern="1200" cap="none" spc="0" normalizeH="0" baseline="0" noProof="0" dirty="0">
                <a:ln>
                  <a:noFill/>
                </a:ln>
                <a:solidFill>
                  <a:schemeClr val="tx1"/>
                </a:solidFill>
                <a:effectLst/>
                <a:uLnTx/>
                <a:uFillTx/>
                <a:latin typeface="Times New Roman Cyr" pitchFamily="18" charset="-52"/>
                <a:ea typeface="+mj-ea"/>
                <a:cs typeface="+mj-cs"/>
              </a:rPr>
              <a:t> </a:t>
            </a:r>
            <a:r>
              <a:rPr kumimoji="0" lang="ru-RU" sz="3600" b="1" i="0" u="none" strike="noStrike" kern="1200" cap="none" spc="0" normalizeH="0" baseline="0" noProof="0" dirty="0" err="1">
                <a:ln>
                  <a:noFill/>
                </a:ln>
                <a:solidFill>
                  <a:schemeClr val="tx1"/>
                </a:solidFill>
                <a:effectLst/>
                <a:uLnTx/>
                <a:uFillTx/>
                <a:latin typeface="Times New Roman Cyr" pitchFamily="18" charset="-52"/>
                <a:ea typeface="+mj-ea"/>
                <a:cs typeface="+mj-cs"/>
              </a:rPr>
              <a:t>цілепокладання</a:t>
            </a:r>
            <a:r>
              <a:rPr kumimoji="0" lang="ru-RU" sz="3600" b="1" i="0" u="none" strike="noStrike" kern="1200" cap="none" spc="0" normalizeH="0" baseline="0" noProof="0" dirty="0">
                <a:ln>
                  <a:noFill/>
                </a:ln>
                <a:solidFill>
                  <a:schemeClr val="tx1"/>
                </a:solidFill>
                <a:effectLst/>
                <a:uLnTx/>
                <a:uFillTx/>
                <a:latin typeface="Times New Roman Cyr" pitchFamily="18" charset="-52"/>
                <a:ea typeface="+mj-ea"/>
                <a:cs typeface="+mj-cs"/>
              </a:rPr>
              <a:t> та </a:t>
            </a:r>
            <a:r>
              <a:rPr kumimoji="0" lang="ru-RU" sz="3600" b="1" i="0" u="none" strike="noStrike" kern="1200" cap="none" spc="0" normalizeH="0" baseline="0" noProof="0" dirty="0" err="1">
                <a:ln>
                  <a:noFill/>
                </a:ln>
                <a:solidFill>
                  <a:schemeClr val="tx1"/>
                </a:solidFill>
                <a:effectLst/>
                <a:uLnTx/>
                <a:uFillTx/>
                <a:latin typeface="Times New Roman Cyr" pitchFamily="18" charset="-52"/>
                <a:ea typeface="+mj-ea"/>
                <a:cs typeface="+mj-cs"/>
              </a:rPr>
              <a:t>ціледосягнення</a:t>
            </a:r>
            <a:r>
              <a:rPr kumimoji="0" lang="ru-RU" sz="3600" b="1" i="0" u="none" strike="noStrike" kern="1200" cap="none" spc="0" normalizeH="0" baseline="0" noProof="0" dirty="0">
                <a:ln>
                  <a:noFill/>
                </a:ln>
                <a:solidFill>
                  <a:schemeClr val="tx1"/>
                </a:solidFill>
                <a:effectLst/>
                <a:uLnTx/>
                <a:uFillTx/>
                <a:latin typeface="Times New Roman Cyr" pitchFamily="18" charset="-52"/>
                <a:ea typeface="+mj-ea"/>
                <a:cs typeface="+mj-cs"/>
              </a:rPr>
              <a:t> в </a:t>
            </a:r>
            <a:r>
              <a:rPr kumimoji="0" lang="ru-RU" sz="3600" b="1" i="0" u="none" strike="noStrike" kern="1200" cap="none" spc="0" normalizeH="0" baseline="0" noProof="0" dirty="0" err="1">
                <a:ln>
                  <a:noFill/>
                </a:ln>
                <a:solidFill>
                  <a:schemeClr val="tx1"/>
                </a:solidFill>
                <a:effectLst/>
                <a:uLnTx/>
                <a:uFillTx/>
                <a:latin typeface="Times New Roman Cyr" pitchFamily="18" charset="-52"/>
                <a:ea typeface="+mj-ea"/>
                <a:cs typeface="+mj-cs"/>
              </a:rPr>
              <a:t>управлінні</a:t>
            </a:r>
            <a:r>
              <a:rPr kumimoji="0" lang="ru-RU" sz="3600" b="1" i="0" u="none" strike="noStrike" kern="1200" cap="none" spc="0" normalizeH="0" baseline="0" noProof="0" dirty="0">
                <a:ln>
                  <a:noFill/>
                </a:ln>
                <a:solidFill>
                  <a:schemeClr val="tx1"/>
                </a:solidFill>
                <a:effectLst/>
                <a:uLnTx/>
                <a:uFillTx/>
                <a:latin typeface="Times New Roman Cyr" pitchFamily="18" charset="-52"/>
                <a:ea typeface="+mj-ea"/>
                <a:cs typeface="+mj-cs"/>
              </a:rPr>
              <a:t> </a:t>
            </a:r>
            <a:r>
              <a:rPr kumimoji="0" lang="ru-RU" sz="3600" b="1" i="0" u="none" strike="noStrike" kern="1200" cap="none" spc="0" normalizeH="0" baseline="0" noProof="0" dirty="0" err="1" smtClean="0">
                <a:ln>
                  <a:noFill/>
                </a:ln>
                <a:solidFill>
                  <a:schemeClr val="tx1"/>
                </a:solidFill>
                <a:effectLst/>
                <a:uLnTx/>
                <a:uFillTx/>
                <a:latin typeface="Times New Roman Cyr" pitchFamily="18" charset="-52"/>
                <a:ea typeface="+mj-ea"/>
                <a:cs typeface="+mj-cs"/>
              </a:rPr>
              <a:t>проєктами</a:t>
            </a:r>
            <a:endParaRPr kumimoji="0" lang="ru-RU" sz="3600" b="1" i="0" u="none" strike="noStrike" kern="1200" cap="none" spc="0" normalizeH="0" baseline="0" noProof="0" dirty="0" smtClean="0">
              <a:ln>
                <a:noFill/>
              </a:ln>
              <a:solidFill>
                <a:schemeClr val="tx1"/>
              </a:solidFill>
              <a:effectLst/>
              <a:uLnTx/>
              <a:uFillTx/>
              <a:latin typeface="Times New Roman Cyr" pitchFamily="18" charset="-52"/>
              <a:ea typeface="+mj-ea"/>
              <a:cs typeface="+mj-cs"/>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Rectangle 2"/>
          <p:cNvSpPr>
            <a:spLocks noGrp="1"/>
          </p:cNvSpPr>
          <p:nvPr>
            <p:ph type="title"/>
          </p:nvPr>
        </p:nvSpPr>
        <p:spPr/>
        <p:txBody>
          <a:bodyPr vert="horz" wrap="square" lIns="91440" tIns="45720" rIns="91440" bIns="45720" anchor="ctr" anchorCtr="0"/>
          <a:p>
            <a:pPr eaLnBrk="1" hangingPunct="1"/>
            <a:r>
              <a:rPr lang="ru-RU" altLang="uk-UA" sz="3200" b="1" dirty="0"/>
              <a:t>Офіс управління проєктами та програмами</a:t>
            </a:r>
            <a:endParaRPr lang="ru-RU" altLang="uk-UA" sz="3200" b="1" dirty="0"/>
          </a:p>
        </p:txBody>
      </p:sp>
      <p:sp>
        <p:nvSpPr>
          <p:cNvPr id="87042" name="Rectangle 3"/>
          <p:cNvSpPr>
            <a:spLocks noGrp="1"/>
          </p:cNvSpPr>
          <p:nvPr>
            <p:ph idx="1"/>
          </p:nvPr>
        </p:nvSpPr>
        <p:spPr>
          <a:xfrm>
            <a:off x="457200" y="1484313"/>
            <a:ext cx="8229600" cy="5040312"/>
          </a:xfrm>
        </p:spPr>
        <p:txBody>
          <a:bodyPr vert="horz" wrap="square" lIns="91440" tIns="45720" rIns="91440" bIns="45720" anchor="t" anchorCtr="0"/>
          <a:p>
            <a:pPr defTabSz="914400" eaLnBrk="1" hangingPunct="1">
              <a:tabLst>
                <a:tab pos="4572000" algn="l"/>
              </a:tabLst>
            </a:pPr>
            <a:r>
              <a:rPr lang="ru-RU" altLang="uk-UA" sz="3000" i="1" dirty="0"/>
              <a:t>Універсальна методологія</a:t>
            </a:r>
            <a:endParaRPr lang="ru-RU" altLang="uk-UA" sz="3000" i="1" dirty="0"/>
          </a:p>
          <a:p>
            <a:pPr defTabSz="914400" eaLnBrk="1" hangingPunct="1">
              <a:tabLst>
                <a:tab pos="4572000" algn="l"/>
              </a:tabLst>
            </a:pPr>
            <a:r>
              <a:rPr lang="ru-RU" altLang="uk-UA" sz="3000" i="1" dirty="0"/>
              <a:t>Потребує перегляду організаційної структури</a:t>
            </a:r>
            <a:endParaRPr lang="ru-RU" altLang="uk-UA" sz="3000" i="1" dirty="0"/>
          </a:p>
          <a:p>
            <a:pPr defTabSz="914400" eaLnBrk="1" hangingPunct="1">
              <a:tabLst>
                <a:tab pos="4572000" algn="l"/>
              </a:tabLst>
            </a:pPr>
            <a:r>
              <a:rPr lang="ru-RU" altLang="uk-UA" sz="3000" i="1" dirty="0"/>
              <a:t>Вимагає створення абсолютно нової концепції операційної діяльності та діяльності з управління розвитком холдингу</a:t>
            </a:r>
            <a:endParaRPr lang="ru-RU" altLang="uk-UA" sz="3000" i="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a:spLocks noGrp="1" noChangeArrowheads="1"/>
          </p:cNvSpPr>
          <p:nvPr>
            <p:ph type="title"/>
          </p:nvPr>
        </p:nvSpPr>
        <p:spPr>
          <a:xfrm>
            <a:off x="519113" y="530225"/>
            <a:ext cx="8229600" cy="595313"/>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4000" b="0" i="0" u="none" strike="noStrike" kern="1200" cap="none" spc="0" normalizeH="0" baseline="0" noProof="0" dirty="0" err="1" smtClean="0">
                <a:ln>
                  <a:noFill/>
                </a:ln>
                <a:solidFill>
                  <a:schemeClr val="tx1"/>
                </a:solidFill>
                <a:effectLst/>
                <a:uLnTx/>
                <a:uFillTx/>
                <a:latin typeface="+mj-lt"/>
                <a:ea typeface="+mj-ea"/>
                <a:cs typeface="+mj-cs"/>
              </a:rPr>
              <a:t>Класична</a:t>
            </a:r>
            <a:r>
              <a:rPr kumimoji="0" lang="ru-RU" sz="4000" b="0" i="0" u="none" strike="noStrike" kern="1200" cap="none" spc="0" normalizeH="0" baseline="0" noProof="0" dirty="0" smtClean="0">
                <a:ln>
                  <a:noFill/>
                </a:ln>
                <a:solidFill>
                  <a:schemeClr val="tx1"/>
                </a:solidFill>
                <a:effectLst/>
                <a:uLnTx/>
                <a:uFillTx/>
                <a:latin typeface="+mj-lt"/>
                <a:ea typeface="+mj-ea"/>
                <a:cs typeface="+mj-cs"/>
              </a:rPr>
              <a:t> модель ОУПП</a:t>
            </a:r>
            <a:endParaRPr kumimoji="0" lang="ru-RU"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8066" name="Rectangle 3"/>
          <p:cNvSpPr>
            <a:spLocks noGrp="1"/>
          </p:cNvSpPr>
          <p:nvPr>
            <p:ph idx="1"/>
          </p:nvPr>
        </p:nvSpPr>
        <p:spPr>
          <a:xfrm>
            <a:off x="250825" y="1196975"/>
            <a:ext cx="8642350" cy="5040313"/>
          </a:xfrm>
        </p:spPr>
        <p:txBody>
          <a:bodyPr vert="horz" wrap="square" lIns="91440" tIns="45720" rIns="91440" bIns="45720" anchor="t" anchorCtr="0"/>
          <a:p>
            <a:pPr eaLnBrk="1" hangingPunct="1">
              <a:buFontTx/>
              <a:buNone/>
            </a:pPr>
            <a:r>
              <a:rPr lang="ru-RU" altLang="uk-UA" dirty="0"/>
              <a:t> </a:t>
            </a:r>
            <a:endParaRPr lang="ru-RU" altLang="uk-UA" dirty="0"/>
          </a:p>
        </p:txBody>
      </p:sp>
      <p:sp>
        <p:nvSpPr>
          <p:cNvPr id="88067" name="Oval 4"/>
          <p:cNvSpPr/>
          <p:nvPr/>
        </p:nvSpPr>
        <p:spPr>
          <a:xfrm>
            <a:off x="5940425" y="1484313"/>
            <a:ext cx="2808288" cy="2305050"/>
          </a:xfrm>
          <a:prstGeom prst="ellipse">
            <a:avLst/>
          </a:prstGeom>
          <a:solidFill>
            <a:schemeClr val="accent1"/>
          </a:solidFill>
          <a:ln w="9525"/>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p>
            <a:pPr algn="ctr">
              <a:buFontTx/>
            </a:pPr>
            <a:r>
              <a:rPr lang="ru-RU" altLang="uk-UA" dirty="0">
                <a:latin typeface="Arial" panose="020B0604020202020204" pitchFamily="34" charset="0"/>
              </a:rPr>
              <a:t>Центр</a:t>
            </a:r>
            <a:endParaRPr lang="ru-RU" altLang="uk-UA" dirty="0">
              <a:latin typeface="Arial" panose="020B0604020202020204" pitchFamily="34" charset="0"/>
            </a:endParaRPr>
          </a:p>
          <a:p>
            <a:pPr algn="ctr">
              <a:buFontTx/>
            </a:pPr>
            <a:r>
              <a:rPr lang="ru-RU" altLang="uk-UA" dirty="0">
                <a:latin typeface="Arial" panose="020B0604020202020204" pitchFamily="34" charset="0"/>
              </a:rPr>
              <a:t>управління</a:t>
            </a:r>
            <a:endParaRPr lang="ru-RU" altLang="uk-UA" dirty="0">
              <a:latin typeface="Arial" panose="020B0604020202020204" pitchFamily="34" charset="0"/>
            </a:endParaRPr>
          </a:p>
        </p:txBody>
      </p:sp>
      <p:sp>
        <p:nvSpPr>
          <p:cNvPr id="99333" name="Oval 5"/>
          <p:cNvSpPr>
            <a:spLocks noChangeArrowheads="1"/>
          </p:cNvSpPr>
          <p:nvPr/>
        </p:nvSpPr>
        <p:spPr bwMode="auto">
          <a:xfrm>
            <a:off x="2916238" y="5876925"/>
            <a:ext cx="863600" cy="64770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ПО 1</a:t>
            </a: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9334" name="Oval 6"/>
          <p:cNvSpPr>
            <a:spLocks noChangeArrowheads="1"/>
          </p:cNvSpPr>
          <p:nvPr/>
        </p:nvSpPr>
        <p:spPr bwMode="auto">
          <a:xfrm>
            <a:off x="3995738" y="5876925"/>
            <a:ext cx="863600" cy="64770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ПО 2</a:t>
            </a: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9335" name="Oval 7"/>
          <p:cNvSpPr>
            <a:spLocks noChangeArrowheads="1"/>
          </p:cNvSpPr>
          <p:nvPr/>
        </p:nvSpPr>
        <p:spPr bwMode="auto">
          <a:xfrm>
            <a:off x="5076825" y="5876925"/>
            <a:ext cx="863600" cy="64770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ПО 3</a:t>
            </a: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9336" name="Oval 8"/>
          <p:cNvSpPr>
            <a:spLocks noChangeArrowheads="1"/>
          </p:cNvSpPr>
          <p:nvPr/>
        </p:nvSpPr>
        <p:spPr bwMode="auto">
          <a:xfrm>
            <a:off x="2411413" y="1700213"/>
            <a:ext cx="4030663" cy="2879725"/>
          </a:xfrm>
          <a:prstGeom prst="ellipse">
            <a:avLst/>
          </a:prstGeom>
          <a:gradFill rotWithShape="1">
            <a:gsLst>
              <a:gs pos="0">
                <a:schemeClr val="accent1">
                  <a:gamma/>
                  <a:shade val="46275"/>
                  <a:invGamma/>
                </a:schemeClr>
              </a:gs>
              <a:gs pos="100000">
                <a:schemeClr val="accent1">
                  <a:alpha val="45000"/>
                </a:schemeClr>
              </a:gs>
            </a:gsLst>
            <a:path path="shape">
              <a:fillToRect l="50000" t="50000" r="50000" b="50000"/>
            </a:path>
          </a:gradFill>
          <a:ln w="9525">
            <a:rou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Тактичний</a:t>
            </a:r>
            <a:r>
              <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рівень</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Бек </a:t>
            </a: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офіс</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88072" name="Oval 9"/>
          <p:cNvSpPr/>
          <p:nvPr/>
        </p:nvSpPr>
        <p:spPr>
          <a:xfrm>
            <a:off x="323850" y="1628775"/>
            <a:ext cx="2160588" cy="720725"/>
          </a:xfrm>
          <a:prstGeom prst="ellipse">
            <a:avLst/>
          </a:prstGeom>
          <a:gradFill rotWithShape="1">
            <a:gsLst>
              <a:gs pos="0">
                <a:schemeClr val="accent2"/>
              </a:gs>
              <a:gs pos="100000">
                <a:srgbClr val="D00614"/>
              </a:gs>
            </a:gsLst>
            <a:lin ang="5400000" scaled="1"/>
            <a:tileRect/>
          </a:gradFill>
          <a:ln w="9525"/>
          <a:scene3d>
            <a:camera prst="legacyObliqueTopRight">
              <a:rot lat="0" lon="0" rev="0"/>
            </a:camera>
            <a:lightRig rig="legacyFlat3" dir="b"/>
          </a:scene3d>
          <a:sp3d extrusionH="430200" prstMaterial="legacyMatte">
            <a:bevelT w="13500" h="13500" prst="angle"/>
            <a:bevelB w="13500" h="13500" prst="angle"/>
            <a:extrusionClr>
              <a:schemeClr val="accent2"/>
            </a:extrusionClr>
          </a:sp3d>
        </p:spPr>
        <p:txBody>
          <a:bodyPr wrap="none" anchor="ctr" anchorCtr="0">
            <a:flatTx/>
          </a:bodyPr>
          <a:p>
            <a:pPr algn="ctr">
              <a:buFontTx/>
            </a:pPr>
            <a:r>
              <a:rPr lang="ru-RU" altLang="uk-UA" dirty="0">
                <a:latin typeface="Arial" panose="020B0604020202020204" pitchFamily="34" charset="0"/>
              </a:rPr>
              <a:t>Керівництво</a:t>
            </a:r>
            <a:endParaRPr lang="ru-RU" altLang="uk-UA" dirty="0">
              <a:latin typeface="Arial" panose="020B0604020202020204" pitchFamily="34" charset="0"/>
            </a:endParaRPr>
          </a:p>
          <a:p>
            <a:pPr algn="ctr">
              <a:buFontTx/>
            </a:pPr>
            <a:r>
              <a:rPr lang="ru-RU" altLang="uk-UA" dirty="0">
                <a:latin typeface="Arial" panose="020B0604020202020204" pitchFamily="34" charset="0"/>
              </a:rPr>
              <a:t>організації</a:t>
            </a:r>
            <a:endParaRPr lang="ru-RU" altLang="uk-UA" dirty="0">
              <a:latin typeface="Arial" panose="020B0604020202020204" pitchFamily="34" charset="0"/>
            </a:endParaRPr>
          </a:p>
        </p:txBody>
      </p:sp>
      <p:sp>
        <p:nvSpPr>
          <p:cNvPr id="88073" name="Line 10"/>
          <p:cNvSpPr/>
          <p:nvPr/>
        </p:nvSpPr>
        <p:spPr>
          <a:xfrm flipH="1">
            <a:off x="3419475" y="3716338"/>
            <a:ext cx="2160588" cy="2160587"/>
          </a:xfrm>
          <a:prstGeom prst="line">
            <a:avLst/>
          </a:prstGeom>
          <a:ln w="9525" cap="flat" cmpd="sng">
            <a:solidFill>
              <a:schemeClr val="tx1"/>
            </a:solidFill>
            <a:prstDash val="solid"/>
            <a:round/>
            <a:headEnd type="none" w="med" len="med"/>
            <a:tailEnd type="triangle" w="med" len="med"/>
          </a:ln>
        </p:spPr>
      </p:sp>
      <p:sp>
        <p:nvSpPr>
          <p:cNvPr id="88074" name="Line 11"/>
          <p:cNvSpPr/>
          <p:nvPr/>
        </p:nvSpPr>
        <p:spPr>
          <a:xfrm flipH="1">
            <a:off x="4500563" y="3716338"/>
            <a:ext cx="1079500" cy="2160587"/>
          </a:xfrm>
          <a:prstGeom prst="line">
            <a:avLst/>
          </a:prstGeom>
          <a:ln w="9525" cap="flat" cmpd="sng">
            <a:solidFill>
              <a:schemeClr val="tx1"/>
            </a:solidFill>
            <a:prstDash val="solid"/>
            <a:round/>
            <a:headEnd type="none" w="med" len="med"/>
            <a:tailEnd type="triangle" w="med" len="med"/>
          </a:ln>
        </p:spPr>
      </p:sp>
      <p:sp>
        <p:nvSpPr>
          <p:cNvPr id="88075" name="Line 12"/>
          <p:cNvSpPr/>
          <p:nvPr/>
        </p:nvSpPr>
        <p:spPr>
          <a:xfrm>
            <a:off x="5580063" y="3716338"/>
            <a:ext cx="0" cy="2160587"/>
          </a:xfrm>
          <a:prstGeom prst="line">
            <a:avLst/>
          </a:prstGeom>
          <a:ln w="9525" cap="flat" cmpd="sng">
            <a:solidFill>
              <a:schemeClr val="tx1"/>
            </a:solidFill>
            <a:prstDash val="solid"/>
            <a:round/>
            <a:headEnd type="none" w="med" len="med"/>
            <a:tailEnd type="triangle" w="med" len="med"/>
          </a:ln>
        </p:spPr>
      </p:sp>
      <p:sp>
        <p:nvSpPr>
          <p:cNvPr id="88076" name="Rectangle 13"/>
          <p:cNvSpPr/>
          <p:nvPr/>
        </p:nvSpPr>
        <p:spPr>
          <a:xfrm>
            <a:off x="900113" y="5949950"/>
            <a:ext cx="1727200" cy="431800"/>
          </a:xfrm>
          <a:prstGeom prst="rect">
            <a:avLst/>
          </a:prstGeom>
          <a:noFill/>
          <a:ln w="9525">
            <a:noFill/>
          </a:ln>
        </p:spPr>
        <p:txBody>
          <a:bodyPr wrap="none" anchor="ctr" anchorCtr="0"/>
          <a:p>
            <a:pPr algn="ctr">
              <a:buFontTx/>
            </a:pPr>
            <a:r>
              <a:rPr lang="ru-RU" altLang="uk-UA" dirty="0">
                <a:latin typeface="Arial" panose="020B0604020202020204" pitchFamily="34" charset="0"/>
              </a:rPr>
              <a:t>Операційний</a:t>
            </a:r>
            <a:endParaRPr lang="ru-RU" altLang="uk-UA" dirty="0">
              <a:latin typeface="Arial" panose="020B0604020202020204" pitchFamily="34" charset="0"/>
            </a:endParaRPr>
          </a:p>
          <a:p>
            <a:pPr algn="ctr">
              <a:buFontTx/>
            </a:pPr>
            <a:r>
              <a:rPr lang="uk-UA" altLang="uk-UA" dirty="0">
                <a:latin typeface="Arial" panose="020B0604020202020204" pitchFamily="34" charset="0"/>
              </a:rPr>
              <a:t>рівень</a:t>
            </a:r>
            <a:endParaRPr lang="ru-RU" altLang="uk-UA" dirty="0">
              <a:latin typeface="Arial" panose="020B0604020202020204" pitchFamily="34" charset="0"/>
            </a:endParaRPr>
          </a:p>
        </p:txBody>
      </p:sp>
      <p:sp>
        <p:nvSpPr>
          <p:cNvPr id="88077" name="Line 14"/>
          <p:cNvSpPr/>
          <p:nvPr/>
        </p:nvSpPr>
        <p:spPr>
          <a:xfrm>
            <a:off x="2484438" y="1989138"/>
            <a:ext cx="935037" cy="215900"/>
          </a:xfrm>
          <a:prstGeom prst="line">
            <a:avLst/>
          </a:prstGeom>
          <a:ln w="9525" cap="flat" cmpd="sng">
            <a:solidFill>
              <a:schemeClr val="tx1"/>
            </a:solidFill>
            <a:prstDash val="solid"/>
            <a:round/>
            <a:headEnd type="none" w="med" len="med"/>
            <a:tailEnd type="triangle" w="med" len="med"/>
          </a:ln>
        </p:spPr>
      </p:sp>
      <p:sp>
        <p:nvSpPr>
          <p:cNvPr id="88078" name="Rectangle 15"/>
          <p:cNvSpPr/>
          <p:nvPr/>
        </p:nvSpPr>
        <p:spPr>
          <a:xfrm>
            <a:off x="6443663" y="1773238"/>
            <a:ext cx="1865312" cy="641350"/>
          </a:xfrm>
          <a:prstGeom prst="rect">
            <a:avLst/>
          </a:prstGeom>
          <a:noFill/>
          <a:ln w="9525">
            <a:noFill/>
          </a:ln>
        </p:spPr>
        <p:txBody>
          <a:bodyPr anchor="t" anchorCtr="0">
            <a:spAutoFit/>
          </a:bodyPr>
          <a:p>
            <a:pPr algn="ctr">
              <a:buFontTx/>
            </a:pPr>
            <a:r>
              <a:rPr lang="ru-RU" altLang="uk-UA" dirty="0">
                <a:latin typeface="Arial" panose="020B0604020202020204" pitchFamily="34" charset="0"/>
              </a:rPr>
              <a:t>Стратегічний</a:t>
            </a:r>
            <a:endParaRPr lang="ru-RU" altLang="uk-UA" dirty="0">
              <a:latin typeface="Arial" panose="020B0604020202020204" pitchFamily="34" charset="0"/>
            </a:endParaRPr>
          </a:p>
          <a:p>
            <a:pPr algn="ctr">
              <a:buFontTx/>
            </a:pPr>
            <a:r>
              <a:rPr lang="uk-UA" altLang="uk-UA" dirty="0">
                <a:latin typeface="Arial" panose="020B0604020202020204" pitchFamily="34" charset="0"/>
              </a:rPr>
              <a:t>рівень</a:t>
            </a:r>
            <a:endParaRPr lang="ru-RU" altLang="uk-UA" dirty="0">
              <a:latin typeface="Arial" panose="020B0604020202020204" pitchFamily="34" charset="0"/>
            </a:endParaRPr>
          </a:p>
        </p:txBody>
      </p:sp>
      <p:sp>
        <p:nvSpPr>
          <p:cNvPr id="88079" name="Text Box 16"/>
          <p:cNvSpPr txBox="1"/>
          <p:nvPr/>
        </p:nvSpPr>
        <p:spPr>
          <a:xfrm>
            <a:off x="3629025" y="2060575"/>
            <a:ext cx="1889125" cy="369888"/>
          </a:xfrm>
          <a:prstGeom prst="rect">
            <a:avLst/>
          </a:prstGeom>
          <a:noFill/>
          <a:ln w="9525">
            <a:noFill/>
          </a:ln>
        </p:spPr>
        <p:txBody>
          <a:bodyPr wrap="none" anchor="t" anchorCtr="0">
            <a:spAutoFit/>
          </a:bodyPr>
          <a:p>
            <a:pPr algn="ctr">
              <a:buFontTx/>
            </a:pPr>
            <a:r>
              <a:rPr lang="ru-RU" altLang="uk-UA" dirty="0">
                <a:latin typeface="Arial" panose="020B0604020202020204" pitchFamily="34" charset="0"/>
              </a:rPr>
              <a:t> Керівник ОУПП</a:t>
            </a:r>
            <a:endParaRPr lang="ru-RU" altLang="uk-UA" dirty="0">
              <a:latin typeface="Arial"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Rectangle 2"/>
          <p:cNvSpPr>
            <a:spLocks noGrp="1"/>
          </p:cNvSpPr>
          <p:nvPr>
            <p:ph type="title"/>
          </p:nvPr>
        </p:nvSpPr>
        <p:spPr>
          <a:xfrm>
            <a:off x="457200" y="0"/>
            <a:ext cx="8229600" cy="1628775"/>
          </a:xfrm>
        </p:spPr>
        <p:txBody>
          <a:bodyPr vert="horz" wrap="square" lIns="91440" tIns="45720" rIns="91440" bIns="45720" anchor="ctr" anchorCtr="0"/>
          <a:p>
            <a:pPr eaLnBrk="1" hangingPunct="1"/>
            <a:r>
              <a:rPr lang="ru-RU" altLang="uk-UA" dirty="0"/>
              <a:t> 	 </a:t>
            </a:r>
            <a:r>
              <a:rPr lang="ru-RU" altLang="uk-UA" sz="3200" dirty="0"/>
              <a:t>Класична модель ОУПП</a:t>
            </a:r>
            <a:br>
              <a:rPr lang="ru-RU" altLang="uk-UA" sz="3200" dirty="0"/>
            </a:br>
            <a:r>
              <a:rPr lang="ru-RU" altLang="uk-UA" sz="3200" dirty="0"/>
              <a:t>	   (Стратегічний рівень)</a:t>
            </a:r>
            <a:endParaRPr lang="ru-RU" altLang="uk-UA" sz="3200" dirty="0"/>
          </a:p>
        </p:txBody>
      </p:sp>
      <p:sp>
        <p:nvSpPr>
          <p:cNvPr id="89090" name="Rectangle 3"/>
          <p:cNvSpPr>
            <a:spLocks noGrp="1"/>
          </p:cNvSpPr>
          <p:nvPr>
            <p:ph idx="1"/>
          </p:nvPr>
        </p:nvSpPr>
        <p:spPr/>
        <p:txBody>
          <a:bodyPr vert="horz" wrap="square" lIns="91440" tIns="45720" rIns="91440" bIns="45720" anchor="t" anchorCtr="0"/>
          <a:p>
            <a:pPr eaLnBrk="1" hangingPunct="1">
              <a:buFontTx/>
              <a:buNone/>
            </a:pPr>
            <a:r>
              <a:rPr lang="ru-RU" altLang="uk-UA" dirty="0"/>
              <a:t> </a:t>
            </a:r>
            <a:endParaRPr lang="ru-RU" altLang="uk-UA" dirty="0"/>
          </a:p>
        </p:txBody>
      </p:sp>
      <p:sp>
        <p:nvSpPr>
          <p:cNvPr id="89091" name="Rectangle 4"/>
          <p:cNvSpPr/>
          <p:nvPr/>
        </p:nvSpPr>
        <p:spPr>
          <a:xfrm>
            <a:off x="457200" y="457200"/>
            <a:ext cx="8229600" cy="1371600"/>
          </a:xfrm>
          <a:prstGeom prst="rect">
            <a:avLst/>
          </a:prstGeom>
          <a:noFill/>
          <a:ln w="9525">
            <a:noFill/>
          </a:ln>
        </p:spPr>
        <p:txBody>
          <a:bodyPr anchor="ctr" anchorCtr="0"/>
          <a:p>
            <a:pPr algn="ctr">
              <a:buFontTx/>
            </a:pPr>
            <a:endParaRPr lang="uk-UA" altLang="uk-UA" sz="4400" dirty="0">
              <a:solidFill>
                <a:schemeClr val="tx2"/>
              </a:solidFill>
              <a:latin typeface="Arial" panose="020B0604020202020204" pitchFamily="34" charset="0"/>
            </a:endParaRPr>
          </a:p>
        </p:txBody>
      </p:sp>
      <p:sp>
        <p:nvSpPr>
          <p:cNvPr id="89092" name="Rectangle 5"/>
          <p:cNvSpPr/>
          <p:nvPr/>
        </p:nvSpPr>
        <p:spPr>
          <a:xfrm>
            <a:off x="250825" y="1196975"/>
            <a:ext cx="8642350" cy="5040313"/>
          </a:xfrm>
          <a:prstGeom prst="rect">
            <a:avLst/>
          </a:prstGeom>
          <a:noFill/>
          <a:ln w="9525">
            <a:noFill/>
          </a:ln>
        </p:spPr>
        <p:txBody>
          <a:bodyPr anchor="t" anchorCtr="0"/>
          <a:p>
            <a:pPr marL="342900" indent="-342900">
              <a:spcBef>
                <a:spcPct val="20000"/>
              </a:spcBef>
              <a:buFontTx/>
            </a:pPr>
            <a:r>
              <a:rPr lang="ru-RU" altLang="uk-UA" sz="3200" dirty="0">
                <a:latin typeface="Arial" panose="020B0604020202020204" pitchFamily="34" charset="0"/>
              </a:rPr>
              <a:t> </a:t>
            </a:r>
            <a:endParaRPr lang="ru-RU" altLang="uk-UA" sz="3200" dirty="0">
              <a:latin typeface="Arial" panose="020B0604020202020204" pitchFamily="34" charset="0"/>
            </a:endParaRPr>
          </a:p>
        </p:txBody>
      </p:sp>
      <p:sp>
        <p:nvSpPr>
          <p:cNvPr id="89093" name="Oval 6"/>
          <p:cNvSpPr/>
          <p:nvPr/>
        </p:nvSpPr>
        <p:spPr>
          <a:xfrm>
            <a:off x="6156325" y="1412875"/>
            <a:ext cx="2736850" cy="2160588"/>
          </a:xfrm>
          <a:prstGeom prst="ellipse">
            <a:avLst/>
          </a:prstGeom>
          <a:gradFill rotWithShape="1">
            <a:gsLst>
              <a:gs pos="0">
                <a:srgbClr val="720000"/>
              </a:gs>
              <a:gs pos="100000">
                <a:srgbClr val="CC0000"/>
              </a:gs>
            </a:gsLst>
            <a:path path="shape">
              <a:fillToRect l="50000" t="50000" r="50000" b="50000"/>
            </a:path>
            <a:tileRect/>
          </a:gradFill>
          <a:ln w="9525" cap="flat" cmpd="sng">
            <a:solidFill>
              <a:schemeClr val="tx1"/>
            </a:solidFill>
            <a:prstDash val="solid"/>
            <a:round/>
            <a:headEnd type="none" w="med" len="med"/>
            <a:tailEnd type="none" w="med" len="med"/>
          </a:ln>
        </p:spPr>
        <p:txBody>
          <a:bodyPr wrap="none" anchor="ctr" anchorCtr="0"/>
          <a:p>
            <a:pPr algn="ctr">
              <a:buFontTx/>
            </a:pPr>
            <a:r>
              <a:rPr lang="ru-RU" altLang="uk-UA" dirty="0">
                <a:latin typeface="Arial" panose="020B0604020202020204" pitchFamily="34" charset="0"/>
              </a:rPr>
              <a:t>Центр</a:t>
            </a:r>
            <a:endParaRPr lang="ru-RU" altLang="uk-UA" dirty="0">
              <a:latin typeface="Arial" panose="020B0604020202020204" pitchFamily="34" charset="0"/>
            </a:endParaRPr>
          </a:p>
          <a:p>
            <a:pPr algn="ctr">
              <a:buFontTx/>
            </a:pPr>
            <a:r>
              <a:rPr lang="ru-RU" altLang="uk-UA" dirty="0">
                <a:latin typeface="Arial" panose="020B0604020202020204" pitchFamily="34" charset="0"/>
              </a:rPr>
              <a:t>управління</a:t>
            </a:r>
            <a:endParaRPr lang="ru-RU" altLang="uk-UA" dirty="0">
              <a:latin typeface="Arial" panose="020B0604020202020204" pitchFamily="34" charset="0"/>
            </a:endParaRPr>
          </a:p>
        </p:txBody>
      </p:sp>
      <p:sp>
        <p:nvSpPr>
          <p:cNvPr id="100359" name="Oval 7"/>
          <p:cNvSpPr>
            <a:spLocks noChangeArrowheads="1"/>
          </p:cNvSpPr>
          <p:nvPr/>
        </p:nvSpPr>
        <p:spPr bwMode="auto">
          <a:xfrm>
            <a:off x="2916238" y="5876925"/>
            <a:ext cx="863600" cy="64770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ПО 1</a:t>
            </a: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0" name="Oval 8"/>
          <p:cNvSpPr>
            <a:spLocks noChangeArrowheads="1"/>
          </p:cNvSpPr>
          <p:nvPr/>
        </p:nvSpPr>
        <p:spPr bwMode="auto">
          <a:xfrm>
            <a:off x="3995738" y="5876925"/>
            <a:ext cx="863600" cy="64770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ПО 2</a:t>
            </a: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1" name="Oval 9"/>
          <p:cNvSpPr>
            <a:spLocks noChangeArrowheads="1"/>
          </p:cNvSpPr>
          <p:nvPr/>
        </p:nvSpPr>
        <p:spPr bwMode="auto">
          <a:xfrm>
            <a:off x="5076825" y="5876925"/>
            <a:ext cx="863600" cy="64770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ПО 3</a:t>
            </a: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2" name="Oval 10"/>
          <p:cNvSpPr>
            <a:spLocks noChangeArrowheads="1"/>
          </p:cNvSpPr>
          <p:nvPr/>
        </p:nvSpPr>
        <p:spPr bwMode="auto">
          <a:xfrm>
            <a:off x="2627313" y="1844675"/>
            <a:ext cx="4030663" cy="2592388"/>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3" name="Rectangle 11"/>
          <p:cNvSpPr>
            <a:spLocks noChangeArrowheads="1"/>
          </p:cNvSpPr>
          <p:nvPr/>
        </p:nvSpPr>
        <p:spPr bwMode="auto">
          <a:xfrm>
            <a:off x="3708400" y="2852738"/>
            <a:ext cx="1946275" cy="936625"/>
          </a:xfrm>
          <a:prstGeom prst="rect">
            <a:avLst/>
          </a:prstGeom>
          <a:gradFill rotWithShape="1">
            <a:gsLst>
              <a:gs pos="0">
                <a:schemeClr val="accent1">
                  <a:gamma/>
                  <a:shade val="46275"/>
                  <a:invGamma/>
                </a:schemeClr>
              </a:gs>
              <a:gs pos="100000">
                <a:schemeClr val="accent1"/>
              </a:gs>
            </a:gsLst>
            <a:path path="shape">
              <a:fillToRect l="50000" t="50000" r="50000" b="50000"/>
            </a:path>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Тактичний</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рівень</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Бек </a:t>
            </a: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офіс</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0364" name="Rectangle 12"/>
          <p:cNvSpPr>
            <a:spLocks noChangeArrowheads="1"/>
          </p:cNvSpPr>
          <p:nvPr/>
        </p:nvSpPr>
        <p:spPr bwMode="auto">
          <a:xfrm>
            <a:off x="3276600" y="2349500"/>
            <a:ext cx="2232025" cy="338138"/>
          </a:xfrm>
          <a:prstGeom prst="rect">
            <a:avLst/>
          </a:prstGeom>
          <a:gradFill rotWithShape="1">
            <a:gsLst>
              <a:gs pos="0">
                <a:schemeClr val="accent1">
                  <a:gamma/>
                  <a:shade val="46275"/>
                  <a:invGamma/>
                </a:schemeClr>
              </a:gs>
              <a:gs pos="100000">
                <a:schemeClr val="accent1"/>
              </a:gs>
            </a:gsLst>
            <a:path path="shape">
              <a:fillToRect l="50000" t="50000" r="50000" b="50000"/>
            </a:path>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Керівник</a:t>
            </a:r>
            <a:r>
              <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ОУПП</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0365" name="Oval 13"/>
          <p:cNvSpPr>
            <a:spLocks noChangeArrowheads="1"/>
          </p:cNvSpPr>
          <p:nvPr/>
        </p:nvSpPr>
        <p:spPr bwMode="auto">
          <a:xfrm>
            <a:off x="323850" y="1628775"/>
            <a:ext cx="2160588" cy="720725"/>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Керівник</a:t>
            </a:r>
            <a:r>
              <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організації</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89101" name="Line 14"/>
          <p:cNvSpPr/>
          <p:nvPr/>
        </p:nvSpPr>
        <p:spPr>
          <a:xfrm flipH="1">
            <a:off x="3419475" y="3716338"/>
            <a:ext cx="2160588" cy="2160587"/>
          </a:xfrm>
          <a:prstGeom prst="line">
            <a:avLst/>
          </a:prstGeom>
          <a:ln w="9525" cap="flat" cmpd="sng">
            <a:solidFill>
              <a:schemeClr val="tx1"/>
            </a:solidFill>
            <a:prstDash val="solid"/>
            <a:round/>
            <a:headEnd type="none" w="med" len="med"/>
            <a:tailEnd type="triangle" w="med" len="med"/>
          </a:ln>
        </p:spPr>
      </p:sp>
      <p:sp>
        <p:nvSpPr>
          <p:cNvPr id="89102" name="Line 15"/>
          <p:cNvSpPr/>
          <p:nvPr/>
        </p:nvSpPr>
        <p:spPr>
          <a:xfrm flipH="1">
            <a:off x="4500563" y="3716338"/>
            <a:ext cx="1079500" cy="2160587"/>
          </a:xfrm>
          <a:prstGeom prst="line">
            <a:avLst/>
          </a:prstGeom>
          <a:ln w="9525" cap="flat" cmpd="sng">
            <a:solidFill>
              <a:schemeClr val="tx1"/>
            </a:solidFill>
            <a:prstDash val="solid"/>
            <a:round/>
            <a:headEnd type="none" w="med" len="med"/>
            <a:tailEnd type="triangle" w="med" len="med"/>
          </a:ln>
        </p:spPr>
      </p:sp>
      <p:sp>
        <p:nvSpPr>
          <p:cNvPr id="89103" name="Line 16"/>
          <p:cNvSpPr/>
          <p:nvPr/>
        </p:nvSpPr>
        <p:spPr>
          <a:xfrm>
            <a:off x="5580063" y="3716338"/>
            <a:ext cx="0" cy="2160587"/>
          </a:xfrm>
          <a:prstGeom prst="line">
            <a:avLst/>
          </a:prstGeom>
          <a:ln w="9525" cap="flat" cmpd="sng">
            <a:solidFill>
              <a:schemeClr val="tx1"/>
            </a:solidFill>
            <a:prstDash val="solid"/>
            <a:round/>
            <a:headEnd type="none" w="med" len="med"/>
            <a:tailEnd type="triangle" w="med" len="med"/>
          </a:ln>
        </p:spPr>
      </p:sp>
      <p:sp>
        <p:nvSpPr>
          <p:cNvPr id="89104" name="Rectangle 17"/>
          <p:cNvSpPr/>
          <p:nvPr/>
        </p:nvSpPr>
        <p:spPr>
          <a:xfrm>
            <a:off x="900113" y="5949950"/>
            <a:ext cx="1727200" cy="431800"/>
          </a:xfrm>
          <a:prstGeom prst="rect">
            <a:avLst/>
          </a:prstGeom>
          <a:noFill/>
          <a:ln w="9525">
            <a:noFill/>
          </a:ln>
        </p:spPr>
        <p:txBody>
          <a:bodyPr wrap="none" anchor="ctr" anchorCtr="0"/>
          <a:p>
            <a:pPr algn="ctr">
              <a:buFontTx/>
            </a:pPr>
            <a:r>
              <a:rPr lang="ru-RU" altLang="uk-UA" dirty="0">
                <a:latin typeface="Arial" panose="020B0604020202020204" pitchFamily="34" charset="0"/>
              </a:rPr>
              <a:t>Операційний</a:t>
            </a:r>
            <a:endParaRPr lang="ru-RU" altLang="uk-UA" dirty="0">
              <a:latin typeface="Arial" panose="020B0604020202020204" pitchFamily="34" charset="0"/>
            </a:endParaRPr>
          </a:p>
          <a:p>
            <a:pPr algn="ctr">
              <a:buFontTx/>
            </a:pPr>
            <a:r>
              <a:rPr lang="ru-RU" altLang="uk-UA" dirty="0">
                <a:latin typeface="Arial" panose="020B0604020202020204" pitchFamily="34" charset="0"/>
              </a:rPr>
              <a:t>рівень</a:t>
            </a:r>
            <a:endParaRPr lang="ru-RU" altLang="uk-UA" dirty="0">
              <a:latin typeface="Arial" panose="020B0604020202020204" pitchFamily="34" charset="0"/>
            </a:endParaRPr>
          </a:p>
        </p:txBody>
      </p:sp>
      <p:sp>
        <p:nvSpPr>
          <p:cNvPr id="89105" name="Line 18"/>
          <p:cNvSpPr/>
          <p:nvPr/>
        </p:nvSpPr>
        <p:spPr>
          <a:xfrm>
            <a:off x="1692275" y="2349500"/>
            <a:ext cx="1366838" cy="142875"/>
          </a:xfrm>
          <a:prstGeom prst="line">
            <a:avLst/>
          </a:prstGeom>
          <a:ln w="9525" cap="flat" cmpd="sng">
            <a:solidFill>
              <a:schemeClr val="tx1"/>
            </a:solidFill>
            <a:prstDash val="solid"/>
            <a:round/>
            <a:headEnd type="none" w="med" len="med"/>
            <a:tailEnd type="triangle" w="med" len="med"/>
          </a:ln>
        </p:spPr>
      </p:sp>
      <p:sp>
        <p:nvSpPr>
          <p:cNvPr id="89106" name="Rectangle 19"/>
          <p:cNvSpPr/>
          <p:nvPr/>
        </p:nvSpPr>
        <p:spPr>
          <a:xfrm>
            <a:off x="6588125" y="1628775"/>
            <a:ext cx="1865313" cy="641350"/>
          </a:xfrm>
          <a:prstGeom prst="rect">
            <a:avLst/>
          </a:prstGeom>
          <a:noFill/>
          <a:ln w="9525">
            <a:noFill/>
          </a:ln>
        </p:spPr>
        <p:txBody>
          <a:bodyPr anchor="t" anchorCtr="0">
            <a:spAutoFit/>
          </a:bodyPr>
          <a:p>
            <a:pPr algn="ctr">
              <a:buFontTx/>
            </a:pPr>
            <a:r>
              <a:rPr lang="ru-RU" altLang="uk-UA" dirty="0">
                <a:latin typeface="Arial" panose="020B0604020202020204" pitchFamily="34" charset="0"/>
              </a:rPr>
              <a:t>Стратегічний</a:t>
            </a:r>
            <a:endParaRPr lang="ru-RU" altLang="uk-UA" dirty="0">
              <a:latin typeface="Arial" panose="020B0604020202020204" pitchFamily="34" charset="0"/>
            </a:endParaRPr>
          </a:p>
          <a:p>
            <a:pPr algn="ctr">
              <a:buFontTx/>
            </a:pPr>
            <a:r>
              <a:rPr lang="ru-RU" altLang="uk-UA" dirty="0">
                <a:latin typeface="Arial" panose="020B0604020202020204" pitchFamily="34" charset="0"/>
              </a:rPr>
              <a:t>рівень</a:t>
            </a:r>
            <a:endParaRPr lang="ru-RU" altLang="uk-UA" dirty="0">
              <a:latin typeface="Arial" panose="020B0604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2"/>
          <p:cNvSpPr>
            <a:spLocks noGrp="1"/>
          </p:cNvSpPr>
          <p:nvPr>
            <p:ph type="title"/>
          </p:nvPr>
        </p:nvSpPr>
        <p:spPr/>
        <p:txBody>
          <a:bodyPr vert="horz" wrap="square" lIns="91440" tIns="45720" rIns="91440" bIns="45720" anchor="ctr" anchorCtr="0"/>
          <a:p>
            <a:pPr eaLnBrk="1" hangingPunct="1"/>
            <a:r>
              <a:rPr lang="ru-RU" altLang="uk-UA" dirty="0"/>
              <a:t> </a:t>
            </a:r>
            <a:endParaRPr lang="ru-RU" altLang="uk-UA" dirty="0"/>
          </a:p>
        </p:txBody>
      </p:sp>
      <p:sp>
        <p:nvSpPr>
          <p:cNvPr id="90114" name="Rectangle 3"/>
          <p:cNvSpPr>
            <a:spLocks noGrp="1"/>
          </p:cNvSpPr>
          <p:nvPr>
            <p:ph idx="1"/>
          </p:nvPr>
        </p:nvSpPr>
        <p:spPr/>
        <p:txBody>
          <a:bodyPr vert="horz" wrap="square" lIns="91440" tIns="45720" rIns="91440" bIns="45720" anchor="t" anchorCtr="0"/>
          <a:p>
            <a:pPr eaLnBrk="1" hangingPunct="1">
              <a:buFontTx/>
              <a:buNone/>
            </a:pPr>
            <a:r>
              <a:rPr lang="ru-RU" altLang="uk-UA" dirty="0"/>
              <a:t> </a:t>
            </a:r>
            <a:endParaRPr lang="ru-RU" altLang="uk-UA" dirty="0"/>
          </a:p>
        </p:txBody>
      </p:sp>
      <p:sp>
        <p:nvSpPr>
          <p:cNvPr id="90115" name="Rectangle 4"/>
          <p:cNvSpPr/>
          <p:nvPr/>
        </p:nvSpPr>
        <p:spPr>
          <a:xfrm>
            <a:off x="457200" y="0"/>
            <a:ext cx="8229600" cy="1628775"/>
          </a:xfrm>
          <a:prstGeom prst="rect">
            <a:avLst/>
          </a:prstGeom>
          <a:noFill/>
          <a:ln w="9525">
            <a:noFill/>
          </a:ln>
        </p:spPr>
        <p:txBody>
          <a:bodyPr anchor="ctr" anchorCtr="0"/>
          <a:p>
            <a:pPr algn="ctr">
              <a:buFontTx/>
            </a:pPr>
            <a:r>
              <a:rPr lang="ru-RU" altLang="uk-UA" sz="4400" dirty="0">
                <a:solidFill>
                  <a:schemeClr val="tx2"/>
                </a:solidFill>
                <a:latin typeface="Arial" panose="020B0604020202020204" pitchFamily="34" charset="0"/>
              </a:rPr>
              <a:t> 	 </a:t>
            </a:r>
            <a:r>
              <a:rPr lang="ru-RU" altLang="uk-UA" sz="3200" dirty="0">
                <a:solidFill>
                  <a:schemeClr val="tx2"/>
                </a:solidFill>
                <a:latin typeface="Arial" panose="020B0604020202020204" pitchFamily="34" charset="0"/>
              </a:rPr>
              <a:t>Класична модель ОУПП</a:t>
            </a:r>
            <a:br>
              <a:rPr lang="ru-RU" altLang="uk-UA" sz="3200" dirty="0">
                <a:solidFill>
                  <a:schemeClr val="tx2"/>
                </a:solidFill>
                <a:latin typeface="Arial" panose="020B0604020202020204" pitchFamily="34" charset="0"/>
              </a:rPr>
            </a:br>
            <a:r>
              <a:rPr lang="ru-RU" altLang="uk-UA" sz="3200" dirty="0">
                <a:solidFill>
                  <a:schemeClr val="tx2"/>
                </a:solidFill>
                <a:latin typeface="Arial" panose="020B0604020202020204" pitchFamily="34" charset="0"/>
              </a:rPr>
              <a:t>	   (Тактичний рівень)</a:t>
            </a:r>
            <a:endParaRPr lang="ru-RU" altLang="uk-UA" sz="3200" dirty="0">
              <a:solidFill>
                <a:schemeClr val="tx2"/>
              </a:solidFill>
              <a:latin typeface="Arial" panose="020B0604020202020204" pitchFamily="34" charset="0"/>
            </a:endParaRPr>
          </a:p>
        </p:txBody>
      </p:sp>
      <p:sp>
        <p:nvSpPr>
          <p:cNvPr id="90116" name="Rectangle 5"/>
          <p:cNvSpPr/>
          <p:nvPr/>
        </p:nvSpPr>
        <p:spPr>
          <a:xfrm>
            <a:off x="457200" y="1981200"/>
            <a:ext cx="8229600" cy="3886200"/>
          </a:xfrm>
          <a:prstGeom prst="rect">
            <a:avLst/>
          </a:prstGeom>
          <a:noFill/>
          <a:ln w="9525">
            <a:noFill/>
          </a:ln>
        </p:spPr>
        <p:txBody>
          <a:bodyPr anchor="t" anchorCtr="0"/>
          <a:p>
            <a:pPr marL="342900" indent="-342900">
              <a:spcBef>
                <a:spcPct val="20000"/>
              </a:spcBef>
              <a:buFontTx/>
            </a:pPr>
            <a:r>
              <a:rPr lang="ru-RU" altLang="uk-UA" sz="3200" dirty="0">
                <a:latin typeface="Arial" panose="020B0604020202020204" pitchFamily="34" charset="0"/>
              </a:rPr>
              <a:t> </a:t>
            </a:r>
            <a:endParaRPr lang="ru-RU" altLang="uk-UA" sz="3200" dirty="0">
              <a:latin typeface="Arial" panose="020B0604020202020204" pitchFamily="34" charset="0"/>
            </a:endParaRPr>
          </a:p>
        </p:txBody>
      </p:sp>
      <p:sp>
        <p:nvSpPr>
          <p:cNvPr id="90117" name="Rectangle 6"/>
          <p:cNvSpPr/>
          <p:nvPr/>
        </p:nvSpPr>
        <p:spPr>
          <a:xfrm>
            <a:off x="457200" y="457200"/>
            <a:ext cx="8229600" cy="1371600"/>
          </a:xfrm>
          <a:prstGeom prst="rect">
            <a:avLst/>
          </a:prstGeom>
          <a:noFill/>
          <a:ln w="9525">
            <a:noFill/>
          </a:ln>
        </p:spPr>
        <p:txBody>
          <a:bodyPr anchor="ctr" anchorCtr="0"/>
          <a:p>
            <a:pPr algn="ctr">
              <a:buFontTx/>
            </a:pPr>
            <a:endParaRPr lang="uk-UA" altLang="uk-UA" sz="4400" dirty="0">
              <a:solidFill>
                <a:schemeClr val="tx2"/>
              </a:solidFill>
              <a:latin typeface="Arial" panose="020B0604020202020204" pitchFamily="34" charset="0"/>
            </a:endParaRPr>
          </a:p>
        </p:txBody>
      </p:sp>
      <p:sp>
        <p:nvSpPr>
          <p:cNvPr id="90118" name="Rectangle 7"/>
          <p:cNvSpPr/>
          <p:nvPr/>
        </p:nvSpPr>
        <p:spPr>
          <a:xfrm>
            <a:off x="250825" y="1196975"/>
            <a:ext cx="8642350" cy="5040313"/>
          </a:xfrm>
          <a:prstGeom prst="rect">
            <a:avLst/>
          </a:prstGeom>
          <a:noFill/>
          <a:ln w="9525">
            <a:noFill/>
          </a:ln>
        </p:spPr>
        <p:txBody>
          <a:bodyPr anchor="t" anchorCtr="0"/>
          <a:p>
            <a:pPr marL="342900" indent="-342900">
              <a:spcBef>
                <a:spcPct val="20000"/>
              </a:spcBef>
              <a:buFontTx/>
            </a:pPr>
            <a:r>
              <a:rPr lang="ru-RU" altLang="uk-UA" sz="3200" dirty="0">
                <a:latin typeface="Arial" panose="020B0604020202020204" pitchFamily="34" charset="0"/>
              </a:rPr>
              <a:t> </a:t>
            </a:r>
            <a:endParaRPr lang="ru-RU" altLang="uk-UA" sz="3200" dirty="0">
              <a:latin typeface="Arial" panose="020B0604020202020204" pitchFamily="34" charset="0"/>
            </a:endParaRPr>
          </a:p>
        </p:txBody>
      </p:sp>
      <p:sp>
        <p:nvSpPr>
          <p:cNvPr id="90119" name="Oval 8"/>
          <p:cNvSpPr/>
          <p:nvPr/>
        </p:nvSpPr>
        <p:spPr>
          <a:xfrm>
            <a:off x="5867400" y="1341438"/>
            <a:ext cx="2881313" cy="23749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buFontTx/>
            </a:pPr>
            <a:r>
              <a:rPr lang="ru-RU" altLang="uk-UA" dirty="0">
                <a:latin typeface="Arial" panose="020B0604020202020204" pitchFamily="34" charset="0"/>
              </a:rPr>
              <a:t>Центр</a:t>
            </a:r>
            <a:endParaRPr lang="ru-RU" altLang="uk-UA" dirty="0">
              <a:latin typeface="Arial" panose="020B0604020202020204" pitchFamily="34" charset="0"/>
            </a:endParaRPr>
          </a:p>
          <a:p>
            <a:pPr algn="ctr">
              <a:buFontTx/>
            </a:pPr>
            <a:r>
              <a:rPr lang="ru-RU" altLang="uk-UA" dirty="0">
                <a:latin typeface="Arial" panose="020B0604020202020204" pitchFamily="34" charset="0"/>
              </a:rPr>
              <a:t>управління</a:t>
            </a:r>
            <a:endParaRPr lang="ru-RU" altLang="uk-UA" dirty="0">
              <a:latin typeface="Arial" panose="020B0604020202020204" pitchFamily="34" charset="0"/>
            </a:endParaRPr>
          </a:p>
        </p:txBody>
      </p:sp>
      <p:sp>
        <p:nvSpPr>
          <p:cNvPr id="101385" name="Oval 9"/>
          <p:cNvSpPr>
            <a:spLocks noChangeArrowheads="1"/>
          </p:cNvSpPr>
          <p:nvPr/>
        </p:nvSpPr>
        <p:spPr bwMode="auto">
          <a:xfrm>
            <a:off x="2916238" y="5876925"/>
            <a:ext cx="863600" cy="64770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ПО 1</a:t>
            </a: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1386" name="Oval 10"/>
          <p:cNvSpPr>
            <a:spLocks noChangeArrowheads="1"/>
          </p:cNvSpPr>
          <p:nvPr/>
        </p:nvSpPr>
        <p:spPr bwMode="auto">
          <a:xfrm>
            <a:off x="3995738" y="5876925"/>
            <a:ext cx="863600" cy="64770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ПО 2</a:t>
            </a: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1387" name="Oval 11"/>
          <p:cNvSpPr>
            <a:spLocks noChangeArrowheads="1"/>
          </p:cNvSpPr>
          <p:nvPr/>
        </p:nvSpPr>
        <p:spPr bwMode="auto">
          <a:xfrm>
            <a:off x="5076825" y="5876925"/>
            <a:ext cx="863600" cy="64770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ПО 3</a:t>
            </a: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1388" name="Oval 12"/>
          <p:cNvSpPr>
            <a:spLocks noChangeArrowheads="1"/>
          </p:cNvSpPr>
          <p:nvPr/>
        </p:nvSpPr>
        <p:spPr bwMode="auto">
          <a:xfrm>
            <a:off x="2627313" y="1844675"/>
            <a:ext cx="4030663" cy="2592388"/>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1389" name="Rectangle 13"/>
          <p:cNvSpPr>
            <a:spLocks noChangeArrowheads="1"/>
          </p:cNvSpPr>
          <p:nvPr/>
        </p:nvSpPr>
        <p:spPr bwMode="auto">
          <a:xfrm>
            <a:off x="6516688" y="1628775"/>
            <a:ext cx="1589088" cy="576263"/>
          </a:xfrm>
          <a:prstGeom prst="rect">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accent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Стратегічний</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рівень</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90125" name="Rectangle 14"/>
          <p:cNvSpPr/>
          <p:nvPr/>
        </p:nvSpPr>
        <p:spPr>
          <a:xfrm>
            <a:off x="4787900" y="3252788"/>
            <a:ext cx="1658938" cy="463550"/>
          </a:xfrm>
          <a:prstGeom prst="rect">
            <a:avLst/>
          </a:prstGeom>
          <a:gradFill rotWithShape="1">
            <a:gsLst>
              <a:gs pos="0">
                <a:srgbClr val="720000"/>
              </a:gs>
              <a:gs pos="100000">
                <a:srgbClr val="CC0000"/>
              </a:gs>
            </a:gsLst>
            <a:path path="shape">
              <a:fillToRect l="50000" t="50000" r="50000" b="50000"/>
            </a:path>
            <a:tileRect/>
          </a:gradFill>
          <a:ln w="9525">
            <a:noFill/>
          </a:ln>
        </p:spPr>
        <p:txBody>
          <a:bodyPr wrap="none" anchor="ctr" anchorCtr="0"/>
          <a:p>
            <a:pPr algn="ctr">
              <a:buFontTx/>
            </a:pPr>
            <a:r>
              <a:rPr lang="ru-RU" altLang="uk-UA" dirty="0">
                <a:latin typeface="Arial" panose="020B0604020202020204" pitchFamily="34" charset="0"/>
              </a:rPr>
              <a:t>Тактичний</a:t>
            </a:r>
            <a:endParaRPr lang="ru-RU" altLang="uk-UA" dirty="0">
              <a:latin typeface="Arial" panose="020B0604020202020204" pitchFamily="34" charset="0"/>
            </a:endParaRPr>
          </a:p>
          <a:p>
            <a:pPr algn="ctr">
              <a:buFontTx/>
            </a:pPr>
            <a:r>
              <a:rPr lang="ru-RU" altLang="uk-UA" dirty="0">
                <a:latin typeface="Arial" panose="020B0604020202020204" pitchFamily="34" charset="0"/>
              </a:rPr>
              <a:t>рівень</a:t>
            </a:r>
            <a:endParaRPr lang="ru-RU" altLang="uk-UA" dirty="0">
              <a:latin typeface="Arial" panose="020B0604020202020204" pitchFamily="34" charset="0"/>
            </a:endParaRPr>
          </a:p>
        </p:txBody>
      </p:sp>
      <p:sp>
        <p:nvSpPr>
          <p:cNvPr id="101391" name="Rectangle 15"/>
          <p:cNvSpPr>
            <a:spLocks noChangeArrowheads="1"/>
          </p:cNvSpPr>
          <p:nvPr/>
        </p:nvSpPr>
        <p:spPr bwMode="auto">
          <a:xfrm>
            <a:off x="3563938" y="2276475"/>
            <a:ext cx="2447925" cy="338138"/>
          </a:xfrm>
          <a:prstGeom prst="rect">
            <a:avLst/>
          </a:prstGeom>
          <a:gradFill rotWithShape="1">
            <a:gsLst>
              <a:gs pos="0">
                <a:schemeClr val="accent1">
                  <a:gamma/>
                  <a:shade val="46275"/>
                  <a:invGamma/>
                </a:schemeClr>
              </a:gs>
              <a:gs pos="100000">
                <a:schemeClr val="accent1"/>
              </a:gs>
            </a:gsLst>
            <a:path path="shape">
              <a:fillToRect l="50000" t="50000" r="50000" b="50000"/>
            </a:path>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Керівник</a:t>
            </a:r>
            <a:r>
              <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ОУПП</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1392" name="Oval 16"/>
          <p:cNvSpPr>
            <a:spLocks noChangeArrowheads="1"/>
          </p:cNvSpPr>
          <p:nvPr/>
        </p:nvSpPr>
        <p:spPr bwMode="auto">
          <a:xfrm>
            <a:off x="323850" y="1628775"/>
            <a:ext cx="2160588" cy="720725"/>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Керівник</a:t>
            </a:r>
            <a:r>
              <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організації</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90128" name="Line 17"/>
          <p:cNvSpPr/>
          <p:nvPr/>
        </p:nvSpPr>
        <p:spPr>
          <a:xfrm flipH="1">
            <a:off x="3419475" y="3716338"/>
            <a:ext cx="2160588" cy="2160587"/>
          </a:xfrm>
          <a:prstGeom prst="line">
            <a:avLst/>
          </a:prstGeom>
          <a:ln w="9525" cap="flat" cmpd="sng">
            <a:solidFill>
              <a:schemeClr val="tx1"/>
            </a:solidFill>
            <a:prstDash val="solid"/>
            <a:round/>
            <a:headEnd type="none" w="med" len="med"/>
            <a:tailEnd type="triangle" w="med" len="med"/>
          </a:ln>
        </p:spPr>
      </p:sp>
      <p:sp>
        <p:nvSpPr>
          <p:cNvPr id="90129" name="Line 18"/>
          <p:cNvSpPr/>
          <p:nvPr/>
        </p:nvSpPr>
        <p:spPr>
          <a:xfrm flipH="1">
            <a:off x="4500563" y="3716338"/>
            <a:ext cx="1079500" cy="2160587"/>
          </a:xfrm>
          <a:prstGeom prst="line">
            <a:avLst/>
          </a:prstGeom>
          <a:ln w="9525" cap="flat" cmpd="sng">
            <a:solidFill>
              <a:schemeClr val="tx1"/>
            </a:solidFill>
            <a:prstDash val="solid"/>
            <a:round/>
            <a:headEnd type="none" w="med" len="med"/>
            <a:tailEnd type="triangle" w="med" len="med"/>
          </a:ln>
        </p:spPr>
      </p:sp>
      <p:sp>
        <p:nvSpPr>
          <p:cNvPr id="90130" name="Line 19"/>
          <p:cNvSpPr/>
          <p:nvPr/>
        </p:nvSpPr>
        <p:spPr>
          <a:xfrm>
            <a:off x="5580063" y="3716338"/>
            <a:ext cx="0" cy="2160587"/>
          </a:xfrm>
          <a:prstGeom prst="line">
            <a:avLst/>
          </a:prstGeom>
          <a:ln w="9525" cap="flat" cmpd="sng">
            <a:solidFill>
              <a:schemeClr val="tx1"/>
            </a:solidFill>
            <a:prstDash val="solid"/>
            <a:round/>
            <a:headEnd type="none" w="med" len="med"/>
            <a:tailEnd type="triangle" w="med" len="med"/>
          </a:ln>
        </p:spPr>
      </p:sp>
      <p:sp>
        <p:nvSpPr>
          <p:cNvPr id="90131" name="Rectangle 20"/>
          <p:cNvSpPr/>
          <p:nvPr/>
        </p:nvSpPr>
        <p:spPr>
          <a:xfrm>
            <a:off x="900113" y="5949950"/>
            <a:ext cx="1727200" cy="431800"/>
          </a:xfrm>
          <a:prstGeom prst="rect">
            <a:avLst/>
          </a:prstGeom>
          <a:noFill/>
          <a:ln w="9525">
            <a:noFill/>
          </a:ln>
        </p:spPr>
        <p:txBody>
          <a:bodyPr wrap="none" anchor="ctr" anchorCtr="0"/>
          <a:p>
            <a:pPr algn="ctr">
              <a:buFontTx/>
            </a:pPr>
            <a:r>
              <a:rPr lang="ru-RU" altLang="uk-UA" dirty="0">
                <a:latin typeface="Arial" panose="020B0604020202020204" pitchFamily="34" charset="0"/>
              </a:rPr>
              <a:t>Операційний</a:t>
            </a:r>
            <a:endParaRPr lang="ru-RU" altLang="uk-UA" dirty="0">
              <a:latin typeface="Arial" panose="020B0604020202020204" pitchFamily="34" charset="0"/>
            </a:endParaRPr>
          </a:p>
          <a:p>
            <a:pPr algn="ctr">
              <a:buFontTx/>
            </a:pPr>
            <a:r>
              <a:rPr lang="ru-RU" altLang="uk-UA" dirty="0">
                <a:latin typeface="Arial" panose="020B0604020202020204" pitchFamily="34" charset="0"/>
              </a:rPr>
              <a:t>рівень</a:t>
            </a:r>
            <a:endParaRPr lang="ru-RU" altLang="uk-UA" dirty="0">
              <a:latin typeface="Arial" panose="020B0604020202020204" pitchFamily="34" charset="0"/>
            </a:endParaRPr>
          </a:p>
        </p:txBody>
      </p:sp>
      <p:sp>
        <p:nvSpPr>
          <p:cNvPr id="90132" name="Line 21"/>
          <p:cNvSpPr/>
          <p:nvPr/>
        </p:nvSpPr>
        <p:spPr>
          <a:xfrm>
            <a:off x="1692275" y="2349500"/>
            <a:ext cx="1871663" cy="71438"/>
          </a:xfrm>
          <a:prstGeom prst="line">
            <a:avLst/>
          </a:prstGeom>
          <a:ln w="9525" cap="flat" cmpd="sng">
            <a:solidFill>
              <a:schemeClr val="tx1"/>
            </a:solidFill>
            <a:prstDash val="solid"/>
            <a:round/>
            <a:headEnd type="none" w="med" len="med"/>
            <a:tailEnd type="triangle" w="med" len="med"/>
          </a:ln>
        </p:spPr>
      </p:sp>
      <p:sp>
        <p:nvSpPr>
          <p:cNvPr id="101398" name="Text Box 22"/>
          <p:cNvSpPr txBox="1">
            <a:spLocks noChangeArrowheads="1"/>
          </p:cNvSpPr>
          <p:nvPr/>
        </p:nvSpPr>
        <p:spPr bwMode="auto">
          <a:xfrm>
            <a:off x="2987675" y="2708275"/>
            <a:ext cx="2376488" cy="457200"/>
          </a:xfrm>
          <a:prstGeom prst="rect">
            <a:avLst/>
          </a:prstGeom>
          <a:noFill/>
          <a:ln>
            <a:noFill/>
          </a:ln>
          <a:effectLst/>
        </p:spPr>
        <p:txBody>
          <a:bodyPr>
            <a:spAutoFit/>
          </a:bodyPr>
          <a:lstStyle/>
          <a:p>
            <a:pPr marR="0" defTabSz="914400">
              <a:spcBef>
                <a:spcPct val="50000"/>
              </a:spcBef>
              <a:buClrTx/>
              <a:buSzTx/>
              <a:buFontTx/>
              <a:buNone/>
              <a:defRPr/>
            </a:pPr>
            <a:r>
              <a:rPr kumimoji="0" lang="ru-RU" sz="2400" b="1" kern="1200" cap="none" spc="0" normalizeH="0" baseline="0" noProof="0" dirty="0">
                <a:effectLst>
                  <a:outerShdw blurRad="38100" dist="38100" dir="2700000" algn="tl">
                    <a:srgbClr val="FFFFFF"/>
                  </a:outerShdw>
                </a:effectLst>
                <a:latin typeface="Times New Roman Cyr" pitchFamily="18" charset="-52"/>
                <a:ea typeface="+mn-ea"/>
                <a:cs typeface="+mn-cs"/>
              </a:rPr>
              <a:t>Бек </a:t>
            </a:r>
            <a:r>
              <a:rPr kumimoji="0" lang="ru-RU" sz="2400" b="1" kern="1200" cap="none" spc="0" normalizeH="0" baseline="0" noProof="0" dirty="0" err="1">
                <a:effectLst>
                  <a:outerShdw blurRad="38100" dist="38100" dir="2700000" algn="tl">
                    <a:srgbClr val="FFFFFF"/>
                  </a:outerShdw>
                </a:effectLst>
                <a:latin typeface="Times New Roman Cyr" pitchFamily="18" charset="-52"/>
                <a:ea typeface="+mn-ea"/>
                <a:cs typeface="+mn-cs"/>
              </a:rPr>
              <a:t>Офіс</a:t>
            </a:r>
            <a:endParaRPr kumimoji="0" lang="ru-RU" sz="2400" b="1" kern="1200" cap="none" spc="0" normalizeH="0" baseline="0" noProof="0" dirty="0">
              <a:effectLst>
                <a:outerShdw blurRad="38100" dist="38100" dir="2700000" algn="tl">
                  <a:srgbClr val="FFFFFF"/>
                </a:outerShdw>
              </a:effectLst>
              <a:latin typeface="Times New Roman Cyr" pitchFamily="18" charset="-52"/>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Rectangle 2"/>
          <p:cNvSpPr>
            <a:spLocks noGrp="1"/>
          </p:cNvSpPr>
          <p:nvPr>
            <p:ph type="title"/>
          </p:nvPr>
        </p:nvSpPr>
        <p:spPr/>
        <p:txBody>
          <a:bodyPr vert="horz" wrap="square" lIns="91440" tIns="45720" rIns="91440" bIns="45720" anchor="ctr" anchorCtr="0"/>
          <a:p>
            <a:pPr eaLnBrk="1" hangingPunct="1"/>
            <a:r>
              <a:rPr lang="ru-RU" altLang="uk-UA" dirty="0"/>
              <a:t> </a:t>
            </a:r>
            <a:endParaRPr lang="ru-RU" altLang="uk-UA" dirty="0"/>
          </a:p>
        </p:txBody>
      </p:sp>
      <p:sp>
        <p:nvSpPr>
          <p:cNvPr id="91138" name="Rectangle 3"/>
          <p:cNvSpPr>
            <a:spLocks noGrp="1"/>
          </p:cNvSpPr>
          <p:nvPr>
            <p:ph idx="1"/>
          </p:nvPr>
        </p:nvSpPr>
        <p:spPr/>
        <p:txBody>
          <a:bodyPr vert="horz" wrap="square" lIns="91440" tIns="45720" rIns="91440" bIns="45720" anchor="t" anchorCtr="0"/>
          <a:p>
            <a:pPr eaLnBrk="1" hangingPunct="1">
              <a:buFontTx/>
              <a:buNone/>
            </a:pPr>
            <a:r>
              <a:rPr lang="ru-RU" altLang="uk-UA" dirty="0"/>
              <a:t> </a:t>
            </a:r>
            <a:endParaRPr lang="ru-RU" altLang="uk-UA" dirty="0"/>
          </a:p>
        </p:txBody>
      </p:sp>
      <p:sp>
        <p:nvSpPr>
          <p:cNvPr id="91139" name="Rectangle 4"/>
          <p:cNvSpPr/>
          <p:nvPr/>
        </p:nvSpPr>
        <p:spPr>
          <a:xfrm>
            <a:off x="457200" y="0"/>
            <a:ext cx="8229600" cy="1628775"/>
          </a:xfrm>
          <a:prstGeom prst="rect">
            <a:avLst/>
          </a:prstGeom>
          <a:noFill/>
          <a:ln w="9525">
            <a:noFill/>
          </a:ln>
        </p:spPr>
        <p:txBody>
          <a:bodyPr anchor="ctr" anchorCtr="0"/>
          <a:p>
            <a:pPr algn="ctr">
              <a:buFontTx/>
            </a:pPr>
            <a:r>
              <a:rPr lang="ru-RU" altLang="uk-UA" sz="4400" dirty="0">
                <a:solidFill>
                  <a:schemeClr val="tx2"/>
                </a:solidFill>
                <a:latin typeface="Arial" panose="020B0604020202020204" pitchFamily="34" charset="0"/>
              </a:rPr>
              <a:t> 	 </a:t>
            </a:r>
            <a:r>
              <a:rPr lang="ru-RU" altLang="uk-UA" sz="3200" dirty="0">
                <a:solidFill>
                  <a:schemeClr val="tx2"/>
                </a:solidFill>
                <a:latin typeface="Arial" panose="020B0604020202020204" pitchFamily="34" charset="0"/>
              </a:rPr>
              <a:t>Класична модель ОУПП</a:t>
            </a:r>
            <a:br>
              <a:rPr lang="ru-RU" altLang="uk-UA" sz="3200" dirty="0">
                <a:solidFill>
                  <a:schemeClr val="tx2"/>
                </a:solidFill>
                <a:latin typeface="Arial" panose="020B0604020202020204" pitchFamily="34" charset="0"/>
              </a:rPr>
            </a:br>
            <a:r>
              <a:rPr lang="ru-RU" altLang="uk-UA" sz="3200" dirty="0">
                <a:solidFill>
                  <a:schemeClr val="tx2"/>
                </a:solidFill>
                <a:latin typeface="Arial" panose="020B0604020202020204" pitchFamily="34" charset="0"/>
              </a:rPr>
              <a:t>	   (Операційний рівень)</a:t>
            </a:r>
            <a:endParaRPr lang="ru-RU" altLang="uk-UA" sz="3200" dirty="0">
              <a:solidFill>
                <a:schemeClr val="tx2"/>
              </a:solidFill>
              <a:latin typeface="Arial" panose="020B0604020202020204" pitchFamily="34" charset="0"/>
            </a:endParaRPr>
          </a:p>
        </p:txBody>
      </p:sp>
      <p:sp>
        <p:nvSpPr>
          <p:cNvPr id="91140" name="Rectangle 5"/>
          <p:cNvSpPr/>
          <p:nvPr/>
        </p:nvSpPr>
        <p:spPr>
          <a:xfrm>
            <a:off x="457200" y="1981200"/>
            <a:ext cx="8229600" cy="3886200"/>
          </a:xfrm>
          <a:prstGeom prst="rect">
            <a:avLst/>
          </a:prstGeom>
          <a:noFill/>
          <a:ln w="9525">
            <a:noFill/>
          </a:ln>
        </p:spPr>
        <p:txBody>
          <a:bodyPr anchor="t" anchorCtr="0"/>
          <a:p>
            <a:pPr marL="342900" indent="-342900">
              <a:spcBef>
                <a:spcPct val="20000"/>
              </a:spcBef>
              <a:buFontTx/>
            </a:pPr>
            <a:r>
              <a:rPr lang="ru-RU" altLang="uk-UA" sz="3200" dirty="0">
                <a:latin typeface="Arial" panose="020B0604020202020204" pitchFamily="34" charset="0"/>
              </a:rPr>
              <a:t> </a:t>
            </a:r>
            <a:endParaRPr lang="ru-RU" altLang="uk-UA" sz="3200" dirty="0">
              <a:latin typeface="Arial" panose="020B0604020202020204" pitchFamily="34" charset="0"/>
            </a:endParaRPr>
          </a:p>
        </p:txBody>
      </p:sp>
      <p:sp>
        <p:nvSpPr>
          <p:cNvPr id="91141" name="Rectangle 6"/>
          <p:cNvSpPr/>
          <p:nvPr/>
        </p:nvSpPr>
        <p:spPr>
          <a:xfrm>
            <a:off x="457200" y="457200"/>
            <a:ext cx="8229600" cy="1371600"/>
          </a:xfrm>
          <a:prstGeom prst="rect">
            <a:avLst/>
          </a:prstGeom>
          <a:noFill/>
          <a:ln w="9525">
            <a:noFill/>
          </a:ln>
        </p:spPr>
        <p:txBody>
          <a:bodyPr anchor="ctr" anchorCtr="0"/>
          <a:p>
            <a:pPr algn="ctr">
              <a:buFontTx/>
            </a:pPr>
            <a:endParaRPr lang="uk-UA" altLang="uk-UA" sz="4400" dirty="0">
              <a:solidFill>
                <a:schemeClr val="tx2"/>
              </a:solidFill>
              <a:latin typeface="Arial" panose="020B0604020202020204" pitchFamily="34" charset="0"/>
            </a:endParaRPr>
          </a:p>
        </p:txBody>
      </p:sp>
      <p:sp>
        <p:nvSpPr>
          <p:cNvPr id="91142" name="Rectangle 7"/>
          <p:cNvSpPr/>
          <p:nvPr/>
        </p:nvSpPr>
        <p:spPr>
          <a:xfrm>
            <a:off x="250825" y="1196975"/>
            <a:ext cx="8642350" cy="5040313"/>
          </a:xfrm>
          <a:prstGeom prst="rect">
            <a:avLst/>
          </a:prstGeom>
          <a:noFill/>
          <a:ln w="9525">
            <a:noFill/>
          </a:ln>
        </p:spPr>
        <p:txBody>
          <a:bodyPr anchor="t" anchorCtr="0"/>
          <a:p>
            <a:pPr marL="342900" indent="-342900">
              <a:spcBef>
                <a:spcPct val="20000"/>
              </a:spcBef>
              <a:buFontTx/>
            </a:pPr>
            <a:r>
              <a:rPr lang="ru-RU" altLang="uk-UA" sz="3200" dirty="0">
                <a:latin typeface="Arial" panose="020B0604020202020204" pitchFamily="34" charset="0"/>
              </a:rPr>
              <a:t> </a:t>
            </a:r>
            <a:endParaRPr lang="ru-RU" altLang="uk-UA" sz="3200" dirty="0">
              <a:latin typeface="Arial" panose="020B0604020202020204" pitchFamily="34" charset="0"/>
            </a:endParaRPr>
          </a:p>
        </p:txBody>
      </p:sp>
      <p:sp>
        <p:nvSpPr>
          <p:cNvPr id="91143" name="Oval 8"/>
          <p:cNvSpPr/>
          <p:nvPr/>
        </p:nvSpPr>
        <p:spPr>
          <a:xfrm>
            <a:off x="6011863" y="1628775"/>
            <a:ext cx="2881312" cy="2016125"/>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buFontTx/>
            </a:pPr>
            <a:r>
              <a:rPr lang="ru-RU" altLang="uk-UA" dirty="0">
                <a:latin typeface="Arial" panose="020B0604020202020204" pitchFamily="34" charset="0"/>
              </a:rPr>
              <a:t>Центр</a:t>
            </a:r>
            <a:endParaRPr lang="ru-RU" altLang="uk-UA" dirty="0">
              <a:latin typeface="Arial" panose="020B0604020202020204" pitchFamily="34" charset="0"/>
            </a:endParaRPr>
          </a:p>
          <a:p>
            <a:pPr algn="ctr">
              <a:buFontTx/>
            </a:pPr>
            <a:r>
              <a:rPr lang="ru-RU" altLang="uk-UA" dirty="0">
                <a:latin typeface="Arial" panose="020B0604020202020204" pitchFamily="34" charset="0"/>
              </a:rPr>
              <a:t>управління</a:t>
            </a:r>
            <a:endParaRPr lang="ru-RU" altLang="uk-UA" dirty="0">
              <a:latin typeface="Arial" panose="020B0604020202020204" pitchFamily="34" charset="0"/>
            </a:endParaRPr>
          </a:p>
        </p:txBody>
      </p:sp>
      <p:sp>
        <p:nvSpPr>
          <p:cNvPr id="91144" name="Oval 9"/>
          <p:cNvSpPr/>
          <p:nvPr/>
        </p:nvSpPr>
        <p:spPr>
          <a:xfrm>
            <a:off x="2916238" y="5876925"/>
            <a:ext cx="863600" cy="647700"/>
          </a:xfrm>
          <a:prstGeom prst="ellipse">
            <a:avLst/>
          </a:prstGeom>
          <a:gradFill rotWithShape="1">
            <a:gsLst>
              <a:gs pos="0">
                <a:srgbClr val="720000"/>
              </a:gs>
              <a:gs pos="100000">
                <a:srgbClr val="CC0000"/>
              </a:gs>
            </a:gsLst>
            <a:path path="shape">
              <a:fillToRect l="50000" t="50000" r="50000" b="50000"/>
            </a:path>
            <a:tileRect/>
          </a:gradFill>
          <a:ln w="9525" cap="flat" cmpd="sng">
            <a:solidFill>
              <a:schemeClr val="tx1"/>
            </a:solidFill>
            <a:prstDash val="solid"/>
            <a:round/>
            <a:headEnd type="none" w="med" len="med"/>
            <a:tailEnd type="none" w="med" len="med"/>
          </a:ln>
        </p:spPr>
        <p:txBody>
          <a:bodyPr wrap="none" anchor="ctr" anchorCtr="0"/>
          <a:p>
            <a:pPr algn="ctr">
              <a:buFontTx/>
            </a:pPr>
            <a:r>
              <a:rPr lang="ru-RU" altLang="uk-UA" dirty="0">
                <a:latin typeface="Arial" panose="020B0604020202020204" pitchFamily="34" charset="0"/>
              </a:rPr>
              <a:t>ПО 1</a:t>
            </a:r>
            <a:endParaRPr lang="ru-RU" altLang="uk-UA" dirty="0">
              <a:latin typeface="Arial" panose="020B0604020202020204" pitchFamily="34" charset="0"/>
            </a:endParaRPr>
          </a:p>
        </p:txBody>
      </p:sp>
      <p:sp>
        <p:nvSpPr>
          <p:cNvPr id="91145" name="Oval 10"/>
          <p:cNvSpPr/>
          <p:nvPr/>
        </p:nvSpPr>
        <p:spPr>
          <a:xfrm>
            <a:off x="3995738" y="5876925"/>
            <a:ext cx="863600" cy="647700"/>
          </a:xfrm>
          <a:prstGeom prst="ellipse">
            <a:avLst/>
          </a:prstGeom>
          <a:gradFill rotWithShape="1">
            <a:gsLst>
              <a:gs pos="0">
                <a:srgbClr val="720000"/>
              </a:gs>
              <a:gs pos="100000">
                <a:srgbClr val="CC0000"/>
              </a:gs>
            </a:gsLst>
            <a:path path="shape">
              <a:fillToRect l="50000" t="50000" r="50000" b="50000"/>
            </a:path>
            <a:tileRect/>
          </a:gradFill>
          <a:ln w="9525" cap="flat" cmpd="sng">
            <a:solidFill>
              <a:schemeClr val="tx1"/>
            </a:solidFill>
            <a:prstDash val="solid"/>
            <a:round/>
            <a:headEnd type="none" w="med" len="med"/>
            <a:tailEnd type="none" w="med" len="med"/>
          </a:ln>
        </p:spPr>
        <p:txBody>
          <a:bodyPr wrap="none" anchor="ctr" anchorCtr="0"/>
          <a:p>
            <a:pPr algn="ctr">
              <a:buFontTx/>
            </a:pPr>
            <a:r>
              <a:rPr lang="ru-RU" altLang="uk-UA" dirty="0">
                <a:latin typeface="Arial" panose="020B0604020202020204" pitchFamily="34" charset="0"/>
              </a:rPr>
              <a:t>ПО 2</a:t>
            </a:r>
            <a:endParaRPr lang="ru-RU" altLang="uk-UA" dirty="0">
              <a:latin typeface="Arial" panose="020B0604020202020204" pitchFamily="34" charset="0"/>
            </a:endParaRPr>
          </a:p>
        </p:txBody>
      </p:sp>
      <p:sp>
        <p:nvSpPr>
          <p:cNvPr id="91146" name="Oval 11"/>
          <p:cNvSpPr/>
          <p:nvPr/>
        </p:nvSpPr>
        <p:spPr>
          <a:xfrm>
            <a:off x="5076825" y="5876925"/>
            <a:ext cx="863600" cy="647700"/>
          </a:xfrm>
          <a:prstGeom prst="ellipse">
            <a:avLst/>
          </a:prstGeom>
          <a:gradFill rotWithShape="1">
            <a:gsLst>
              <a:gs pos="0">
                <a:srgbClr val="720000"/>
              </a:gs>
              <a:gs pos="100000">
                <a:srgbClr val="CC0000"/>
              </a:gs>
            </a:gsLst>
            <a:path path="shape">
              <a:fillToRect l="50000" t="50000" r="50000" b="50000"/>
            </a:path>
            <a:tileRect/>
          </a:gradFill>
          <a:ln w="9525" cap="flat" cmpd="sng">
            <a:solidFill>
              <a:schemeClr val="tx1"/>
            </a:solidFill>
            <a:prstDash val="solid"/>
            <a:round/>
            <a:headEnd type="none" w="med" len="med"/>
            <a:tailEnd type="none" w="med" len="med"/>
          </a:ln>
        </p:spPr>
        <p:txBody>
          <a:bodyPr wrap="none" anchor="ctr" anchorCtr="0"/>
          <a:p>
            <a:pPr algn="ctr">
              <a:buFontTx/>
            </a:pPr>
            <a:r>
              <a:rPr lang="ru-RU" altLang="uk-UA" dirty="0">
                <a:latin typeface="Arial" panose="020B0604020202020204" pitchFamily="34" charset="0"/>
              </a:rPr>
              <a:t>ПО 3</a:t>
            </a:r>
            <a:endParaRPr lang="ru-RU" altLang="uk-UA" dirty="0">
              <a:latin typeface="Arial" panose="020B0604020202020204" pitchFamily="34" charset="0"/>
            </a:endParaRPr>
          </a:p>
        </p:txBody>
      </p:sp>
      <p:sp>
        <p:nvSpPr>
          <p:cNvPr id="102412" name="Oval 12"/>
          <p:cNvSpPr>
            <a:spLocks noChangeArrowheads="1"/>
          </p:cNvSpPr>
          <p:nvPr/>
        </p:nvSpPr>
        <p:spPr bwMode="auto">
          <a:xfrm>
            <a:off x="2627313" y="1844675"/>
            <a:ext cx="4030663" cy="2592388"/>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413" name="Rectangle 13"/>
          <p:cNvSpPr>
            <a:spLocks noChangeArrowheads="1"/>
          </p:cNvSpPr>
          <p:nvPr/>
        </p:nvSpPr>
        <p:spPr bwMode="auto">
          <a:xfrm>
            <a:off x="6659563" y="1844675"/>
            <a:ext cx="1589088" cy="576263"/>
          </a:xfrm>
          <a:prstGeom prst="rect">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accent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Стратегічний</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рівень</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2414" name="Rectangle 14"/>
          <p:cNvSpPr>
            <a:spLocks noChangeArrowheads="1"/>
          </p:cNvSpPr>
          <p:nvPr/>
        </p:nvSpPr>
        <p:spPr bwMode="auto">
          <a:xfrm>
            <a:off x="4787900" y="3252788"/>
            <a:ext cx="1658938" cy="463550"/>
          </a:xfrm>
          <a:prstGeom prst="rect">
            <a:avLst/>
          </a:prstGeom>
          <a:gradFill rotWithShape="1">
            <a:gsLst>
              <a:gs pos="0">
                <a:schemeClr val="accent1">
                  <a:gamma/>
                  <a:shade val="46275"/>
                  <a:invGamma/>
                </a:schemeClr>
              </a:gs>
              <a:gs pos="100000">
                <a:schemeClr val="accent1"/>
              </a:gs>
            </a:gsLst>
            <a:path path="shape">
              <a:fillToRect l="50000" t="50000" r="50000" b="50000"/>
            </a:path>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Тактичний</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рівень</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2415" name="Rectangle 15"/>
          <p:cNvSpPr>
            <a:spLocks noChangeArrowheads="1"/>
          </p:cNvSpPr>
          <p:nvPr/>
        </p:nvSpPr>
        <p:spPr bwMode="auto">
          <a:xfrm>
            <a:off x="3419475" y="2349500"/>
            <a:ext cx="2447925" cy="338138"/>
          </a:xfrm>
          <a:prstGeom prst="rect">
            <a:avLst/>
          </a:prstGeom>
          <a:gradFill rotWithShape="1">
            <a:gsLst>
              <a:gs pos="0">
                <a:schemeClr val="accent1">
                  <a:gamma/>
                  <a:shade val="46275"/>
                  <a:invGamma/>
                </a:schemeClr>
              </a:gs>
              <a:gs pos="100000">
                <a:schemeClr val="accent1"/>
              </a:gs>
            </a:gsLst>
            <a:path path="shape">
              <a:fillToRect l="50000" t="50000" r="50000" b="50000"/>
            </a:path>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Керівник</a:t>
            </a:r>
            <a:r>
              <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ОУПП</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2416" name="Oval 16"/>
          <p:cNvSpPr>
            <a:spLocks noChangeArrowheads="1"/>
          </p:cNvSpPr>
          <p:nvPr/>
        </p:nvSpPr>
        <p:spPr bwMode="auto">
          <a:xfrm>
            <a:off x="323850" y="1628775"/>
            <a:ext cx="2160588" cy="720725"/>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Керівник</a:t>
            </a:r>
            <a:r>
              <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організації</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91152" name="Line 17"/>
          <p:cNvSpPr/>
          <p:nvPr/>
        </p:nvSpPr>
        <p:spPr>
          <a:xfrm flipH="1">
            <a:off x="3419475" y="3716338"/>
            <a:ext cx="2160588" cy="2160587"/>
          </a:xfrm>
          <a:prstGeom prst="line">
            <a:avLst/>
          </a:prstGeom>
          <a:ln w="9525" cap="flat" cmpd="sng">
            <a:solidFill>
              <a:schemeClr val="tx1"/>
            </a:solidFill>
            <a:prstDash val="solid"/>
            <a:round/>
            <a:headEnd type="none" w="med" len="med"/>
            <a:tailEnd type="triangle" w="med" len="med"/>
          </a:ln>
        </p:spPr>
      </p:sp>
      <p:sp>
        <p:nvSpPr>
          <p:cNvPr id="91153" name="Line 18"/>
          <p:cNvSpPr/>
          <p:nvPr/>
        </p:nvSpPr>
        <p:spPr>
          <a:xfrm flipH="1">
            <a:off x="4500563" y="3716338"/>
            <a:ext cx="1079500" cy="2160587"/>
          </a:xfrm>
          <a:prstGeom prst="line">
            <a:avLst/>
          </a:prstGeom>
          <a:ln w="9525" cap="flat" cmpd="sng">
            <a:solidFill>
              <a:schemeClr val="tx1"/>
            </a:solidFill>
            <a:prstDash val="solid"/>
            <a:round/>
            <a:headEnd type="none" w="med" len="med"/>
            <a:tailEnd type="triangle" w="med" len="med"/>
          </a:ln>
        </p:spPr>
      </p:sp>
      <p:sp>
        <p:nvSpPr>
          <p:cNvPr id="91154" name="Line 19"/>
          <p:cNvSpPr/>
          <p:nvPr/>
        </p:nvSpPr>
        <p:spPr>
          <a:xfrm>
            <a:off x="5580063" y="3716338"/>
            <a:ext cx="0" cy="2160587"/>
          </a:xfrm>
          <a:prstGeom prst="line">
            <a:avLst/>
          </a:prstGeom>
          <a:ln w="9525" cap="flat" cmpd="sng">
            <a:solidFill>
              <a:schemeClr val="tx1"/>
            </a:solidFill>
            <a:prstDash val="solid"/>
            <a:round/>
            <a:headEnd type="none" w="med" len="med"/>
            <a:tailEnd type="triangle" w="med" len="med"/>
          </a:ln>
        </p:spPr>
      </p:sp>
      <p:sp>
        <p:nvSpPr>
          <p:cNvPr id="91155" name="Rectangle 20"/>
          <p:cNvSpPr/>
          <p:nvPr/>
        </p:nvSpPr>
        <p:spPr>
          <a:xfrm>
            <a:off x="900113" y="5949950"/>
            <a:ext cx="1727200" cy="574675"/>
          </a:xfrm>
          <a:prstGeom prst="rect">
            <a:avLst/>
          </a:prstGeom>
          <a:gradFill rotWithShape="1">
            <a:gsLst>
              <a:gs pos="0">
                <a:srgbClr val="720000"/>
              </a:gs>
              <a:gs pos="100000">
                <a:srgbClr val="CC0000"/>
              </a:gs>
            </a:gsLst>
            <a:path path="shape">
              <a:fillToRect l="50000" t="50000" r="50000" b="50000"/>
            </a:path>
            <a:tileRect/>
          </a:gradFill>
          <a:ln w="9525">
            <a:noFill/>
          </a:ln>
        </p:spPr>
        <p:txBody>
          <a:bodyPr wrap="none" anchor="ctr" anchorCtr="0"/>
          <a:p>
            <a:pPr algn="ctr">
              <a:buFontTx/>
            </a:pPr>
            <a:r>
              <a:rPr lang="ru-RU" altLang="uk-UA" dirty="0">
                <a:latin typeface="Arial" panose="020B0604020202020204" pitchFamily="34" charset="0"/>
              </a:rPr>
              <a:t>Операційний</a:t>
            </a:r>
            <a:endParaRPr lang="ru-RU" altLang="uk-UA" dirty="0">
              <a:latin typeface="Arial" panose="020B0604020202020204" pitchFamily="34" charset="0"/>
            </a:endParaRPr>
          </a:p>
          <a:p>
            <a:pPr algn="ctr">
              <a:buFontTx/>
            </a:pPr>
            <a:r>
              <a:rPr lang="ru-RU" altLang="uk-UA" dirty="0">
                <a:latin typeface="Arial" panose="020B0604020202020204" pitchFamily="34" charset="0"/>
              </a:rPr>
              <a:t>рівень</a:t>
            </a:r>
            <a:endParaRPr lang="ru-RU" altLang="uk-UA" dirty="0">
              <a:latin typeface="Arial" panose="020B0604020202020204" pitchFamily="34" charset="0"/>
            </a:endParaRPr>
          </a:p>
        </p:txBody>
      </p:sp>
      <p:sp>
        <p:nvSpPr>
          <p:cNvPr id="91156" name="Line 21"/>
          <p:cNvSpPr/>
          <p:nvPr/>
        </p:nvSpPr>
        <p:spPr>
          <a:xfrm>
            <a:off x="1692275" y="2349500"/>
            <a:ext cx="1366838" cy="142875"/>
          </a:xfrm>
          <a:prstGeom prst="line">
            <a:avLst/>
          </a:prstGeom>
          <a:ln w="9525" cap="flat" cmpd="sng">
            <a:solidFill>
              <a:schemeClr val="tx1"/>
            </a:solidFill>
            <a:prstDash val="solid"/>
            <a:round/>
            <a:headEnd type="none" w="med" len="med"/>
            <a:tailEnd type="triangle" w="med" len="med"/>
          </a:ln>
        </p:spPr>
      </p:sp>
      <p:sp>
        <p:nvSpPr>
          <p:cNvPr id="102422" name="Text Box 22"/>
          <p:cNvSpPr txBox="1">
            <a:spLocks noChangeArrowheads="1"/>
          </p:cNvSpPr>
          <p:nvPr/>
        </p:nvSpPr>
        <p:spPr bwMode="auto">
          <a:xfrm>
            <a:off x="2895600" y="2873375"/>
            <a:ext cx="1368425" cy="461963"/>
          </a:xfrm>
          <a:prstGeom prst="rect">
            <a:avLst/>
          </a:prstGeom>
          <a:noFill/>
          <a:ln>
            <a:noFill/>
          </a:ln>
          <a:effectLst/>
        </p:spPr>
        <p:txBody>
          <a:bodyPr wrap="none">
            <a:spAutoFit/>
          </a:bodyPr>
          <a:lstStyle/>
          <a:p>
            <a:pPr marR="0" defTabSz="914400">
              <a:buClrTx/>
              <a:buSzTx/>
              <a:buFontTx/>
              <a:buNone/>
              <a:defRPr/>
            </a:pPr>
            <a:r>
              <a:rPr kumimoji="0" lang="ru-RU" sz="2400" b="1" kern="1200" cap="none" spc="0" normalizeH="0" baseline="0" noProof="0" dirty="0">
                <a:effectLst>
                  <a:outerShdw blurRad="38100" dist="38100" dir="2700000" algn="tl">
                    <a:srgbClr val="FFFFFF"/>
                  </a:outerShdw>
                </a:effectLst>
                <a:latin typeface="Times New Roman Cyr" pitchFamily="18" charset="-52"/>
                <a:ea typeface="+mn-ea"/>
                <a:cs typeface="+mn-cs"/>
              </a:rPr>
              <a:t>Бек </a:t>
            </a:r>
            <a:r>
              <a:rPr kumimoji="0" lang="ru-RU" sz="2400" b="1" kern="1200" cap="none" spc="0" normalizeH="0" baseline="0" noProof="0" dirty="0" err="1">
                <a:effectLst>
                  <a:outerShdw blurRad="38100" dist="38100" dir="2700000" algn="tl">
                    <a:srgbClr val="FFFFFF"/>
                  </a:outerShdw>
                </a:effectLst>
                <a:latin typeface="Times New Roman Cyr" pitchFamily="18" charset="-52"/>
                <a:ea typeface="+mn-ea"/>
                <a:cs typeface="+mn-cs"/>
              </a:rPr>
              <a:t>офіс</a:t>
            </a:r>
            <a:endParaRPr kumimoji="0" lang="ru-RU" sz="2400" b="1" kern="1200" cap="none" spc="0" normalizeH="0" baseline="0" noProof="0" dirty="0">
              <a:effectLst>
                <a:outerShdw blurRad="38100" dist="38100" dir="2700000" algn="tl">
                  <a:srgbClr val="FFFFFF"/>
                </a:outerShdw>
              </a:effectLst>
              <a:latin typeface="Times New Roman Cyr" pitchFamily="18" charset="-52"/>
              <a:ea typeface="+mn-ea"/>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2"/>
          <p:cNvSpPr>
            <a:spLocks noGrp="1" noChangeArrowheads="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4000" b="0" i="0" u="none" strike="noStrike" kern="1200" cap="none" spc="0" normalizeH="0" baseline="0" noProof="0" dirty="0">
                <a:ln>
                  <a:noFill/>
                </a:ln>
                <a:solidFill>
                  <a:schemeClr val="tx1"/>
                </a:solidFill>
                <a:effectLst/>
                <a:uLnTx/>
                <a:uFillTx/>
                <a:latin typeface="+mj-lt"/>
                <a:ea typeface="+mj-ea"/>
                <a:cs typeface="+mj-cs"/>
              </a:rPr>
              <a:t>Три напрямки </a:t>
            </a:r>
            <a:r>
              <a:rPr kumimoji="0" lang="ru-RU" sz="4000" b="0" i="0" u="none" strike="noStrike" kern="1200" cap="none" spc="0" normalizeH="0" baseline="0" noProof="0" dirty="0" err="1">
                <a:ln>
                  <a:noFill/>
                </a:ln>
                <a:solidFill>
                  <a:schemeClr val="tx1"/>
                </a:solidFill>
                <a:effectLst/>
                <a:uLnTx/>
                <a:uFillTx/>
                <a:latin typeface="+mj-lt"/>
                <a:ea typeface="+mj-ea"/>
                <a:cs typeface="+mj-cs"/>
              </a:rPr>
              <a:t>роботи</a:t>
            </a:r>
            <a:r>
              <a:rPr kumimoji="0" lang="ru-RU" sz="4000" b="0" i="0" u="none" strike="noStrike" kern="1200" cap="none" spc="0" normalizeH="0" baseline="0" noProof="0" dirty="0">
                <a:ln>
                  <a:noFill/>
                </a:ln>
                <a:solidFill>
                  <a:schemeClr val="tx1"/>
                </a:solidFill>
                <a:effectLst/>
                <a:uLnTx/>
                <a:uFillTx/>
                <a:latin typeface="+mj-lt"/>
                <a:ea typeface="+mj-ea"/>
                <a:cs typeface="+mj-cs"/>
              </a:rPr>
              <a:t> </a:t>
            </a:r>
            <a:r>
              <a:rPr kumimoji="0" lang="ru-RU" sz="4000" b="0" i="0" u="none" strike="noStrike" kern="1200" cap="none" spc="0" normalizeH="0" baseline="0" noProof="0" dirty="0" err="1">
                <a:ln>
                  <a:noFill/>
                </a:ln>
                <a:solidFill>
                  <a:schemeClr val="tx1"/>
                </a:solidFill>
                <a:effectLst/>
                <a:uLnTx/>
                <a:uFillTx/>
                <a:latin typeface="+mj-lt"/>
                <a:ea typeface="+mj-ea"/>
                <a:cs typeface="+mj-cs"/>
              </a:rPr>
              <a:t>стратегічного</a:t>
            </a:r>
            <a:r>
              <a:rPr kumimoji="0" lang="ru-RU" sz="4000" b="0" i="0" u="none" strike="noStrike" kern="1200" cap="none" spc="0" normalizeH="0" baseline="0" noProof="0" dirty="0">
                <a:ln>
                  <a:noFill/>
                </a:ln>
                <a:solidFill>
                  <a:schemeClr val="tx1"/>
                </a:solidFill>
                <a:effectLst/>
                <a:uLnTx/>
                <a:uFillTx/>
                <a:latin typeface="+mj-lt"/>
                <a:ea typeface="+mj-ea"/>
                <a:cs typeface="+mj-cs"/>
              </a:rPr>
              <a:t> </a:t>
            </a:r>
            <a:r>
              <a:rPr kumimoji="0" lang="ru-RU" sz="4000" b="0" i="0" u="none" strike="noStrike" kern="1200" cap="none" spc="0" normalizeH="0" baseline="0" noProof="0" dirty="0" err="1">
                <a:ln>
                  <a:noFill/>
                </a:ln>
                <a:solidFill>
                  <a:schemeClr val="tx1"/>
                </a:solidFill>
                <a:effectLst/>
                <a:uLnTx/>
                <a:uFillTx/>
                <a:latin typeface="+mj-lt"/>
                <a:ea typeface="+mj-ea"/>
                <a:cs typeface="+mj-cs"/>
              </a:rPr>
              <a:t>рівня</a:t>
            </a:r>
            <a:r>
              <a:rPr kumimoji="0" lang="ru-RU" sz="4000" b="0" i="0" u="none" strike="noStrike" kern="1200" cap="none" spc="0" normalizeH="0" baseline="0" noProof="0" dirty="0">
                <a:ln>
                  <a:noFill/>
                </a:ln>
                <a:solidFill>
                  <a:schemeClr val="tx1"/>
                </a:solidFill>
                <a:effectLst/>
                <a:uLnTx/>
                <a:uFillTx/>
                <a:latin typeface="+mj-lt"/>
                <a:ea typeface="+mj-ea"/>
                <a:cs typeface="+mj-cs"/>
              </a:rPr>
              <a:t> ОУПП</a:t>
            </a:r>
            <a:endParaRPr kumimoji="0" lang="ru-RU"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2162" name="Rectangle 3"/>
          <p:cNvSpPr>
            <a:spLocks noGrp="1"/>
          </p:cNvSpPr>
          <p:nvPr>
            <p:ph idx="1"/>
          </p:nvPr>
        </p:nvSpPr>
        <p:spPr/>
        <p:txBody>
          <a:bodyPr vert="horz" wrap="square" lIns="91440" tIns="45720" rIns="91440" bIns="45720" anchor="t" anchorCtr="0"/>
          <a:p>
            <a:pPr eaLnBrk="1" hangingPunct="1">
              <a:buFontTx/>
              <a:buNone/>
            </a:pPr>
            <a:r>
              <a:rPr lang="ru-RU" altLang="uk-UA" dirty="0"/>
              <a:t> </a:t>
            </a:r>
            <a:endParaRPr lang="ru-RU" altLang="uk-UA" dirty="0"/>
          </a:p>
        </p:txBody>
      </p:sp>
      <p:sp>
        <p:nvSpPr>
          <p:cNvPr id="92163" name="AutoShape 4"/>
          <p:cNvSpPr/>
          <p:nvPr/>
        </p:nvSpPr>
        <p:spPr>
          <a:xfrm>
            <a:off x="1547813" y="2565400"/>
            <a:ext cx="1295400" cy="2735263"/>
          </a:xfrm>
          <a:prstGeom prst="can">
            <a:avLst>
              <a:gd name="adj" fmla="val 52787"/>
            </a:avLst>
          </a:prstGeom>
          <a:solidFill>
            <a:srgbClr val="CC0000"/>
          </a:solidFill>
          <a:ln w="9525" cap="flat" cmpd="sng">
            <a:solidFill>
              <a:schemeClr val="tx1"/>
            </a:solidFill>
            <a:prstDash val="solid"/>
            <a:round/>
            <a:headEnd type="none" w="med" len="med"/>
            <a:tailEnd type="none" w="med" len="med"/>
          </a:ln>
        </p:spPr>
        <p:txBody>
          <a:bodyPr wrap="none" anchor="ctr" anchorCtr="0"/>
          <a:p>
            <a:pPr algn="ctr">
              <a:buFontTx/>
            </a:pPr>
            <a:r>
              <a:rPr lang="ru-RU" altLang="uk-UA" dirty="0">
                <a:latin typeface="Arial" panose="020B0604020202020204" pitchFamily="34" charset="0"/>
              </a:rPr>
              <a:t>Програма</a:t>
            </a:r>
            <a:endParaRPr lang="ru-RU" altLang="uk-UA" dirty="0">
              <a:latin typeface="Arial" panose="020B0604020202020204" pitchFamily="34" charset="0"/>
            </a:endParaRPr>
          </a:p>
          <a:p>
            <a:pPr algn="ctr">
              <a:buFontTx/>
            </a:pPr>
            <a:r>
              <a:rPr lang="ru-RU" altLang="uk-UA" dirty="0">
                <a:latin typeface="Arial" panose="020B0604020202020204" pitchFamily="34" charset="0"/>
              </a:rPr>
              <a:t>розвитку</a:t>
            </a:r>
            <a:endParaRPr lang="ru-RU" altLang="uk-UA" dirty="0">
              <a:latin typeface="Arial" panose="020B0604020202020204" pitchFamily="34" charset="0"/>
            </a:endParaRPr>
          </a:p>
        </p:txBody>
      </p:sp>
      <p:sp>
        <p:nvSpPr>
          <p:cNvPr id="92164" name="AutoShape 5"/>
          <p:cNvSpPr/>
          <p:nvPr/>
        </p:nvSpPr>
        <p:spPr>
          <a:xfrm>
            <a:off x="4140200" y="2565400"/>
            <a:ext cx="1295400" cy="2735263"/>
          </a:xfrm>
          <a:prstGeom prst="can">
            <a:avLst>
              <a:gd name="adj" fmla="val 52787"/>
            </a:avLst>
          </a:prstGeom>
          <a:solidFill>
            <a:srgbClr val="CC0000"/>
          </a:solidFill>
          <a:ln w="9525" cap="flat" cmpd="sng">
            <a:solidFill>
              <a:schemeClr val="tx1"/>
            </a:solidFill>
            <a:prstDash val="solid"/>
            <a:round/>
            <a:headEnd type="none" w="med" len="med"/>
            <a:tailEnd type="none" w="med" len="med"/>
          </a:ln>
        </p:spPr>
        <p:txBody>
          <a:bodyPr wrap="none" anchor="ctr" anchorCtr="0"/>
          <a:p>
            <a:pPr algn="ctr">
              <a:buFontTx/>
            </a:pPr>
            <a:r>
              <a:rPr lang="ru-RU" altLang="uk-UA" dirty="0">
                <a:latin typeface="Arial" panose="020B0604020202020204" pitchFamily="34" charset="0"/>
              </a:rPr>
              <a:t>Портфель</a:t>
            </a:r>
            <a:endParaRPr lang="ru-RU" altLang="uk-UA" dirty="0">
              <a:latin typeface="Arial" panose="020B0604020202020204" pitchFamily="34" charset="0"/>
            </a:endParaRPr>
          </a:p>
          <a:p>
            <a:pPr algn="ctr">
              <a:buFontTx/>
            </a:pPr>
            <a:r>
              <a:rPr lang="ru-RU" altLang="uk-UA" dirty="0">
                <a:latin typeface="Arial" panose="020B0604020202020204" pitchFamily="34" charset="0"/>
              </a:rPr>
              <a:t>проєктів</a:t>
            </a:r>
            <a:endParaRPr lang="ru-RU" altLang="uk-UA" dirty="0">
              <a:latin typeface="Arial" panose="020B0604020202020204" pitchFamily="34" charset="0"/>
            </a:endParaRPr>
          </a:p>
        </p:txBody>
      </p:sp>
      <p:sp>
        <p:nvSpPr>
          <p:cNvPr id="92165" name="AutoShape 6"/>
          <p:cNvSpPr/>
          <p:nvPr/>
        </p:nvSpPr>
        <p:spPr>
          <a:xfrm>
            <a:off x="6659563" y="2565400"/>
            <a:ext cx="1295400" cy="2735263"/>
          </a:xfrm>
          <a:prstGeom prst="can">
            <a:avLst>
              <a:gd name="adj" fmla="val 52787"/>
            </a:avLst>
          </a:prstGeom>
          <a:solidFill>
            <a:srgbClr val="CC0000"/>
          </a:solidFill>
          <a:ln w="9525" cap="flat" cmpd="sng">
            <a:solidFill>
              <a:schemeClr val="tx1"/>
            </a:solidFill>
            <a:prstDash val="solid"/>
            <a:round/>
            <a:headEnd type="none" w="med" len="med"/>
            <a:tailEnd type="none" w="med" len="med"/>
          </a:ln>
        </p:spPr>
        <p:txBody>
          <a:bodyPr wrap="none" anchor="ctr" anchorCtr="0"/>
          <a:p>
            <a:pPr algn="ctr">
              <a:buFontTx/>
            </a:pPr>
            <a:r>
              <a:rPr lang="ru-RU" altLang="uk-UA" dirty="0">
                <a:latin typeface="Arial" panose="020B0604020202020204" pitchFamily="34" charset="0"/>
              </a:rPr>
              <a:t>Платформа</a:t>
            </a:r>
            <a:endParaRPr lang="ru-RU" altLang="uk-UA"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Содержимое 2"/>
          <p:cNvSpPr>
            <a:spLocks noGrp="1"/>
          </p:cNvSpPr>
          <p:nvPr>
            <p:ph idx="1"/>
          </p:nvPr>
        </p:nvSpPr>
        <p:spPr/>
        <p:txBody>
          <a:bodyPr vert="horz" wrap="square" lIns="91440" tIns="45720" rIns="91440" bIns="45720" anchor="t" anchorCtr="0"/>
          <a:p>
            <a:pPr algn="ctr">
              <a:buNone/>
            </a:pPr>
            <a:r>
              <a:rPr lang="uk-UA" altLang="uk-UA" sz="4800" dirty="0"/>
              <a:t>В чому полягає основна відмінність портфеля проєктів від програми?</a:t>
            </a:r>
            <a:endParaRPr lang="ru-RU" altLang="uk-UA" sz="4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Rectangle 2"/>
          <p:cNvSpPr>
            <a:spLocks noGrp="1"/>
          </p:cNvSpPr>
          <p:nvPr>
            <p:ph type="title"/>
          </p:nvPr>
        </p:nvSpPr>
        <p:spPr>
          <a:xfrm>
            <a:off x="0" y="0"/>
            <a:ext cx="9144000" cy="1196975"/>
          </a:xfrm>
        </p:spPr>
        <p:txBody>
          <a:bodyPr vert="horz" wrap="square" lIns="91440" tIns="45720" rIns="91440" bIns="45720" anchor="ctr" anchorCtr="0"/>
          <a:p>
            <a:pPr eaLnBrk="1" hangingPunct="1"/>
            <a:r>
              <a:rPr lang="ru-RU" altLang="uk-UA" sz="3000" dirty="0"/>
              <a:t>Група процесів Стратегічного рівня ОУПП</a:t>
            </a:r>
            <a:endParaRPr lang="ru-RU" altLang="uk-UA" sz="3000" dirty="0"/>
          </a:p>
        </p:txBody>
      </p:sp>
      <p:sp>
        <p:nvSpPr>
          <p:cNvPr id="93186" name="Rectangle 3"/>
          <p:cNvSpPr>
            <a:spLocks noGrp="1"/>
          </p:cNvSpPr>
          <p:nvPr>
            <p:ph idx="1"/>
          </p:nvPr>
        </p:nvSpPr>
        <p:spPr>
          <a:xfrm>
            <a:off x="457200" y="981075"/>
            <a:ext cx="8229600" cy="5472113"/>
          </a:xfrm>
        </p:spPr>
        <p:txBody>
          <a:bodyPr vert="horz" wrap="square" lIns="91440" tIns="45720" rIns="91440" bIns="45720" anchor="t" anchorCtr="0"/>
          <a:p>
            <a:pPr eaLnBrk="1" hangingPunct="1">
              <a:buFontTx/>
              <a:buNone/>
            </a:pPr>
            <a:r>
              <a:rPr lang="ru-RU" altLang="uk-UA" dirty="0"/>
              <a:t> </a:t>
            </a:r>
            <a:endParaRPr lang="ru-RU" altLang="uk-UA" dirty="0"/>
          </a:p>
        </p:txBody>
      </p:sp>
      <p:sp>
        <p:nvSpPr>
          <p:cNvPr id="93187" name="AutoShape 4"/>
          <p:cNvSpPr/>
          <p:nvPr/>
        </p:nvSpPr>
        <p:spPr>
          <a:xfrm rot="-5400000">
            <a:off x="-1206500" y="2332038"/>
            <a:ext cx="5472113" cy="3059112"/>
          </a:xfrm>
          <a:prstGeom prst="horizontalScroll">
            <a:avLst>
              <a:gd name="adj" fmla="val 12500"/>
            </a:avLst>
          </a:prstGeom>
          <a:gradFill rotWithShape="1">
            <a:gsLst>
              <a:gs pos="0">
                <a:srgbClr val="E6DCAC">
                  <a:alpha val="100000"/>
                </a:srgbClr>
              </a:gs>
              <a:gs pos="11501">
                <a:srgbClr val="C7AC4C">
                  <a:alpha val="100000"/>
                </a:srgbClr>
              </a:gs>
              <a:gs pos="27499">
                <a:srgbClr val="E6D78A">
                  <a:alpha val="100000"/>
                </a:srgbClr>
              </a:gs>
              <a:gs pos="35001">
                <a:srgbClr val="C7AC4C">
                  <a:alpha val="100000"/>
                </a:srgbClr>
              </a:gs>
              <a:gs pos="44000">
                <a:srgbClr val="E6D78A">
                  <a:alpha val="100000"/>
                </a:srgbClr>
              </a:gs>
              <a:gs pos="50000">
                <a:srgbClr val="E6DCAC">
                  <a:alpha val="100000"/>
                </a:srgbClr>
              </a:gs>
              <a:gs pos="56000">
                <a:srgbClr val="E6D78A">
                  <a:alpha val="100000"/>
                </a:srgbClr>
              </a:gs>
              <a:gs pos="64999">
                <a:srgbClr val="C7AC4C">
                  <a:alpha val="100000"/>
                </a:srgbClr>
              </a:gs>
              <a:gs pos="72501">
                <a:srgbClr val="E6D78A">
                  <a:alpha val="100000"/>
                </a:srgbClr>
              </a:gs>
              <a:gs pos="88499">
                <a:srgbClr val="C7AC4C">
                  <a:alpha val="100000"/>
                </a:srgbClr>
              </a:gs>
              <a:gs pos="100000">
                <a:srgbClr val="E6DCAC">
                  <a:alpha val="100000"/>
                </a:srgbClr>
              </a:gs>
            </a:gsLst>
            <a:lin ang="0" scaled="1"/>
            <a:tileRect/>
          </a:gradFill>
          <a:ln w="9525">
            <a:noFill/>
          </a:ln>
        </p:spPr>
        <p:txBody>
          <a:bodyPr vert="eaVert" wrap="none" anchor="ctr" anchorCtr="0"/>
          <a:p>
            <a:pPr algn="ctr">
              <a:buFontTx/>
            </a:pPr>
            <a:r>
              <a:rPr lang="ru-RU" altLang="uk-UA" dirty="0">
                <a:solidFill>
                  <a:srgbClr val="000000"/>
                </a:solidFill>
                <a:latin typeface="Arial" panose="020B0604020202020204" pitchFamily="34" charset="0"/>
              </a:rPr>
              <a:t>Програма</a:t>
            </a:r>
            <a:endParaRPr lang="ru-RU" altLang="uk-UA" dirty="0">
              <a:solidFill>
                <a:srgbClr val="000000"/>
              </a:solidFill>
              <a:latin typeface="Arial" panose="020B0604020202020204" pitchFamily="34" charset="0"/>
            </a:endParaRPr>
          </a:p>
          <a:p>
            <a:pPr algn="ctr">
              <a:buFontTx/>
            </a:pPr>
            <a:r>
              <a:rPr lang="ru-RU" altLang="uk-UA" dirty="0">
                <a:solidFill>
                  <a:srgbClr val="000000"/>
                </a:solidFill>
                <a:latin typeface="Arial" panose="020B0604020202020204" pitchFamily="34" charset="0"/>
              </a:rPr>
              <a:t>Розвитку</a:t>
            </a: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buChar char="-"/>
            </a:pPr>
            <a:r>
              <a:rPr lang="ru-RU" altLang="uk-UA" sz="1600" dirty="0">
                <a:solidFill>
                  <a:srgbClr val="000000"/>
                </a:solidFill>
                <a:latin typeface="Arial" panose="020B0604020202020204" pitchFamily="34" charset="0"/>
              </a:rPr>
              <a:t> ініціалізація</a:t>
            </a: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buChar char="-"/>
            </a:pPr>
            <a:r>
              <a:rPr lang="ru-RU" altLang="uk-UA" sz="1600" dirty="0">
                <a:solidFill>
                  <a:srgbClr val="000000"/>
                </a:solidFill>
                <a:latin typeface="Arial" panose="020B0604020202020204" pitchFamily="34" charset="0"/>
              </a:rPr>
              <a:t> планування</a:t>
            </a:r>
            <a:endParaRPr lang="ru-RU" altLang="uk-UA" sz="1600" dirty="0">
              <a:solidFill>
                <a:srgbClr val="000000"/>
              </a:solidFill>
              <a:latin typeface="Arial" panose="020B0604020202020204" pitchFamily="34" charset="0"/>
            </a:endParaRPr>
          </a:p>
          <a:p>
            <a:pPr algn="ctr">
              <a:buFontTx/>
            </a:pPr>
            <a:r>
              <a:rPr lang="ru-RU" altLang="uk-UA" sz="1600" dirty="0">
                <a:solidFill>
                  <a:srgbClr val="000000"/>
                </a:solidFill>
                <a:latin typeface="Arial" panose="020B0604020202020204" pitchFamily="34" charset="0"/>
              </a:rPr>
              <a:t>програми</a:t>
            </a: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pPr>
            <a:r>
              <a:rPr lang="ru-RU" altLang="uk-UA" sz="1400" dirty="0">
                <a:solidFill>
                  <a:srgbClr val="000000"/>
                </a:solidFill>
                <a:latin typeface="Arial" panose="020B0604020202020204" pitchFamily="34" charset="0"/>
              </a:rPr>
              <a:t>- Моніторинг </a:t>
            </a:r>
            <a:endParaRPr lang="ru-RU" altLang="uk-UA" sz="1400" dirty="0">
              <a:solidFill>
                <a:srgbClr val="000000"/>
              </a:solidFill>
              <a:latin typeface="Arial" panose="020B0604020202020204" pitchFamily="34" charset="0"/>
            </a:endParaRPr>
          </a:p>
          <a:p>
            <a:pPr algn="ctr">
              <a:buFontTx/>
            </a:pPr>
            <a:r>
              <a:rPr lang="ru-RU" altLang="uk-UA" sz="1400" dirty="0">
                <a:solidFill>
                  <a:srgbClr val="000000"/>
                </a:solidFill>
                <a:latin typeface="Arial" panose="020B0604020202020204" pitchFamily="34" charset="0"/>
              </a:rPr>
              <a:t>(</a:t>
            </a:r>
            <a:r>
              <a:rPr lang="en-US" altLang="uk-UA" sz="1400" dirty="0">
                <a:solidFill>
                  <a:srgbClr val="000000"/>
                </a:solidFill>
                <a:latin typeface="Arial" panose="020B0604020202020204" pitchFamily="34" charset="0"/>
              </a:rPr>
              <a:t>KPI </a:t>
            </a:r>
            <a:r>
              <a:rPr lang="ru-RU" altLang="uk-UA" sz="1400" dirty="0">
                <a:solidFill>
                  <a:srgbClr val="000000"/>
                </a:solidFill>
                <a:latin typeface="Arial" panose="020B0604020202020204" pitchFamily="34" charset="0"/>
              </a:rPr>
              <a:t>програми)</a:t>
            </a:r>
            <a:endParaRPr lang="ru-RU" altLang="uk-UA" sz="14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p:txBody>
      </p:sp>
      <p:sp>
        <p:nvSpPr>
          <p:cNvPr id="93188" name="AutoShape 5"/>
          <p:cNvSpPr/>
          <p:nvPr/>
        </p:nvSpPr>
        <p:spPr>
          <a:xfrm rot="-5400000">
            <a:off x="1692275" y="2133600"/>
            <a:ext cx="5472113" cy="3455988"/>
          </a:xfrm>
          <a:prstGeom prst="horizontalScroll">
            <a:avLst>
              <a:gd name="adj" fmla="val 12500"/>
            </a:avLst>
          </a:prstGeom>
          <a:gradFill rotWithShape="1">
            <a:gsLst>
              <a:gs pos="0">
                <a:srgbClr val="E6DCAC">
                  <a:alpha val="100000"/>
                </a:srgbClr>
              </a:gs>
              <a:gs pos="11501">
                <a:srgbClr val="C7AC4C">
                  <a:alpha val="100000"/>
                </a:srgbClr>
              </a:gs>
              <a:gs pos="27499">
                <a:srgbClr val="E6D78A">
                  <a:alpha val="100000"/>
                </a:srgbClr>
              </a:gs>
              <a:gs pos="35001">
                <a:srgbClr val="C7AC4C">
                  <a:alpha val="100000"/>
                </a:srgbClr>
              </a:gs>
              <a:gs pos="44000">
                <a:srgbClr val="E6D78A">
                  <a:alpha val="100000"/>
                </a:srgbClr>
              </a:gs>
              <a:gs pos="50000">
                <a:srgbClr val="E6DCAC">
                  <a:alpha val="100000"/>
                </a:srgbClr>
              </a:gs>
              <a:gs pos="56000">
                <a:srgbClr val="E6D78A">
                  <a:alpha val="100000"/>
                </a:srgbClr>
              </a:gs>
              <a:gs pos="64999">
                <a:srgbClr val="C7AC4C">
                  <a:alpha val="100000"/>
                </a:srgbClr>
              </a:gs>
              <a:gs pos="72501">
                <a:srgbClr val="E6D78A">
                  <a:alpha val="100000"/>
                </a:srgbClr>
              </a:gs>
              <a:gs pos="88499">
                <a:srgbClr val="C7AC4C">
                  <a:alpha val="100000"/>
                </a:srgbClr>
              </a:gs>
              <a:gs pos="100000">
                <a:srgbClr val="E6DCAC">
                  <a:alpha val="100000"/>
                </a:srgbClr>
              </a:gs>
            </a:gsLst>
            <a:lin ang="0" scaled="1"/>
            <a:tileRect/>
          </a:gradFill>
          <a:ln w="9525">
            <a:noFill/>
          </a:ln>
        </p:spPr>
        <p:txBody>
          <a:bodyPr vert="eaVert" wrap="none" anchor="ctr" anchorCtr="0"/>
          <a:p>
            <a:pPr algn="ctr">
              <a:buFontTx/>
            </a:pPr>
            <a:r>
              <a:rPr lang="ru-RU" altLang="uk-UA" dirty="0">
                <a:solidFill>
                  <a:srgbClr val="000000"/>
                </a:solidFill>
                <a:latin typeface="Arial" panose="020B0604020202020204" pitchFamily="34" charset="0"/>
              </a:rPr>
              <a:t>Портфель ПП</a:t>
            </a:r>
            <a:endParaRPr lang="ru-RU" altLang="uk-UA" dirty="0">
              <a:solidFill>
                <a:srgbClr val="000000"/>
              </a:solidFill>
              <a:latin typeface="Arial" panose="020B0604020202020204" pitchFamily="34" charset="0"/>
            </a:endParaRPr>
          </a:p>
          <a:p>
            <a:pPr algn="ctr">
              <a:buFontTx/>
            </a:pPr>
            <a:endParaRPr lang="ru-RU" altLang="uk-UA" dirty="0">
              <a:solidFill>
                <a:srgbClr val="000000"/>
              </a:solidFill>
              <a:latin typeface="Arial" panose="020B0604020202020204" pitchFamily="34" charset="0"/>
            </a:endParaRPr>
          </a:p>
          <a:p>
            <a:pPr algn="ctr">
              <a:buFontTx/>
            </a:pPr>
            <a:endParaRPr lang="ru-RU" altLang="uk-UA" dirty="0">
              <a:solidFill>
                <a:srgbClr val="000000"/>
              </a:solidFill>
              <a:latin typeface="Arial" panose="020B0604020202020204" pitchFamily="34" charset="0"/>
            </a:endParaRPr>
          </a:p>
          <a:p>
            <a:pPr algn="ctr">
              <a:buFontTx/>
            </a:pPr>
            <a:r>
              <a:rPr lang="ru-RU" altLang="uk-UA" sz="1600" dirty="0">
                <a:solidFill>
                  <a:srgbClr val="000000"/>
                </a:solidFill>
                <a:latin typeface="Arial" panose="020B0604020202020204" pitchFamily="34" charset="0"/>
              </a:rPr>
              <a:t>- Наповнення портфеля</a:t>
            </a:r>
            <a:endParaRPr lang="ru-RU" altLang="uk-UA" sz="1600" dirty="0">
              <a:solidFill>
                <a:srgbClr val="000000"/>
              </a:solidFill>
              <a:latin typeface="Arial" panose="020B0604020202020204" pitchFamily="34" charset="0"/>
            </a:endParaRPr>
          </a:p>
          <a:p>
            <a:pPr algn="ctr">
              <a:buFontTx/>
            </a:pPr>
            <a:r>
              <a:rPr lang="ru-RU" altLang="uk-UA" sz="1600" dirty="0">
                <a:solidFill>
                  <a:srgbClr val="000000"/>
                </a:solidFill>
                <a:latin typeface="Arial" panose="020B0604020202020204" pitchFamily="34" charset="0"/>
              </a:rPr>
              <a:t>(занурення проєктів </a:t>
            </a:r>
            <a:endParaRPr lang="ru-RU" altLang="uk-UA" sz="1600" dirty="0">
              <a:solidFill>
                <a:srgbClr val="000000"/>
              </a:solidFill>
              <a:latin typeface="Arial" panose="020B0604020202020204" pitchFamily="34" charset="0"/>
            </a:endParaRPr>
          </a:p>
          <a:p>
            <a:pPr algn="ctr">
              <a:buFontTx/>
            </a:pPr>
            <a:r>
              <a:rPr lang="ru-RU" altLang="uk-UA" sz="1600" dirty="0">
                <a:solidFill>
                  <a:srgbClr val="000000"/>
                </a:solidFill>
                <a:latin typeface="Arial" panose="020B0604020202020204" pitchFamily="34" charset="0"/>
              </a:rPr>
              <a:t> у портфель)</a:t>
            </a:r>
            <a:endParaRPr lang="ru-RU" altLang="uk-UA" sz="1600" dirty="0">
              <a:solidFill>
                <a:srgbClr val="000000"/>
              </a:solidFill>
              <a:latin typeface="Arial" panose="020B0604020202020204" pitchFamily="34" charset="0"/>
            </a:endParaRPr>
          </a:p>
          <a:p>
            <a:pPr algn="ctr">
              <a:buFontTx/>
              <a:buChar char="-"/>
            </a:pPr>
            <a:endParaRPr lang="ru-RU" altLang="uk-UA" sz="1600" dirty="0">
              <a:solidFill>
                <a:srgbClr val="000000"/>
              </a:solidFill>
              <a:latin typeface="Arial" panose="020B0604020202020204" pitchFamily="34" charset="0"/>
            </a:endParaRPr>
          </a:p>
          <a:p>
            <a:pPr algn="ctr">
              <a:buFontTx/>
              <a:buChar char="-"/>
            </a:pPr>
            <a:r>
              <a:rPr lang="ru-RU" altLang="uk-UA" sz="1600" dirty="0">
                <a:solidFill>
                  <a:srgbClr val="000000"/>
                </a:solidFill>
                <a:latin typeface="Arial" panose="020B0604020202020204" pitchFamily="34" charset="0"/>
              </a:rPr>
              <a:t> Розміщення пріоритетів</a:t>
            </a:r>
            <a:endParaRPr lang="ru-RU" altLang="uk-UA" sz="1600" dirty="0">
              <a:solidFill>
                <a:srgbClr val="000000"/>
              </a:solidFill>
              <a:latin typeface="Arial" panose="020B0604020202020204" pitchFamily="34" charset="0"/>
            </a:endParaRPr>
          </a:p>
          <a:p>
            <a:pPr algn="ctr">
              <a:buFontTx/>
              <a:buChar char="-"/>
            </a:pPr>
            <a:endParaRPr lang="ru-RU" altLang="uk-UA" sz="1600" dirty="0">
              <a:solidFill>
                <a:srgbClr val="000000"/>
              </a:solidFill>
              <a:latin typeface="Arial" panose="020B0604020202020204" pitchFamily="34" charset="0"/>
            </a:endParaRPr>
          </a:p>
          <a:p>
            <a:pPr algn="ctr">
              <a:buFontTx/>
              <a:buChar char="-"/>
            </a:pPr>
            <a:r>
              <a:rPr lang="ru-RU" altLang="uk-UA" sz="1600" dirty="0">
                <a:solidFill>
                  <a:srgbClr val="000000"/>
                </a:solidFill>
                <a:latin typeface="Arial" panose="020B0604020202020204" pitchFamily="34" charset="0"/>
              </a:rPr>
              <a:t> Формування портфеля</a:t>
            </a:r>
            <a:endParaRPr lang="ru-RU" altLang="uk-UA" sz="1600" dirty="0">
              <a:solidFill>
                <a:srgbClr val="000000"/>
              </a:solidFill>
              <a:latin typeface="Arial" panose="020B0604020202020204" pitchFamily="34" charset="0"/>
            </a:endParaRPr>
          </a:p>
          <a:p>
            <a:pPr algn="ctr">
              <a:buFontTx/>
              <a:buChar char="-"/>
            </a:pPr>
            <a:endParaRPr lang="ru-RU" altLang="uk-UA" sz="1600" dirty="0">
              <a:solidFill>
                <a:srgbClr val="000000"/>
              </a:solidFill>
              <a:latin typeface="Arial" panose="020B0604020202020204" pitchFamily="34" charset="0"/>
            </a:endParaRPr>
          </a:p>
          <a:p>
            <a:pPr algn="ctr">
              <a:buFontTx/>
              <a:buChar char="-"/>
            </a:pPr>
            <a:r>
              <a:rPr lang="ru-RU" altLang="uk-UA" sz="1600" dirty="0">
                <a:solidFill>
                  <a:srgbClr val="000000"/>
                </a:solidFill>
                <a:latin typeface="Arial" panose="020B0604020202020204" pitchFamily="34" charset="0"/>
              </a:rPr>
              <a:t> Ініціалізація </a:t>
            </a:r>
            <a:endParaRPr lang="ru-RU" altLang="uk-UA" sz="1600" dirty="0">
              <a:solidFill>
                <a:srgbClr val="000000"/>
              </a:solidFill>
              <a:latin typeface="Arial" panose="020B0604020202020204" pitchFamily="34" charset="0"/>
            </a:endParaRPr>
          </a:p>
          <a:p>
            <a:pPr algn="ctr">
              <a:buFontTx/>
            </a:pPr>
            <a:r>
              <a:rPr lang="ru-RU" altLang="uk-UA" sz="1600" dirty="0">
                <a:solidFill>
                  <a:srgbClr val="000000"/>
                </a:solidFill>
                <a:latin typeface="Arial" panose="020B0604020202020204" pitchFamily="34" charset="0"/>
              </a:rPr>
              <a:t>(передача проєкту </a:t>
            </a:r>
            <a:endParaRPr lang="ru-RU" altLang="uk-UA" sz="1600" dirty="0">
              <a:solidFill>
                <a:srgbClr val="000000"/>
              </a:solidFill>
              <a:latin typeface="Arial" panose="020B0604020202020204" pitchFamily="34" charset="0"/>
            </a:endParaRPr>
          </a:p>
          <a:p>
            <a:pPr algn="ctr">
              <a:buFontTx/>
            </a:pPr>
            <a:r>
              <a:rPr lang="ru-RU" altLang="uk-UA" sz="1600" dirty="0">
                <a:solidFill>
                  <a:srgbClr val="000000"/>
                </a:solidFill>
                <a:latin typeface="Arial" panose="020B0604020202020204" pitchFamily="34" charset="0"/>
              </a:rPr>
              <a:t>на тактичний рівень)</a:t>
            </a: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p:txBody>
      </p:sp>
      <p:sp>
        <p:nvSpPr>
          <p:cNvPr id="93189" name="AutoShape 6"/>
          <p:cNvSpPr/>
          <p:nvPr/>
        </p:nvSpPr>
        <p:spPr>
          <a:xfrm rot="-5400000">
            <a:off x="4733925" y="2187575"/>
            <a:ext cx="5472113" cy="3348038"/>
          </a:xfrm>
          <a:prstGeom prst="horizontalScroll">
            <a:avLst>
              <a:gd name="adj" fmla="val 12500"/>
            </a:avLst>
          </a:prstGeom>
          <a:gradFill rotWithShape="1">
            <a:gsLst>
              <a:gs pos="0">
                <a:srgbClr val="E6DCAC">
                  <a:alpha val="100000"/>
                </a:srgbClr>
              </a:gs>
              <a:gs pos="11501">
                <a:srgbClr val="C7AC4C">
                  <a:alpha val="100000"/>
                </a:srgbClr>
              </a:gs>
              <a:gs pos="27499">
                <a:srgbClr val="E6D78A">
                  <a:alpha val="100000"/>
                </a:srgbClr>
              </a:gs>
              <a:gs pos="35001">
                <a:srgbClr val="C7AC4C">
                  <a:alpha val="100000"/>
                </a:srgbClr>
              </a:gs>
              <a:gs pos="44000">
                <a:srgbClr val="E6D78A">
                  <a:alpha val="100000"/>
                </a:srgbClr>
              </a:gs>
              <a:gs pos="50000">
                <a:srgbClr val="E6DCAC">
                  <a:alpha val="100000"/>
                </a:srgbClr>
              </a:gs>
              <a:gs pos="56000">
                <a:srgbClr val="E6D78A">
                  <a:alpha val="100000"/>
                </a:srgbClr>
              </a:gs>
              <a:gs pos="64999">
                <a:srgbClr val="C7AC4C">
                  <a:alpha val="100000"/>
                </a:srgbClr>
              </a:gs>
              <a:gs pos="72501">
                <a:srgbClr val="E6D78A">
                  <a:alpha val="100000"/>
                </a:srgbClr>
              </a:gs>
              <a:gs pos="88499">
                <a:srgbClr val="C7AC4C">
                  <a:alpha val="100000"/>
                </a:srgbClr>
              </a:gs>
              <a:gs pos="100000">
                <a:srgbClr val="E6DCAC">
                  <a:alpha val="100000"/>
                </a:srgbClr>
              </a:gs>
            </a:gsLst>
            <a:lin ang="0" scaled="1"/>
            <a:tileRect/>
          </a:gradFill>
          <a:ln w="9525">
            <a:noFill/>
          </a:ln>
        </p:spPr>
        <p:txBody>
          <a:bodyPr vert="eaVert" wrap="none" anchor="ctr" anchorCtr="0"/>
          <a:p>
            <a:pPr algn="ctr">
              <a:buFontTx/>
            </a:pPr>
            <a:r>
              <a:rPr lang="ru-RU" altLang="uk-UA" dirty="0">
                <a:solidFill>
                  <a:srgbClr val="000000"/>
                </a:solidFill>
                <a:latin typeface="Arial" panose="020B0604020202020204" pitchFamily="34" charset="0"/>
              </a:rPr>
              <a:t>Платформа</a:t>
            </a:r>
            <a:endParaRPr lang="ru-RU" altLang="uk-UA" dirty="0">
              <a:solidFill>
                <a:srgbClr val="000000"/>
              </a:solidFill>
              <a:latin typeface="Arial" panose="020B0604020202020204" pitchFamily="34" charset="0"/>
            </a:endParaRPr>
          </a:p>
          <a:p>
            <a:pPr algn="ctr">
              <a:buFontTx/>
            </a:pPr>
            <a:endParaRPr lang="ru-RU" altLang="uk-UA" dirty="0">
              <a:solidFill>
                <a:srgbClr val="000000"/>
              </a:solidFill>
              <a:latin typeface="Arial" panose="020B0604020202020204" pitchFamily="34" charset="0"/>
            </a:endParaRPr>
          </a:p>
          <a:p>
            <a:pPr algn="ctr">
              <a:buFontTx/>
            </a:pPr>
            <a:endParaRPr lang="ru-RU" altLang="uk-UA" dirty="0">
              <a:solidFill>
                <a:srgbClr val="000000"/>
              </a:solidFill>
              <a:latin typeface="Arial" panose="020B0604020202020204" pitchFamily="34" charset="0"/>
            </a:endParaRPr>
          </a:p>
          <a:p>
            <a:pPr algn="ctr">
              <a:buFontTx/>
            </a:pPr>
            <a:r>
              <a:rPr lang="ru-RU" altLang="uk-UA" dirty="0">
                <a:solidFill>
                  <a:srgbClr val="000000"/>
                </a:solidFill>
                <a:latin typeface="Arial" panose="020B0604020202020204" pitchFamily="34" charset="0"/>
              </a:rPr>
              <a:t> </a:t>
            </a:r>
            <a:endParaRPr lang="ru-RU" altLang="uk-UA" dirty="0">
              <a:solidFill>
                <a:srgbClr val="000000"/>
              </a:solidFill>
              <a:latin typeface="Arial" panose="020B0604020202020204" pitchFamily="34" charset="0"/>
            </a:endParaRPr>
          </a:p>
          <a:p>
            <a:pPr algn="ctr">
              <a:buFontTx/>
            </a:pPr>
            <a:endParaRPr lang="ru-RU" altLang="uk-UA" dirty="0">
              <a:solidFill>
                <a:srgbClr val="000000"/>
              </a:solidFill>
              <a:latin typeface="Arial" panose="020B0604020202020204" pitchFamily="34" charset="0"/>
            </a:endParaRPr>
          </a:p>
          <a:p>
            <a:pPr algn="ctr">
              <a:buFontTx/>
              <a:buChar char="-"/>
            </a:pPr>
            <a:r>
              <a:rPr lang="ru-RU" altLang="uk-UA" dirty="0">
                <a:solidFill>
                  <a:srgbClr val="000000"/>
                </a:solidFill>
                <a:latin typeface="Arial" panose="020B0604020202020204" pitchFamily="34" charset="0"/>
              </a:rPr>
              <a:t> </a:t>
            </a:r>
            <a:r>
              <a:rPr lang="ru-RU" altLang="uk-UA" sz="1600" dirty="0">
                <a:solidFill>
                  <a:srgbClr val="000000"/>
                </a:solidFill>
                <a:latin typeface="Arial" panose="020B0604020202020204" pitchFamily="34" charset="0"/>
              </a:rPr>
              <a:t>Обробка звітів</a:t>
            </a:r>
            <a:endParaRPr lang="ru-RU" altLang="uk-UA" sz="1600" dirty="0">
              <a:solidFill>
                <a:srgbClr val="000000"/>
              </a:solidFill>
              <a:latin typeface="Arial" panose="020B0604020202020204" pitchFamily="34" charset="0"/>
            </a:endParaRPr>
          </a:p>
          <a:p>
            <a:pPr algn="ctr">
              <a:buFontTx/>
              <a:buChar char="-"/>
            </a:pPr>
            <a:endParaRPr lang="ru-RU" altLang="uk-UA" sz="1600" dirty="0">
              <a:solidFill>
                <a:srgbClr val="000000"/>
              </a:solidFill>
              <a:latin typeface="Arial" panose="020B0604020202020204" pitchFamily="34" charset="0"/>
            </a:endParaRPr>
          </a:p>
          <a:p>
            <a:pPr algn="ctr">
              <a:buFontTx/>
            </a:pPr>
            <a:r>
              <a:rPr lang="ru-RU" altLang="uk-UA" sz="1600" dirty="0">
                <a:solidFill>
                  <a:srgbClr val="000000"/>
                </a:solidFill>
                <a:latin typeface="Arial" panose="020B0604020202020204" pitchFamily="34" charset="0"/>
              </a:rPr>
              <a:t>- Створення історій</a:t>
            </a: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buChar char="-"/>
            </a:pPr>
            <a:r>
              <a:rPr lang="ru-RU" altLang="uk-UA" sz="1600" dirty="0">
                <a:solidFill>
                  <a:srgbClr val="000000"/>
                </a:solidFill>
                <a:latin typeface="Arial" panose="020B0604020202020204" pitchFamily="34" charset="0"/>
              </a:rPr>
              <a:t>Формування</a:t>
            </a:r>
            <a:endParaRPr lang="ru-RU" altLang="uk-UA" sz="1600" dirty="0">
              <a:solidFill>
                <a:srgbClr val="000000"/>
              </a:solidFill>
              <a:latin typeface="Arial" panose="020B0604020202020204" pitchFamily="34" charset="0"/>
            </a:endParaRPr>
          </a:p>
          <a:p>
            <a:pPr algn="ctr">
              <a:buFontTx/>
            </a:pPr>
            <a:r>
              <a:rPr lang="ru-RU" altLang="uk-UA" sz="1600" dirty="0">
                <a:solidFill>
                  <a:srgbClr val="000000"/>
                </a:solidFill>
                <a:latin typeface="Arial" panose="020B0604020202020204" pitchFamily="34" charset="0"/>
              </a:rPr>
              <a:t>(оновлення) платформи</a:t>
            </a: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pPr>
            <a:endParaRPr lang="ru-RU" altLang="uk-UA" sz="1600" dirty="0">
              <a:solidFill>
                <a:srgbClr val="000000"/>
              </a:solidFill>
              <a:latin typeface="Arial" panose="020B0604020202020204" pitchFamily="34" charset="0"/>
            </a:endParaRPr>
          </a:p>
          <a:p>
            <a:pPr algn="ctr">
              <a:buFontTx/>
              <a:buChar char="-"/>
            </a:pPr>
            <a:endParaRPr lang="ru-RU" altLang="uk-UA" sz="1600" dirty="0">
              <a:solidFill>
                <a:srgbClr val="000000"/>
              </a:solidFill>
              <a:latin typeface="Arial" panose="020B0604020202020204" pitchFamily="34" charset="0"/>
            </a:endParaRPr>
          </a:p>
          <a:p>
            <a:pPr algn="ctr">
              <a:buFontTx/>
              <a:buChar char="-"/>
            </a:pPr>
            <a:endParaRPr lang="ru-RU" altLang="uk-UA" sz="1600" dirty="0">
              <a:solidFill>
                <a:srgbClr val="000000"/>
              </a:solidFill>
              <a:latin typeface="Arial" panose="020B0604020202020204" pitchFamily="34" charset="0"/>
            </a:endParaRPr>
          </a:p>
          <a:p>
            <a:pPr algn="ctr">
              <a:buFontTx/>
              <a:buChar char="-"/>
            </a:pPr>
            <a:endParaRPr lang="ru-RU" altLang="uk-UA" sz="1600" dirty="0">
              <a:solidFill>
                <a:srgbClr val="000000"/>
              </a:solidFill>
              <a:latin typeface="Arial" panose="020B0604020202020204" pitchFamily="34" charset="0"/>
            </a:endParaRPr>
          </a:p>
          <a:p>
            <a:pPr algn="ctr">
              <a:buFontTx/>
              <a:buChar char="-"/>
            </a:pPr>
            <a:endParaRPr lang="ru-RU" altLang="uk-UA" sz="1600" dirty="0">
              <a:solidFill>
                <a:srgbClr val="000000"/>
              </a:solidFill>
              <a:latin typeface="Arial" panose="020B0604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Rectangle 2"/>
          <p:cNvSpPr>
            <a:spLocks noGrp="1"/>
          </p:cNvSpPr>
          <p:nvPr>
            <p:ph type="ctrTitle"/>
          </p:nvPr>
        </p:nvSpPr>
        <p:spPr>
          <a:xfrm>
            <a:off x="539750" y="188913"/>
            <a:ext cx="8604250" cy="792162"/>
          </a:xfrm>
        </p:spPr>
        <p:txBody>
          <a:bodyPr vert="horz" wrap="square" lIns="91440" tIns="45720" rIns="91440" bIns="45720" anchor="ctr" anchorCtr="0"/>
          <a:p>
            <a:pPr eaLnBrk="1" hangingPunct="1">
              <a:buClrTx/>
              <a:buSzTx/>
              <a:buFontTx/>
            </a:pPr>
            <a:r>
              <a:rPr lang="uk-UA" altLang="uk-UA" sz="4000" dirty="0">
                <a:latin typeface="Times New Roman" panose="02020603050405020304" charset="0"/>
              </a:rPr>
              <a:t>Процеси управління </a:t>
            </a:r>
            <a:r>
              <a:rPr lang="ru-RU" altLang="uk-UA" sz="4000" dirty="0">
                <a:latin typeface="Times New Roman" panose="02020603050405020304" charset="0"/>
              </a:rPr>
              <a:t>проєктом</a:t>
            </a:r>
            <a:endParaRPr lang="ru-RU" altLang="uk-UA" sz="4000" dirty="0">
              <a:latin typeface="Times New Roman" panose="02020603050405020304" charset="0"/>
            </a:endParaRPr>
          </a:p>
        </p:txBody>
      </p:sp>
      <p:sp>
        <p:nvSpPr>
          <p:cNvPr id="94210" name="Oval 3"/>
          <p:cNvSpPr/>
          <p:nvPr/>
        </p:nvSpPr>
        <p:spPr>
          <a:xfrm>
            <a:off x="827088" y="1700213"/>
            <a:ext cx="2376487" cy="936625"/>
          </a:xfrm>
          <a:prstGeom prst="ellipse">
            <a:avLst/>
          </a:prstGeom>
          <a:solidFill>
            <a:schemeClr val="accent1"/>
          </a:solidFill>
          <a:ln w="9525" cap="flat" cmpd="sng">
            <a:solidFill>
              <a:srgbClr val="FF0000"/>
            </a:solidFill>
            <a:prstDash val="solid"/>
            <a:round/>
            <a:headEnd type="none" w="med" len="med"/>
            <a:tailEnd type="none" w="med" len="med"/>
          </a:ln>
        </p:spPr>
        <p:txBody>
          <a:bodyPr wrap="none" anchor="ctr" anchorCtr="0"/>
          <a:p>
            <a:pPr algn="ctr">
              <a:buFontTx/>
            </a:pPr>
            <a:r>
              <a:rPr lang="ru-RU" altLang="uk-UA" sz="2000" dirty="0">
                <a:solidFill>
                  <a:schemeClr val="hlink"/>
                </a:solidFill>
                <a:latin typeface="Arial" panose="020B0604020202020204" pitchFamily="34" charset="0"/>
              </a:rPr>
              <a:t>Ініціалізація</a:t>
            </a:r>
            <a:endParaRPr lang="ru-RU" altLang="uk-UA" sz="2000" dirty="0">
              <a:solidFill>
                <a:schemeClr val="hlink"/>
              </a:solidFill>
              <a:latin typeface="Arial" panose="020B0604020202020204" pitchFamily="34" charset="0"/>
            </a:endParaRPr>
          </a:p>
        </p:txBody>
      </p:sp>
      <p:sp>
        <p:nvSpPr>
          <p:cNvPr id="94211" name="Oval 4"/>
          <p:cNvSpPr/>
          <p:nvPr/>
        </p:nvSpPr>
        <p:spPr>
          <a:xfrm>
            <a:off x="4859338" y="1773238"/>
            <a:ext cx="2520950" cy="936625"/>
          </a:xfrm>
          <a:prstGeom prst="ellipse">
            <a:avLst/>
          </a:prstGeom>
          <a:solidFill>
            <a:schemeClr val="accent1"/>
          </a:solidFill>
          <a:ln w="9525" cap="flat" cmpd="sng">
            <a:solidFill>
              <a:srgbClr val="FF0000"/>
            </a:solidFill>
            <a:prstDash val="solid"/>
            <a:round/>
            <a:headEnd type="none" w="med" len="med"/>
            <a:tailEnd type="none" w="med" len="med"/>
          </a:ln>
        </p:spPr>
        <p:txBody>
          <a:bodyPr wrap="none" anchor="ctr" anchorCtr="0"/>
          <a:p>
            <a:pPr algn="ctr">
              <a:buFontTx/>
            </a:pPr>
            <a:r>
              <a:rPr lang="ru-RU" altLang="uk-UA" sz="2000" dirty="0">
                <a:solidFill>
                  <a:schemeClr val="hlink"/>
                </a:solidFill>
                <a:latin typeface="Arial" panose="020B0604020202020204" pitchFamily="34" charset="0"/>
              </a:rPr>
              <a:t>Планування</a:t>
            </a:r>
            <a:endParaRPr lang="ru-RU" altLang="uk-UA" sz="2000" dirty="0">
              <a:solidFill>
                <a:schemeClr val="hlink"/>
              </a:solidFill>
              <a:latin typeface="Arial" panose="020B0604020202020204" pitchFamily="34" charset="0"/>
            </a:endParaRPr>
          </a:p>
        </p:txBody>
      </p:sp>
      <p:sp>
        <p:nvSpPr>
          <p:cNvPr id="94212" name="Oval 5"/>
          <p:cNvSpPr/>
          <p:nvPr/>
        </p:nvSpPr>
        <p:spPr>
          <a:xfrm>
            <a:off x="1547813" y="3284538"/>
            <a:ext cx="2519362" cy="936625"/>
          </a:xfrm>
          <a:prstGeom prst="ellipse">
            <a:avLst/>
          </a:prstGeom>
          <a:solidFill>
            <a:schemeClr val="accent1"/>
          </a:solidFill>
          <a:ln w="9525" cap="flat" cmpd="sng">
            <a:solidFill>
              <a:srgbClr val="FF0000"/>
            </a:solidFill>
            <a:prstDash val="solid"/>
            <a:round/>
            <a:headEnd type="none" w="med" len="med"/>
            <a:tailEnd type="none" w="med" len="med"/>
          </a:ln>
        </p:spPr>
        <p:txBody>
          <a:bodyPr wrap="none" anchor="ctr" anchorCtr="0"/>
          <a:p>
            <a:pPr algn="ctr">
              <a:buFontTx/>
            </a:pPr>
            <a:r>
              <a:rPr lang="ru-RU" altLang="uk-UA" sz="2000" dirty="0">
                <a:solidFill>
                  <a:schemeClr val="hlink"/>
                </a:solidFill>
                <a:latin typeface="Arial" panose="020B0604020202020204" pitchFamily="34" charset="0"/>
              </a:rPr>
              <a:t>Контроль</a:t>
            </a:r>
            <a:endParaRPr lang="ru-RU" altLang="uk-UA" sz="2000" dirty="0">
              <a:solidFill>
                <a:schemeClr val="hlink"/>
              </a:solidFill>
              <a:latin typeface="Arial" panose="020B0604020202020204" pitchFamily="34" charset="0"/>
            </a:endParaRPr>
          </a:p>
        </p:txBody>
      </p:sp>
      <p:sp>
        <p:nvSpPr>
          <p:cNvPr id="94213" name="Oval 6"/>
          <p:cNvSpPr/>
          <p:nvPr/>
        </p:nvSpPr>
        <p:spPr>
          <a:xfrm>
            <a:off x="5076825" y="3716338"/>
            <a:ext cx="2519363" cy="1008062"/>
          </a:xfrm>
          <a:prstGeom prst="ellipse">
            <a:avLst/>
          </a:prstGeom>
          <a:solidFill>
            <a:schemeClr val="accent1"/>
          </a:solidFill>
          <a:ln w="9525" cap="flat" cmpd="sng">
            <a:solidFill>
              <a:srgbClr val="FF0000"/>
            </a:solidFill>
            <a:prstDash val="solid"/>
            <a:round/>
            <a:headEnd type="none" w="med" len="med"/>
            <a:tailEnd type="none" w="med" len="med"/>
          </a:ln>
        </p:spPr>
        <p:txBody>
          <a:bodyPr wrap="none" anchor="ctr" anchorCtr="0"/>
          <a:p>
            <a:pPr algn="ctr">
              <a:buFontTx/>
            </a:pPr>
            <a:r>
              <a:rPr lang="ru-RU" altLang="uk-UA" sz="2000" dirty="0">
                <a:solidFill>
                  <a:schemeClr val="hlink"/>
                </a:solidFill>
                <a:latin typeface="Arial" panose="020B0604020202020204" pitchFamily="34" charset="0"/>
              </a:rPr>
              <a:t>Виконання</a:t>
            </a:r>
            <a:endParaRPr lang="ru-RU" altLang="uk-UA" sz="2000" dirty="0">
              <a:solidFill>
                <a:schemeClr val="hlink"/>
              </a:solidFill>
              <a:latin typeface="Arial" panose="020B0604020202020204" pitchFamily="34" charset="0"/>
            </a:endParaRPr>
          </a:p>
        </p:txBody>
      </p:sp>
      <p:sp>
        <p:nvSpPr>
          <p:cNvPr id="94214" name="Oval 7"/>
          <p:cNvSpPr/>
          <p:nvPr/>
        </p:nvSpPr>
        <p:spPr>
          <a:xfrm>
            <a:off x="3708400" y="5229225"/>
            <a:ext cx="2447925" cy="1079500"/>
          </a:xfrm>
          <a:prstGeom prst="ellipse">
            <a:avLst/>
          </a:prstGeom>
          <a:solidFill>
            <a:schemeClr val="accent1"/>
          </a:solidFill>
          <a:ln w="9525" cap="flat" cmpd="sng">
            <a:solidFill>
              <a:srgbClr val="FF0000"/>
            </a:solidFill>
            <a:prstDash val="solid"/>
            <a:round/>
            <a:headEnd type="none" w="med" len="med"/>
            <a:tailEnd type="none" w="med" len="med"/>
          </a:ln>
        </p:spPr>
        <p:txBody>
          <a:bodyPr wrap="none" anchor="ctr" anchorCtr="0"/>
          <a:p>
            <a:pPr algn="ctr">
              <a:buFontTx/>
            </a:pPr>
            <a:r>
              <a:rPr lang="ru-RU" altLang="uk-UA" sz="2000" dirty="0">
                <a:solidFill>
                  <a:schemeClr val="hlink"/>
                </a:solidFill>
                <a:latin typeface="Arial" panose="020B0604020202020204" pitchFamily="34" charset="0"/>
              </a:rPr>
              <a:t>Завершення</a:t>
            </a:r>
            <a:endParaRPr lang="ru-RU" altLang="uk-UA" sz="2000" dirty="0">
              <a:solidFill>
                <a:schemeClr val="hlink"/>
              </a:solidFill>
              <a:latin typeface="Arial" panose="020B0604020202020204" pitchFamily="34" charset="0"/>
            </a:endParaRPr>
          </a:p>
        </p:txBody>
      </p:sp>
      <p:sp>
        <p:nvSpPr>
          <p:cNvPr id="94215" name="Line 8"/>
          <p:cNvSpPr/>
          <p:nvPr/>
        </p:nvSpPr>
        <p:spPr>
          <a:xfrm>
            <a:off x="3203575" y="2205038"/>
            <a:ext cx="1728788" cy="144462"/>
          </a:xfrm>
          <a:prstGeom prst="line">
            <a:avLst/>
          </a:prstGeom>
          <a:ln w="22225" cap="flat" cmpd="sng">
            <a:solidFill>
              <a:srgbClr val="FF0000"/>
            </a:solidFill>
            <a:prstDash val="solid"/>
            <a:round/>
            <a:headEnd type="none" w="med" len="med"/>
            <a:tailEnd type="stealth" w="lg" len="lg"/>
          </a:ln>
        </p:spPr>
      </p:sp>
      <p:sp>
        <p:nvSpPr>
          <p:cNvPr id="94216" name="Line 9"/>
          <p:cNvSpPr/>
          <p:nvPr/>
        </p:nvSpPr>
        <p:spPr>
          <a:xfrm>
            <a:off x="6083300" y="2708275"/>
            <a:ext cx="1588" cy="1008063"/>
          </a:xfrm>
          <a:prstGeom prst="line">
            <a:avLst/>
          </a:prstGeom>
          <a:ln w="22225" cap="flat" cmpd="sng">
            <a:solidFill>
              <a:srgbClr val="FF0000"/>
            </a:solidFill>
            <a:prstDash val="solid"/>
            <a:round/>
            <a:headEnd type="none" w="med" len="med"/>
            <a:tailEnd type="stealth" w="lg" len="lg"/>
          </a:ln>
        </p:spPr>
      </p:sp>
      <p:sp>
        <p:nvSpPr>
          <p:cNvPr id="94217" name="Line 10"/>
          <p:cNvSpPr/>
          <p:nvPr/>
        </p:nvSpPr>
        <p:spPr>
          <a:xfrm flipH="1" flipV="1">
            <a:off x="4067175" y="3789363"/>
            <a:ext cx="1009650" cy="360362"/>
          </a:xfrm>
          <a:prstGeom prst="line">
            <a:avLst/>
          </a:prstGeom>
          <a:ln w="22225" cap="flat" cmpd="sng">
            <a:solidFill>
              <a:srgbClr val="FF0000"/>
            </a:solidFill>
            <a:prstDash val="solid"/>
            <a:round/>
            <a:headEnd type="none" w="med" len="med"/>
            <a:tailEnd type="stealth" w="lg" len="lg"/>
          </a:ln>
        </p:spPr>
      </p:sp>
      <p:sp>
        <p:nvSpPr>
          <p:cNvPr id="94218" name="Line 11"/>
          <p:cNvSpPr/>
          <p:nvPr/>
        </p:nvSpPr>
        <p:spPr>
          <a:xfrm flipV="1">
            <a:off x="3419475" y="2565400"/>
            <a:ext cx="1800225" cy="792163"/>
          </a:xfrm>
          <a:prstGeom prst="line">
            <a:avLst/>
          </a:prstGeom>
          <a:ln w="22225" cap="flat" cmpd="sng">
            <a:solidFill>
              <a:srgbClr val="FF0000"/>
            </a:solidFill>
            <a:prstDash val="solid"/>
            <a:round/>
            <a:headEnd type="none" w="med" len="med"/>
            <a:tailEnd type="stealth" w="lg" len="lg"/>
          </a:ln>
        </p:spPr>
      </p:sp>
      <p:sp>
        <p:nvSpPr>
          <p:cNvPr id="94219" name="Oval 12"/>
          <p:cNvSpPr/>
          <p:nvPr/>
        </p:nvSpPr>
        <p:spPr>
          <a:xfrm rot="353792">
            <a:off x="1263650" y="3078163"/>
            <a:ext cx="6691313" cy="1800225"/>
          </a:xfrm>
          <a:prstGeom prst="ellipse">
            <a:avLst/>
          </a:prstGeom>
          <a:noFill/>
          <a:ln w="28575" cap="flat" cmpd="sng">
            <a:solidFill>
              <a:srgbClr val="CC99FF"/>
            </a:solidFill>
            <a:prstDash val="solid"/>
            <a:round/>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94220" name="Text Box 13"/>
          <p:cNvSpPr txBox="1"/>
          <p:nvPr/>
        </p:nvSpPr>
        <p:spPr>
          <a:xfrm>
            <a:off x="7235825" y="4868863"/>
            <a:ext cx="1604963" cy="396875"/>
          </a:xfrm>
          <a:prstGeom prst="rect">
            <a:avLst/>
          </a:prstGeom>
          <a:noFill/>
          <a:ln w="9525">
            <a:noFill/>
          </a:ln>
        </p:spPr>
        <p:txBody>
          <a:bodyPr anchor="t" anchorCtr="0">
            <a:spAutoFit/>
          </a:bodyPr>
          <a:p>
            <a:pPr>
              <a:buFontTx/>
            </a:pPr>
            <a:r>
              <a:rPr lang="ru-RU" altLang="uk-UA" sz="2000" dirty="0">
                <a:solidFill>
                  <a:schemeClr val="tx2"/>
                </a:solidFill>
                <a:latin typeface="Arial" panose="020B0604020202020204" pitchFamily="34" charset="0"/>
              </a:rPr>
              <a:t>Моніторинг</a:t>
            </a:r>
            <a:endParaRPr lang="ru-RU" altLang="uk-UA" sz="2000" dirty="0">
              <a:solidFill>
                <a:schemeClr val="tx2"/>
              </a:solidFill>
              <a:latin typeface="Arial" panose="020B0604020202020204" pitchFamily="34" charset="0"/>
            </a:endParaRPr>
          </a:p>
        </p:txBody>
      </p:sp>
      <p:sp>
        <p:nvSpPr>
          <p:cNvPr id="94221" name="Oval 14"/>
          <p:cNvSpPr/>
          <p:nvPr/>
        </p:nvSpPr>
        <p:spPr>
          <a:xfrm rot="-1203608">
            <a:off x="885825" y="2133600"/>
            <a:ext cx="6842125" cy="2012950"/>
          </a:xfrm>
          <a:prstGeom prst="ellipse">
            <a:avLst/>
          </a:prstGeom>
          <a:noFill/>
          <a:ln w="28575" cap="flat" cmpd="sng">
            <a:solidFill>
              <a:srgbClr val="00FFFF"/>
            </a:solidFill>
            <a:prstDash val="solid"/>
            <a:round/>
            <a:headEnd type="none" w="med" len="med"/>
            <a:tailEnd type="none" w="med" len="med"/>
          </a:ln>
        </p:spPr>
        <p:txBody>
          <a:bodyPr wrap="none" anchor="ctr" anchorCtr="0"/>
          <a:p>
            <a:pPr>
              <a:buFontTx/>
            </a:pPr>
            <a:endParaRPr lang="uk-UA" altLang="uk-UA" dirty="0">
              <a:latin typeface="Arial" panose="020B0604020202020204" pitchFamily="34" charset="0"/>
            </a:endParaRPr>
          </a:p>
        </p:txBody>
      </p:sp>
      <p:sp>
        <p:nvSpPr>
          <p:cNvPr id="94222" name="Text Box 15"/>
          <p:cNvSpPr txBox="1"/>
          <p:nvPr/>
        </p:nvSpPr>
        <p:spPr>
          <a:xfrm>
            <a:off x="7164388" y="2565400"/>
            <a:ext cx="1979612" cy="708025"/>
          </a:xfrm>
          <a:prstGeom prst="rect">
            <a:avLst/>
          </a:prstGeom>
          <a:noFill/>
          <a:ln w="9525">
            <a:noFill/>
          </a:ln>
        </p:spPr>
        <p:txBody>
          <a:bodyPr anchor="t" anchorCtr="0">
            <a:spAutoFit/>
          </a:bodyPr>
          <a:p>
            <a:pPr>
              <a:spcBef>
                <a:spcPct val="50000"/>
              </a:spcBef>
              <a:buFontTx/>
            </a:pPr>
            <a:r>
              <a:rPr lang="ru-RU" altLang="uk-UA" sz="2000" dirty="0">
                <a:solidFill>
                  <a:srgbClr val="00FFFF"/>
                </a:solidFill>
                <a:latin typeface="Arial" panose="020B0604020202020204" pitchFamily="34" charset="0"/>
              </a:rPr>
              <a:t>Управління змінами</a:t>
            </a:r>
            <a:endParaRPr lang="ru-RU" altLang="uk-UA" sz="2000" dirty="0">
              <a:solidFill>
                <a:srgbClr val="00FFFF"/>
              </a:solidFill>
              <a:latin typeface="Arial" panose="020B0604020202020204" pitchFamily="34" charset="0"/>
            </a:endParaRPr>
          </a:p>
        </p:txBody>
      </p:sp>
      <p:sp>
        <p:nvSpPr>
          <p:cNvPr id="94223" name="Line 16"/>
          <p:cNvSpPr/>
          <p:nvPr/>
        </p:nvSpPr>
        <p:spPr>
          <a:xfrm>
            <a:off x="3059113" y="4221163"/>
            <a:ext cx="1441450" cy="1008062"/>
          </a:xfrm>
          <a:prstGeom prst="line">
            <a:avLst/>
          </a:prstGeom>
          <a:ln w="9525" cap="flat" cmpd="sng">
            <a:solidFill>
              <a:srgbClr val="FF0000"/>
            </a:solidFill>
            <a:prstDash val="solid"/>
            <a:round/>
            <a:headEnd type="none" w="med" len="med"/>
            <a:tailEnd type="triangle" w="med" len="med"/>
          </a:ln>
        </p:spPr>
      </p:sp>
      <p:sp>
        <p:nvSpPr>
          <p:cNvPr id="94224" name="Line 17"/>
          <p:cNvSpPr/>
          <p:nvPr/>
        </p:nvSpPr>
        <p:spPr>
          <a:xfrm>
            <a:off x="3924300" y="4005263"/>
            <a:ext cx="1295400" cy="431800"/>
          </a:xfrm>
          <a:prstGeom prst="line">
            <a:avLst/>
          </a:prstGeom>
          <a:ln w="9525" cap="flat" cmpd="sng">
            <a:solidFill>
              <a:srgbClr val="FF0000"/>
            </a:solidFill>
            <a:prstDash val="solid"/>
            <a:round/>
            <a:headEnd type="none" w="med" len="med"/>
            <a:tailEnd type="triangle" w="med" len="med"/>
          </a:ln>
        </p:spPr>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Rectangle 2"/>
          <p:cNvSpPr>
            <a:spLocks noGrp="1"/>
          </p:cNvSpPr>
          <p:nvPr>
            <p:ph type="title"/>
          </p:nvPr>
        </p:nvSpPr>
        <p:spPr>
          <a:xfrm>
            <a:off x="457200" y="274638"/>
            <a:ext cx="8229600" cy="774700"/>
          </a:xfrm>
        </p:spPr>
        <p:txBody>
          <a:bodyPr vert="horz" wrap="square" lIns="91440" tIns="45720" rIns="91440" bIns="45720" anchor="ctr" anchorCtr="0"/>
          <a:p>
            <a:pPr eaLnBrk="1" hangingPunct="1"/>
            <a:r>
              <a:rPr lang="ru-RU" altLang="uk-UA" dirty="0"/>
              <a:t>Рівні ОУПП</a:t>
            </a:r>
            <a:endParaRPr lang="ru-RU" altLang="uk-UA" dirty="0"/>
          </a:p>
        </p:txBody>
      </p:sp>
      <p:sp>
        <p:nvSpPr>
          <p:cNvPr id="95234" name="Rectangle 3"/>
          <p:cNvSpPr/>
          <p:nvPr/>
        </p:nvSpPr>
        <p:spPr>
          <a:xfrm>
            <a:off x="1187450" y="2349500"/>
            <a:ext cx="2376488" cy="1150938"/>
          </a:xfrm>
          <a:prstGeom prst="rect">
            <a:avLst/>
          </a:prstGeom>
          <a:solidFill>
            <a:schemeClr val="accent1"/>
          </a:solidFill>
          <a:ln w="9525"/>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p>
            <a:pPr algn="ctr">
              <a:buFontTx/>
            </a:pPr>
            <a:r>
              <a:rPr lang="ru-RU" altLang="uk-UA" sz="2000" b="1" dirty="0">
                <a:solidFill>
                  <a:schemeClr val="hlink"/>
                </a:solidFill>
                <a:latin typeface="Arial" panose="020B0604020202020204" pitchFamily="34" charset="0"/>
              </a:rPr>
              <a:t>Стратегічний </a:t>
            </a:r>
            <a:endParaRPr lang="ru-RU" altLang="uk-UA" sz="2000" b="1" dirty="0">
              <a:solidFill>
                <a:schemeClr val="hlink"/>
              </a:solidFill>
              <a:latin typeface="Arial" panose="020B0604020202020204" pitchFamily="34" charset="0"/>
            </a:endParaRPr>
          </a:p>
          <a:p>
            <a:pPr algn="ctr">
              <a:buFontTx/>
            </a:pPr>
            <a:r>
              <a:rPr lang="ru-RU" altLang="uk-UA" sz="2000" b="1" dirty="0">
                <a:solidFill>
                  <a:schemeClr val="hlink"/>
                </a:solidFill>
                <a:latin typeface="Arial" panose="020B0604020202020204" pitchFamily="34" charset="0"/>
              </a:rPr>
              <a:t>рівень</a:t>
            </a:r>
            <a:endParaRPr lang="ru-RU" altLang="uk-UA" sz="2000" b="1" dirty="0">
              <a:solidFill>
                <a:schemeClr val="hlink"/>
              </a:solidFill>
              <a:latin typeface="Arial" panose="020B0604020202020204" pitchFamily="34" charset="0"/>
            </a:endParaRPr>
          </a:p>
        </p:txBody>
      </p:sp>
      <p:sp>
        <p:nvSpPr>
          <p:cNvPr id="95235" name="Rectangle 4"/>
          <p:cNvSpPr/>
          <p:nvPr/>
        </p:nvSpPr>
        <p:spPr>
          <a:xfrm>
            <a:off x="5795963" y="2349500"/>
            <a:ext cx="2376487" cy="1150938"/>
          </a:xfrm>
          <a:prstGeom prst="rect">
            <a:avLst/>
          </a:prstGeom>
          <a:solidFill>
            <a:schemeClr val="accent1"/>
          </a:solidFill>
          <a:ln w="9525"/>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p>
            <a:pPr algn="ctr">
              <a:buFontTx/>
            </a:pPr>
            <a:r>
              <a:rPr lang="ru-RU" altLang="uk-UA" sz="2000" b="1" dirty="0">
                <a:solidFill>
                  <a:schemeClr val="hlink"/>
                </a:solidFill>
                <a:latin typeface="Arial" panose="020B0604020202020204" pitchFamily="34" charset="0"/>
              </a:rPr>
              <a:t>Тактичний </a:t>
            </a:r>
            <a:endParaRPr lang="ru-RU" altLang="uk-UA" sz="2000" b="1" dirty="0">
              <a:solidFill>
                <a:schemeClr val="hlink"/>
              </a:solidFill>
              <a:latin typeface="Arial" panose="020B0604020202020204" pitchFamily="34" charset="0"/>
            </a:endParaRPr>
          </a:p>
          <a:p>
            <a:pPr algn="ctr">
              <a:buFontTx/>
            </a:pPr>
            <a:r>
              <a:rPr lang="ru-RU" altLang="uk-UA" sz="2000" b="1" dirty="0">
                <a:solidFill>
                  <a:schemeClr val="hlink"/>
                </a:solidFill>
                <a:latin typeface="Arial" panose="020B0604020202020204" pitchFamily="34" charset="0"/>
              </a:rPr>
              <a:t>рівень</a:t>
            </a:r>
            <a:endParaRPr lang="ru-RU" altLang="uk-UA" sz="2000" b="1" dirty="0">
              <a:solidFill>
                <a:schemeClr val="hlink"/>
              </a:solidFill>
              <a:latin typeface="Arial" panose="020B0604020202020204" pitchFamily="34" charset="0"/>
            </a:endParaRPr>
          </a:p>
        </p:txBody>
      </p:sp>
      <p:sp>
        <p:nvSpPr>
          <p:cNvPr id="95236" name="Rectangle 5"/>
          <p:cNvSpPr/>
          <p:nvPr/>
        </p:nvSpPr>
        <p:spPr>
          <a:xfrm>
            <a:off x="3492500" y="4508500"/>
            <a:ext cx="2374900" cy="1152525"/>
          </a:xfrm>
          <a:prstGeom prst="rect">
            <a:avLst/>
          </a:prstGeom>
          <a:solidFill>
            <a:schemeClr val="accent1"/>
          </a:solidFill>
          <a:ln w="9525"/>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p>
            <a:pPr algn="ctr">
              <a:buFontTx/>
            </a:pPr>
            <a:r>
              <a:rPr lang="ru-RU" altLang="uk-UA" sz="2000" b="1" dirty="0">
                <a:solidFill>
                  <a:schemeClr val="hlink"/>
                </a:solidFill>
                <a:latin typeface="Arial" panose="020B0604020202020204" pitchFamily="34" charset="0"/>
              </a:rPr>
              <a:t>Операційний </a:t>
            </a:r>
            <a:endParaRPr lang="ru-RU" altLang="uk-UA" sz="2000" b="1" dirty="0">
              <a:solidFill>
                <a:schemeClr val="hlink"/>
              </a:solidFill>
              <a:latin typeface="Arial" panose="020B0604020202020204" pitchFamily="34" charset="0"/>
            </a:endParaRPr>
          </a:p>
          <a:p>
            <a:pPr algn="ctr">
              <a:buFontTx/>
            </a:pPr>
            <a:r>
              <a:rPr lang="ru-RU" altLang="uk-UA" sz="2000" b="1" dirty="0">
                <a:solidFill>
                  <a:schemeClr val="hlink"/>
                </a:solidFill>
                <a:latin typeface="Arial" panose="020B0604020202020204" pitchFamily="34" charset="0"/>
              </a:rPr>
              <a:t>рівень</a:t>
            </a:r>
            <a:endParaRPr lang="ru-RU" altLang="uk-UA" sz="2000" b="1" dirty="0">
              <a:solidFill>
                <a:schemeClr val="hlink"/>
              </a:solidFill>
              <a:latin typeface="Arial" panose="020B0604020202020204" pitchFamily="34" charset="0"/>
            </a:endParaRPr>
          </a:p>
        </p:txBody>
      </p:sp>
      <p:sp>
        <p:nvSpPr>
          <p:cNvPr id="95237" name="Line 6"/>
          <p:cNvSpPr/>
          <p:nvPr/>
        </p:nvSpPr>
        <p:spPr>
          <a:xfrm>
            <a:off x="3563938" y="2708275"/>
            <a:ext cx="2232025" cy="0"/>
          </a:xfrm>
          <a:prstGeom prst="line">
            <a:avLst/>
          </a:prstGeom>
          <a:ln w="25400" cap="flat" cmpd="sng">
            <a:solidFill>
              <a:srgbClr val="FF0000"/>
            </a:solidFill>
            <a:prstDash val="solid"/>
            <a:round/>
            <a:headEnd type="none" w="med" len="med"/>
            <a:tailEnd type="stealth" w="lg" len="lg"/>
          </a:ln>
        </p:spPr>
      </p:sp>
      <p:sp>
        <p:nvSpPr>
          <p:cNvPr id="95238" name="Line 7"/>
          <p:cNvSpPr/>
          <p:nvPr/>
        </p:nvSpPr>
        <p:spPr>
          <a:xfrm>
            <a:off x="6443663" y="3500438"/>
            <a:ext cx="0" cy="1368425"/>
          </a:xfrm>
          <a:prstGeom prst="line">
            <a:avLst/>
          </a:prstGeom>
          <a:ln w="25400" cap="flat" cmpd="sng">
            <a:solidFill>
              <a:srgbClr val="FF0000"/>
            </a:solidFill>
            <a:prstDash val="solid"/>
            <a:round/>
            <a:headEnd type="none" w="med" len="med"/>
            <a:tailEnd type="none" w="med" len="med"/>
          </a:ln>
        </p:spPr>
      </p:sp>
      <p:sp>
        <p:nvSpPr>
          <p:cNvPr id="95239" name="Line 8"/>
          <p:cNvSpPr/>
          <p:nvPr/>
        </p:nvSpPr>
        <p:spPr>
          <a:xfrm flipH="1">
            <a:off x="5867400" y="4868863"/>
            <a:ext cx="576263" cy="0"/>
          </a:xfrm>
          <a:prstGeom prst="line">
            <a:avLst/>
          </a:prstGeom>
          <a:ln w="25400" cap="flat" cmpd="sng">
            <a:solidFill>
              <a:srgbClr val="FF0000"/>
            </a:solidFill>
            <a:prstDash val="solid"/>
            <a:round/>
            <a:headEnd type="none" w="med" len="med"/>
            <a:tailEnd type="stealth" w="lg" len="lg"/>
          </a:ln>
        </p:spPr>
      </p:sp>
      <p:sp>
        <p:nvSpPr>
          <p:cNvPr id="95240" name="Line 9"/>
          <p:cNvSpPr/>
          <p:nvPr/>
        </p:nvSpPr>
        <p:spPr>
          <a:xfrm flipV="1">
            <a:off x="4500563" y="3357563"/>
            <a:ext cx="0" cy="1150937"/>
          </a:xfrm>
          <a:prstGeom prst="line">
            <a:avLst/>
          </a:prstGeom>
          <a:ln w="25400" cap="flat" cmpd="sng">
            <a:solidFill>
              <a:srgbClr val="FF0000"/>
            </a:solidFill>
            <a:prstDash val="solid"/>
            <a:round/>
            <a:headEnd type="none" w="med" len="med"/>
            <a:tailEnd type="none" w="med" len="med"/>
          </a:ln>
        </p:spPr>
      </p:sp>
      <p:sp>
        <p:nvSpPr>
          <p:cNvPr id="95241" name="Line 10"/>
          <p:cNvSpPr/>
          <p:nvPr/>
        </p:nvSpPr>
        <p:spPr>
          <a:xfrm>
            <a:off x="4500563" y="3357563"/>
            <a:ext cx="1295400" cy="0"/>
          </a:xfrm>
          <a:prstGeom prst="line">
            <a:avLst/>
          </a:prstGeom>
          <a:ln w="25400" cap="flat" cmpd="sng">
            <a:solidFill>
              <a:srgbClr val="FF0000"/>
            </a:solidFill>
            <a:prstDash val="solid"/>
            <a:round/>
            <a:headEnd type="none" w="med" len="med"/>
            <a:tailEnd type="stealth" w="lg" len="lg"/>
          </a:ln>
        </p:spPr>
      </p:sp>
      <p:sp>
        <p:nvSpPr>
          <p:cNvPr id="95242" name="Line 11"/>
          <p:cNvSpPr/>
          <p:nvPr/>
        </p:nvSpPr>
        <p:spPr>
          <a:xfrm flipV="1">
            <a:off x="6443663" y="1700213"/>
            <a:ext cx="0" cy="649287"/>
          </a:xfrm>
          <a:prstGeom prst="line">
            <a:avLst/>
          </a:prstGeom>
          <a:ln w="25400" cap="flat" cmpd="sng">
            <a:solidFill>
              <a:srgbClr val="FF0000"/>
            </a:solidFill>
            <a:prstDash val="solid"/>
            <a:round/>
            <a:headEnd type="none" w="med" len="med"/>
            <a:tailEnd type="none" w="med" len="med"/>
          </a:ln>
        </p:spPr>
      </p:sp>
      <p:sp>
        <p:nvSpPr>
          <p:cNvPr id="95243" name="Line 12"/>
          <p:cNvSpPr/>
          <p:nvPr/>
        </p:nvSpPr>
        <p:spPr>
          <a:xfrm flipH="1">
            <a:off x="2843213" y="1700213"/>
            <a:ext cx="3600450" cy="0"/>
          </a:xfrm>
          <a:prstGeom prst="line">
            <a:avLst/>
          </a:prstGeom>
          <a:ln w="25400" cap="flat" cmpd="sng">
            <a:solidFill>
              <a:srgbClr val="FF0000"/>
            </a:solidFill>
            <a:prstDash val="solid"/>
            <a:round/>
            <a:headEnd type="none" w="med" len="med"/>
            <a:tailEnd type="none" w="med" len="med"/>
          </a:ln>
        </p:spPr>
      </p:sp>
      <p:sp>
        <p:nvSpPr>
          <p:cNvPr id="95244" name="Line 13"/>
          <p:cNvSpPr/>
          <p:nvPr/>
        </p:nvSpPr>
        <p:spPr>
          <a:xfrm>
            <a:off x="2843213" y="1700213"/>
            <a:ext cx="0" cy="649287"/>
          </a:xfrm>
          <a:prstGeom prst="line">
            <a:avLst/>
          </a:prstGeom>
          <a:ln w="25400" cap="flat" cmpd="sng">
            <a:solidFill>
              <a:srgbClr val="FF0000"/>
            </a:solidFill>
            <a:prstDash val="solid"/>
            <a:round/>
            <a:headEnd type="none" w="med" len="med"/>
            <a:tailEnd type="stealth" w="lg" len="lg"/>
          </a:ln>
        </p:spPr>
      </p:sp>
      <p:sp>
        <p:nvSpPr>
          <p:cNvPr id="95245" name="Text Box 14"/>
          <p:cNvSpPr txBox="1"/>
          <p:nvPr/>
        </p:nvSpPr>
        <p:spPr>
          <a:xfrm>
            <a:off x="6351588" y="5105400"/>
            <a:ext cx="184150" cy="366713"/>
          </a:xfrm>
          <a:prstGeom prst="rect">
            <a:avLst/>
          </a:prstGeom>
          <a:noFill/>
          <a:ln w="9525">
            <a:noFill/>
          </a:ln>
        </p:spPr>
        <p:txBody>
          <a:bodyPr wrap="none" anchor="t" anchorCtr="0">
            <a:spAutoFit/>
          </a:bodyPr>
          <a:p>
            <a:pPr>
              <a:buFontTx/>
            </a:pPr>
            <a:endParaRPr lang="uk-UA" altLang="uk-UA" dirty="0">
              <a:latin typeface="Arial" panose="020B0604020202020204" pitchFamily="34" charset="0"/>
            </a:endParaRPr>
          </a:p>
        </p:txBody>
      </p:sp>
      <p:sp>
        <p:nvSpPr>
          <p:cNvPr id="95246" name="Text Box 15"/>
          <p:cNvSpPr txBox="1"/>
          <p:nvPr/>
        </p:nvSpPr>
        <p:spPr>
          <a:xfrm>
            <a:off x="5940425" y="4941888"/>
            <a:ext cx="1041400" cy="396875"/>
          </a:xfrm>
          <a:prstGeom prst="rect">
            <a:avLst/>
          </a:prstGeom>
          <a:noFill/>
          <a:ln w="9525">
            <a:noFill/>
          </a:ln>
        </p:spPr>
        <p:txBody>
          <a:bodyPr wrap="none" anchor="t" anchorCtr="0">
            <a:spAutoFit/>
          </a:bodyPr>
          <a:p>
            <a:pPr>
              <a:buFontTx/>
            </a:pPr>
            <a:r>
              <a:rPr lang="ru-RU" altLang="uk-UA" sz="2000" b="1" dirty="0">
                <a:solidFill>
                  <a:srgbClr val="F92E05"/>
                </a:solidFill>
                <a:latin typeface="Arial" panose="020B0604020202020204" pitchFamily="34" charset="0"/>
              </a:rPr>
              <a:t>проєкт</a:t>
            </a:r>
            <a:endParaRPr lang="ru-RU" altLang="uk-UA" sz="2000" b="1" dirty="0">
              <a:solidFill>
                <a:srgbClr val="F92E05"/>
              </a:solidFill>
              <a:latin typeface="Arial" panose="020B0604020202020204" pitchFamily="34" charset="0"/>
            </a:endParaRPr>
          </a:p>
        </p:txBody>
      </p:sp>
      <p:sp>
        <p:nvSpPr>
          <p:cNvPr id="95247" name="Text Box 16"/>
          <p:cNvSpPr txBox="1"/>
          <p:nvPr/>
        </p:nvSpPr>
        <p:spPr>
          <a:xfrm>
            <a:off x="3563938" y="4005263"/>
            <a:ext cx="876300" cy="396875"/>
          </a:xfrm>
          <a:prstGeom prst="rect">
            <a:avLst/>
          </a:prstGeom>
          <a:noFill/>
          <a:ln w="9525">
            <a:noFill/>
          </a:ln>
        </p:spPr>
        <p:txBody>
          <a:bodyPr anchor="t" anchorCtr="0">
            <a:spAutoFit/>
          </a:bodyPr>
          <a:p>
            <a:pPr>
              <a:buFontTx/>
            </a:pPr>
            <a:r>
              <a:rPr lang="uk-UA" altLang="uk-UA" sz="2000" b="1" dirty="0">
                <a:solidFill>
                  <a:srgbClr val="F92E05"/>
                </a:solidFill>
                <a:latin typeface="Arial" panose="020B0604020202020204" pitchFamily="34" charset="0"/>
              </a:rPr>
              <a:t>звіт</a:t>
            </a:r>
            <a:endParaRPr lang="ru-RU" altLang="uk-UA" sz="2000" b="1" dirty="0">
              <a:solidFill>
                <a:srgbClr val="F92E05"/>
              </a:solidFill>
              <a:latin typeface="Arial" panose="020B0604020202020204" pitchFamily="34" charset="0"/>
            </a:endParaRPr>
          </a:p>
        </p:txBody>
      </p:sp>
      <p:sp>
        <p:nvSpPr>
          <p:cNvPr id="95248" name="Text Box 17"/>
          <p:cNvSpPr txBox="1"/>
          <p:nvPr/>
        </p:nvSpPr>
        <p:spPr>
          <a:xfrm>
            <a:off x="4356100" y="1628775"/>
            <a:ext cx="876300" cy="396875"/>
          </a:xfrm>
          <a:prstGeom prst="rect">
            <a:avLst/>
          </a:prstGeom>
          <a:noFill/>
          <a:ln w="9525">
            <a:noFill/>
          </a:ln>
        </p:spPr>
        <p:txBody>
          <a:bodyPr anchor="t" anchorCtr="0">
            <a:spAutoFit/>
          </a:bodyPr>
          <a:p>
            <a:pPr>
              <a:buFontTx/>
            </a:pPr>
            <a:r>
              <a:rPr lang="uk-UA" altLang="uk-UA" sz="2000" b="1" dirty="0">
                <a:solidFill>
                  <a:srgbClr val="F92E05"/>
                </a:solidFill>
                <a:latin typeface="Arial" panose="020B0604020202020204" pitchFamily="34" charset="0"/>
              </a:rPr>
              <a:t>звіт</a:t>
            </a:r>
            <a:endParaRPr lang="ru-RU" altLang="uk-UA" sz="2000" b="1" dirty="0">
              <a:solidFill>
                <a:srgbClr val="F92E05"/>
              </a:solidFill>
              <a:latin typeface="Arial" panose="020B0604020202020204" pitchFamily="34" charset="0"/>
            </a:endParaRPr>
          </a:p>
        </p:txBody>
      </p:sp>
      <p:sp>
        <p:nvSpPr>
          <p:cNvPr id="95249" name="Text Box 18"/>
          <p:cNvSpPr txBox="1"/>
          <p:nvPr/>
        </p:nvSpPr>
        <p:spPr>
          <a:xfrm>
            <a:off x="4284663" y="2636838"/>
            <a:ext cx="1041400" cy="396875"/>
          </a:xfrm>
          <a:prstGeom prst="rect">
            <a:avLst/>
          </a:prstGeom>
          <a:noFill/>
          <a:ln w="9525">
            <a:noFill/>
          </a:ln>
        </p:spPr>
        <p:txBody>
          <a:bodyPr wrap="none" anchor="t" anchorCtr="0">
            <a:spAutoFit/>
          </a:bodyPr>
          <a:p>
            <a:pPr>
              <a:buFontTx/>
            </a:pPr>
            <a:r>
              <a:rPr lang="ru-RU" altLang="uk-UA" sz="2000" b="1" dirty="0">
                <a:solidFill>
                  <a:srgbClr val="F92E05"/>
                </a:solidFill>
                <a:latin typeface="Arial" panose="020B0604020202020204" pitchFamily="34" charset="0"/>
              </a:rPr>
              <a:t>проєкт</a:t>
            </a:r>
            <a:endParaRPr lang="ru-RU" altLang="uk-UA" sz="2000" b="1" dirty="0">
              <a:solidFill>
                <a:srgbClr val="F92E05"/>
              </a:solidFill>
              <a:latin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Rectangle 2"/>
          <p:cNvSpPr>
            <a:spLocks noGrp="1"/>
          </p:cNvSpPr>
          <p:nvPr>
            <p:ph type="title"/>
          </p:nvPr>
        </p:nvSpPr>
        <p:spPr>
          <a:xfrm>
            <a:off x="323850" y="188913"/>
            <a:ext cx="8510588" cy="863600"/>
          </a:xfrm>
        </p:spPr>
        <p:txBody>
          <a:bodyPr vert="horz" wrap="square" lIns="91440" tIns="45720" rIns="91440" bIns="45720" anchor="ctr" anchorCtr="0"/>
          <a:p>
            <a:pPr eaLnBrk="1" hangingPunct="1"/>
            <a:r>
              <a:rPr lang="ru-RU" altLang="uk-UA" dirty="0"/>
              <a:t>Планування</a:t>
            </a:r>
            <a:endParaRPr lang="ru-RU" altLang="uk-UA" dirty="0"/>
          </a:p>
        </p:txBody>
      </p:sp>
      <p:sp>
        <p:nvSpPr>
          <p:cNvPr id="96258" name="Rectangle 3"/>
          <p:cNvSpPr>
            <a:spLocks noGrp="1"/>
          </p:cNvSpPr>
          <p:nvPr>
            <p:ph idx="1"/>
          </p:nvPr>
        </p:nvSpPr>
        <p:spPr>
          <a:xfrm>
            <a:off x="301625" y="1125538"/>
            <a:ext cx="8540750" cy="5399087"/>
          </a:xfrm>
        </p:spPr>
        <p:txBody>
          <a:bodyPr vert="horz" wrap="square" lIns="91440" tIns="45720" rIns="91440" bIns="45720" anchor="t" anchorCtr="0"/>
          <a:p>
            <a:pPr marL="609600" indent="-609600" eaLnBrk="1" hangingPunct="1">
              <a:buClrTx/>
              <a:buFont typeface="Wingdings" panose="05000000000000000000" pitchFamily="2" charset="2"/>
              <a:buAutoNum type="arabicPeriod"/>
            </a:pPr>
            <a:r>
              <a:rPr lang="ru-RU" altLang="uk-UA" sz="2200" b="1" dirty="0">
                <a:solidFill>
                  <a:srgbClr val="000000"/>
                </a:solidFill>
              </a:rPr>
              <a:t>Статут проєкту</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en-US" altLang="uk-UA" sz="2200" b="1" dirty="0">
                <a:solidFill>
                  <a:srgbClr val="000000"/>
                </a:solidFill>
              </a:rPr>
              <a:t>WBS</a:t>
            </a:r>
            <a:r>
              <a:rPr lang="ru-RU" altLang="uk-UA" sz="2200" b="1" dirty="0">
                <a:solidFill>
                  <a:srgbClr val="000000"/>
                </a:solidFill>
              </a:rPr>
              <a:t> – структура</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ru-RU" altLang="uk-UA" sz="2200" b="1" dirty="0">
                <a:solidFill>
                  <a:srgbClr val="000000"/>
                </a:solidFill>
              </a:rPr>
              <a:t>Мережева модель</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ru-RU" altLang="uk-UA" sz="2200" b="1" dirty="0">
                <a:solidFill>
                  <a:srgbClr val="000000"/>
                </a:solidFill>
              </a:rPr>
              <a:t>Цільовий план за часом</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ru-RU" altLang="uk-UA" sz="2200" b="1" dirty="0">
                <a:solidFill>
                  <a:srgbClr val="000000"/>
                </a:solidFill>
              </a:rPr>
              <a:t>Управління по віхам</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ru-RU" altLang="uk-UA" sz="2200" b="1" dirty="0">
                <a:solidFill>
                  <a:srgbClr val="000000"/>
                </a:solidFill>
              </a:rPr>
              <a:t>Бюджет</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ru-RU" altLang="uk-UA" sz="2200" b="1" dirty="0">
                <a:solidFill>
                  <a:srgbClr val="000000"/>
                </a:solidFill>
              </a:rPr>
              <a:t>План інвестування</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ru-RU" altLang="uk-UA" sz="2200" b="1" dirty="0">
                <a:solidFill>
                  <a:srgbClr val="000000"/>
                </a:solidFill>
              </a:rPr>
              <a:t>План надходження грошей</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ru-RU" altLang="uk-UA" sz="2200" b="1" dirty="0">
                <a:solidFill>
                  <a:srgbClr val="000000"/>
                </a:solidFill>
              </a:rPr>
              <a:t>План комунікацій</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ru-RU" altLang="uk-UA" sz="2200" b="1" dirty="0">
                <a:solidFill>
                  <a:srgbClr val="000000"/>
                </a:solidFill>
              </a:rPr>
              <a:t>План управління ризиками</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ru-RU" altLang="uk-UA" sz="2200" b="1" dirty="0">
                <a:solidFill>
                  <a:srgbClr val="000000"/>
                </a:solidFill>
              </a:rPr>
              <a:t>План управління якістю</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ru-RU" altLang="uk-UA" sz="2200" b="1" dirty="0">
                <a:solidFill>
                  <a:srgbClr val="000000"/>
                </a:solidFill>
              </a:rPr>
              <a:t>План управління людськими ресурсами</a:t>
            </a:r>
            <a:endParaRPr lang="ru-RU" altLang="uk-UA" sz="2200" b="1" dirty="0">
              <a:solidFill>
                <a:srgbClr val="000000"/>
              </a:solidFill>
            </a:endParaRPr>
          </a:p>
          <a:p>
            <a:pPr marL="609600" indent="-609600" eaLnBrk="1" hangingPunct="1">
              <a:buClrTx/>
              <a:buFont typeface="Wingdings" panose="05000000000000000000" pitchFamily="2" charset="2"/>
              <a:buAutoNum type="arabicPeriod"/>
            </a:pPr>
            <a:r>
              <a:rPr lang="ru-RU" altLang="uk-UA" sz="2200" b="1" dirty="0">
                <a:solidFill>
                  <a:srgbClr val="000000"/>
                </a:solidFill>
              </a:rPr>
              <a:t>План управління закупівлями</a:t>
            </a:r>
            <a:endParaRPr lang="ru-RU" altLang="uk-UA" sz="2200" b="1" dirty="0">
              <a:solidFill>
                <a:srgbClr val="00000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2"/>
          <p:cNvSpPr>
            <a:spLocks noGrp="1" noChangeArrowheads="1"/>
          </p:cNvSpPr>
          <p:nvPr>
            <p:ph type="title"/>
          </p:nvPr>
        </p:nvSpPr>
        <p:spPr>
          <a:xfrm>
            <a:off x="457200" y="274638"/>
            <a:ext cx="8229600" cy="71120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4400" b="0" i="0" u="none" strike="noStrike" kern="1200" cap="none" spc="0" normalizeH="0" baseline="0" noProof="0" dirty="0" err="1" smtClean="0">
                <a:ln>
                  <a:noFill/>
                </a:ln>
                <a:solidFill>
                  <a:schemeClr val="tx1"/>
                </a:solidFill>
                <a:effectLst/>
                <a:uLnTx/>
                <a:uFillTx/>
                <a:latin typeface="+mj-lt"/>
                <a:ea typeface="+mj-ea"/>
                <a:cs typeface="+mj-cs"/>
              </a:rPr>
              <a:t>Моніторинг</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7282" name="Rectangle 3"/>
          <p:cNvSpPr>
            <a:spLocks noGrp="1"/>
          </p:cNvSpPr>
          <p:nvPr>
            <p:ph idx="1"/>
          </p:nvPr>
        </p:nvSpPr>
        <p:spPr>
          <a:xfrm>
            <a:off x="323850" y="1484313"/>
            <a:ext cx="8540750" cy="4824412"/>
          </a:xfrm>
        </p:spPr>
        <p:txBody>
          <a:bodyPr vert="horz" wrap="square" lIns="91440" tIns="45720" rIns="91440" bIns="45720" anchor="t" anchorCtr="0"/>
          <a:p>
            <a:pPr marL="609600" indent="-609600" eaLnBrk="1" hangingPunct="1">
              <a:buClrTx/>
              <a:buFont typeface="Wingdings" panose="05000000000000000000" pitchFamily="2" charset="2"/>
              <a:buAutoNum type="arabicPeriod"/>
            </a:pPr>
            <a:r>
              <a:rPr lang="ru-RU" altLang="uk-UA" sz="2400" b="1" dirty="0">
                <a:solidFill>
                  <a:srgbClr val="000000"/>
                </a:solidFill>
              </a:rPr>
              <a:t>Контроль утримання</a:t>
            </a:r>
            <a:endParaRPr lang="ru-RU" altLang="uk-UA" sz="2400" b="1" dirty="0">
              <a:solidFill>
                <a:srgbClr val="000000"/>
              </a:solidFill>
            </a:endParaRPr>
          </a:p>
          <a:p>
            <a:pPr marL="609600" indent="-609600" eaLnBrk="1" hangingPunct="1">
              <a:buClrTx/>
              <a:buFont typeface="Wingdings" panose="05000000000000000000" pitchFamily="2" charset="2"/>
              <a:buAutoNum type="arabicPeriod"/>
            </a:pPr>
            <a:r>
              <a:rPr lang="ru-RU" altLang="uk-UA" sz="2400" b="1" dirty="0">
                <a:solidFill>
                  <a:srgbClr val="000000"/>
                </a:solidFill>
              </a:rPr>
              <a:t>Контроль якості</a:t>
            </a:r>
            <a:endParaRPr lang="ru-RU" altLang="uk-UA" sz="2400" b="1" dirty="0">
              <a:solidFill>
                <a:srgbClr val="000000"/>
              </a:solidFill>
            </a:endParaRPr>
          </a:p>
          <a:p>
            <a:pPr marL="609600" indent="-609600" eaLnBrk="1" hangingPunct="1">
              <a:buClrTx/>
              <a:buFont typeface="Wingdings" panose="05000000000000000000" pitchFamily="2" charset="2"/>
              <a:buAutoNum type="arabicPeriod"/>
            </a:pPr>
            <a:r>
              <a:rPr lang="ru-RU" altLang="uk-UA" sz="2400" b="1" dirty="0">
                <a:solidFill>
                  <a:srgbClr val="000000"/>
                </a:solidFill>
              </a:rPr>
              <a:t>Контроль ризиків</a:t>
            </a:r>
            <a:endParaRPr lang="ru-RU" altLang="uk-UA" sz="2400" b="1" dirty="0">
              <a:solidFill>
                <a:srgbClr val="000000"/>
              </a:solidFill>
            </a:endParaRPr>
          </a:p>
          <a:p>
            <a:pPr marL="609600" indent="-609600" eaLnBrk="1" hangingPunct="1">
              <a:buClrTx/>
              <a:buFont typeface="Wingdings" panose="05000000000000000000" pitchFamily="2" charset="2"/>
              <a:buAutoNum type="arabicPeriod"/>
            </a:pPr>
            <a:r>
              <a:rPr lang="ru-RU" altLang="uk-UA" sz="2400" b="1" dirty="0">
                <a:solidFill>
                  <a:srgbClr val="000000"/>
                </a:solidFill>
              </a:rPr>
              <a:t>Контроль вартості</a:t>
            </a:r>
            <a:endParaRPr lang="ru-RU" altLang="uk-UA" sz="2400" b="1" dirty="0">
              <a:solidFill>
                <a:srgbClr val="000000"/>
              </a:solidFill>
            </a:endParaRPr>
          </a:p>
          <a:p>
            <a:pPr marL="609600" indent="-609600" eaLnBrk="1" hangingPunct="1">
              <a:buClrTx/>
              <a:buFont typeface="Wingdings" panose="05000000000000000000" pitchFamily="2" charset="2"/>
              <a:buAutoNum type="arabicPeriod"/>
            </a:pPr>
            <a:r>
              <a:rPr lang="ru-RU" altLang="uk-UA" sz="2400" b="1" dirty="0">
                <a:solidFill>
                  <a:srgbClr val="000000"/>
                </a:solidFill>
              </a:rPr>
              <a:t>Контроль календарного плану</a:t>
            </a:r>
            <a:endParaRPr lang="ru-RU" altLang="uk-UA" sz="2400" b="1" dirty="0">
              <a:solidFill>
                <a:srgbClr val="000000"/>
              </a:solidFill>
            </a:endParaRPr>
          </a:p>
          <a:p>
            <a:pPr marL="609600" indent="-609600" eaLnBrk="1" hangingPunct="1">
              <a:buClrTx/>
              <a:buFont typeface="Wingdings" panose="05000000000000000000" pitchFamily="2" charset="2"/>
              <a:buAutoNum type="arabicPeriod"/>
            </a:pPr>
            <a:r>
              <a:rPr lang="ru-RU" altLang="uk-UA" sz="2400" b="1" dirty="0">
                <a:solidFill>
                  <a:srgbClr val="000000"/>
                </a:solidFill>
              </a:rPr>
              <a:t>Контроль змін</a:t>
            </a:r>
            <a:endParaRPr lang="ru-RU" altLang="uk-UA" sz="2400" b="1" dirty="0">
              <a:solidFill>
                <a:srgbClr val="000000"/>
              </a:solidFill>
            </a:endParaRPr>
          </a:p>
          <a:p>
            <a:pPr marL="609600" indent="-609600" eaLnBrk="1" hangingPunct="1">
              <a:buClrTx/>
              <a:buFont typeface="Wingdings" panose="05000000000000000000" pitchFamily="2" charset="2"/>
              <a:buAutoNum type="arabicPeriod"/>
            </a:pPr>
            <a:r>
              <a:rPr lang="ru-RU" altLang="uk-UA" sz="2400" b="1" dirty="0">
                <a:solidFill>
                  <a:srgbClr val="000000"/>
                </a:solidFill>
              </a:rPr>
              <a:t>Звітність про виконання</a:t>
            </a:r>
            <a:endParaRPr lang="ru-RU" altLang="uk-UA" sz="2400" b="1" dirty="0">
              <a:solidFill>
                <a:srgbClr val="0000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2"/>
          <p:cNvSpPr>
            <a:spLocks noGrp="1" noChangeArrowheads="1"/>
          </p:cNvSpPr>
          <p:nvPr>
            <p:ph type="title"/>
          </p:nvPr>
        </p:nvSpPr>
        <p:spPr>
          <a:xfrm>
            <a:off x="457200" y="274638"/>
            <a:ext cx="8229600" cy="796925"/>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2800" b="0" i="0" u="none" strike="noStrike" kern="1200" cap="none" spc="0" normalizeH="0" baseline="0" noProof="0" dirty="0" err="1">
                <a:ln>
                  <a:noFill/>
                </a:ln>
                <a:solidFill>
                  <a:schemeClr val="tx1"/>
                </a:solidFill>
                <a:effectLst/>
                <a:uLnTx/>
                <a:uFillTx/>
                <a:latin typeface="+mj-lt"/>
                <a:ea typeface="+mj-ea"/>
                <a:cs typeface="+mj-cs"/>
              </a:rPr>
              <a:t>Групи</a:t>
            </a:r>
            <a:r>
              <a:rPr kumimoji="0" lang="ru-RU" sz="2800" b="0" i="0" u="none" strike="noStrike" kern="1200" cap="none" spc="0" normalizeH="0" baseline="0" noProof="0" dirty="0">
                <a:ln>
                  <a:noFill/>
                </a:ln>
                <a:solidFill>
                  <a:schemeClr val="tx1"/>
                </a:solidFill>
                <a:effectLst/>
                <a:uLnTx/>
                <a:uFillTx/>
                <a:latin typeface="+mj-lt"/>
                <a:ea typeface="+mj-ea"/>
                <a:cs typeface="+mj-cs"/>
              </a:rPr>
              <a:t> </a:t>
            </a:r>
            <a:r>
              <a:rPr kumimoji="0" lang="ru-RU" sz="2800" b="0" i="0" u="none" strike="noStrike" kern="1200" cap="none" spc="0" normalizeH="0" baseline="0" noProof="0" dirty="0" err="1">
                <a:ln>
                  <a:noFill/>
                </a:ln>
                <a:solidFill>
                  <a:schemeClr val="tx1"/>
                </a:solidFill>
                <a:effectLst/>
                <a:uLnTx/>
                <a:uFillTx/>
                <a:latin typeface="+mj-lt"/>
                <a:ea typeface="+mj-ea"/>
                <a:cs typeface="+mj-cs"/>
              </a:rPr>
              <a:t>процесів</a:t>
            </a:r>
            <a:r>
              <a:rPr kumimoji="0" lang="ru-RU" sz="2800" b="0" i="0" u="none" strike="noStrike" kern="1200" cap="none" spc="0" normalizeH="0" baseline="0" noProof="0" dirty="0">
                <a:ln>
                  <a:noFill/>
                </a:ln>
                <a:solidFill>
                  <a:schemeClr val="tx1"/>
                </a:solidFill>
                <a:effectLst/>
                <a:uLnTx/>
                <a:uFillTx/>
                <a:latin typeface="+mj-lt"/>
                <a:ea typeface="+mj-ea"/>
                <a:cs typeface="+mj-cs"/>
              </a:rPr>
              <a:t> </a:t>
            </a:r>
            <a:r>
              <a:rPr kumimoji="0" lang="ru-RU" sz="2800" b="0" i="0" u="none" strike="noStrike" kern="1200" cap="none" spc="0" normalizeH="0" baseline="0" noProof="0" dirty="0" err="1">
                <a:ln>
                  <a:noFill/>
                </a:ln>
                <a:solidFill>
                  <a:schemeClr val="tx1"/>
                </a:solidFill>
                <a:effectLst/>
                <a:uLnTx/>
                <a:uFillTx/>
                <a:latin typeface="+mj-lt"/>
                <a:ea typeface="+mj-ea"/>
                <a:cs typeface="+mj-cs"/>
              </a:rPr>
              <a:t>керування</a:t>
            </a:r>
            <a:r>
              <a:rPr kumimoji="0" lang="ru-RU" sz="2800" b="0" i="0" u="none" strike="noStrike" kern="1200" cap="none" spc="0" normalizeH="0" baseline="0" noProof="0" dirty="0">
                <a:ln>
                  <a:noFill/>
                </a:ln>
                <a:solidFill>
                  <a:schemeClr val="tx1"/>
                </a:solidFill>
                <a:effectLst/>
                <a:uLnTx/>
                <a:uFillTx/>
                <a:latin typeface="+mj-lt"/>
                <a:ea typeface="+mj-ea"/>
                <a:cs typeface="+mj-cs"/>
              </a:rPr>
              <a:t> </a:t>
            </a:r>
            <a:r>
              <a:rPr kumimoji="0" lang="ru-RU" sz="2800" b="0" i="0" u="none" strike="noStrike" kern="1200" cap="none" spc="0" normalizeH="0" baseline="0" noProof="0" dirty="0" err="1">
                <a:ln>
                  <a:noFill/>
                </a:ln>
                <a:solidFill>
                  <a:schemeClr val="tx1"/>
                </a:solidFill>
                <a:effectLst/>
                <a:uLnTx/>
                <a:uFillTx/>
                <a:latin typeface="+mj-lt"/>
                <a:ea typeface="+mj-ea"/>
                <a:cs typeface="+mj-cs"/>
              </a:rPr>
              <a:t>моделі</a:t>
            </a:r>
            <a:r>
              <a:rPr kumimoji="0" lang="ru-RU" sz="2800" b="0" i="0" u="none" strike="noStrike" kern="1200" cap="none" spc="0" normalizeH="0" baseline="0" noProof="0" dirty="0">
                <a:ln>
                  <a:noFill/>
                </a:ln>
                <a:solidFill>
                  <a:schemeClr val="tx1"/>
                </a:solidFill>
                <a:effectLst/>
                <a:uLnTx/>
                <a:uFillTx/>
                <a:latin typeface="+mj-lt"/>
                <a:ea typeface="+mj-ea"/>
                <a:cs typeface="+mj-cs"/>
              </a:rPr>
              <a:t> ОУПП </a:t>
            </a:r>
            <a:r>
              <a:rPr kumimoji="0" lang="ru-RU" sz="2800" b="0" i="0" u="none" strike="noStrike" kern="1200" cap="none" spc="0" normalizeH="0" baseline="0" noProof="0" dirty="0" err="1">
                <a:ln>
                  <a:noFill/>
                </a:ln>
                <a:solidFill>
                  <a:schemeClr val="tx1"/>
                </a:solidFill>
                <a:effectLst/>
                <a:uLnTx/>
                <a:uFillTx/>
                <a:latin typeface="+mj-lt"/>
                <a:ea typeface="+mj-ea"/>
                <a:cs typeface="+mj-cs"/>
              </a:rPr>
              <a:t>Операційного</a:t>
            </a:r>
            <a:r>
              <a:rPr kumimoji="0" lang="ru-RU" sz="2800" b="0" i="0" u="none" strike="noStrike" kern="1200" cap="none" spc="0" normalizeH="0" baseline="0" noProof="0" dirty="0">
                <a:ln>
                  <a:noFill/>
                </a:ln>
                <a:solidFill>
                  <a:schemeClr val="tx1"/>
                </a:solidFill>
                <a:effectLst/>
                <a:uLnTx/>
                <a:uFillTx/>
                <a:latin typeface="+mj-lt"/>
                <a:ea typeface="+mj-ea"/>
                <a:cs typeface="+mj-cs"/>
              </a:rPr>
              <a:t> </a:t>
            </a:r>
            <a:r>
              <a:rPr kumimoji="0" lang="ru-RU" sz="2800" b="0" i="0" u="none" strike="noStrike" kern="1200" cap="none" spc="0" normalizeH="0" baseline="0" noProof="0" dirty="0" err="1">
                <a:ln>
                  <a:noFill/>
                </a:ln>
                <a:solidFill>
                  <a:schemeClr val="tx1"/>
                </a:solidFill>
                <a:effectLst/>
                <a:uLnTx/>
                <a:uFillTx/>
                <a:latin typeface="+mj-lt"/>
                <a:ea typeface="+mj-ea"/>
                <a:cs typeface="+mj-cs"/>
              </a:rPr>
              <a:t>рівня</a:t>
            </a:r>
            <a:endParaRPr kumimoji="0" lang="ru-RU"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8306" name="Rectangle 3"/>
          <p:cNvSpPr>
            <a:spLocks noGrp="1"/>
          </p:cNvSpPr>
          <p:nvPr>
            <p:ph idx="1"/>
          </p:nvPr>
        </p:nvSpPr>
        <p:spPr/>
        <p:txBody>
          <a:bodyPr vert="horz" wrap="square" lIns="91440" tIns="45720" rIns="91440" bIns="45720" anchor="t" anchorCtr="0"/>
          <a:p>
            <a:pPr eaLnBrk="1" hangingPunct="1">
              <a:buFontTx/>
              <a:buNone/>
            </a:pPr>
            <a:endParaRPr lang="ru-RU" altLang="uk-UA" dirty="0"/>
          </a:p>
          <a:p>
            <a:pPr eaLnBrk="1" hangingPunct="1">
              <a:buFontTx/>
              <a:buNone/>
            </a:pPr>
            <a:endParaRPr lang="ru-RU" altLang="uk-UA" dirty="0"/>
          </a:p>
        </p:txBody>
      </p:sp>
      <p:sp>
        <p:nvSpPr>
          <p:cNvPr id="110596" name="Rectangle 4"/>
          <p:cNvSpPr>
            <a:spLocks noChangeArrowheads="1"/>
          </p:cNvSpPr>
          <p:nvPr/>
        </p:nvSpPr>
        <p:spPr bwMode="auto">
          <a:xfrm>
            <a:off x="3563938" y="1412875"/>
            <a:ext cx="2663825" cy="503238"/>
          </a:xfrm>
          <a:prstGeom prst="rect">
            <a:avLst/>
          </a:prstGeom>
          <a:gradFill rotWithShape="1">
            <a:gsLst>
              <a:gs pos="0">
                <a:schemeClr val="accent1">
                  <a:gamma/>
                  <a:shade val="46275"/>
                  <a:invGamma/>
                  <a:alpha val="70000"/>
                </a:schemeClr>
              </a:gs>
              <a:gs pos="100000">
                <a:schemeClr val="accent1"/>
              </a:gs>
            </a:gsLst>
            <a:path path="shape">
              <a:fillToRect l="50000" t="50000" r="50000" b="50000"/>
            </a:path>
          </a:gradFill>
          <a:ln w="9525" algn="ctr">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Тактичний</a:t>
            </a:r>
            <a:r>
              <a:rPr kumimoji="0" lang="ru-RU"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ru-RU"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рівень</a:t>
            </a:r>
            <a:endParaRPr kumimoji="0" lang="ru-RU"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98308" name="Oval 5"/>
          <p:cNvSpPr/>
          <p:nvPr/>
        </p:nvSpPr>
        <p:spPr>
          <a:xfrm>
            <a:off x="4211638" y="2997200"/>
            <a:ext cx="863600" cy="647700"/>
          </a:xfrm>
          <a:prstGeom prst="ellipse">
            <a:avLst/>
          </a:prstGeom>
          <a:gradFill rotWithShape="1">
            <a:gsLst>
              <a:gs pos="0">
                <a:srgbClr val="5E0000">
                  <a:alpha val="60001"/>
                </a:srgbClr>
              </a:gs>
              <a:gs pos="100000">
                <a:srgbClr val="CC0000"/>
              </a:gs>
            </a:gsLst>
            <a:path path="shape">
              <a:fillToRect l="50000" t="50000" r="50000" b="50000"/>
            </a:path>
            <a:tileRect/>
          </a:gradFill>
          <a:ln w="9525" cap="flat" cmpd="sng">
            <a:solidFill>
              <a:schemeClr val="tx1"/>
            </a:solidFill>
            <a:prstDash val="solid"/>
            <a:round/>
            <a:headEnd type="none" w="med" len="med"/>
            <a:tailEnd type="none" w="med" len="med"/>
          </a:ln>
        </p:spPr>
        <p:txBody>
          <a:bodyPr wrap="none" anchor="ctr" anchorCtr="0"/>
          <a:p>
            <a:pPr algn="ctr">
              <a:buFontTx/>
            </a:pPr>
            <a:r>
              <a:rPr lang="ru-RU" altLang="uk-UA" b="1" dirty="0">
                <a:latin typeface="Arial" panose="020B0604020202020204" pitchFamily="34" charset="0"/>
              </a:rPr>
              <a:t>ПО 1</a:t>
            </a:r>
            <a:endParaRPr lang="ru-RU" altLang="uk-UA" b="1" dirty="0">
              <a:latin typeface="Arial" panose="020B0604020202020204" pitchFamily="34" charset="0"/>
            </a:endParaRPr>
          </a:p>
        </p:txBody>
      </p:sp>
      <p:grpSp>
        <p:nvGrpSpPr>
          <p:cNvPr id="98309" name="Group 6"/>
          <p:cNvGrpSpPr/>
          <p:nvPr/>
        </p:nvGrpSpPr>
        <p:grpSpPr>
          <a:xfrm>
            <a:off x="323850" y="3141663"/>
            <a:ext cx="8280400" cy="3573462"/>
            <a:chOff x="476" y="2024"/>
            <a:chExt cx="4990" cy="2177"/>
          </a:xfrm>
        </p:grpSpPr>
        <p:sp>
          <p:nvSpPr>
            <p:cNvPr id="98310" name="Rectangle 7"/>
            <p:cNvSpPr/>
            <p:nvPr/>
          </p:nvSpPr>
          <p:spPr>
            <a:xfrm>
              <a:off x="476" y="2024"/>
              <a:ext cx="1860" cy="317"/>
            </a:xfrm>
            <a:prstGeom prst="rect">
              <a:avLst/>
            </a:prstGeom>
            <a:gradFill rotWithShape="1">
              <a:gsLst>
                <a:gs pos="0">
                  <a:srgbClr val="5E0000">
                    <a:alpha val="65999"/>
                  </a:srgbClr>
                </a:gs>
                <a:gs pos="100000">
                  <a:srgbClr val="CC0000"/>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lgn="ctr">
                <a:buFontTx/>
              </a:pPr>
              <a:r>
                <a:rPr lang="ru-RU" altLang="uk-UA" sz="2000" dirty="0">
                  <a:latin typeface="Arial" panose="020B0604020202020204" pitchFamily="34" charset="0"/>
                </a:rPr>
                <a:t>Операційний рівень</a:t>
              </a:r>
              <a:endParaRPr lang="ru-RU" altLang="uk-UA" sz="2000" dirty="0">
                <a:latin typeface="Arial" panose="020B0604020202020204" pitchFamily="34" charset="0"/>
              </a:endParaRPr>
            </a:p>
          </p:txBody>
        </p:sp>
        <p:sp>
          <p:nvSpPr>
            <p:cNvPr id="98311" name="Rectangle 8"/>
            <p:cNvSpPr/>
            <p:nvPr/>
          </p:nvSpPr>
          <p:spPr>
            <a:xfrm>
              <a:off x="476" y="2341"/>
              <a:ext cx="4990" cy="1860"/>
            </a:xfrm>
            <a:prstGeom prst="rect">
              <a:avLst/>
            </a:prstGeom>
            <a:gradFill rotWithShape="1">
              <a:gsLst>
                <a:gs pos="0">
                  <a:srgbClr val="5E0000">
                    <a:alpha val="60001"/>
                  </a:srgbClr>
                </a:gs>
                <a:gs pos="100000">
                  <a:srgbClr val="CC0000"/>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p>
              <a:pPr>
                <a:buFontTx/>
              </a:pPr>
              <a:r>
                <a:rPr lang="ru-RU" altLang="uk-UA" b="1" dirty="0">
                  <a:latin typeface="Arial" panose="020B0604020202020204" pitchFamily="34" charset="0"/>
                </a:rPr>
                <a:t>Групи процесів управління:</a:t>
              </a:r>
              <a:endParaRPr lang="ru-RU" altLang="uk-UA" b="1" dirty="0">
                <a:latin typeface="Arial" panose="020B0604020202020204" pitchFamily="34" charset="0"/>
              </a:endParaRPr>
            </a:p>
            <a:p>
              <a:pPr>
                <a:buFontTx/>
              </a:pPr>
              <a:r>
                <a:rPr lang="ru-RU" altLang="uk-UA" b="1" dirty="0">
                  <a:latin typeface="Arial" panose="020B0604020202020204" pitchFamily="34" charset="0"/>
                </a:rPr>
                <a:t>1. Перевірка змісту проєкту</a:t>
              </a:r>
              <a:endParaRPr lang="ru-RU" altLang="uk-UA" b="1" dirty="0">
                <a:latin typeface="Arial" panose="020B0604020202020204" pitchFamily="34" charset="0"/>
              </a:endParaRPr>
            </a:p>
            <a:p>
              <a:pPr>
                <a:buFontTx/>
              </a:pPr>
              <a:r>
                <a:rPr lang="ru-RU" altLang="uk-UA" b="1" dirty="0">
                  <a:latin typeface="Arial" panose="020B0604020202020204" pitchFamily="34" charset="0"/>
                </a:rPr>
                <a:t>2. Управління виконанням плану проєкту</a:t>
              </a:r>
              <a:endParaRPr lang="ru-RU" altLang="uk-UA" b="1" dirty="0">
                <a:latin typeface="Arial" panose="020B0604020202020204" pitchFamily="34" charset="0"/>
              </a:endParaRPr>
            </a:p>
            <a:p>
              <a:pPr>
                <a:buFontTx/>
              </a:pPr>
              <a:r>
                <a:rPr lang="ru-RU" altLang="uk-UA" b="1" dirty="0">
                  <a:latin typeface="Arial" panose="020B0604020202020204" pitchFamily="34" charset="0"/>
                </a:rPr>
                <a:t>3. Робота з командою</a:t>
              </a:r>
              <a:endParaRPr lang="ru-RU" altLang="uk-UA" b="1" dirty="0">
                <a:latin typeface="Arial" panose="020B0604020202020204" pitchFamily="34" charset="0"/>
              </a:endParaRPr>
            </a:p>
            <a:p>
              <a:pPr>
                <a:buFontTx/>
              </a:pPr>
              <a:r>
                <a:rPr lang="ru-RU" altLang="uk-UA" b="1" dirty="0">
                  <a:latin typeface="Arial" panose="020B0604020202020204" pitchFamily="34" charset="0"/>
                </a:rPr>
                <a:t>4. Робота з постачальниками</a:t>
              </a:r>
              <a:endParaRPr lang="ru-RU" altLang="uk-UA" b="1" dirty="0">
                <a:latin typeface="Arial" panose="020B0604020202020204" pitchFamily="34" charset="0"/>
              </a:endParaRPr>
            </a:p>
            <a:p>
              <a:pPr>
                <a:buFontTx/>
              </a:pPr>
              <a:r>
                <a:rPr lang="ru-RU" altLang="uk-UA" b="1" dirty="0">
                  <a:latin typeface="Arial" panose="020B0604020202020204" pitchFamily="34" charset="0"/>
                </a:rPr>
                <a:t>5. Забезпечення та контроль якості</a:t>
              </a:r>
              <a:endParaRPr lang="ru-RU" altLang="uk-UA" b="1" dirty="0">
                <a:latin typeface="Arial" panose="020B0604020202020204" pitchFamily="34" charset="0"/>
              </a:endParaRPr>
            </a:p>
            <a:p>
              <a:pPr>
                <a:buFontTx/>
              </a:pPr>
              <a:r>
                <a:rPr lang="ru-RU" altLang="uk-UA" b="1" dirty="0">
                  <a:latin typeface="Arial" panose="020B0604020202020204" pitchFamily="34" charset="0"/>
                </a:rPr>
                <a:t>6. Контроль виконання календарного плану</a:t>
              </a:r>
              <a:endParaRPr lang="ru-RU" altLang="uk-UA" b="1" dirty="0">
                <a:latin typeface="Arial" panose="020B0604020202020204" pitchFamily="34" charset="0"/>
              </a:endParaRPr>
            </a:p>
            <a:p>
              <a:pPr>
                <a:buFontTx/>
              </a:pPr>
              <a:r>
                <a:rPr lang="ru-RU" altLang="uk-UA" b="1" dirty="0">
                  <a:latin typeface="Arial" panose="020B0604020202020204" pitchFamily="34" charset="0"/>
                </a:rPr>
                <a:t>7. Контроль вартості робіт, які виконані</a:t>
              </a:r>
              <a:endParaRPr lang="ru-RU" altLang="uk-UA" b="1" dirty="0">
                <a:latin typeface="Arial" panose="020B0604020202020204" pitchFamily="34" charset="0"/>
              </a:endParaRPr>
            </a:p>
            <a:p>
              <a:pPr>
                <a:buFontTx/>
              </a:pPr>
              <a:r>
                <a:rPr lang="ru-RU" altLang="uk-UA" b="1" dirty="0">
                  <a:latin typeface="Arial" panose="020B0604020202020204" pitchFamily="34" charset="0"/>
                </a:rPr>
                <a:t>8. Відстеження та впровадження змін змісту проєкту</a:t>
              </a:r>
              <a:endParaRPr lang="ru-RU" altLang="uk-UA" b="1" dirty="0">
                <a:latin typeface="Arial" panose="020B0604020202020204" pitchFamily="34" charset="0"/>
              </a:endParaRPr>
            </a:p>
            <a:p>
              <a:pPr>
                <a:buFontTx/>
              </a:pPr>
              <a:r>
                <a:rPr lang="ru-RU" altLang="uk-UA" b="1" dirty="0">
                  <a:latin typeface="Arial" panose="020B0604020202020204" pitchFamily="34" charset="0"/>
                </a:rPr>
                <a:t>9. Відстеження ризикових подій</a:t>
              </a:r>
              <a:endParaRPr lang="ru-RU" altLang="uk-UA" b="1" dirty="0">
                <a:latin typeface="Arial" panose="020B0604020202020204" pitchFamily="34" charset="0"/>
              </a:endParaRPr>
            </a:p>
            <a:p>
              <a:pPr>
                <a:buFontTx/>
              </a:pPr>
              <a:r>
                <a:rPr lang="ru-RU" altLang="uk-UA" b="1" dirty="0">
                  <a:latin typeface="Arial" panose="020B0604020202020204" pitchFamily="34" charset="0"/>
                </a:rPr>
                <a:t>10. Поширення інформації та звітність щодо виконання проєкту</a:t>
              </a:r>
              <a:endParaRPr lang="ru-RU" altLang="uk-UA" b="1" dirty="0">
                <a:latin typeface="Arial" panose="020B0604020202020204" pitchFamily="34" charset="0"/>
              </a:endParaRPr>
            </a:p>
          </p:txBody>
        </p:sp>
      </p:grpSp>
      <p:sp>
        <p:nvSpPr>
          <p:cNvPr id="98312" name="Line 9"/>
          <p:cNvSpPr/>
          <p:nvPr/>
        </p:nvSpPr>
        <p:spPr>
          <a:xfrm>
            <a:off x="4284663" y="1916113"/>
            <a:ext cx="0" cy="1225550"/>
          </a:xfrm>
          <a:prstGeom prst="line">
            <a:avLst/>
          </a:prstGeom>
          <a:ln w="12700" cap="flat" cmpd="sng">
            <a:solidFill>
              <a:schemeClr val="tx1"/>
            </a:solidFill>
            <a:prstDash val="solid"/>
            <a:round/>
            <a:headEnd type="none" w="med" len="med"/>
            <a:tailEnd type="stealth" w="lg" len="lg"/>
          </a:ln>
        </p:spPr>
      </p:sp>
      <p:sp>
        <p:nvSpPr>
          <p:cNvPr id="98313" name="Line 10"/>
          <p:cNvSpPr/>
          <p:nvPr/>
        </p:nvSpPr>
        <p:spPr>
          <a:xfrm flipV="1">
            <a:off x="5003800" y="1916113"/>
            <a:ext cx="0" cy="1296987"/>
          </a:xfrm>
          <a:prstGeom prst="line">
            <a:avLst/>
          </a:prstGeom>
          <a:ln w="9525" cap="flat" cmpd="sng">
            <a:solidFill>
              <a:schemeClr val="tx1"/>
            </a:solidFill>
            <a:prstDash val="solid"/>
            <a:round/>
            <a:headEnd type="none" w="med" len="med"/>
            <a:tailEnd type="stealth" w="lg" len="lg"/>
          </a:ln>
        </p:spPr>
      </p:sp>
      <p:sp>
        <p:nvSpPr>
          <p:cNvPr id="98314" name="Rectangle 11"/>
          <p:cNvSpPr/>
          <p:nvPr/>
        </p:nvSpPr>
        <p:spPr>
          <a:xfrm>
            <a:off x="1116013" y="2060575"/>
            <a:ext cx="2951162" cy="792163"/>
          </a:xfrm>
          <a:prstGeom prst="rect">
            <a:avLst/>
          </a:prstGeom>
          <a:noFill/>
          <a:ln w="9525">
            <a:noFill/>
          </a:ln>
        </p:spPr>
        <p:txBody>
          <a:bodyPr wrap="none" anchor="ctr" anchorCtr="0"/>
          <a:p>
            <a:pPr algn="ctr">
              <a:buFontTx/>
            </a:pPr>
            <a:r>
              <a:rPr lang="ru-RU" altLang="uk-UA" sz="1400" b="1" dirty="0">
                <a:latin typeface="Arial" panose="020B0604020202020204" pitchFamily="34" charset="0"/>
              </a:rPr>
              <a:t>Генеральний план проєкту (WBS; </a:t>
            </a:r>
            <a:endParaRPr lang="ru-RU" altLang="uk-UA" sz="1400" b="1" dirty="0">
              <a:latin typeface="Arial" panose="020B0604020202020204" pitchFamily="34" charset="0"/>
            </a:endParaRPr>
          </a:p>
          <a:p>
            <a:pPr algn="ctr">
              <a:buFontTx/>
            </a:pPr>
            <a:r>
              <a:rPr lang="ru-RU" altLang="uk-UA" sz="1400" b="1" dirty="0">
                <a:latin typeface="Arial" panose="020B0604020202020204" pitchFamily="34" charset="0"/>
              </a:rPr>
              <a:t>OBS; бюджет; кал. план; план </a:t>
            </a:r>
            <a:endParaRPr lang="ru-RU" altLang="uk-UA" sz="1400" b="1" dirty="0">
              <a:latin typeface="Arial" panose="020B0604020202020204" pitchFamily="34" charset="0"/>
            </a:endParaRPr>
          </a:p>
          <a:p>
            <a:pPr algn="ctr">
              <a:buFontTx/>
            </a:pPr>
            <a:r>
              <a:rPr lang="ru-RU" altLang="uk-UA" sz="1400" b="1" dirty="0">
                <a:latin typeface="Arial" panose="020B0604020202020204" pitchFamily="34" charset="0"/>
              </a:rPr>
              <a:t>упр. закупівлями, якістюі т.д.), зміни</a:t>
            </a:r>
            <a:endParaRPr lang="ru-RU" altLang="uk-UA" sz="1400" b="1" dirty="0">
              <a:latin typeface="Arial" panose="020B0604020202020204" pitchFamily="34" charset="0"/>
            </a:endParaRPr>
          </a:p>
        </p:txBody>
      </p:sp>
      <p:sp>
        <p:nvSpPr>
          <p:cNvPr id="98315" name="Rectangle 12"/>
          <p:cNvSpPr/>
          <p:nvPr/>
        </p:nvSpPr>
        <p:spPr>
          <a:xfrm>
            <a:off x="5076825" y="2060575"/>
            <a:ext cx="2160588" cy="719138"/>
          </a:xfrm>
          <a:prstGeom prst="rect">
            <a:avLst/>
          </a:prstGeom>
          <a:noFill/>
          <a:ln w="9525">
            <a:noFill/>
          </a:ln>
        </p:spPr>
        <p:txBody>
          <a:bodyPr wrap="none" anchor="ctr" anchorCtr="0"/>
          <a:p>
            <a:pPr algn="ctr">
              <a:buFontTx/>
            </a:pPr>
            <a:r>
              <a:rPr lang="ru-RU" altLang="uk-UA" sz="1400" b="1" dirty="0">
                <a:latin typeface="Arial" panose="020B0604020202020204" pitchFamily="34" charset="0"/>
              </a:rPr>
              <a:t>Інформація та звіти</a:t>
            </a:r>
            <a:endParaRPr lang="ru-RU" altLang="uk-UA" sz="1400" b="1" dirty="0">
              <a:latin typeface="Arial" panose="020B0604020202020204" pitchFamily="34" charset="0"/>
            </a:endParaRPr>
          </a:p>
          <a:p>
            <a:pPr algn="ctr">
              <a:buFontTx/>
            </a:pPr>
            <a:r>
              <a:rPr lang="ru-RU" altLang="uk-UA" sz="1400" b="1" dirty="0">
                <a:latin typeface="Arial" panose="020B0604020202020204" pitchFamily="34" charset="0"/>
              </a:rPr>
              <a:t>про виконання та</a:t>
            </a:r>
            <a:endParaRPr lang="ru-RU" altLang="uk-UA" sz="1400" b="1" dirty="0">
              <a:latin typeface="Arial" panose="020B0604020202020204" pitchFamily="34" charset="0"/>
            </a:endParaRPr>
          </a:p>
          <a:p>
            <a:pPr algn="ctr">
              <a:buFontTx/>
            </a:pPr>
            <a:r>
              <a:rPr lang="ru-RU" altLang="uk-UA" sz="1400" b="1" dirty="0">
                <a:latin typeface="Arial" panose="020B0604020202020204" pitchFamily="34" charset="0"/>
              </a:rPr>
              <a:t>стан проєкту</a:t>
            </a:r>
            <a:endParaRPr lang="ru-RU" altLang="uk-UA" sz="1400" b="1" dirty="0">
              <a:latin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noChangeArrowheads="1"/>
          </p:cNvSpPr>
          <p:nvPr>
            <p:ph type="title"/>
          </p:nvPr>
        </p:nvSpPr>
        <p:spPr>
          <a:xfrm>
            <a:off x="0" y="476250"/>
            <a:ext cx="9144000" cy="114300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2800" b="1" i="0" u="none" strike="noStrike" kern="1200" cap="none" spc="0" normalizeH="0" baseline="0" noProof="0" dirty="0">
                <a:ln>
                  <a:noFill/>
                </a:ln>
                <a:solidFill>
                  <a:schemeClr val="tx1"/>
                </a:solidFill>
                <a:effectLst/>
                <a:uLnTx/>
                <a:uFillTx/>
                <a:latin typeface="+mj-lt"/>
                <a:ea typeface="+mj-ea"/>
                <a:cs typeface="+mj-cs"/>
              </a:rPr>
              <a:t>До </a:t>
            </a:r>
            <a:r>
              <a:rPr kumimoji="0" lang="ru-RU" sz="2800" b="1" i="0" u="none" strike="noStrike" kern="1200" cap="none" spc="0" normalizeH="0" baseline="0" noProof="0" dirty="0" err="1">
                <a:ln>
                  <a:noFill/>
                </a:ln>
                <a:solidFill>
                  <a:schemeClr val="tx1"/>
                </a:solidFill>
                <a:effectLst/>
                <a:uLnTx/>
                <a:uFillTx/>
                <a:latin typeface="+mj-lt"/>
                <a:ea typeface="+mj-ea"/>
                <a:cs typeface="+mj-cs"/>
              </a:rPr>
              <a:t>загальних</a:t>
            </a:r>
            <a:r>
              <a:rPr kumimoji="0" lang="ru-RU" sz="2800" b="1" i="0" u="none" strike="noStrike" kern="1200" cap="none" spc="0" normalizeH="0" baseline="0" noProof="0" dirty="0">
                <a:ln>
                  <a:noFill/>
                </a:ln>
                <a:solidFill>
                  <a:schemeClr val="tx1"/>
                </a:solidFill>
                <a:effectLst/>
                <a:uLnTx/>
                <a:uFillTx/>
                <a:latin typeface="+mj-lt"/>
                <a:ea typeface="+mj-ea"/>
                <a:cs typeface="+mj-cs"/>
              </a:rPr>
              <a:t> рис </a:t>
            </a:r>
            <a:r>
              <a:rPr kumimoji="0" lang="ru-RU" sz="2800" b="1" i="0" u="none" strike="noStrike" kern="1200" cap="none" spc="0" normalizeH="0" baseline="0" noProof="0" dirty="0" err="1">
                <a:ln>
                  <a:noFill/>
                </a:ln>
                <a:solidFill>
                  <a:schemeClr val="tx1"/>
                </a:solidFill>
                <a:effectLst/>
                <a:uLnTx/>
                <a:uFillTx/>
                <a:latin typeface="+mj-lt"/>
                <a:ea typeface="+mj-ea"/>
                <a:cs typeface="+mj-cs"/>
              </a:rPr>
              <a:t>офісу</a:t>
            </a:r>
            <a:r>
              <a:rPr kumimoji="0" lang="ru-RU" sz="2800" b="1" i="0" u="none" strike="noStrike" kern="1200" cap="none" spc="0" normalizeH="0" baseline="0" noProof="0" dirty="0">
                <a:ln>
                  <a:noFill/>
                </a:ln>
                <a:solidFill>
                  <a:schemeClr val="tx1"/>
                </a:solidFill>
                <a:effectLst/>
                <a:uLnTx/>
                <a:uFillTx/>
                <a:latin typeface="+mj-lt"/>
                <a:ea typeface="+mj-ea"/>
                <a:cs typeface="+mj-cs"/>
              </a:rPr>
              <a:t> з </a:t>
            </a:r>
            <a:r>
              <a:rPr kumimoji="0" lang="ru-RU" sz="2800" b="1" i="0" u="none" strike="noStrike" kern="1200" cap="none" spc="0" normalizeH="0" baseline="0" noProof="0" dirty="0" err="1">
                <a:ln>
                  <a:noFill/>
                </a:ln>
                <a:solidFill>
                  <a:schemeClr val="tx1"/>
                </a:solidFill>
                <a:effectLst/>
                <a:uLnTx/>
                <a:uFillTx/>
                <a:latin typeface="+mj-lt"/>
                <a:ea typeface="+mj-ea"/>
                <a:cs typeface="+mj-cs"/>
              </a:rPr>
              <a:t>управління</a:t>
            </a:r>
            <a:r>
              <a:rPr kumimoji="0" lang="ru-RU" sz="2800" b="1" i="0" u="none" strike="noStrike" kern="1200" cap="none" spc="0" normalizeH="0" baseline="0" noProof="0" dirty="0">
                <a:ln>
                  <a:noFill/>
                </a:ln>
                <a:solidFill>
                  <a:schemeClr val="tx1"/>
                </a:solidFill>
                <a:effectLst/>
                <a:uLnTx/>
                <a:uFillTx/>
                <a:latin typeface="+mj-lt"/>
                <a:ea typeface="+mj-ea"/>
                <a:cs typeface="+mj-cs"/>
              </a:rPr>
              <a:t> </a:t>
            </a:r>
            <a:r>
              <a:rPr kumimoji="0" lang="ru-RU" sz="2800" b="1" i="0" u="none" strike="noStrike" kern="1200" cap="none" spc="0" normalizeH="0" baseline="0" noProof="0" dirty="0" err="1" smtClean="0">
                <a:ln>
                  <a:noFill/>
                </a:ln>
                <a:solidFill>
                  <a:schemeClr val="tx1"/>
                </a:solidFill>
                <a:effectLst/>
                <a:uLnTx/>
                <a:uFillTx/>
                <a:latin typeface="+mj-lt"/>
                <a:ea typeface="+mj-ea"/>
                <a:cs typeface="+mj-cs"/>
              </a:rPr>
              <a:t>проєктами</a:t>
            </a:r>
            <a:r>
              <a:rPr kumimoji="0" lang="ru-RU" sz="28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2800" b="1" i="0" u="none" strike="noStrike" kern="1200" cap="none" spc="0" normalizeH="0" baseline="0" noProof="0" dirty="0">
                <a:ln>
                  <a:noFill/>
                </a:ln>
                <a:solidFill>
                  <a:schemeClr val="tx1"/>
                </a:solidFill>
                <a:effectLst/>
                <a:uLnTx/>
                <a:uFillTx/>
                <a:latin typeface="+mj-lt"/>
                <a:ea typeface="+mj-ea"/>
                <a:cs typeface="+mj-cs"/>
              </a:rPr>
              <a:t>та </a:t>
            </a:r>
            <a:r>
              <a:rPr kumimoji="0" lang="ru-RU" sz="2800" b="1" i="0" u="none" strike="noStrike" kern="1200" cap="none" spc="0" normalizeH="0" baseline="0" noProof="0" dirty="0" err="1">
                <a:ln>
                  <a:noFill/>
                </a:ln>
                <a:solidFill>
                  <a:schemeClr val="tx1"/>
                </a:solidFill>
                <a:effectLst/>
                <a:uLnTx/>
                <a:uFillTx/>
                <a:latin typeface="+mj-lt"/>
                <a:ea typeface="+mj-ea"/>
                <a:cs typeface="+mj-cs"/>
              </a:rPr>
              <a:t>програмами</a:t>
            </a:r>
            <a:r>
              <a:rPr kumimoji="0" lang="ru-RU" sz="2800" b="1" i="0" u="none" strike="noStrike" kern="1200" cap="none" spc="0" normalizeH="0" baseline="0" noProof="0" dirty="0">
                <a:ln>
                  <a:noFill/>
                </a:ln>
                <a:solidFill>
                  <a:schemeClr val="tx1"/>
                </a:solidFill>
                <a:effectLst/>
                <a:uLnTx/>
                <a:uFillTx/>
                <a:latin typeface="+mj-lt"/>
                <a:ea typeface="+mj-ea"/>
                <a:cs typeface="+mj-cs"/>
              </a:rPr>
              <a:t>, </a:t>
            </a:r>
            <a:r>
              <a:rPr kumimoji="0" lang="ru-RU" sz="2800" b="1" i="0" u="none" strike="noStrike" kern="1200" cap="none" spc="0" normalizeH="0" baseline="0" noProof="0" dirty="0" err="1">
                <a:ln>
                  <a:noFill/>
                </a:ln>
                <a:solidFill>
                  <a:schemeClr val="tx1"/>
                </a:solidFill>
                <a:effectLst/>
                <a:uLnTx/>
                <a:uFillTx/>
                <a:latin typeface="+mj-lt"/>
                <a:ea typeface="+mj-ea"/>
                <a:cs typeface="+mj-cs"/>
              </a:rPr>
              <a:t>незалежно</a:t>
            </a:r>
            <a:r>
              <a:rPr kumimoji="0" lang="ru-RU" sz="2800" b="1" i="0" u="none" strike="noStrike" kern="1200" cap="none" spc="0" normalizeH="0" baseline="0" noProof="0" dirty="0">
                <a:ln>
                  <a:noFill/>
                </a:ln>
                <a:solidFill>
                  <a:schemeClr val="tx1"/>
                </a:solidFill>
                <a:effectLst/>
                <a:uLnTx/>
                <a:uFillTx/>
                <a:latin typeface="+mj-lt"/>
                <a:ea typeface="+mj-ea"/>
                <a:cs typeface="+mj-cs"/>
              </a:rPr>
              <a:t> </a:t>
            </a:r>
            <a:r>
              <a:rPr kumimoji="0" lang="ru-RU" sz="2800" b="1" i="0" u="none" strike="noStrike" kern="1200" cap="none" spc="0" normalizeH="0" baseline="0" noProof="0" dirty="0" err="1">
                <a:ln>
                  <a:noFill/>
                </a:ln>
                <a:solidFill>
                  <a:schemeClr val="tx1"/>
                </a:solidFill>
                <a:effectLst/>
                <a:uLnTx/>
                <a:uFillTx/>
                <a:latin typeface="+mj-lt"/>
                <a:ea typeface="+mj-ea"/>
                <a:cs typeface="+mj-cs"/>
              </a:rPr>
              <a:t>від</a:t>
            </a:r>
            <a:r>
              <a:rPr kumimoji="0" lang="ru-RU" sz="2800" b="1" i="0" u="none" strike="noStrike" kern="1200" cap="none" spc="0" normalizeH="0" baseline="0" noProof="0" dirty="0">
                <a:ln>
                  <a:noFill/>
                </a:ln>
                <a:solidFill>
                  <a:schemeClr val="tx1"/>
                </a:solidFill>
                <a:effectLst/>
                <a:uLnTx/>
                <a:uFillTx/>
                <a:latin typeface="+mj-lt"/>
                <a:ea typeface="+mj-ea"/>
                <a:cs typeface="+mj-cs"/>
              </a:rPr>
              <a:t> виду </a:t>
            </a:r>
            <a:r>
              <a:rPr kumimoji="0" lang="ru-RU" sz="2800" b="1" i="0" u="none" strike="noStrike" kern="1200" cap="none" spc="0" normalizeH="0" baseline="0" noProof="0" dirty="0" err="1">
                <a:ln>
                  <a:noFill/>
                </a:ln>
                <a:solidFill>
                  <a:schemeClr val="tx1"/>
                </a:solidFill>
                <a:effectLst/>
                <a:uLnTx/>
                <a:uFillTx/>
                <a:latin typeface="+mj-lt"/>
                <a:ea typeface="+mj-ea"/>
                <a:cs typeface="+mj-cs"/>
              </a:rPr>
              <a:t>управління</a:t>
            </a:r>
            <a:r>
              <a:rPr kumimoji="0" lang="ru-RU" sz="2800" b="1" i="0" u="none" strike="noStrike" kern="1200" cap="none" spc="0" normalizeH="0" baseline="0" noProof="0" dirty="0">
                <a:ln>
                  <a:noFill/>
                </a:ln>
                <a:solidFill>
                  <a:schemeClr val="tx1"/>
                </a:solidFill>
                <a:effectLst/>
                <a:uLnTx/>
                <a:uFillTx/>
                <a:latin typeface="+mj-lt"/>
                <a:ea typeface="+mj-ea"/>
                <a:cs typeface="+mj-cs"/>
              </a:rPr>
              <a:t>, </a:t>
            </a:r>
            <a:r>
              <a:rPr kumimoji="0" lang="ru-RU" sz="2800" b="1" i="0" u="none" strike="noStrike" kern="1200" cap="none" spc="0" normalizeH="0" baseline="0" noProof="0" dirty="0" err="1">
                <a:ln>
                  <a:noFill/>
                </a:ln>
                <a:solidFill>
                  <a:schemeClr val="tx1"/>
                </a:solidFill>
                <a:effectLst/>
                <a:uLnTx/>
                <a:uFillTx/>
                <a:latin typeface="+mj-lt"/>
                <a:ea typeface="+mj-ea"/>
                <a:cs typeface="+mj-cs"/>
              </a:rPr>
              <a:t>слід</a:t>
            </a:r>
            <a:r>
              <a:rPr kumimoji="0" lang="ru-RU" sz="2800" b="1" i="0" u="none" strike="noStrike" kern="1200" cap="none" spc="0" normalizeH="0" baseline="0" noProof="0" dirty="0">
                <a:ln>
                  <a:noFill/>
                </a:ln>
                <a:solidFill>
                  <a:schemeClr val="tx1"/>
                </a:solidFill>
                <a:effectLst/>
                <a:uLnTx/>
                <a:uFillTx/>
                <a:latin typeface="+mj-lt"/>
                <a:ea typeface="+mj-ea"/>
                <a:cs typeface="+mj-cs"/>
              </a:rPr>
              <a:t> </a:t>
            </a:r>
            <a:r>
              <a:rPr kumimoji="0" lang="ru-RU" sz="2800" b="1" i="0" u="none" strike="noStrike" kern="1200" cap="none" spc="0" normalizeH="0" baseline="0" noProof="0" dirty="0" err="1">
                <a:ln>
                  <a:noFill/>
                </a:ln>
                <a:solidFill>
                  <a:schemeClr val="tx1"/>
                </a:solidFill>
                <a:effectLst/>
                <a:uLnTx/>
                <a:uFillTx/>
                <a:latin typeface="+mj-lt"/>
                <a:ea typeface="+mj-ea"/>
                <a:cs typeface="+mj-cs"/>
              </a:rPr>
              <a:t>віднести</a:t>
            </a:r>
            <a:r>
              <a:rPr kumimoji="0" lang="ru-RU" sz="2800" b="1" i="0" u="none" strike="noStrike" kern="1200" cap="none" spc="0" normalizeH="0" baseline="0" noProof="0" dirty="0">
                <a:ln>
                  <a:noFill/>
                </a:ln>
                <a:solidFill>
                  <a:schemeClr val="tx1"/>
                </a:solidFill>
                <a:effectLst/>
                <a:uLnTx/>
                <a:uFillTx/>
                <a:latin typeface="+mj-lt"/>
                <a:ea typeface="+mj-ea"/>
                <a:cs typeface="+mj-cs"/>
              </a:rPr>
              <a:t>:</a:t>
            </a:r>
            <a:endParaRPr kumimoji="0" lang="ru-RU"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9330" name="Rectangle 3"/>
          <p:cNvSpPr>
            <a:spLocks noGrp="1"/>
          </p:cNvSpPr>
          <p:nvPr>
            <p:ph idx="1"/>
          </p:nvPr>
        </p:nvSpPr>
        <p:spPr/>
        <p:txBody>
          <a:bodyPr vert="horz" wrap="square" lIns="91440" tIns="45720" rIns="91440" bIns="45720" anchor="t" anchorCtr="0"/>
          <a:p>
            <a:pPr eaLnBrk="1" hangingPunct="1">
              <a:lnSpc>
                <a:spcPct val="80000"/>
              </a:lnSpc>
            </a:pPr>
            <a:r>
              <a:rPr lang="ru-RU" altLang="uk-UA" sz="2800" dirty="0"/>
              <a:t>обов'язковість визначення цілей проєктів, завдань проєктів, обсягів проєктів, термінів, бюджетів та стандартів якості;</a:t>
            </a:r>
            <a:endParaRPr lang="ru-RU" altLang="uk-UA" sz="2800" dirty="0"/>
          </a:p>
          <a:p>
            <a:pPr eaLnBrk="1" hangingPunct="1">
              <a:lnSpc>
                <a:spcPct val="80000"/>
              </a:lnSpc>
            </a:pPr>
            <a:r>
              <a:rPr lang="ru-RU" altLang="uk-UA" sz="2800" dirty="0"/>
              <a:t>наявність узгодженої системи керівної та звітної документації за проєктами;</a:t>
            </a:r>
            <a:endParaRPr lang="ru-RU" altLang="uk-UA" sz="2800" dirty="0"/>
          </a:p>
          <a:p>
            <a:pPr eaLnBrk="1" hangingPunct="1">
              <a:lnSpc>
                <a:spcPct val="80000"/>
              </a:lnSpc>
            </a:pPr>
            <a:r>
              <a:rPr lang="ru-RU" altLang="uk-UA" sz="2800" dirty="0"/>
              <a:t>необхідність вирішення неминучих проблем та конфліктів ресурсів;</a:t>
            </a:r>
            <a:endParaRPr lang="ru-RU" altLang="uk-UA" sz="2800" dirty="0"/>
          </a:p>
          <a:p>
            <a:pPr eaLnBrk="1" hangingPunct="1">
              <a:lnSpc>
                <a:spcPct val="80000"/>
              </a:lnSpc>
            </a:pPr>
            <a:r>
              <a:rPr lang="ru-RU" altLang="uk-UA" sz="2800" dirty="0"/>
              <a:t>залучення до проєкту великої кількості підрозділів або юридичних осіб, які мають свою культуру ведення бізнесу.</a:t>
            </a:r>
            <a:endParaRPr lang="ru-RU" altLang="uk-UA" sz="28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noChangeArrowheads="1"/>
          </p:cNvSpPr>
          <p:nvPr>
            <p:ph type="title"/>
          </p:nvPr>
        </p:nvSpPr>
        <p:spPr>
          <a:xfrm>
            <a:off x="539750" y="476250"/>
            <a:ext cx="8229600" cy="114300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4000" b="1" i="0" u="none" strike="noStrike" kern="1200" cap="none" spc="0" normalizeH="0" baseline="0" noProof="0" dirty="0">
                <a:ln>
                  <a:noFill/>
                </a:ln>
                <a:solidFill>
                  <a:schemeClr val="tx1"/>
                </a:solidFill>
                <a:effectLst/>
                <a:uLnTx/>
                <a:uFillTx/>
                <a:latin typeface="+mj-lt"/>
                <a:ea typeface="+mj-ea"/>
                <a:cs typeface="+mj-cs"/>
              </a:rPr>
              <a:t>Коли </a:t>
            </a:r>
            <a:r>
              <a:rPr kumimoji="0" lang="ru-RU" sz="4000" b="1" i="0" u="none" strike="noStrike" kern="1200" cap="none" spc="0" normalizeH="0" baseline="0" noProof="0" dirty="0" err="1">
                <a:ln>
                  <a:noFill/>
                </a:ln>
                <a:solidFill>
                  <a:schemeClr val="tx1"/>
                </a:solidFill>
                <a:effectLst/>
                <a:uLnTx/>
                <a:uFillTx/>
                <a:latin typeface="+mj-lt"/>
                <a:ea typeface="+mj-ea"/>
                <a:cs typeface="+mj-cs"/>
              </a:rPr>
              <a:t>стає</a:t>
            </a:r>
            <a:r>
              <a:rPr kumimoji="0" lang="ru-RU" sz="4000" b="1" i="0" u="none" strike="noStrike" kern="1200" cap="none" spc="0" normalizeH="0" baseline="0" noProof="0" dirty="0">
                <a:ln>
                  <a:noFill/>
                </a:ln>
                <a:solidFill>
                  <a:schemeClr val="tx1"/>
                </a:solidFill>
                <a:effectLst/>
                <a:uLnTx/>
                <a:uFillTx/>
                <a:latin typeface="+mj-lt"/>
                <a:ea typeface="+mj-ea"/>
                <a:cs typeface="+mj-cs"/>
              </a:rPr>
              <a:t> </a:t>
            </a:r>
            <a:r>
              <a:rPr kumimoji="0" lang="ru-RU" sz="4000" b="1" i="0" u="none" strike="noStrike" kern="1200" cap="none" spc="0" normalizeH="0" baseline="0" noProof="0" dirty="0" err="1">
                <a:ln>
                  <a:noFill/>
                </a:ln>
                <a:solidFill>
                  <a:schemeClr val="tx1"/>
                </a:solidFill>
                <a:effectLst/>
                <a:uLnTx/>
                <a:uFillTx/>
                <a:latin typeface="+mj-lt"/>
                <a:ea typeface="+mj-ea"/>
                <a:cs typeface="+mj-cs"/>
              </a:rPr>
              <a:t>потрібний</a:t>
            </a:r>
            <a:r>
              <a:rPr kumimoji="0" lang="ru-RU" sz="4000" b="1" i="0" u="none" strike="noStrike" kern="1200" cap="none" spc="0" normalizeH="0" baseline="0" noProof="0" dirty="0">
                <a:ln>
                  <a:noFill/>
                </a:ln>
                <a:solidFill>
                  <a:schemeClr val="tx1"/>
                </a:solidFill>
                <a:effectLst/>
                <a:uLnTx/>
                <a:uFillTx/>
                <a:latin typeface="+mj-lt"/>
                <a:ea typeface="+mj-ea"/>
                <a:cs typeface="+mj-cs"/>
              </a:rPr>
              <a:t> </a:t>
            </a:r>
            <a:r>
              <a:rPr kumimoji="0" lang="ru-RU" sz="4000" b="1" i="0" u="none" strike="noStrike" kern="1200" cap="none" spc="0" normalizeH="0" baseline="0" noProof="0" dirty="0" err="1" smtClean="0">
                <a:ln>
                  <a:noFill/>
                </a:ln>
                <a:solidFill>
                  <a:schemeClr val="tx1"/>
                </a:solidFill>
                <a:effectLst/>
                <a:uLnTx/>
                <a:uFillTx/>
                <a:latin typeface="+mj-lt"/>
                <a:ea typeface="+mj-ea"/>
                <a:cs typeface="+mj-cs"/>
              </a:rPr>
              <a:t>проєктний</a:t>
            </a:r>
            <a:r>
              <a:rPr kumimoji="0" lang="ru-RU" sz="40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4000" b="1" i="0" u="none" strike="noStrike" kern="1200" cap="none" spc="0" normalizeH="0" baseline="0" noProof="0" dirty="0" err="1">
                <a:ln>
                  <a:noFill/>
                </a:ln>
                <a:solidFill>
                  <a:schemeClr val="tx1"/>
                </a:solidFill>
                <a:effectLst/>
                <a:uLnTx/>
                <a:uFillTx/>
                <a:latin typeface="+mj-lt"/>
                <a:ea typeface="+mj-ea"/>
                <a:cs typeface="+mj-cs"/>
              </a:rPr>
              <a:t>офіс</a:t>
            </a:r>
            <a:r>
              <a:rPr kumimoji="0" lang="ru-RU" sz="4000" b="1" i="0" u="none" strike="noStrike" kern="1200" cap="none" spc="0" normalizeH="0" baseline="0" noProof="0" dirty="0">
                <a:ln>
                  <a:noFill/>
                </a:ln>
                <a:solidFill>
                  <a:schemeClr val="tx1"/>
                </a:solidFill>
                <a:effectLst/>
                <a:uLnTx/>
                <a:uFillTx/>
                <a:latin typeface="+mj-lt"/>
                <a:ea typeface="+mj-ea"/>
                <a:cs typeface="+mj-cs"/>
              </a:rPr>
              <a:t>?</a:t>
            </a:r>
            <a:br>
              <a:rPr kumimoji="0" lang="ru-RU" sz="4000" b="0" i="0" u="none" strike="noStrike" kern="1200" cap="none" spc="0" normalizeH="0" baseline="0" noProof="0" dirty="0" smtClean="0">
                <a:ln>
                  <a:noFill/>
                </a:ln>
                <a:solidFill>
                  <a:schemeClr val="tx1"/>
                </a:solidFill>
                <a:effectLst/>
                <a:uLnTx/>
                <a:uFillTx/>
                <a:latin typeface="+mj-lt"/>
                <a:ea typeface="+mj-ea"/>
                <a:cs typeface="+mj-cs"/>
              </a:rPr>
            </a:br>
            <a:endParaRPr kumimoji="0" lang="ru-RU"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0354" name="Rectangle 3"/>
          <p:cNvSpPr>
            <a:spLocks noGrp="1"/>
          </p:cNvSpPr>
          <p:nvPr>
            <p:ph idx="1"/>
          </p:nvPr>
        </p:nvSpPr>
        <p:spPr/>
        <p:txBody>
          <a:bodyPr vert="horz" wrap="square" lIns="91440" tIns="45720" rIns="91440" bIns="45720" anchor="t" anchorCtr="0"/>
          <a:p>
            <a:pPr eaLnBrk="1" hangingPunct="1">
              <a:buFontTx/>
              <a:buNone/>
            </a:pPr>
            <a:r>
              <a:rPr lang="ru-RU" altLang="uk-UA" dirty="0"/>
              <a:t>Виходячи з визначення проєктного офісу як організаційної освіти можна вважати, що збільшення штату постійного персоналу управління проєктом навіть на одиницю, порівняно з одним менеджером проєкту, автоматично призводить до створення проєктного офісу.</a:t>
            </a:r>
            <a:endParaRPr lang="ru-RU" altLang="uk-UA"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ChangeArrowheads="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3600" b="1" i="0" u="none" strike="noStrike" kern="1200" cap="none" spc="0" normalizeH="0" baseline="0" noProof="0" dirty="0">
                <a:ln>
                  <a:noFill/>
                </a:ln>
                <a:solidFill>
                  <a:schemeClr val="tx1"/>
                </a:solidFill>
                <a:effectLst/>
                <a:uLnTx/>
                <a:uFillTx/>
                <a:latin typeface="+mj-lt"/>
                <a:ea typeface="+mj-ea"/>
                <a:cs typeface="+mj-cs"/>
              </a:rPr>
              <a:t>Алгоритм </a:t>
            </a:r>
            <a:r>
              <a:rPr kumimoji="0" lang="ru-RU" sz="3600" b="1" i="0" u="none" strike="noStrike" kern="1200" cap="none" spc="0" normalizeH="0" baseline="0" noProof="0" dirty="0" err="1" smtClean="0">
                <a:ln>
                  <a:noFill/>
                </a:ln>
                <a:solidFill>
                  <a:schemeClr val="tx1"/>
                </a:solidFill>
                <a:effectLst/>
                <a:uLnTx/>
                <a:uFillTx/>
                <a:latin typeface="+mj-lt"/>
                <a:ea typeface="+mj-ea"/>
                <a:cs typeface="+mj-cs"/>
              </a:rPr>
              <a:t>створення</a:t>
            </a:r>
            <a:r>
              <a:rPr kumimoji="0" lang="ru-RU" sz="36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3600" b="1" i="0" u="none" strike="noStrike" kern="1200" cap="none" spc="0" normalizeH="0" baseline="0" noProof="0" dirty="0" err="1" smtClean="0">
                <a:ln>
                  <a:noFill/>
                </a:ln>
                <a:solidFill>
                  <a:schemeClr val="tx1"/>
                </a:solidFill>
                <a:effectLst/>
                <a:uLnTx/>
                <a:uFillTx/>
                <a:latin typeface="+mj-lt"/>
                <a:ea typeface="+mj-ea"/>
                <a:cs typeface="+mj-cs"/>
              </a:rPr>
              <a:t>Офісу</a:t>
            </a:r>
            <a:r>
              <a:rPr kumimoji="0" lang="ru-RU" sz="36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3600" b="1" i="0" u="none" strike="noStrike" kern="1200" cap="none" spc="0" normalizeH="0" baseline="0" noProof="0" dirty="0">
                <a:ln>
                  <a:noFill/>
                </a:ln>
                <a:solidFill>
                  <a:schemeClr val="tx1"/>
                </a:solidFill>
                <a:effectLst/>
                <a:uLnTx/>
                <a:uFillTx/>
                <a:latin typeface="+mj-lt"/>
                <a:ea typeface="+mj-ea"/>
                <a:cs typeface="+mj-cs"/>
              </a:rPr>
              <a:t>з </a:t>
            </a:r>
            <a:r>
              <a:rPr kumimoji="0" lang="ru-RU" sz="3600" b="1" i="0" u="none" strike="noStrike" kern="1200" cap="none" spc="0" normalizeH="0" baseline="0" noProof="0" dirty="0" err="1">
                <a:ln>
                  <a:noFill/>
                </a:ln>
                <a:solidFill>
                  <a:schemeClr val="tx1"/>
                </a:solidFill>
                <a:effectLst/>
                <a:uLnTx/>
                <a:uFillTx/>
                <a:latin typeface="+mj-lt"/>
                <a:ea typeface="+mj-ea"/>
                <a:cs typeface="+mj-cs"/>
              </a:rPr>
              <a:t>управління</a:t>
            </a:r>
            <a:r>
              <a:rPr kumimoji="0" lang="ru-RU" sz="3600" b="1" i="0" u="none" strike="noStrike" kern="1200" cap="none" spc="0" normalizeH="0" baseline="0" noProof="0" dirty="0">
                <a:ln>
                  <a:noFill/>
                </a:ln>
                <a:solidFill>
                  <a:schemeClr val="tx1"/>
                </a:solidFill>
                <a:effectLst/>
                <a:uLnTx/>
                <a:uFillTx/>
                <a:latin typeface="+mj-lt"/>
                <a:ea typeface="+mj-ea"/>
                <a:cs typeface="+mj-cs"/>
              </a:rPr>
              <a:t> </a:t>
            </a:r>
            <a:r>
              <a:rPr kumimoji="0" lang="ru-RU" sz="3600" b="1" i="0" u="none" strike="noStrike" kern="1200" cap="none" spc="0" normalizeH="0" baseline="0" noProof="0" dirty="0" err="1" smtClean="0">
                <a:ln>
                  <a:noFill/>
                </a:ln>
                <a:solidFill>
                  <a:schemeClr val="tx1"/>
                </a:solidFill>
                <a:effectLst/>
                <a:uLnTx/>
                <a:uFillTx/>
                <a:latin typeface="+mj-lt"/>
                <a:ea typeface="+mj-ea"/>
                <a:cs typeface="+mj-cs"/>
              </a:rPr>
              <a:t>проєктами</a:t>
            </a:r>
            <a:endParaRPr kumimoji="0" lang="ru-RU" sz="36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1378" name="Rectangle 3"/>
          <p:cNvSpPr>
            <a:spLocks noGrp="1"/>
          </p:cNvSpPr>
          <p:nvPr>
            <p:ph idx="1"/>
          </p:nvPr>
        </p:nvSpPr>
        <p:spPr/>
        <p:txBody>
          <a:bodyPr vert="horz" wrap="square" lIns="91440" tIns="45720" rIns="91440" bIns="45720" anchor="t" anchorCtr="0"/>
          <a:p>
            <a:pPr eaLnBrk="1" hangingPunct="1">
              <a:buFontTx/>
              <a:buNone/>
            </a:pPr>
            <a:r>
              <a:rPr lang="ru-RU" altLang="uk-UA" dirty="0"/>
              <a:t>1. Визначити, до якого типу — програмного (узгодженого) або мультипроєктного (конкуруючого) — буде відноситися управління стратегічними проєктами вашої організації. Якщо необхідні рівнозначно два види управління, то, ймовірно, буде потрібно організація двох окремих офісів;</a:t>
            </a:r>
            <a:endParaRPr lang="ru-RU" altLang="uk-UA"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Rectangle 3"/>
          <p:cNvSpPr>
            <a:spLocks noGrp="1"/>
          </p:cNvSpPr>
          <p:nvPr>
            <p:ph idx="1"/>
          </p:nvPr>
        </p:nvSpPr>
        <p:spPr>
          <a:xfrm>
            <a:off x="468313" y="1052513"/>
            <a:ext cx="8229600" cy="4525962"/>
          </a:xfrm>
        </p:spPr>
        <p:txBody>
          <a:bodyPr vert="horz" wrap="square" lIns="91440" tIns="45720" rIns="91440" bIns="45720" anchor="t" anchorCtr="0"/>
          <a:p>
            <a:pPr eaLnBrk="1" hangingPunct="1">
              <a:buFontTx/>
              <a:buNone/>
            </a:pPr>
            <a:r>
              <a:rPr lang="ru-RU" altLang="uk-UA" dirty="0"/>
              <a:t>2. Оцінити можливості та готовність компанії до впровадження як стандартів управління проєктами, так і конкретного типу проєктного офісу для мультипроєктного управління. Вирішення цього завдання дозволить оцінити, наскільки ефективно проєктний офіс працюватиме надалі;</a:t>
            </a:r>
            <a:endParaRPr lang="ru-RU" altLang="uk-UA"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0</TotalTime>
  <Words>39723</Words>
  <Application>WPS Presentation</Application>
  <PresentationFormat/>
  <Paragraphs>895</Paragraphs>
  <Slides>122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122</vt:i4>
      </vt:variant>
    </vt:vector>
  </HeadingPairs>
  <TitlesOfParts>
    <vt:vector size="133" baseType="lpstr">
      <vt:lpstr>Arial</vt:lpstr>
      <vt:lpstr>SimSun</vt:lpstr>
      <vt:lpstr>Wingdings</vt:lpstr>
      <vt:lpstr>Calibri</vt:lpstr>
      <vt:lpstr>Microsoft YaHei</vt:lpstr>
      <vt:lpstr>Arial Unicode MS</vt:lpstr>
      <vt:lpstr>Times New Roman Cyr</vt:lpstr>
      <vt:lpstr>Times New Roman</vt:lpstr>
      <vt:lpstr>Arial Unicode MS</vt:lpstr>
      <vt:lpstr>MS PGothic</vt:lpstr>
      <vt:lpstr>Тема Office</vt:lpstr>
      <vt:lpstr>Управління IT програмами, портфелями проєктів та офіс управління проєктами</vt:lpstr>
      <vt:lpstr>Тема 1. Вступ до управління програмами розвитку, та портфелів проєктів  </vt:lpstr>
      <vt:lpstr>PowerPoint 演示文稿</vt:lpstr>
      <vt:lpstr>PowerPoint 演示文稿</vt:lpstr>
      <vt:lpstr>Сучасні проблеми в управлінні портфелями проєктів</vt:lpstr>
      <vt:lpstr>PowerPoint 演示文稿</vt:lpstr>
      <vt:lpstr>Тема 2. Основні поняття з управління проєктами. Портфель, програма, портфель проєктів  </vt:lpstr>
      <vt:lpstr>PowerPoint 演示文稿</vt:lpstr>
      <vt:lpstr>PowerPoint 演示文稿</vt:lpstr>
      <vt:lpstr>PowerPoint 演示文稿</vt:lpstr>
      <vt:lpstr>проєкти вирішують наступні завдання: </vt:lpstr>
      <vt:lpstr>Огляд проєктного, програмного та портфельного управління </vt:lpstr>
      <vt:lpstr>PowerPoint 演示文稿</vt:lpstr>
      <vt:lpstr>PowerPoint 演示文稿</vt:lpstr>
      <vt:lpstr>Структура управління інтеграцією програми</vt:lpstr>
      <vt:lpstr>  Тема 3. Роль команд у створенні і управлінні ОУП</vt:lpstr>
      <vt:lpstr>PowerPoint 演示文稿</vt:lpstr>
      <vt:lpstr>PowerPoint 演示文稿</vt:lpstr>
      <vt:lpstr>Проєктний офіс може реалізовуватися в реальному або віртуальному вигляді </vt:lpstr>
      <vt:lpstr>PowerPoint 演示文稿</vt:lpstr>
      <vt:lpstr>PowerPoint 演示文稿</vt:lpstr>
      <vt:lpstr>PowerPoint 演示文稿</vt:lpstr>
      <vt:lpstr>PowerPoint 演示文稿</vt:lpstr>
      <vt:lpstr>Традиційні функції проєктного офісу:</vt:lpstr>
      <vt:lpstr>PowerPoint 演示文稿</vt:lpstr>
      <vt:lpstr>PowerPoint 演示文稿</vt:lpstr>
      <vt:lpstr>Схема організації віртуального проєктного офісу</vt:lpstr>
      <vt:lpstr>Функції інформаційної системи віртуального проєктного офісу</vt:lpstr>
      <vt:lpstr>Сильні сторони організації віртуального офісу</vt:lpstr>
      <vt:lpstr>До недоліків організації віртуального офісу належать:</vt:lpstr>
      <vt:lpstr>Основні відмінності традиційних і віртуальних структур</vt:lpstr>
      <vt:lpstr>Тема 4. Моделі офісів з управління проєктами </vt:lpstr>
      <vt:lpstr>PowerPoint 演示文稿</vt:lpstr>
      <vt:lpstr>Основні чотири моделі побудови й функціонування ОУП</vt:lpstr>
      <vt:lpstr>Модель « ОУП-Репозиторій»</vt:lpstr>
      <vt:lpstr>Модель « ОУП-Наставник»</vt:lpstr>
      <vt:lpstr>Модель «ОУП підприємства»</vt:lpstr>
      <vt:lpstr>ОУП, націлений на негайний результат</vt:lpstr>
      <vt:lpstr>ОУП повинен прагнути до того, щоб уже через півроку після свого створення мати можливості для того, щоб:</vt:lpstr>
      <vt:lpstr>Тема 5. Моделювання бізнес - процесів проєктно-орієнтованої компанії при створенні інтегрованих інформаційних технологій на основі проєктного офісу</vt:lpstr>
      <vt:lpstr>Процесний підхід</vt:lpstr>
      <vt:lpstr>Зміст процесного підходу полягає в тім, що організація:</vt:lpstr>
      <vt:lpstr>Зміст процесного підходу</vt:lpstr>
      <vt:lpstr>Застосування процесного підходу у побудові та управлінні організацією</vt:lpstr>
      <vt:lpstr>PowerPoint 演示文稿</vt:lpstr>
      <vt:lpstr>PowerPoint 演示文稿</vt:lpstr>
      <vt:lpstr>Алгоритм застосування процесного підходу</vt:lpstr>
      <vt:lpstr>Бізнес-процес і його головні складові</vt:lpstr>
      <vt:lpstr>PowerPoint 演示文稿</vt:lpstr>
      <vt:lpstr>PowerPoint 演示文稿</vt:lpstr>
      <vt:lpstr>Скорочення: </vt:lpstr>
      <vt:lpstr>Модель комплексного підходу до опису, регламентації та перевірки стану (аудиту) бізнес-процесів </vt:lpstr>
      <vt:lpstr>Концепція опису бізнес-процесів </vt:lpstr>
      <vt:lpstr>Структура бізнес-процесу </vt:lpstr>
      <vt:lpstr>Цілі опису бізнес-процесів</vt:lpstr>
      <vt:lpstr>Схема бізнес-процесу </vt:lpstr>
      <vt:lpstr>Методологія опису бізнес-процесів</vt:lpstr>
      <vt:lpstr>PowerPoint 演示文稿</vt:lpstr>
      <vt:lpstr>PowerPoint 演示文稿</vt:lpstr>
      <vt:lpstr>Нотація IDEF0 і рекомендації щодо її застосування</vt:lpstr>
      <vt:lpstr>PowerPoint 演示文稿</vt:lpstr>
      <vt:lpstr>PowerPoint 演示文稿</vt:lpstr>
      <vt:lpstr>PowerPoint 演示文稿</vt:lpstr>
      <vt:lpstr>PowerPoint 演示文稿</vt:lpstr>
      <vt:lpstr>PowerPoint 演示文稿</vt:lpstr>
      <vt:lpstr>Правила формування моделей бізнес-процесів в IDEF0 </vt:lpstr>
      <vt:lpstr>Правила формування моделей бізнес-процесів в IDEF3 </vt:lpstr>
      <vt:lpstr>Правила формування моделей бізнес-процесів в IDEF3 </vt:lpstr>
      <vt:lpstr>Правила формування моделей бізнес-процесів в DFD </vt:lpstr>
      <vt:lpstr>Оформлення листа </vt:lpstr>
      <vt:lpstr>  Приклад бізнес-процесу </vt:lpstr>
      <vt:lpstr>PowerPoint 演示文稿</vt:lpstr>
      <vt:lpstr>PowerPoint 演示文稿</vt:lpstr>
      <vt:lpstr>Практичне завдання №1.</vt:lpstr>
      <vt:lpstr>PowerPoint 演示文稿</vt:lpstr>
      <vt:lpstr>Тема 6. Базова модель офісу з управління проєктами. Стратегічний, тактичний та операційний рівні. </vt:lpstr>
      <vt:lpstr>Народження проєктів для підприємства. Де?</vt:lpstr>
      <vt:lpstr>Збалансована карта розвитку. Чому?</vt:lpstr>
      <vt:lpstr>Модель «як є»</vt:lpstr>
      <vt:lpstr>Принципи моделі «як буде»</vt:lpstr>
      <vt:lpstr>Система збалансованих показників (СЗП)</vt:lpstr>
      <vt:lpstr>Модель системи ціледосягнення СЗП</vt:lpstr>
      <vt:lpstr>Системи цілепокладання та ціледосягнення в управлінні проєктами</vt:lpstr>
      <vt:lpstr>Офіс управління проєктами та програмами</vt:lpstr>
      <vt:lpstr>Класична модель ОУПП</vt:lpstr>
      <vt:lpstr> 	 Класична модель ОУПП 	   (Стратегічний рівень)</vt:lpstr>
      <vt:lpstr> </vt:lpstr>
      <vt:lpstr> </vt:lpstr>
      <vt:lpstr>Три напрямки роботи стратегічного рівня ОУПП</vt:lpstr>
      <vt:lpstr>Група процесів Стратегічного рівня ОУПП</vt:lpstr>
      <vt:lpstr>Процеси управління проєктом</vt:lpstr>
      <vt:lpstr>Рівні ОУПП</vt:lpstr>
      <vt:lpstr>Планування</vt:lpstr>
      <vt:lpstr>Моніторинг</vt:lpstr>
      <vt:lpstr>Групи процесів керування моделі ОУПП Операційного рівня</vt:lpstr>
      <vt:lpstr>До загальних рис офісу з управління проєктами та програмами, незалежно від виду управління, слід віднести:</vt:lpstr>
      <vt:lpstr>Коли стає потрібний проєктний офіс? </vt:lpstr>
      <vt:lpstr>Алгоритм створення Офісу з управління проєктами</vt:lpstr>
      <vt:lpstr>PowerPoint 演示文稿</vt:lpstr>
      <vt:lpstr>PowerPoint 演示文稿</vt:lpstr>
      <vt:lpstr>PowerPoint 演示文稿</vt:lpstr>
      <vt:lpstr>PowerPoint 演示文稿</vt:lpstr>
      <vt:lpstr>Три форми організації бізнесу, пов'язаного з управлінням проєктами </vt:lpstr>
      <vt:lpstr>Інфраструктура проєктного офісу</vt:lpstr>
      <vt:lpstr>Місце проєктного офісу в організації</vt:lpstr>
      <vt:lpstr>Місце офісу з УП в організації</vt:lpstr>
      <vt:lpstr>Інфраструктура офісу</vt:lpstr>
      <vt:lpstr>Залежно від змісту та завдань проєктні офіси поділяються на такі типи</vt:lpstr>
      <vt:lpstr>«Метеостанція»</vt:lpstr>
      <vt:lpstr>«Башта»</vt:lpstr>
      <vt:lpstr>«Ресурсний пул»</vt:lpstr>
      <vt:lpstr>«Стратегічний програмний»</vt:lpstr>
      <vt:lpstr>PowerPoint 演示文稿</vt:lpstr>
      <vt:lpstr>5 рівнів зрілості ОУП</vt:lpstr>
      <vt:lpstr>Рівень 1 – Неформальні проєкти. Відсутність формалізованих, послідовних процесів виконання проєктів. Ключові характеристики:</vt:lpstr>
      <vt:lpstr>Рівень 2 – Заплановані проєкти. Прийнято єдиний підхід до виконання проєктів. Ключові характеристики:</vt:lpstr>
      <vt:lpstr>Рівень 3 – Керовані проєкти. Послідовний, всебічний підхід до виконання проєктів. Ключові характеристики: </vt:lpstr>
      <vt:lpstr>Рівень 4 – Інтегровані проєкти. Управління портфелем проєктів впроваджено в процес планування бізнесу організації. Ключові характеристики:</vt:lpstr>
      <vt:lpstr>Рівень 5 - Безперервні проєкти. Зосереджена на управлінні проєктами організація з підходом до безперервного вдосконалення методології та технології управління проєктами. Ключові характеристики:</vt:lpstr>
      <vt:lpstr>Існуючі тенденції</vt:lpstr>
      <vt:lpstr>Майбутні позитивні тенденції</vt:lpstr>
      <vt:lpstr>Практична робота №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такое офис Определение гласит: проектный офис — это временное организационное образование, предназначенное для реализации функций проектного управления. Он включает обученный штат менеджеров и технического персонала, оснащен необходимыми современными программными и техническими системами. В зависимости от вида и назначения проектный офис может занимать соответствующее положение в организационной иерархии.</dc:title>
  <dc:creator>Бушуев</dc:creator>
  <cp:lastModifiedBy>Євгенія Бойко</cp:lastModifiedBy>
  <cp:revision>148</cp:revision>
  <dcterms:created xsi:type="dcterms:W3CDTF">2005-10-04T08:08:00Z</dcterms:created>
  <dcterms:modified xsi:type="dcterms:W3CDTF">2025-09-24T21:39:32Z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FB9FA7861867479986D1C18DC8683D28_13</vt:lpwstr>
  </property>
  <property fmtid="{D5CDD505-2E9C-101B-9397-08002B2CF9AE}" pid="3" name="KSOProductBuildVer">
    <vt:lpwstr>1049-12.2.0.22549</vt:lpwstr>
  </property>
</Properties>
</file>