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304" r:id="rId4"/>
    <p:sldId id="275" r:id="rId5"/>
    <p:sldId id="283" r:id="rId6"/>
    <p:sldId id="285" r:id="rId7"/>
    <p:sldId id="280" r:id="rId8"/>
    <p:sldId id="299" r:id="rId9"/>
    <p:sldId id="282" r:id="rId10"/>
    <p:sldId id="286" r:id="rId11"/>
    <p:sldId id="278" r:id="rId12"/>
    <p:sldId id="284" r:id="rId13"/>
    <p:sldId id="302" r:id="rId14"/>
    <p:sldId id="288" r:id="rId15"/>
    <p:sldId id="294" r:id="rId16"/>
    <p:sldId id="295" r:id="rId17"/>
    <p:sldId id="303" r:id="rId18"/>
    <p:sldId id="297" r:id="rId19"/>
    <p:sldId id="298" r:id="rId20"/>
    <p:sldId id="300" r:id="rId21"/>
    <p:sldId id="287" r:id="rId22"/>
    <p:sldId id="291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064FB0-91A1-4A9B-BF25-D2757CE37E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F767033-047B-4094-8A30-B7E0D7CED2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3EAB44-E911-4671-B318-AF6F33DD2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6AD5D7-1331-447F-95C4-15EB27F7D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E986D1-7A9E-49CC-B1B6-7FB5346C5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314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DC0F8C-905E-44A7-8F32-1221E7F5A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74F5C45-C5EB-41AD-9C45-405AED6BA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B31FE3-D6EE-4925-A1F0-B146E0122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B4AC4D-CAE9-49FA-9EDE-4D465953F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3EC8F8-1ECC-4FB4-8D04-83B09214D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758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F20AC97-6374-4587-AEC9-FAC395E5BB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1605DD6-A0E8-4C09-BFAC-A285C7528B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752EA1-16EC-42E0-AABA-C57380391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C4DFD1-B359-4BA3-85D9-6A3940804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E3D016-9AE6-4186-84B1-07AF76CEB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820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2DD61E-6422-4734-9C31-9DA9E794D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1E41B6-F63C-476D-9D6A-7D100C50D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64D95C-9CBD-4AAE-85BA-59909C9E5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9F052E-1693-4D26-916A-78BB0D481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8AE8F3-8858-4374-8590-FAEF4652B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69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AD98AE-2B24-4076-BA4E-366B85E62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E02A7E4-9880-4720-87C8-9B1F1F555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6ADF22-7121-4481-A858-073AB1548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55A2FB-2429-4950-8AAB-68AD77D66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F8EA68-0AA2-4F3D-8691-A31A93366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996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D40311-B75B-4DF4-97DB-60C6A0B06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E98F94-4E9E-44AE-B855-FDE8723CFB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863A144-AF4D-4A72-A958-1FEF7CA861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DD62481-EE50-4FBD-BA97-BE41649B6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73BA46-7C05-4E75-B16E-3596A0C89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27E03FF-794B-421C-9957-281C70782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037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67F6D0-14DB-4D72-92C2-50A3C2644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7515BD-2B64-4F62-9D1B-F14429928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E635285-1327-4E7B-97D1-3CA0AC457B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EC7F3DB-F4ED-4BAF-BE02-07ACA3DB8F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5F81FB4-0060-4FE8-8273-2AA0136CB9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A960F64-8472-435E-83E3-A3B053EBD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97CD016-55A0-4ADD-80AD-106552B68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7448DB5-76F0-46DD-BEE8-FAAA5790D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96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089ACB-57AB-4BEA-A876-F06FA231A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581AB2D-D688-4005-B249-995CA5497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81AA447-A58D-4FF9-9690-55479126D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C130E02-4D90-4A45-8C68-1FFA1BD43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83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2932318-C27D-4A6C-82F4-B4662F72C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67BECBD-1AF2-4B42-B7D0-EFEEC2365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F51A405-4BFC-4284-8075-638DF1B45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914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3CC0F0-E26A-4E34-9C77-01BEC32AB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BE0309-6556-4C1F-90FB-01CAC2318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DF7DC14-D7A4-4C05-A6E9-D8E1866E4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E368A7F-3A64-4AD0-B1B3-EE464F0FB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5D91858-DEC3-4A1A-8C15-F943099D6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A75FC47-C236-4822-94CC-893BEDAEC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652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00059B-DD3B-45E1-B2C7-6B1B1CCD7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112A0D2-5A62-485B-AF7D-FF554FC942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3B7B789-F425-48DB-A93F-A420577E9A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CEE078-196C-4F42-9388-972CF1528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6A69380-3345-4E29-83BE-AC2E17094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B04C587-8C2C-4DE5-B9E5-F99D1C667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365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74F071-E0F2-47FB-A45E-A606CCAE3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4FD5A0-EB36-4837-87FE-5DDEA452C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5D03C6-5D52-4D4F-82F7-6591A370F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4C5AD35-9BB0-4B0C-B52F-5D2B94E871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0634BD-886A-4520-80EA-A7B0081F5C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982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A186FC-7BED-4500-A816-ECDAAE1D4A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Лекція 7. Територіальна ідентичність</a:t>
            </a:r>
            <a:endParaRPr lang="ru-RU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2953C02-1EA8-4A3F-95B2-5F79BD1B4D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uk-UA" dirty="0"/>
              <a:t>Ідентичність як багатошарове явище.</a:t>
            </a:r>
          </a:p>
          <a:p>
            <a:pPr marL="457200" indent="-457200">
              <a:buAutoNum type="arabicPeriod"/>
            </a:pPr>
            <a:r>
              <a:rPr lang="uk-UA" dirty="0"/>
              <a:t>Соціально-територіальна ідентичність. Особливості локальної та регіональної ідентичності</a:t>
            </a:r>
          </a:p>
          <a:p>
            <a:pPr marL="457200" indent="-457200">
              <a:buAutoNum type="arabicPeriod"/>
            </a:pPr>
            <a:r>
              <a:rPr lang="uk-UA" dirty="0"/>
              <a:t>Політика ідентичності</a:t>
            </a:r>
          </a:p>
        </p:txBody>
      </p:sp>
    </p:spTree>
    <p:extLst>
      <p:ext uri="{BB962C8B-B14F-4D97-AF65-F5344CB8AC3E}">
        <p14:creationId xmlns:p14="http://schemas.microsoft.com/office/powerpoint/2010/main" val="2641574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30EAC9-299B-49E4-A3B4-2F514F652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rmAutofit/>
          </a:bodyPr>
          <a:lstStyle/>
          <a:p>
            <a:pPr algn="ctr"/>
            <a:r>
              <a:rPr lang="uk-UA" sz="2800" b="1">
                <a:latin typeface="+mn-lt"/>
              </a:rPr>
              <a:t>Типологія локальної </a:t>
            </a:r>
            <a:r>
              <a:rPr lang="uk-UA" sz="2800" b="1" dirty="0">
                <a:latin typeface="+mn-lt"/>
              </a:rPr>
              <a:t>ідентичності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214D3F-7A7A-416A-8D53-55143CDDA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400" dirty="0"/>
              <a:t>Орієнтація на минуле (події, особистості), на теперішній час (ландшафт) або на майбутнє (в </a:t>
            </a:r>
            <a:r>
              <a:rPr lang="uk-UA" sz="2400" dirty="0" err="1"/>
              <a:t>т.ч</a:t>
            </a:r>
            <a:r>
              <a:rPr lang="uk-UA" sz="2400" dirty="0"/>
              <a:t>. негативна орієнтація)</a:t>
            </a:r>
          </a:p>
          <a:p>
            <a:r>
              <a:rPr lang="uk-UA" sz="2400" dirty="0"/>
              <a:t>Позитивна, нейтральна та негативна локальна ідентичність</a:t>
            </a:r>
          </a:p>
          <a:p>
            <a:r>
              <a:rPr lang="uk-UA" sz="2400" dirty="0"/>
              <a:t>Висока, середня, низька політична </a:t>
            </a:r>
            <a:r>
              <a:rPr lang="uk-UA" sz="2400" dirty="0" err="1"/>
              <a:t>суб</a:t>
            </a:r>
            <a:r>
              <a:rPr lang="en-US" sz="2400" dirty="0"/>
              <a:t>’</a:t>
            </a:r>
            <a:r>
              <a:rPr lang="uk-UA" sz="2400" dirty="0" err="1"/>
              <a:t>єктність</a:t>
            </a:r>
            <a:endParaRPr lang="uk-UA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8868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42D3C49-0990-43B8-AB6C-76855C2FB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9512"/>
            <a:ext cx="12192000" cy="67784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/>
              <a:t>Регіональна</a:t>
            </a:r>
            <a:r>
              <a:rPr lang="ru-RU" b="1" dirty="0"/>
              <a:t> </a:t>
            </a:r>
            <a:r>
              <a:rPr lang="ru-RU" b="1" dirty="0" err="1"/>
              <a:t>ідентичність</a:t>
            </a:r>
            <a:endParaRPr lang="ru-RU" b="1" dirty="0"/>
          </a:p>
          <a:p>
            <a:r>
              <a:rPr lang="ru-RU" sz="2400" dirty="0" err="1"/>
              <a:t>Регіональна</a:t>
            </a:r>
            <a:r>
              <a:rPr lang="ru-RU" sz="2400" dirty="0"/>
              <a:t> </a:t>
            </a:r>
            <a:r>
              <a:rPr lang="ru-RU" sz="2400" dirty="0" err="1"/>
              <a:t>ідентичність</a:t>
            </a:r>
            <a:r>
              <a:rPr lang="ru-RU" sz="2400" dirty="0"/>
              <a:t> </a:t>
            </a:r>
            <a:r>
              <a:rPr lang="ru-RU" sz="2400" dirty="0" err="1"/>
              <a:t>формується</a:t>
            </a:r>
            <a:r>
              <a:rPr lang="ru-RU" sz="2400" dirty="0"/>
              <a:t> на </a:t>
            </a:r>
            <a:r>
              <a:rPr lang="ru-RU" sz="2400" dirty="0" err="1"/>
              <a:t>підставі</a:t>
            </a:r>
            <a:r>
              <a:rPr lang="ru-RU" sz="2400" dirty="0"/>
              <a:t> </a:t>
            </a:r>
            <a:r>
              <a:rPr lang="ru-RU" sz="2400" dirty="0" err="1"/>
              <a:t>почуття</a:t>
            </a:r>
            <a:r>
              <a:rPr lang="ru-RU" sz="2400" dirty="0"/>
              <a:t> </a:t>
            </a:r>
            <a:r>
              <a:rPr lang="ru-RU" sz="2400" dirty="0" err="1"/>
              <a:t>спільності</a:t>
            </a:r>
            <a:r>
              <a:rPr lang="ru-RU" sz="2400" dirty="0"/>
              <a:t> </a:t>
            </a:r>
            <a:r>
              <a:rPr lang="ru-RU" sz="2400" dirty="0" err="1"/>
              <a:t>володіння</a:t>
            </a:r>
            <a:r>
              <a:rPr lang="ru-RU" sz="2400" dirty="0"/>
              <a:t> та </a:t>
            </a:r>
            <a:r>
              <a:rPr lang="ru-RU" sz="2400" dirty="0" err="1"/>
              <a:t>користування</a:t>
            </a:r>
            <a:r>
              <a:rPr lang="ru-RU" sz="2400" dirty="0"/>
              <a:t> </a:t>
            </a:r>
            <a:r>
              <a:rPr lang="ru-RU" sz="2400" dirty="0" err="1"/>
              <a:t>певною</a:t>
            </a:r>
            <a:r>
              <a:rPr lang="ru-RU" sz="2400" dirty="0"/>
              <a:t> </a:t>
            </a:r>
            <a:r>
              <a:rPr lang="ru-RU" sz="2400" dirty="0" err="1"/>
              <a:t>територією</a:t>
            </a:r>
            <a:r>
              <a:rPr lang="ru-RU" sz="2400" dirty="0"/>
              <a:t>, </a:t>
            </a:r>
            <a:r>
              <a:rPr lang="ru-RU" sz="2400" dirty="0" err="1"/>
              <a:t>власних</a:t>
            </a:r>
            <a:r>
              <a:rPr lang="ru-RU" sz="2400" dirty="0"/>
              <a:t> </a:t>
            </a:r>
            <a:r>
              <a:rPr lang="ru-RU" sz="2400" dirty="0" err="1"/>
              <a:t>соціальних</a:t>
            </a:r>
            <a:r>
              <a:rPr lang="ru-RU" sz="2400" dirty="0"/>
              <a:t> </a:t>
            </a:r>
            <a:r>
              <a:rPr lang="ru-RU" sz="2400" dirty="0" err="1"/>
              <a:t>зв’язків</a:t>
            </a:r>
            <a:r>
              <a:rPr lang="ru-RU" sz="2400" dirty="0"/>
              <a:t>, </a:t>
            </a:r>
            <a:r>
              <a:rPr lang="ru-RU" sz="2400" dirty="0" err="1"/>
              <a:t>способів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життєдіяльності</a:t>
            </a:r>
            <a:r>
              <a:rPr lang="ru-RU" sz="2400" dirty="0"/>
              <a:t>, </a:t>
            </a:r>
            <a:r>
              <a:rPr lang="ru-RU" sz="2400" dirty="0" err="1"/>
              <a:t>системи</a:t>
            </a:r>
            <a:r>
              <a:rPr lang="ru-RU" sz="2400" dirty="0"/>
              <a:t> </a:t>
            </a:r>
            <a:r>
              <a:rPr lang="ru-RU" sz="2400" dirty="0" err="1"/>
              <a:t>цінностей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відрізняються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загальнонаціональних</a:t>
            </a:r>
            <a:r>
              <a:rPr lang="ru-RU" sz="2400" dirty="0"/>
              <a:t>. </a:t>
            </a:r>
            <a:r>
              <a:rPr lang="ru-RU" sz="2400" dirty="0" err="1"/>
              <a:t>Якщо</a:t>
            </a:r>
            <a:r>
              <a:rPr lang="ru-RU" sz="2400" dirty="0"/>
              <a:t> для </a:t>
            </a:r>
            <a:r>
              <a:rPr lang="ru-RU" sz="2400" dirty="0" err="1"/>
              <a:t>національної</a:t>
            </a:r>
            <a:r>
              <a:rPr lang="ru-RU" sz="2400" dirty="0"/>
              <a:t> </a:t>
            </a:r>
            <a:r>
              <a:rPr lang="ru-RU" sz="2400" dirty="0" err="1"/>
              <a:t>ідентичності</a:t>
            </a:r>
            <a:r>
              <a:rPr lang="ru-RU" sz="2400" dirty="0"/>
              <a:t> </a:t>
            </a:r>
            <a:r>
              <a:rPr lang="ru-RU" sz="2400" dirty="0" err="1"/>
              <a:t>територія</a:t>
            </a:r>
            <a:r>
              <a:rPr lang="ru-RU" sz="2400" dirty="0"/>
              <a:t> </a:t>
            </a:r>
            <a:r>
              <a:rPr lang="ru-RU" sz="2400" dirty="0" err="1"/>
              <a:t>виступає</a:t>
            </a:r>
            <a:r>
              <a:rPr lang="ru-RU" sz="2400" dirty="0"/>
              <a:t> як один з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компонентів</a:t>
            </a:r>
            <a:r>
              <a:rPr lang="ru-RU" sz="2400" dirty="0"/>
              <a:t>, </a:t>
            </a:r>
            <a:r>
              <a:rPr lang="ru-RU" sz="2400" dirty="0" err="1"/>
              <a:t>який</a:t>
            </a:r>
            <a:r>
              <a:rPr lang="ru-RU" sz="2400" dirty="0"/>
              <a:t> </a:t>
            </a:r>
            <a:r>
              <a:rPr lang="ru-RU" sz="2400" dirty="0" err="1"/>
              <a:t>співіснує</a:t>
            </a:r>
            <a:r>
              <a:rPr lang="ru-RU" sz="2400" dirty="0"/>
              <a:t> з </a:t>
            </a:r>
            <a:r>
              <a:rPr lang="ru-RU" sz="2400" dirty="0" err="1"/>
              <a:t>іншими</a:t>
            </a:r>
            <a:r>
              <a:rPr lang="ru-RU" sz="2400" dirty="0"/>
              <a:t>, то для </a:t>
            </a:r>
            <a:r>
              <a:rPr lang="ru-RU" sz="2400" dirty="0" err="1"/>
              <a:t>регіональної</a:t>
            </a:r>
            <a:r>
              <a:rPr lang="ru-RU" sz="2400" dirty="0"/>
              <a:t> </a:t>
            </a:r>
            <a:r>
              <a:rPr lang="ru-RU" sz="2400" dirty="0" err="1"/>
              <a:t>ідентичності</a:t>
            </a:r>
            <a:r>
              <a:rPr lang="ru-RU" sz="2400" dirty="0"/>
              <a:t> </a:t>
            </a:r>
            <a:r>
              <a:rPr lang="ru-RU" sz="2400" dirty="0" err="1"/>
              <a:t>територіальний</a:t>
            </a:r>
            <a:r>
              <a:rPr lang="ru-RU" sz="2400" dirty="0"/>
              <a:t> фактор </a:t>
            </a:r>
            <a:r>
              <a:rPr lang="ru-RU" sz="2400" dirty="0" err="1"/>
              <a:t>відіграє</a:t>
            </a:r>
            <a:r>
              <a:rPr lang="ru-RU" sz="2400" dirty="0"/>
              <a:t> </a:t>
            </a:r>
            <a:r>
              <a:rPr lang="ru-RU" sz="2400" dirty="0" err="1"/>
              <a:t>провідну</a:t>
            </a:r>
            <a:r>
              <a:rPr lang="ru-RU" sz="2400" dirty="0"/>
              <a:t> роль. </a:t>
            </a:r>
          </a:p>
          <a:p>
            <a:r>
              <a:rPr lang="ru-RU" sz="2400" dirty="0" err="1"/>
              <a:t>Регіони</a:t>
            </a:r>
            <a:r>
              <a:rPr lang="ru-RU" sz="2400" dirty="0"/>
              <a:t> не є однозначно </a:t>
            </a:r>
            <a:r>
              <a:rPr lang="ru-RU" sz="2400" dirty="0" err="1"/>
              <a:t>визначеними</a:t>
            </a:r>
            <a:r>
              <a:rPr lang="ru-RU" sz="2400" dirty="0"/>
              <a:t> з </a:t>
            </a:r>
            <a:r>
              <a:rPr lang="ru-RU" sz="2400" dirty="0" err="1"/>
              <a:t>історичного</a:t>
            </a:r>
            <a:r>
              <a:rPr lang="ru-RU" sz="2400" dirty="0"/>
              <a:t> та </a:t>
            </a:r>
            <a:r>
              <a:rPr lang="ru-RU" sz="2400" dirty="0" err="1"/>
              <a:t>географічного</a:t>
            </a:r>
            <a:r>
              <a:rPr lang="ru-RU" sz="2400" dirty="0"/>
              <a:t> </a:t>
            </a:r>
            <a:r>
              <a:rPr lang="ru-RU" sz="2400" dirty="0" err="1"/>
              <a:t>погляду</a:t>
            </a:r>
            <a:r>
              <a:rPr lang="ru-RU" sz="2400" dirty="0"/>
              <a:t>, а </a:t>
            </a:r>
            <a:r>
              <a:rPr lang="ru-RU" sz="2400" dirty="0" err="1"/>
              <a:t>рубежі</a:t>
            </a:r>
            <a:r>
              <a:rPr lang="ru-RU" sz="2400" dirty="0"/>
              <a:t> </a:t>
            </a:r>
            <a:r>
              <a:rPr lang="ru-RU" sz="2400" dirty="0" err="1"/>
              <a:t>між</a:t>
            </a:r>
            <a:r>
              <a:rPr lang="ru-RU" sz="2400" dirty="0"/>
              <a:t> ними часто є </a:t>
            </a:r>
            <a:r>
              <a:rPr lang="ru-RU" sz="2400" dirty="0" err="1"/>
              <a:t>лише</a:t>
            </a:r>
            <a:r>
              <a:rPr lang="ru-RU" sz="2400" dirty="0"/>
              <a:t> результатом </a:t>
            </a:r>
            <a:r>
              <a:rPr lang="ru-RU" sz="2400" dirty="0" err="1"/>
              <a:t>прагнення</a:t>
            </a:r>
            <a:r>
              <a:rPr lang="ru-RU" sz="2400" dirty="0"/>
              <a:t> до </a:t>
            </a:r>
            <a:r>
              <a:rPr lang="ru-RU" sz="2400" dirty="0" err="1"/>
              <a:t>управлінської</a:t>
            </a:r>
            <a:r>
              <a:rPr lang="ru-RU" sz="2400" dirty="0"/>
              <a:t> </a:t>
            </a:r>
            <a:r>
              <a:rPr lang="ru-RU" sz="2400" dirty="0" err="1"/>
              <a:t>ефективності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Регіональна</a:t>
            </a:r>
            <a:r>
              <a:rPr lang="ru-RU" sz="2400" dirty="0"/>
              <a:t> </a:t>
            </a:r>
            <a:r>
              <a:rPr lang="ru-RU" sz="2400" dirty="0" err="1"/>
              <a:t>ідентичність</a:t>
            </a:r>
            <a:r>
              <a:rPr lang="ru-RU" sz="2400" dirty="0"/>
              <a:t> </a:t>
            </a:r>
            <a:r>
              <a:rPr lang="ru-RU" sz="2400" dirty="0" err="1"/>
              <a:t>більшою</a:t>
            </a:r>
            <a:r>
              <a:rPr lang="ru-RU" sz="2400" dirty="0"/>
              <a:t> </a:t>
            </a:r>
            <a:r>
              <a:rPr lang="ru-RU" sz="2400" dirty="0" err="1"/>
              <a:t>мірою</a:t>
            </a:r>
            <a:r>
              <a:rPr lang="ru-RU" sz="2400" dirty="0"/>
              <a:t> </a:t>
            </a:r>
            <a:r>
              <a:rPr lang="ru-RU" sz="2400" b="1" dirty="0"/>
              <a:t>КОНСТРУЮЄТЬСЯ</a:t>
            </a:r>
            <a:r>
              <a:rPr lang="ru-RU" sz="2400" dirty="0"/>
              <a:t> </a:t>
            </a:r>
            <a:r>
              <a:rPr lang="ru-RU" sz="2400" dirty="0" err="1"/>
              <a:t>зовнішніми</a:t>
            </a:r>
            <a:r>
              <a:rPr lang="ru-RU" sz="2400" dirty="0"/>
              <a:t> </a:t>
            </a:r>
            <a:r>
              <a:rPr lang="ru-RU" sz="2400" dirty="0" err="1"/>
              <a:t>акторами</a:t>
            </a:r>
            <a:r>
              <a:rPr lang="ru-RU" sz="2400" dirty="0"/>
              <a:t>, </a:t>
            </a:r>
            <a:r>
              <a:rPr lang="ru-RU" sz="2400" dirty="0" err="1"/>
              <a:t>ніж</a:t>
            </a:r>
            <a:r>
              <a:rPr lang="ru-RU" sz="2400" dirty="0"/>
              <a:t> </a:t>
            </a:r>
            <a:r>
              <a:rPr lang="ru-RU" sz="2400" dirty="0" err="1"/>
              <a:t>формується</a:t>
            </a:r>
            <a:r>
              <a:rPr lang="ru-RU" sz="2400" dirty="0"/>
              <a:t> </a:t>
            </a:r>
            <a:r>
              <a:rPr lang="ru-RU" sz="2400" dirty="0" err="1"/>
              <a:t>природно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характерно для </a:t>
            </a:r>
            <a:r>
              <a:rPr lang="ru-RU" sz="2400" dirty="0" err="1"/>
              <a:t>локальної</a:t>
            </a:r>
            <a:r>
              <a:rPr lang="ru-RU" sz="2400" dirty="0"/>
              <a:t>, і вона не є такою </a:t>
            </a:r>
            <a:r>
              <a:rPr lang="ru-RU" sz="2400" dirty="0" err="1"/>
              <a:t>цілісною</a:t>
            </a:r>
            <a:r>
              <a:rPr lang="ru-RU" sz="2400" dirty="0"/>
              <a:t>, як друга </a:t>
            </a:r>
          </a:p>
          <a:p>
            <a:r>
              <a:rPr lang="ru-RU" sz="2400" dirty="0" err="1"/>
              <a:t>Головним</a:t>
            </a:r>
            <a:r>
              <a:rPr lang="ru-RU" sz="2400" dirty="0"/>
              <a:t> </a:t>
            </a:r>
            <a:r>
              <a:rPr lang="ru-RU" sz="2400" dirty="0" err="1"/>
              <a:t>критерієм</a:t>
            </a:r>
            <a:r>
              <a:rPr lang="ru-RU" sz="2400" dirty="0"/>
              <a:t> для </a:t>
            </a:r>
            <a:r>
              <a:rPr lang="ru-RU" sz="2400" dirty="0" err="1"/>
              <a:t>виокремлення</a:t>
            </a:r>
            <a:r>
              <a:rPr lang="ru-RU" sz="2400" dirty="0"/>
              <a:t> </a:t>
            </a:r>
            <a:r>
              <a:rPr lang="ru-RU" sz="2400" dirty="0" err="1"/>
              <a:t>територіальної</a:t>
            </a:r>
            <a:r>
              <a:rPr lang="ru-RU" sz="2400" dirty="0"/>
              <a:t> </a:t>
            </a:r>
            <a:r>
              <a:rPr lang="ru-RU" sz="2400" dirty="0" err="1"/>
              <a:t>громади</a:t>
            </a:r>
            <a:r>
              <a:rPr lang="ru-RU" sz="2400" dirty="0"/>
              <a:t> є не </a:t>
            </a:r>
            <a:r>
              <a:rPr lang="ru-RU" sz="2400" dirty="0" err="1"/>
              <a:t>чисельність</a:t>
            </a:r>
            <a:r>
              <a:rPr lang="ru-RU" sz="2400" dirty="0"/>
              <a:t> </a:t>
            </a:r>
            <a:r>
              <a:rPr lang="ru-RU" sz="2400" dirty="0" err="1"/>
              <a:t>населення</a:t>
            </a:r>
            <a:r>
              <a:rPr lang="ru-RU" sz="2400" dirty="0"/>
              <a:t>, а </a:t>
            </a:r>
            <a:r>
              <a:rPr lang="ru-RU" sz="2400" dirty="0" err="1"/>
              <a:t>наближеність</a:t>
            </a:r>
            <a:r>
              <a:rPr lang="ru-RU" sz="2400" dirty="0"/>
              <a:t> </a:t>
            </a:r>
            <a:r>
              <a:rPr lang="ru-RU" sz="2400" dirty="0" err="1"/>
              <a:t>влади</a:t>
            </a:r>
            <a:r>
              <a:rPr lang="ru-RU" sz="2400" dirty="0"/>
              <a:t> та </a:t>
            </a:r>
            <a:r>
              <a:rPr lang="ru-RU" sz="2400" dirty="0" err="1"/>
              <a:t>суспільних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 до </a:t>
            </a:r>
            <a:r>
              <a:rPr lang="ru-RU" sz="2400" dirty="0" err="1"/>
              <a:t>населення</a:t>
            </a:r>
            <a:r>
              <a:rPr lang="ru-RU" sz="2400" dirty="0"/>
              <a:t>. </a:t>
            </a:r>
            <a:r>
              <a:rPr lang="ru-RU" sz="2400" dirty="0" err="1"/>
              <a:t>Отже</a:t>
            </a:r>
            <a:r>
              <a:rPr lang="ru-RU" sz="2400" dirty="0"/>
              <a:t>, </a:t>
            </a:r>
            <a:r>
              <a:rPr lang="ru-RU" sz="2400" dirty="0" err="1"/>
              <a:t>територіальні</a:t>
            </a:r>
            <a:r>
              <a:rPr lang="ru-RU" sz="2400" dirty="0"/>
              <a:t> </a:t>
            </a:r>
            <a:r>
              <a:rPr lang="ru-RU" sz="2400" dirty="0" err="1"/>
              <a:t>громади</a:t>
            </a:r>
            <a:r>
              <a:rPr lang="ru-RU" sz="2400" dirty="0"/>
              <a:t>, на </a:t>
            </a:r>
            <a:r>
              <a:rPr lang="ru-RU" sz="2400" dirty="0" err="1"/>
              <a:t>відміну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локальних</a:t>
            </a:r>
            <a:r>
              <a:rPr lang="ru-RU" sz="2400" dirty="0"/>
              <a:t> </a:t>
            </a:r>
            <a:r>
              <a:rPr lang="ru-RU" sz="2400" dirty="0" err="1"/>
              <a:t>співтовариств</a:t>
            </a:r>
            <a:r>
              <a:rPr lang="ru-RU" sz="2400" dirty="0"/>
              <a:t>, </a:t>
            </a:r>
            <a:r>
              <a:rPr lang="ru-RU" sz="2400" dirty="0" err="1"/>
              <a:t>виступають</a:t>
            </a:r>
            <a:r>
              <a:rPr lang="ru-RU" sz="2400" dirty="0"/>
              <a:t> </a:t>
            </a:r>
            <a:r>
              <a:rPr lang="ru-RU" sz="2400" dirty="0" err="1"/>
              <a:t>повноправними</a:t>
            </a:r>
            <a:r>
              <a:rPr lang="ru-RU" sz="2400" dirty="0"/>
              <a:t> </a:t>
            </a:r>
            <a:r>
              <a:rPr lang="ru-RU" sz="2400" dirty="0" err="1"/>
              <a:t>суб’єктами</a:t>
            </a:r>
            <a:r>
              <a:rPr lang="ru-RU" sz="2400" dirty="0"/>
              <a:t> </a:t>
            </a:r>
            <a:r>
              <a:rPr lang="ru-RU" sz="2400" dirty="0" err="1"/>
              <a:t>політичних</a:t>
            </a:r>
            <a:r>
              <a:rPr lang="ru-RU" sz="2400" dirty="0"/>
              <a:t> </a:t>
            </a:r>
            <a:r>
              <a:rPr lang="ru-RU" sz="2400" dirty="0" err="1"/>
              <a:t>відносин</a:t>
            </a:r>
            <a:r>
              <a:rPr lang="ru-RU" sz="24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6129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A1321E5-901E-476C-8D12-F249E52E0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Безпосередність</a:t>
            </a:r>
            <a:r>
              <a:rPr lang="ru-RU" dirty="0"/>
              <a:t> </a:t>
            </a:r>
            <a:r>
              <a:rPr lang="ru-RU" dirty="0" err="1"/>
              <a:t>контактів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притаманна</a:t>
            </a:r>
            <a:r>
              <a:rPr lang="ru-RU" dirty="0"/>
              <a:t> </a:t>
            </a:r>
            <a:r>
              <a:rPr lang="ru-RU" dirty="0" err="1"/>
              <a:t>локальним</a:t>
            </a:r>
            <a:r>
              <a:rPr lang="ru-RU" dirty="0"/>
              <a:t> </a:t>
            </a:r>
            <a:r>
              <a:rPr lang="ru-RU" dirty="0" err="1"/>
              <a:t>співтовариствам</a:t>
            </a:r>
            <a:r>
              <a:rPr lang="ru-RU" dirty="0"/>
              <a:t>, та </a:t>
            </a:r>
            <a:r>
              <a:rPr lang="ru-RU" dirty="0" err="1"/>
              <a:t>наявність</a:t>
            </a:r>
            <a:r>
              <a:rPr lang="ru-RU" dirty="0"/>
              <a:t> широкого кола </a:t>
            </a:r>
            <a:r>
              <a:rPr lang="ru-RU" dirty="0" err="1"/>
              <a:t>джерел</a:t>
            </a:r>
            <a:r>
              <a:rPr lang="ru-RU" dirty="0"/>
              <a:t> для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локальної</a:t>
            </a:r>
            <a:r>
              <a:rPr lang="ru-RU" dirty="0"/>
              <a:t> </a:t>
            </a:r>
            <a:r>
              <a:rPr lang="ru-RU" dirty="0" err="1"/>
              <a:t>ідентичності</a:t>
            </a:r>
            <a:r>
              <a:rPr lang="ru-RU" dirty="0"/>
              <a:t> </a:t>
            </a:r>
            <a:r>
              <a:rPr lang="ru-RU" dirty="0" err="1"/>
              <a:t>зумовлює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первинність</a:t>
            </a:r>
            <a:r>
              <a:rPr lang="ru-RU" dirty="0"/>
              <a:t> по </a:t>
            </a:r>
            <a:r>
              <a:rPr lang="ru-RU" dirty="0" err="1"/>
              <a:t>відношенню</a:t>
            </a:r>
            <a:r>
              <a:rPr lang="ru-RU" dirty="0"/>
              <a:t> до </a:t>
            </a:r>
            <a:r>
              <a:rPr lang="ru-RU" dirty="0" err="1"/>
              <a:t>регіональної</a:t>
            </a:r>
            <a:r>
              <a:rPr lang="ru-RU" dirty="0"/>
              <a:t> </a:t>
            </a:r>
            <a:r>
              <a:rPr lang="ru-RU" dirty="0" err="1"/>
              <a:t>ідентичності</a:t>
            </a:r>
            <a:r>
              <a:rPr lang="ru-RU" dirty="0"/>
              <a:t> та </a:t>
            </a:r>
            <a:r>
              <a:rPr lang="ru-RU" dirty="0" err="1"/>
              <a:t>ідентичностей</a:t>
            </a:r>
            <a:r>
              <a:rPr lang="ru-RU" dirty="0"/>
              <a:t> </a:t>
            </a:r>
            <a:r>
              <a:rPr lang="ru-RU" dirty="0" err="1"/>
              <a:t>наступних</a:t>
            </a:r>
            <a:r>
              <a:rPr lang="ru-RU" dirty="0"/>
              <a:t> </a:t>
            </a:r>
            <a:r>
              <a:rPr lang="ru-RU" dirty="0" err="1"/>
              <a:t>рівней</a:t>
            </a:r>
            <a:r>
              <a:rPr lang="ru-RU" dirty="0"/>
              <a:t>. </a:t>
            </a:r>
            <a:r>
              <a:rPr lang="ru-RU" dirty="0" err="1"/>
              <a:t>Рихлість</a:t>
            </a:r>
            <a:r>
              <a:rPr lang="ru-RU" dirty="0"/>
              <a:t> і </a:t>
            </a:r>
            <a:r>
              <a:rPr lang="ru-RU" dirty="0" err="1"/>
              <a:t>гнучкість</a:t>
            </a:r>
            <a:r>
              <a:rPr lang="ru-RU" dirty="0"/>
              <a:t> </a:t>
            </a:r>
            <a:r>
              <a:rPr lang="ru-RU" dirty="0" err="1"/>
              <a:t>зв'язків</a:t>
            </a:r>
            <a:r>
              <a:rPr lang="ru-RU" dirty="0"/>
              <a:t> </a:t>
            </a:r>
            <a:r>
              <a:rPr lang="ru-RU" dirty="0" err="1"/>
              <a:t>усередині</a:t>
            </a:r>
            <a:r>
              <a:rPr lang="ru-RU" dirty="0"/>
              <a:t> </a:t>
            </a:r>
            <a:r>
              <a:rPr lang="ru-RU" dirty="0" err="1"/>
              <a:t>регіональних</a:t>
            </a:r>
            <a:r>
              <a:rPr lang="ru-RU" dirty="0"/>
              <a:t> </a:t>
            </a:r>
            <a:r>
              <a:rPr lang="ru-RU" dirty="0" err="1"/>
              <a:t>співтовариств</a:t>
            </a:r>
            <a:r>
              <a:rPr lang="ru-RU" dirty="0"/>
              <a:t> та </a:t>
            </a:r>
            <a:r>
              <a:rPr lang="ru-RU" dirty="0" err="1"/>
              <a:t>обмежена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для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регіональної</a:t>
            </a:r>
            <a:r>
              <a:rPr lang="ru-RU" dirty="0"/>
              <a:t> </a:t>
            </a:r>
            <a:r>
              <a:rPr lang="ru-RU" dirty="0" err="1"/>
              <a:t>ідентичності</a:t>
            </a:r>
            <a:r>
              <a:rPr lang="ru-RU" dirty="0"/>
              <a:t> </a:t>
            </a:r>
            <a:r>
              <a:rPr lang="ru-RU" dirty="0" err="1"/>
              <a:t>зумовлює</a:t>
            </a:r>
            <a:r>
              <a:rPr lang="ru-RU" dirty="0"/>
              <a:t> </a:t>
            </a:r>
            <a:r>
              <a:rPr lang="ru-RU" dirty="0" err="1"/>
              <a:t>додатковий</a:t>
            </a:r>
            <a:r>
              <a:rPr lang="ru-RU" dirty="0"/>
              <a:t> характер </a:t>
            </a:r>
            <a:r>
              <a:rPr lang="ru-RU" dirty="0" err="1"/>
              <a:t>ідентичності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по </a:t>
            </a:r>
            <a:r>
              <a:rPr lang="ru-RU" dirty="0" err="1"/>
              <a:t>відношенню</a:t>
            </a:r>
            <a:r>
              <a:rPr lang="ru-RU" dirty="0"/>
              <a:t> до </a:t>
            </a:r>
            <a:r>
              <a:rPr lang="ru-RU" dirty="0" err="1"/>
              <a:t>локальної</a:t>
            </a:r>
            <a:r>
              <a:rPr lang="ru-RU" dirty="0"/>
              <a:t>, але й до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ідентичності</a:t>
            </a:r>
            <a:r>
              <a:rPr lang="ru-RU" dirty="0"/>
              <a:t>. </a:t>
            </a:r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b="1" dirty="0"/>
              <a:t>з </a:t>
            </a:r>
            <a:r>
              <a:rPr lang="ru-RU" b="1" dirty="0" err="1"/>
              <a:t>посиленням</a:t>
            </a:r>
            <a:r>
              <a:rPr lang="ru-RU" b="1" dirty="0"/>
              <a:t> </a:t>
            </a:r>
            <a:r>
              <a:rPr lang="ru-RU" b="1" dirty="0" err="1"/>
              <a:t>регіональної</a:t>
            </a:r>
            <a:r>
              <a:rPr lang="ru-RU" b="1" dirty="0"/>
              <a:t> </a:t>
            </a:r>
            <a:r>
              <a:rPr lang="ru-RU" b="1" dirty="0" err="1"/>
              <a:t>складової</a:t>
            </a:r>
            <a:r>
              <a:rPr lang="ru-RU" b="1" dirty="0"/>
              <a:t> у </a:t>
            </a:r>
            <a:r>
              <a:rPr lang="ru-RU" b="1" dirty="0" err="1"/>
              <a:t>світовому</a:t>
            </a:r>
            <a:r>
              <a:rPr lang="ru-RU" b="1" dirty="0"/>
              <a:t> </a:t>
            </a:r>
            <a:r>
              <a:rPr lang="ru-RU" b="1" dirty="0" err="1"/>
              <a:t>політичному</a:t>
            </a:r>
            <a:r>
              <a:rPr lang="ru-RU" b="1" dirty="0"/>
              <a:t> </a:t>
            </a:r>
            <a:r>
              <a:rPr lang="ru-RU" b="1" dirty="0" err="1"/>
              <a:t>відбувається</a:t>
            </a:r>
            <a:r>
              <a:rPr lang="ru-RU" b="1" dirty="0"/>
              <a:t> </a:t>
            </a:r>
            <a:r>
              <a:rPr lang="ru-RU" b="1" dirty="0" err="1"/>
              <a:t>зміцнення</a:t>
            </a:r>
            <a:r>
              <a:rPr lang="ru-RU" b="1" dirty="0"/>
              <a:t> </a:t>
            </a:r>
            <a:r>
              <a:rPr lang="ru-RU" b="1" dirty="0" err="1"/>
              <a:t>регіональної</a:t>
            </a:r>
            <a:r>
              <a:rPr lang="ru-RU" b="1" dirty="0"/>
              <a:t> </a:t>
            </a:r>
            <a:r>
              <a:rPr lang="ru-RU" b="1" dirty="0" err="1"/>
              <a:t>ідентичності</a:t>
            </a:r>
            <a:r>
              <a:rPr lang="ru-RU" b="1" dirty="0"/>
              <a:t>, </a:t>
            </a:r>
            <a:r>
              <a:rPr lang="ru-RU" b="1" dirty="0" err="1"/>
              <a:t>оскільки</a:t>
            </a:r>
            <a:r>
              <a:rPr lang="ru-RU" b="1" dirty="0"/>
              <a:t> не </a:t>
            </a:r>
            <a:r>
              <a:rPr lang="ru-RU" b="1" dirty="0" err="1"/>
              <a:t>локальні</a:t>
            </a:r>
            <a:r>
              <a:rPr lang="ru-RU" b="1" dirty="0"/>
              <a:t> </a:t>
            </a:r>
            <a:r>
              <a:rPr lang="ru-RU" b="1" dirty="0" err="1"/>
              <a:t>співтовариства</a:t>
            </a:r>
            <a:r>
              <a:rPr lang="ru-RU" b="1" dirty="0"/>
              <a:t> </a:t>
            </a:r>
            <a:r>
              <a:rPr lang="ru-RU" b="1" dirty="0" err="1"/>
              <a:t>чи</a:t>
            </a:r>
            <a:r>
              <a:rPr lang="ru-RU" b="1" dirty="0"/>
              <a:t> </a:t>
            </a:r>
            <a:r>
              <a:rPr lang="ru-RU" b="1" dirty="0" err="1"/>
              <a:t>місцевості</a:t>
            </a:r>
            <a:r>
              <a:rPr lang="ru-RU" b="1" dirty="0"/>
              <a:t>, а </a:t>
            </a:r>
            <a:r>
              <a:rPr lang="ru-RU" b="1" dirty="0" err="1"/>
              <a:t>регіони</a:t>
            </a:r>
            <a:r>
              <a:rPr lang="ru-RU" b="1" dirty="0"/>
              <a:t> </a:t>
            </a:r>
            <a:r>
              <a:rPr lang="ru-RU" b="1" dirty="0" err="1"/>
              <a:t>стають</a:t>
            </a:r>
            <a:r>
              <a:rPr lang="ru-RU" b="1" dirty="0"/>
              <a:t> </a:t>
            </a:r>
            <a:r>
              <a:rPr lang="ru-RU" b="1" dirty="0" err="1"/>
              <a:t>суб’єктами</a:t>
            </a:r>
            <a:r>
              <a:rPr lang="ru-RU" b="1" dirty="0"/>
              <a:t> </a:t>
            </a:r>
            <a:r>
              <a:rPr lang="ru-RU" b="1" dirty="0" err="1"/>
              <a:t>міжнародних</a:t>
            </a:r>
            <a:r>
              <a:rPr lang="ru-RU" b="1" dirty="0"/>
              <a:t> </a:t>
            </a:r>
            <a:r>
              <a:rPr lang="ru-RU" b="1" dirty="0" err="1"/>
              <a:t>відносин</a:t>
            </a:r>
            <a:r>
              <a:rPr lang="ru-RU" b="1" dirty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0220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3AE425F-CB11-429A-BAF0-06DBCEE1B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904" y="1252330"/>
            <a:ext cx="11827566" cy="5516218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dirty="0" err="1"/>
              <a:t>Загальною</a:t>
            </a:r>
            <a:r>
              <a:rPr lang="ru-RU" dirty="0"/>
              <a:t> </a:t>
            </a:r>
            <a:r>
              <a:rPr lang="ru-RU" b="1" dirty="0"/>
              <a:t>метою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ідентичності</a:t>
            </a:r>
            <a:r>
              <a:rPr lang="ru-RU" dirty="0"/>
              <a:t> є </a:t>
            </a:r>
            <a:r>
              <a:rPr lang="ru-RU" dirty="0" err="1"/>
              <a:t>комунікативна</a:t>
            </a:r>
            <a:r>
              <a:rPr lang="ru-RU" dirty="0"/>
              <a:t> </a:t>
            </a:r>
            <a:r>
              <a:rPr lang="ru-RU" dirty="0" err="1"/>
              <a:t>цілісність</a:t>
            </a:r>
            <a:r>
              <a:rPr lang="ru-RU" dirty="0"/>
              <a:t> </a:t>
            </a:r>
            <a:r>
              <a:rPr lang="ru-RU" dirty="0" err="1"/>
              <a:t>локальної</a:t>
            </a:r>
            <a:r>
              <a:rPr lang="ru-RU" dirty="0"/>
              <a:t> </a:t>
            </a:r>
            <a:r>
              <a:rPr lang="ru-RU" dirty="0" err="1"/>
              <a:t>спільноти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суб’єктність</a:t>
            </a:r>
            <a:r>
              <a:rPr lang="ru-RU" dirty="0"/>
              <a:t>,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формувати</a:t>
            </a:r>
            <a:r>
              <a:rPr lang="ru-RU" dirty="0"/>
              <a:t> й </a:t>
            </a:r>
            <a:r>
              <a:rPr lang="ru-RU" dirty="0" err="1"/>
              <a:t>відтворювати</a:t>
            </a:r>
            <a:r>
              <a:rPr lang="ru-RU" dirty="0"/>
              <a:t> </a:t>
            </a:r>
            <a:r>
              <a:rPr lang="ru-RU" dirty="0" err="1"/>
              <a:t>спільні</a:t>
            </a:r>
            <a:r>
              <a:rPr lang="ru-RU" dirty="0"/>
              <a:t> </a:t>
            </a:r>
            <a:r>
              <a:rPr lang="ru-RU" dirty="0" err="1"/>
              <a:t>уявлення</a:t>
            </a:r>
            <a:r>
              <a:rPr lang="ru-RU" dirty="0"/>
              <a:t>, </a:t>
            </a:r>
            <a:r>
              <a:rPr lang="ru-RU" dirty="0" err="1"/>
              <a:t>норми</a:t>
            </a:r>
            <a:r>
              <a:rPr lang="ru-RU" dirty="0"/>
              <a:t> і </a:t>
            </a:r>
            <a:r>
              <a:rPr lang="ru-RU" dirty="0" err="1"/>
              <a:t>цінності</a:t>
            </a:r>
            <a:r>
              <a:rPr lang="ru-RU" dirty="0"/>
              <a:t>, </a:t>
            </a:r>
            <a:r>
              <a:rPr lang="ru-RU" dirty="0" err="1"/>
              <a:t>приймати</a:t>
            </a:r>
            <a:r>
              <a:rPr lang="ru-RU" dirty="0"/>
              <a:t> </a:t>
            </a:r>
            <a:r>
              <a:rPr lang="ru-RU" dirty="0" err="1"/>
              <a:t>спільні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і </a:t>
            </a:r>
            <a:r>
              <a:rPr lang="ru-RU" dirty="0" err="1"/>
              <a:t>досягати</a:t>
            </a:r>
            <a:r>
              <a:rPr lang="ru-RU" dirty="0"/>
              <a:t> </a:t>
            </a:r>
            <a:r>
              <a:rPr lang="ru-RU" dirty="0" err="1"/>
              <a:t>спільних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 err="1"/>
              <a:t>Функції</a:t>
            </a:r>
            <a:r>
              <a:rPr lang="ru-RU" sz="2800" b="1" dirty="0"/>
              <a:t> </a:t>
            </a:r>
            <a:r>
              <a:rPr lang="ru-RU" sz="2800" b="1" dirty="0" err="1"/>
              <a:t>політики</a:t>
            </a:r>
            <a:r>
              <a:rPr lang="ru-RU" sz="2800" b="1" dirty="0"/>
              <a:t> </a:t>
            </a:r>
            <a:r>
              <a:rPr lang="ru-RU" sz="2800" b="1" dirty="0" err="1"/>
              <a:t>ідентичності</a:t>
            </a:r>
            <a:r>
              <a:rPr lang="ru-RU" sz="2800" b="1" dirty="0"/>
              <a:t> </a:t>
            </a:r>
            <a:r>
              <a:rPr lang="ru-RU" sz="2800" dirty="0"/>
              <a:t>(</a:t>
            </a:r>
            <a:r>
              <a:rPr lang="ru-RU" sz="2800" dirty="0" err="1"/>
              <a:t>А.Ткачук</a:t>
            </a:r>
            <a:r>
              <a:rPr lang="ru-RU" sz="2800" dirty="0"/>
              <a:t>):</a:t>
            </a:r>
          </a:p>
          <a:p>
            <a:pPr>
              <a:spcBef>
                <a:spcPts val="0"/>
              </a:spcBef>
            </a:pPr>
            <a:r>
              <a:rPr lang="ru-RU" sz="2800" dirty="0"/>
              <a:t>моральна та </a:t>
            </a:r>
            <a:r>
              <a:rPr lang="ru-RU" sz="2800" dirty="0" err="1"/>
              <a:t>ціннісна</a:t>
            </a:r>
            <a:r>
              <a:rPr lang="ru-RU" sz="2800" dirty="0"/>
              <a:t> </a:t>
            </a:r>
            <a:r>
              <a:rPr lang="ru-RU" sz="2800" dirty="0" err="1"/>
              <a:t>консолідація</a:t>
            </a:r>
            <a:r>
              <a:rPr lang="ru-RU" sz="2800" dirty="0"/>
              <a:t> </a:t>
            </a:r>
            <a:r>
              <a:rPr lang="ru-RU" sz="2800" dirty="0" err="1"/>
              <a:t>локальної</a:t>
            </a:r>
            <a:r>
              <a:rPr lang="ru-RU" sz="2800" dirty="0"/>
              <a:t> </a:t>
            </a:r>
            <a:r>
              <a:rPr lang="ru-RU" sz="2800" dirty="0" err="1"/>
              <a:t>спільноти</a:t>
            </a:r>
            <a:r>
              <a:rPr lang="ru-RU" sz="2800" dirty="0"/>
              <a:t>;</a:t>
            </a:r>
          </a:p>
          <a:p>
            <a:pPr>
              <a:spcBef>
                <a:spcPts val="0"/>
              </a:spcBef>
            </a:pPr>
            <a:r>
              <a:rPr lang="ru-RU" sz="2800" dirty="0" err="1"/>
              <a:t>колективне</a:t>
            </a:r>
            <a:r>
              <a:rPr lang="ru-RU" sz="2800" dirty="0"/>
              <a:t> </a:t>
            </a:r>
            <a:r>
              <a:rPr lang="ru-RU" sz="2800" dirty="0" err="1"/>
              <a:t>самовизначення</a:t>
            </a:r>
            <a:r>
              <a:rPr lang="ru-RU" sz="2800" dirty="0"/>
              <a:t>;</a:t>
            </a:r>
          </a:p>
          <a:p>
            <a:pPr>
              <a:spcBef>
                <a:spcPts val="0"/>
              </a:spcBef>
            </a:pPr>
            <a:r>
              <a:rPr lang="ru-RU" sz="2800" dirty="0" err="1"/>
              <a:t>легітимація</a:t>
            </a:r>
            <a:r>
              <a:rPr lang="ru-RU" sz="2800" dirty="0"/>
              <a:t> </a:t>
            </a:r>
            <a:r>
              <a:rPr lang="ru-RU" sz="2800" dirty="0" err="1"/>
              <a:t>влади</a:t>
            </a:r>
            <a:r>
              <a:rPr lang="ru-RU" sz="2800" dirty="0"/>
              <a:t>;</a:t>
            </a:r>
          </a:p>
          <a:p>
            <a:pPr>
              <a:spcBef>
                <a:spcPts val="0"/>
              </a:spcBef>
            </a:pPr>
            <a:r>
              <a:rPr lang="ru-RU" sz="2800" dirty="0" err="1"/>
              <a:t>іміджева</a:t>
            </a:r>
            <a:r>
              <a:rPr lang="ru-RU" sz="2800" dirty="0"/>
              <a:t> та </a:t>
            </a:r>
            <a:r>
              <a:rPr lang="ru-RU" sz="2800" dirty="0" err="1"/>
              <a:t>репутаційна</a:t>
            </a:r>
            <a:r>
              <a:rPr lang="ru-RU" sz="2800" dirty="0"/>
              <a:t> </a:t>
            </a:r>
            <a:r>
              <a:rPr lang="ru-RU" sz="2800" dirty="0" err="1"/>
              <a:t>підтримка</a:t>
            </a:r>
            <a:r>
              <a:rPr lang="ru-RU" sz="2800" dirty="0"/>
              <a:t>. 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E885182-872D-4F15-9FCC-E6B526C26029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8872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3600" b="1" dirty="0">
                <a:latin typeface="+mn-lt"/>
              </a:rPr>
              <a:t>3. Політика ідентичності</a:t>
            </a:r>
            <a:endParaRPr lang="ru-RU" sz="36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21504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6B53E9C-C758-413F-A7CD-70565BD61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417" y="208722"/>
            <a:ext cx="11658600" cy="65697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В.О. </a:t>
            </a:r>
            <a:r>
              <a:rPr lang="ru-RU" sz="2400" b="1" dirty="0" err="1"/>
              <a:t>Зуєва</a:t>
            </a:r>
            <a:r>
              <a:rPr lang="ru-RU" sz="2400" b="1" dirty="0"/>
              <a:t> про типи </a:t>
            </a:r>
            <a:r>
              <a:rPr lang="ru-RU" sz="2400" b="1" dirty="0" err="1"/>
              <a:t>взаємин</a:t>
            </a:r>
            <a:r>
              <a:rPr lang="ru-RU" sz="2400" b="1" dirty="0"/>
              <a:t> </a:t>
            </a:r>
            <a:r>
              <a:rPr lang="ru-RU" sz="2400" b="1" dirty="0" err="1"/>
              <a:t>держави</a:t>
            </a:r>
            <a:r>
              <a:rPr lang="ru-RU" sz="2400" b="1" dirty="0"/>
              <a:t> та </a:t>
            </a:r>
            <a:r>
              <a:rPr lang="ru-RU" sz="2400" b="1" dirty="0" err="1"/>
              <a:t>регіонів</a:t>
            </a:r>
            <a:r>
              <a:rPr lang="ru-RU" sz="2400" b="1" dirty="0"/>
              <a:t>: </a:t>
            </a:r>
          </a:p>
          <a:p>
            <a:r>
              <a:rPr lang="ru-RU" sz="2400" dirty="0"/>
              <a:t>держава, </a:t>
            </a:r>
            <a:r>
              <a:rPr lang="ru-RU" sz="2400" dirty="0" err="1"/>
              <a:t>володіючи</a:t>
            </a:r>
            <a:r>
              <a:rPr lang="ru-RU" sz="2400" dirty="0"/>
              <a:t> </a:t>
            </a:r>
            <a:r>
              <a:rPr lang="ru-RU" sz="2400" dirty="0" err="1"/>
              <a:t>засобами</a:t>
            </a:r>
            <a:r>
              <a:rPr lang="ru-RU" sz="2400" dirty="0"/>
              <a:t> примусу, є </a:t>
            </a:r>
            <a:r>
              <a:rPr lang="ru-RU" sz="2400" dirty="0" err="1"/>
              <a:t>потенційною</a:t>
            </a:r>
            <a:r>
              <a:rPr lang="ru-RU" sz="2400" dirty="0"/>
              <a:t> </a:t>
            </a:r>
            <a:r>
              <a:rPr lang="ru-RU" sz="2400" dirty="0" err="1"/>
              <a:t>погрозою</a:t>
            </a:r>
            <a:r>
              <a:rPr lang="ru-RU" sz="2400" dirty="0"/>
              <a:t> для </a:t>
            </a:r>
            <a:r>
              <a:rPr lang="ru-RU" sz="2400" dirty="0" err="1"/>
              <a:t>окремих</a:t>
            </a:r>
            <a:r>
              <a:rPr lang="ru-RU" sz="2400" dirty="0"/>
              <a:t> </a:t>
            </a:r>
            <a:r>
              <a:rPr lang="ru-RU" sz="2400" dirty="0" err="1"/>
              <a:t>територій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етнічних</a:t>
            </a:r>
            <a:r>
              <a:rPr lang="ru-RU" sz="2400" dirty="0"/>
              <a:t> </a:t>
            </a:r>
            <a:r>
              <a:rPr lang="ru-RU" sz="2400" dirty="0" err="1"/>
              <a:t>меншостей</a:t>
            </a:r>
            <a:r>
              <a:rPr lang="ru-RU" sz="2400" dirty="0"/>
              <a:t>; </a:t>
            </a:r>
          </a:p>
          <a:p>
            <a:r>
              <a:rPr lang="ru-RU" sz="2400" dirty="0" err="1"/>
              <a:t>регіональні</a:t>
            </a:r>
            <a:r>
              <a:rPr lang="ru-RU" sz="2400" dirty="0"/>
              <a:t> </a:t>
            </a:r>
            <a:r>
              <a:rPr lang="ru-RU" sz="2400" dirty="0" err="1"/>
              <a:t>утворення</a:t>
            </a:r>
            <a:r>
              <a:rPr lang="ru-RU" sz="2400" dirty="0"/>
              <a:t> </a:t>
            </a:r>
            <a:r>
              <a:rPr lang="ru-RU" sz="2400" dirty="0" err="1"/>
              <a:t>виступають</a:t>
            </a:r>
            <a:r>
              <a:rPr lang="ru-RU" sz="2400" dirty="0"/>
              <a:t> як </a:t>
            </a:r>
            <a:r>
              <a:rPr lang="ru-RU" sz="2400" dirty="0" err="1"/>
              <a:t>творці</a:t>
            </a:r>
            <a:r>
              <a:rPr lang="ru-RU" sz="2400" dirty="0"/>
              <a:t> </a:t>
            </a:r>
            <a:r>
              <a:rPr lang="ru-RU" sz="2400" dirty="0" err="1"/>
              <a:t>демократичної</a:t>
            </a:r>
            <a:r>
              <a:rPr lang="ru-RU" sz="2400" dirty="0"/>
              <a:t> </a:t>
            </a:r>
            <a:r>
              <a:rPr lang="ru-RU" sz="2400" dirty="0" err="1"/>
              <a:t>держави</a:t>
            </a:r>
            <a:r>
              <a:rPr lang="ru-RU" sz="2400" dirty="0"/>
              <a:t>, є факторами,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легітимізують</a:t>
            </a:r>
            <a:r>
              <a:rPr lang="ru-RU" sz="2400" dirty="0"/>
              <a:t>; </a:t>
            </a:r>
          </a:p>
          <a:p>
            <a:r>
              <a:rPr lang="ru-RU" sz="2400" dirty="0" err="1"/>
              <a:t>регіони</a:t>
            </a:r>
            <a:r>
              <a:rPr lang="ru-RU" sz="2400" dirty="0"/>
              <a:t> </a:t>
            </a:r>
            <a:r>
              <a:rPr lang="ru-RU" sz="2400" dirty="0" err="1"/>
              <a:t>залежать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держави</a:t>
            </a:r>
            <a:r>
              <a:rPr lang="ru-RU" sz="2400" dirty="0"/>
              <a:t> як органа,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забезпечує</a:t>
            </a:r>
            <a:r>
              <a:rPr lang="ru-RU" sz="2400" dirty="0"/>
              <a:t> </a:t>
            </a:r>
            <a:r>
              <a:rPr lang="ru-RU" sz="2400" dirty="0" err="1"/>
              <a:t>матеріальний</a:t>
            </a:r>
            <a:r>
              <a:rPr lang="ru-RU" sz="2400" dirty="0"/>
              <a:t> </a:t>
            </a:r>
            <a:r>
              <a:rPr lang="ru-RU" sz="2400" dirty="0" err="1"/>
              <a:t>добробут</a:t>
            </a:r>
            <a:r>
              <a:rPr lang="ru-RU" sz="2400" dirty="0"/>
              <a:t> і </a:t>
            </a:r>
            <a:r>
              <a:rPr lang="ru-RU" sz="2400" dirty="0" err="1"/>
              <a:t>безпеку</a:t>
            </a:r>
            <a:r>
              <a:rPr lang="ru-RU" sz="2400" dirty="0"/>
              <a:t>; </a:t>
            </a:r>
          </a:p>
          <a:p>
            <a:r>
              <a:rPr lang="ru-RU" sz="2400" dirty="0" err="1"/>
              <a:t>регіони</a:t>
            </a:r>
            <a:r>
              <a:rPr lang="ru-RU" sz="2400" dirty="0"/>
              <a:t> є членами культурного </a:t>
            </a:r>
            <a:r>
              <a:rPr lang="ru-RU" sz="2400" dirty="0" err="1"/>
              <a:t>співтовариства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визначається</a:t>
            </a:r>
            <a:r>
              <a:rPr lang="ru-RU" sz="2400" dirty="0"/>
              <a:t> титульною </a:t>
            </a:r>
            <a:r>
              <a:rPr lang="ru-RU" sz="2400" dirty="0" err="1"/>
              <a:t>мовою</a:t>
            </a:r>
            <a:r>
              <a:rPr lang="ru-RU" sz="2400" dirty="0"/>
              <a:t>, </a:t>
            </a:r>
            <a:r>
              <a:rPr lang="ru-RU" sz="2400" dirty="0" err="1"/>
              <a:t>історією</a:t>
            </a:r>
            <a:r>
              <a:rPr lang="ru-RU" sz="2400" dirty="0"/>
              <a:t>, </a:t>
            </a:r>
            <a:r>
              <a:rPr lang="ru-RU" sz="2400" dirty="0" err="1"/>
              <a:t>художніми</a:t>
            </a:r>
            <a:r>
              <a:rPr lang="ru-RU" sz="2400" dirty="0"/>
              <a:t> </a:t>
            </a:r>
            <a:r>
              <a:rPr lang="ru-RU" sz="2400" dirty="0" err="1"/>
              <a:t>традиціями</a:t>
            </a:r>
            <a:r>
              <a:rPr lang="ru-RU" sz="2400" dirty="0"/>
              <a:t> і способом </a:t>
            </a:r>
            <a:r>
              <a:rPr lang="ru-RU" sz="2400" dirty="0" err="1"/>
              <a:t>життя</a:t>
            </a:r>
            <a:r>
              <a:rPr lang="ru-RU" sz="2400" dirty="0"/>
              <a:t>, і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міжрегіональне</a:t>
            </a:r>
            <a:r>
              <a:rPr lang="ru-RU" sz="2400" dirty="0"/>
              <a:t> </a:t>
            </a:r>
            <a:r>
              <a:rPr lang="ru-RU" sz="2400" dirty="0" err="1"/>
              <a:t>співтовариство</a:t>
            </a:r>
            <a:r>
              <a:rPr lang="ru-RU" sz="2400" dirty="0"/>
              <a:t>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захищається</a:t>
            </a:r>
            <a:r>
              <a:rPr lang="ru-RU" sz="2400" dirty="0"/>
              <a:t> і </a:t>
            </a:r>
            <a:r>
              <a:rPr lang="ru-RU" sz="2400" dirty="0" err="1"/>
              <a:t>культивується</a:t>
            </a:r>
            <a:r>
              <a:rPr lang="ru-RU" sz="2400" dirty="0"/>
              <a:t> державою за </a:t>
            </a:r>
            <a:r>
              <a:rPr lang="ru-RU" sz="2400" dirty="0" err="1"/>
              <a:t>допомогою</a:t>
            </a:r>
            <a:r>
              <a:rPr lang="ru-RU" sz="2400" dirty="0"/>
              <a:t>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культурних</a:t>
            </a:r>
            <a:r>
              <a:rPr lang="ru-RU" sz="2400" dirty="0"/>
              <a:t> </a:t>
            </a:r>
            <a:r>
              <a:rPr lang="ru-RU" sz="2400" dirty="0" err="1"/>
              <a:t>інститутів</a:t>
            </a:r>
            <a:r>
              <a:rPr lang="ru-RU" sz="2400" dirty="0"/>
              <a:t> і </a:t>
            </a:r>
            <a:r>
              <a:rPr lang="ru-RU" sz="2400" dirty="0" err="1"/>
              <a:t>програм</a:t>
            </a:r>
            <a:r>
              <a:rPr lang="en-US" sz="2400" dirty="0"/>
              <a:t>.</a:t>
            </a:r>
            <a:endParaRPr lang="uk-UA" sz="2400" dirty="0"/>
          </a:p>
          <a:p>
            <a:pPr marL="0" indent="0">
              <a:buNone/>
            </a:pPr>
            <a:endParaRPr lang="uk-UA" sz="2400" dirty="0"/>
          </a:p>
          <a:p>
            <a:pPr marL="0" indent="0">
              <a:buNone/>
            </a:pPr>
            <a:r>
              <a:rPr lang="ru-RU" sz="2400" dirty="0" err="1"/>
              <a:t>Незалежно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вибору</a:t>
            </a:r>
            <a:r>
              <a:rPr lang="ru-RU" sz="2400" dirty="0"/>
              <a:t> </a:t>
            </a:r>
            <a:r>
              <a:rPr lang="ru-RU" sz="2400" dirty="0" err="1"/>
              <a:t>моделі</a:t>
            </a:r>
            <a:r>
              <a:rPr lang="ru-RU" sz="2400" dirty="0"/>
              <a:t> </a:t>
            </a:r>
            <a:r>
              <a:rPr lang="ru-RU" sz="2400" dirty="0" err="1"/>
              <a:t>взаємин</a:t>
            </a:r>
            <a:r>
              <a:rPr lang="ru-RU" sz="2400" dirty="0"/>
              <a:t> держава повинна </a:t>
            </a:r>
            <a:r>
              <a:rPr lang="ru-RU" sz="2400" b="1" dirty="0"/>
              <a:t>МІНІМІЗУВАТИ СИМВОЛІЧНУ І ПРАВОВУ НЕРІВНІСТЬ РІЗНИХ СПІЛЬНОТ</a:t>
            </a:r>
            <a:r>
              <a:rPr lang="ru-RU" sz="2400" dirty="0"/>
              <a:t>, </a:t>
            </a:r>
            <a:r>
              <a:rPr lang="ru-RU" sz="2400" dirty="0" err="1"/>
              <a:t>забезпечуючи</a:t>
            </a:r>
            <a:r>
              <a:rPr lang="ru-RU" sz="2400" dirty="0"/>
              <a:t> </a:t>
            </a:r>
            <a:r>
              <a:rPr lang="ru-RU" sz="2400" dirty="0" err="1"/>
              <a:t>тим</a:t>
            </a:r>
            <a:r>
              <a:rPr lang="ru-RU" sz="2400" dirty="0"/>
              <a:t> самим </a:t>
            </a:r>
            <a:r>
              <a:rPr lang="ru-RU" sz="2400" dirty="0" err="1"/>
              <a:t>розвиток</a:t>
            </a:r>
            <a:r>
              <a:rPr lang="ru-RU" sz="2400" dirty="0"/>
              <a:t> </a:t>
            </a:r>
            <a:r>
              <a:rPr lang="ru-RU" sz="2400" dirty="0" err="1"/>
              <a:t>суспільства</a:t>
            </a:r>
            <a:r>
              <a:rPr lang="ru-RU" sz="2400" dirty="0"/>
              <a:t>, в </a:t>
            </a:r>
            <a:r>
              <a:rPr lang="ru-RU" sz="2400" dirty="0" err="1"/>
              <a:t>якому</a:t>
            </a:r>
            <a:r>
              <a:rPr lang="ru-RU" sz="2400" dirty="0"/>
              <a:t> </a:t>
            </a:r>
            <a:r>
              <a:rPr lang="ru-RU" sz="2400" dirty="0" err="1"/>
              <a:t>спільне</a:t>
            </a:r>
            <a:r>
              <a:rPr lang="ru-RU" sz="2400" dirty="0"/>
              <a:t> </a:t>
            </a:r>
            <a:r>
              <a:rPr lang="ru-RU" sz="2400" dirty="0" err="1"/>
              <a:t>життя</a:t>
            </a:r>
            <a:r>
              <a:rPr lang="ru-RU" sz="2400" dirty="0"/>
              <a:t> </a:t>
            </a:r>
            <a:r>
              <a:rPr lang="ru-RU" sz="2400" dirty="0" err="1"/>
              <a:t>носіїв</a:t>
            </a:r>
            <a:r>
              <a:rPr lang="ru-RU" sz="2400" dirty="0"/>
              <a:t> </a:t>
            </a:r>
            <a:r>
              <a:rPr lang="ru-RU" sz="2400" dirty="0" err="1"/>
              <a:t>різних</a:t>
            </a:r>
            <a:r>
              <a:rPr lang="ru-RU" sz="2400" dirty="0"/>
              <a:t> </a:t>
            </a:r>
            <a:r>
              <a:rPr lang="ru-RU" sz="2400" dirty="0" err="1"/>
              <a:t>політичних</a:t>
            </a:r>
            <a:r>
              <a:rPr lang="ru-RU" sz="2400" dirty="0"/>
              <a:t> </a:t>
            </a:r>
            <a:r>
              <a:rPr lang="ru-RU" sz="2400" dirty="0" err="1"/>
              <a:t>поглядів</a:t>
            </a:r>
            <a:r>
              <a:rPr lang="ru-RU" sz="2400" dirty="0"/>
              <a:t> веде до «</a:t>
            </a:r>
            <a:r>
              <a:rPr lang="ru-RU" sz="2400" dirty="0" err="1"/>
              <a:t>єднання</a:t>
            </a:r>
            <a:r>
              <a:rPr lang="ru-RU" sz="2400" dirty="0"/>
              <a:t>» людей на </a:t>
            </a:r>
            <a:r>
              <a:rPr lang="ru-RU" sz="2400" dirty="0" err="1"/>
              <a:t>основі</a:t>
            </a:r>
            <a:r>
              <a:rPr lang="ru-RU" sz="2400" dirty="0"/>
              <a:t> </a:t>
            </a:r>
            <a:r>
              <a:rPr lang="ru-RU" sz="2400" dirty="0" err="1"/>
              <a:t>вільної</a:t>
            </a:r>
            <a:r>
              <a:rPr lang="ru-RU" sz="2400" dirty="0"/>
              <a:t> </a:t>
            </a:r>
            <a:r>
              <a:rPr lang="ru-RU" sz="2400" dirty="0" err="1"/>
              <a:t>конкуренції</a:t>
            </a:r>
            <a:r>
              <a:rPr lang="ru-RU" sz="2400" dirty="0"/>
              <a:t> </a:t>
            </a:r>
            <a:r>
              <a:rPr lang="ru-RU" sz="2400" dirty="0" err="1"/>
              <a:t>ідентичностей</a:t>
            </a:r>
            <a:r>
              <a:rPr lang="ru-RU" sz="2400" dirty="0"/>
              <a:t>. (Андрущенко Т.В.)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900875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233D84-261F-4E9B-A528-E504043CE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8605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>
                <a:latin typeface="+mn-lt"/>
              </a:rPr>
              <a:t>Суб’єкти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політики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ідентичності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F2A5F3-2AA1-40F4-93E7-692C3F2F0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та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; </a:t>
            </a:r>
          </a:p>
          <a:p>
            <a:r>
              <a:rPr lang="ru-RU" dirty="0" err="1"/>
              <a:t>осередки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та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рухів</a:t>
            </a:r>
            <a:r>
              <a:rPr lang="ru-RU" dirty="0"/>
              <a:t> й </a:t>
            </a:r>
            <a:r>
              <a:rPr lang="ru-RU" dirty="0" err="1"/>
              <a:t>організацій</a:t>
            </a:r>
            <a:r>
              <a:rPr lang="ru-RU" dirty="0"/>
              <a:t>; </a:t>
            </a:r>
          </a:p>
          <a:p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самоорганізації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; </a:t>
            </a:r>
          </a:p>
          <a:p>
            <a:r>
              <a:rPr lang="ru-RU" dirty="0" err="1"/>
              <a:t>конфесійні</a:t>
            </a:r>
            <a:r>
              <a:rPr lang="ru-RU" dirty="0"/>
              <a:t>, </a:t>
            </a:r>
            <a:r>
              <a:rPr lang="ru-RU" dirty="0" err="1"/>
              <a:t>професійні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об’єднання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; </a:t>
            </a:r>
          </a:p>
          <a:p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культурні</a:t>
            </a:r>
            <a:r>
              <a:rPr lang="ru-RU" dirty="0"/>
              <a:t> </a:t>
            </a:r>
            <a:r>
              <a:rPr lang="ru-RU" dirty="0" err="1"/>
              <a:t>діячі</a:t>
            </a:r>
            <a:r>
              <a:rPr lang="ru-RU" dirty="0"/>
              <a:t>; </a:t>
            </a:r>
          </a:p>
          <a:p>
            <a:r>
              <a:rPr lang="ru-RU" dirty="0" err="1"/>
              <a:t>краєзнавці</a:t>
            </a:r>
            <a:r>
              <a:rPr lang="ru-RU" dirty="0"/>
              <a:t>; </a:t>
            </a:r>
          </a:p>
          <a:p>
            <a:r>
              <a:rPr lang="ru-RU" dirty="0" err="1"/>
              <a:t>освітяни</a:t>
            </a:r>
            <a:r>
              <a:rPr lang="ru-RU" dirty="0"/>
              <a:t>; </a:t>
            </a:r>
          </a:p>
          <a:p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медіа</a:t>
            </a:r>
            <a:r>
              <a:rPr lang="ru-RU" dirty="0"/>
              <a:t>; </a:t>
            </a:r>
          </a:p>
          <a:p>
            <a:r>
              <a:rPr lang="ru-RU" dirty="0" err="1"/>
              <a:t>представники</a:t>
            </a:r>
            <a:r>
              <a:rPr lang="ru-RU" dirty="0"/>
              <a:t> креативного </a:t>
            </a:r>
            <a:r>
              <a:rPr lang="ru-RU" dirty="0" err="1"/>
              <a:t>класу</a:t>
            </a:r>
            <a:r>
              <a:rPr lang="ru-RU" dirty="0"/>
              <a:t> (</a:t>
            </a:r>
            <a:r>
              <a:rPr lang="ru-RU" dirty="0" err="1"/>
              <a:t>соціальні</a:t>
            </a:r>
            <a:r>
              <a:rPr lang="ru-RU" dirty="0"/>
              <a:t> та </a:t>
            </a:r>
            <a:r>
              <a:rPr lang="ru-RU" dirty="0" err="1"/>
              <a:t>політичні</a:t>
            </a:r>
            <a:r>
              <a:rPr lang="ru-RU" dirty="0"/>
              <a:t> технологи, </a:t>
            </a:r>
            <a:r>
              <a:rPr lang="ru-RU" dirty="0" err="1"/>
              <a:t>іміджмейкери</a:t>
            </a:r>
            <a:r>
              <a:rPr lang="ru-RU" dirty="0"/>
              <a:t>, </a:t>
            </a:r>
            <a:r>
              <a:rPr lang="ru-RU" dirty="0" err="1"/>
              <a:t>дизайнери</a:t>
            </a:r>
            <a:r>
              <a:rPr lang="ru-RU" dirty="0"/>
              <a:t>, </a:t>
            </a:r>
            <a:r>
              <a:rPr lang="ru-RU" dirty="0" err="1"/>
              <a:t>урбаністи</a:t>
            </a:r>
            <a:r>
              <a:rPr lang="ru-RU" dirty="0"/>
              <a:t>);</a:t>
            </a:r>
          </a:p>
          <a:p>
            <a:r>
              <a:rPr lang="ru-RU" dirty="0" err="1"/>
              <a:t>впливові</a:t>
            </a:r>
            <a:r>
              <a:rPr lang="ru-RU" dirty="0"/>
              <a:t> </a:t>
            </a:r>
            <a:r>
              <a:rPr lang="ru-RU" dirty="0" err="1"/>
              <a:t>фінансові</a:t>
            </a:r>
            <a:r>
              <a:rPr lang="ru-RU" dirty="0"/>
              <a:t> та </a:t>
            </a:r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, </a:t>
            </a:r>
            <a:r>
              <a:rPr lang="ru-RU" dirty="0" err="1"/>
              <a:t>меценати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ресурсами </a:t>
            </a:r>
            <a:r>
              <a:rPr lang="ru-RU" dirty="0" err="1"/>
              <a:t>названих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акторів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32083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7409D13-1E48-45E9-96B0-77B91691F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331" y="79513"/>
            <a:ext cx="11907078" cy="661946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sz="2400" b="1" dirty="0"/>
          </a:p>
          <a:p>
            <a:pPr marL="0" indent="0">
              <a:buNone/>
            </a:pPr>
            <a:r>
              <a:rPr lang="ru-RU" sz="2600" b="1" dirty="0" err="1"/>
              <a:t>Ресурси</a:t>
            </a:r>
            <a:r>
              <a:rPr lang="ru-RU" sz="2600" b="1" dirty="0"/>
              <a:t> </a:t>
            </a:r>
            <a:r>
              <a:rPr lang="ru-RU" sz="2600" dirty="0" err="1"/>
              <a:t>формування</a:t>
            </a:r>
            <a:r>
              <a:rPr lang="ru-RU" sz="2600" dirty="0"/>
              <a:t> </a:t>
            </a:r>
            <a:r>
              <a:rPr lang="ru-RU" sz="2600" dirty="0" err="1"/>
              <a:t>локальної</a:t>
            </a:r>
            <a:r>
              <a:rPr lang="ru-RU" sz="2600" dirty="0"/>
              <a:t> </a:t>
            </a:r>
            <a:r>
              <a:rPr lang="ru-RU" sz="2600" dirty="0" err="1"/>
              <a:t>ідентичності</a:t>
            </a:r>
            <a:r>
              <a:rPr lang="ru-RU" sz="2600" dirty="0"/>
              <a:t>: </a:t>
            </a:r>
          </a:p>
          <a:p>
            <a:r>
              <a:rPr lang="ru-RU" sz="2600" dirty="0" err="1"/>
              <a:t>особистісні</a:t>
            </a:r>
            <a:r>
              <a:rPr lang="ru-RU" sz="2600" dirty="0"/>
              <a:t>, </a:t>
            </a:r>
            <a:r>
              <a:rPr lang="ru-RU" sz="2600" dirty="0" err="1"/>
              <a:t>які</a:t>
            </a:r>
            <a:r>
              <a:rPr lang="ru-RU" sz="2600" dirty="0"/>
              <a:t> </a:t>
            </a:r>
            <a:r>
              <a:rPr lang="ru-RU" sz="2600" dirty="0" err="1"/>
              <a:t>представляють</a:t>
            </a:r>
            <a:r>
              <a:rPr lang="ru-RU" sz="2600" dirty="0"/>
              <a:t> коло </a:t>
            </a:r>
            <a:r>
              <a:rPr lang="ru-RU" sz="2600" dirty="0" err="1"/>
              <a:t>значимих</a:t>
            </a:r>
            <a:r>
              <a:rPr lang="ru-RU" sz="2600" dirty="0"/>
              <a:t> </a:t>
            </a:r>
            <a:r>
              <a:rPr lang="ru-RU" sz="2600" dirty="0" err="1"/>
              <a:t>осіб</a:t>
            </a:r>
            <a:r>
              <a:rPr lang="ru-RU" sz="2600" dirty="0"/>
              <a:t> (</a:t>
            </a:r>
            <a:r>
              <a:rPr lang="ru-RU" sz="2600" dirty="0" err="1"/>
              <a:t>батьків</a:t>
            </a:r>
            <a:r>
              <a:rPr lang="ru-RU" sz="2600" dirty="0"/>
              <a:t>, </a:t>
            </a:r>
            <a:r>
              <a:rPr lang="ru-RU" sz="2600" dirty="0" err="1"/>
              <a:t>рідних</a:t>
            </a:r>
            <a:r>
              <a:rPr lang="ru-RU" sz="2600" dirty="0"/>
              <a:t>, </a:t>
            </a:r>
            <a:r>
              <a:rPr lang="ru-RU" sz="2600" dirty="0" err="1"/>
              <a:t>близьких</a:t>
            </a:r>
            <a:r>
              <a:rPr lang="ru-RU" sz="2600" dirty="0"/>
              <a:t>, </a:t>
            </a:r>
            <a:r>
              <a:rPr lang="ru-RU" sz="2600" dirty="0" err="1"/>
              <a:t>друзів</a:t>
            </a:r>
            <a:r>
              <a:rPr lang="ru-RU" sz="2600" dirty="0"/>
              <a:t>, </a:t>
            </a:r>
            <a:r>
              <a:rPr lang="ru-RU" sz="2600" dirty="0" err="1"/>
              <a:t>сусідів</a:t>
            </a:r>
            <a:r>
              <a:rPr lang="ru-RU" sz="2600" dirty="0"/>
              <a:t>, </a:t>
            </a:r>
            <a:r>
              <a:rPr lang="ru-RU" sz="2600" dirty="0" err="1"/>
              <a:t>вчителів</a:t>
            </a:r>
            <a:r>
              <a:rPr lang="ru-RU" sz="2600" dirty="0"/>
              <a:t>, </a:t>
            </a:r>
            <a:r>
              <a:rPr lang="ru-RU" sz="2600" dirty="0" err="1"/>
              <a:t>колег</a:t>
            </a:r>
            <a:r>
              <a:rPr lang="ru-RU" sz="2600" dirty="0"/>
              <a:t>, </a:t>
            </a:r>
            <a:r>
              <a:rPr lang="ru-RU" sz="2600" dirty="0" err="1"/>
              <a:t>земляків</a:t>
            </a:r>
            <a:r>
              <a:rPr lang="ru-RU" sz="2600" dirty="0"/>
              <a:t> </a:t>
            </a:r>
            <a:r>
              <a:rPr lang="ru-RU" sz="2600" dirty="0" err="1"/>
              <a:t>тощо</a:t>
            </a:r>
            <a:r>
              <a:rPr lang="ru-RU" sz="2600" dirty="0"/>
              <a:t>); </a:t>
            </a:r>
          </a:p>
          <a:p>
            <a:r>
              <a:rPr lang="ru-RU" sz="2600" dirty="0" err="1"/>
              <a:t>географічні</a:t>
            </a:r>
            <a:r>
              <a:rPr lang="ru-RU" sz="2600" dirty="0"/>
              <a:t>, </a:t>
            </a:r>
            <a:r>
              <a:rPr lang="ru-RU" sz="2600" dirty="0" err="1"/>
              <a:t>які</a:t>
            </a:r>
            <a:r>
              <a:rPr lang="ru-RU" sz="2600" dirty="0"/>
              <a:t> </a:t>
            </a:r>
            <a:r>
              <a:rPr lang="ru-RU" sz="2600" dirty="0" err="1"/>
              <a:t>представляють</a:t>
            </a:r>
            <a:r>
              <a:rPr lang="ru-RU" sz="2600" dirty="0"/>
              <a:t> </a:t>
            </a:r>
            <a:r>
              <a:rPr lang="ru-RU" sz="2600" dirty="0" err="1"/>
              <a:t>перелік</a:t>
            </a:r>
            <a:r>
              <a:rPr lang="ru-RU" sz="2600" dirty="0"/>
              <a:t> </a:t>
            </a:r>
            <a:r>
              <a:rPr lang="ru-RU" sz="2600" dirty="0" err="1"/>
              <a:t>уявлень</a:t>
            </a:r>
            <a:r>
              <a:rPr lang="ru-RU" sz="2600" dirty="0"/>
              <a:t> про </a:t>
            </a:r>
            <a:r>
              <a:rPr lang="ru-RU" sz="2600" dirty="0" err="1"/>
              <a:t>локалізацію</a:t>
            </a:r>
            <a:r>
              <a:rPr lang="ru-RU" sz="2600" dirty="0"/>
              <a:t> </a:t>
            </a:r>
            <a:r>
              <a:rPr lang="ru-RU" sz="2600" dirty="0" err="1"/>
              <a:t>територіального</a:t>
            </a:r>
            <a:r>
              <a:rPr lang="ru-RU" sz="2600" dirty="0"/>
              <a:t> </a:t>
            </a:r>
            <a:r>
              <a:rPr lang="ru-RU" sz="2600" dirty="0" err="1"/>
              <a:t>утворення</a:t>
            </a:r>
            <a:r>
              <a:rPr lang="ru-RU" sz="2600" dirty="0"/>
              <a:t> та </a:t>
            </a:r>
            <a:r>
              <a:rPr lang="ru-RU" sz="2600" dirty="0" err="1"/>
              <a:t>його</a:t>
            </a:r>
            <a:r>
              <a:rPr lang="ru-RU" sz="2600" dirty="0"/>
              <a:t> </a:t>
            </a:r>
            <a:r>
              <a:rPr lang="ru-RU" sz="2600" dirty="0" err="1"/>
              <a:t>природні</a:t>
            </a:r>
            <a:r>
              <a:rPr lang="ru-RU" sz="2600" dirty="0"/>
              <a:t> </a:t>
            </a:r>
            <a:r>
              <a:rPr lang="ru-RU" sz="2600" dirty="0" err="1"/>
              <a:t>особливості</a:t>
            </a:r>
            <a:r>
              <a:rPr lang="ru-RU" sz="2600" dirty="0"/>
              <a:t> (</a:t>
            </a:r>
            <a:r>
              <a:rPr lang="ru-RU" sz="2600" dirty="0" err="1"/>
              <a:t>рельєф</a:t>
            </a:r>
            <a:r>
              <a:rPr lang="ru-RU" sz="2600" dirty="0"/>
              <a:t>, </a:t>
            </a:r>
            <a:r>
              <a:rPr lang="ru-RU" sz="2600" dirty="0" err="1"/>
              <a:t>клімат</a:t>
            </a:r>
            <a:r>
              <a:rPr lang="ru-RU" sz="2600" dirty="0"/>
              <a:t>, флора, фауна); </a:t>
            </a:r>
          </a:p>
          <a:p>
            <a:r>
              <a:rPr lang="ru-RU" sz="2600" dirty="0" err="1"/>
              <a:t>культурні</a:t>
            </a:r>
            <a:r>
              <a:rPr lang="ru-RU" sz="2600" dirty="0"/>
              <a:t>, </a:t>
            </a:r>
            <a:r>
              <a:rPr lang="ru-RU" sz="2600" dirty="0" err="1"/>
              <a:t>які</a:t>
            </a:r>
            <a:r>
              <a:rPr lang="ru-RU" sz="2600" dirty="0"/>
              <a:t> </a:t>
            </a:r>
            <a:r>
              <a:rPr lang="ru-RU" sz="2600" dirty="0" err="1"/>
              <a:t>представляють</a:t>
            </a:r>
            <a:r>
              <a:rPr lang="ru-RU" sz="2600" dirty="0"/>
              <a:t> </a:t>
            </a:r>
            <a:r>
              <a:rPr lang="ru-RU" sz="2600" dirty="0" err="1"/>
              <a:t>перелік</a:t>
            </a:r>
            <a:r>
              <a:rPr lang="ru-RU" sz="2600" dirty="0"/>
              <a:t> </a:t>
            </a:r>
            <a:r>
              <a:rPr lang="ru-RU" sz="2600" dirty="0" err="1"/>
              <a:t>уявлень</a:t>
            </a:r>
            <a:r>
              <a:rPr lang="ru-RU" sz="2600" dirty="0"/>
              <a:t>, </a:t>
            </a:r>
            <a:r>
              <a:rPr lang="ru-RU" sz="2600" dirty="0" err="1"/>
              <a:t>пов’язаних</a:t>
            </a:r>
            <a:r>
              <a:rPr lang="ru-RU" sz="2600" dirty="0"/>
              <a:t> </a:t>
            </a:r>
            <a:r>
              <a:rPr lang="ru-RU" sz="2600" dirty="0" err="1"/>
              <a:t>із</a:t>
            </a:r>
            <a:r>
              <a:rPr lang="ru-RU" sz="2600" dirty="0"/>
              <a:t> </a:t>
            </a:r>
            <a:r>
              <a:rPr lang="ru-RU" sz="2600" dirty="0" err="1"/>
              <a:t>сукупністю</a:t>
            </a:r>
            <a:r>
              <a:rPr lang="ru-RU" sz="2600" dirty="0"/>
              <a:t> </a:t>
            </a:r>
            <a:r>
              <a:rPr lang="ru-RU" sz="2600" dirty="0" err="1"/>
              <a:t>матеріальних</a:t>
            </a:r>
            <a:r>
              <a:rPr lang="ru-RU" sz="2600" dirty="0"/>
              <a:t> та </a:t>
            </a:r>
            <a:r>
              <a:rPr lang="ru-RU" sz="2600" dirty="0" err="1"/>
              <a:t>духовних</a:t>
            </a:r>
            <a:r>
              <a:rPr lang="ru-RU" sz="2600" dirty="0"/>
              <a:t> </a:t>
            </a:r>
            <a:r>
              <a:rPr lang="ru-RU" sz="2600" dirty="0" err="1"/>
              <a:t>цінностей</a:t>
            </a:r>
            <a:r>
              <a:rPr lang="ru-RU" sz="2600" dirty="0"/>
              <a:t>, </a:t>
            </a:r>
            <a:r>
              <a:rPr lang="ru-RU" sz="2600" dirty="0" err="1"/>
              <a:t>створених</a:t>
            </a:r>
            <a:r>
              <a:rPr lang="ru-RU" sz="2600" dirty="0"/>
              <a:t> людьми у межах локального </a:t>
            </a:r>
            <a:r>
              <a:rPr lang="ru-RU" sz="2600" dirty="0" err="1"/>
              <a:t>територіального</a:t>
            </a:r>
            <a:r>
              <a:rPr lang="ru-RU" sz="2600" dirty="0"/>
              <a:t> </a:t>
            </a:r>
            <a:r>
              <a:rPr lang="ru-RU" sz="2600" dirty="0" err="1"/>
              <a:t>утворення</a:t>
            </a:r>
            <a:r>
              <a:rPr lang="ru-RU" sz="2600" dirty="0"/>
              <a:t>; </a:t>
            </a:r>
          </a:p>
          <a:p>
            <a:r>
              <a:rPr lang="ru-RU" sz="2600" dirty="0" err="1"/>
              <a:t>етнічні</a:t>
            </a:r>
            <a:r>
              <a:rPr lang="ru-RU" sz="2600" dirty="0"/>
              <a:t>, </a:t>
            </a:r>
            <a:r>
              <a:rPr lang="ru-RU" sz="2600" dirty="0" err="1"/>
              <a:t>що</a:t>
            </a:r>
            <a:r>
              <a:rPr lang="ru-RU" sz="2600" dirty="0"/>
              <a:t> </a:t>
            </a:r>
            <a:r>
              <a:rPr lang="ru-RU" sz="2600" dirty="0" err="1"/>
              <a:t>включають</a:t>
            </a:r>
            <a:r>
              <a:rPr lang="ru-RU" sz="2600" dirty="0"/>
              <a:t> </a:t>
            </a:r>
            <a:r>
              <a:rPr lang="ru-RU" sz="2600" dirty="0" err="1"/>
              <a:t>перелік</a:t>
            </a:r>
            <a:r>
              <a:rPr lang="ru-RU" sz="2600" dirty="0"/>
              <a:t> </a:t>
            </a:r>
            <a:r>
              <a:rPr lang="ru-RU" sz="2600" dirty="0" err="1"/>
              <a:t>уявлень</a:t>
            </a:r>
            <a:r>
              <a:rPr lang="ru-RU" sz="2600" dirty="0"/>
              <a:t> про </a:t>
            </a:r>
            <a:r>
              <a:rPr lang="ru-RU" sz="2600" dirty="0" err="1"/>
              <a:t>етнічні</a:t>
            </a:r>
            <a:r>
              <a:rPr lang="ru-RU" sz="2600" dirty="0"/>
              <a:t> </a:t>
            </a:r>
            <a:r>
              <a:rPr lang="ru-RU" sz="2600" dirty="0" err="1"/>
              <a:t>групи</a:t>
            </a:r>
            <a:r>
              <a:rPr lang="ru-RU" sz="2600" dirty="0"/>
              <a:t>, </a:t>
            </a:r>
            <a:r>
              <a:rPr lang="ru-RU" sz="2600" dirty="0" err="1"/>
              <a:t>що</a:t>
            </a:r>
            <a:r>
              <a:rPr lang="ru-RU" sz="2600" dirty="0"/>
              <a:t> </a:t>
            </a:r>
            <a:r>
              <a:rPr lang="ru-RU" sz="2600" dirty="0" err="1"/>
              <a:t>населяють</a:t>
            </a:r>
            <a:r>
              <a:rPr lang="ru-RU" sz="2600" dirty="0"/>
              <a:t> </a:t>
            </a:r>
            <a:r>
              <a:rPr lang="ru-RU" sz="2600" dirty="0" err="1"/>
              <a:t>дану</a:t>
            </a:r>
            <a:r>
              <a:rPr lang="ru-RU" sz="2600" dirty="0"/>
              <a:t> </a:t>
            </a:r>
            <a:r>
              <a:rPr lang="ru-RU" sz="2600" dirty="0" err="1"/>
              <a:t>територію</a:t>
            </a:r>
            <a:r>
              <a:rPr lang="ru-RU" sz="2600" dirty="0"/>
              <a:t>; </a:t>
            </a:r>
          </a:p>
          <a:p>
            <a:r>
              <a:rPr lang="ru-RU" sz="2600" dirty="0" err="1"/>
              <a:t>історичні</a:t>
            </a:r>
            <a:r>
              <a:rPr lang="ru-RU" sz="2600" dirty="0"/>
              <a:t>, </a:t>
            </a:r>
            <a:r>
              <a:rPr lang="ru-RU" sz="2600" dirty="0" err="1"/>
              <a:t>що</a:t>
            </a:r>
            <a:r>
              <a:rPr lang="ru-RU" sz="2600" dirty="0"/>
              <a:t> </a:t>
            </a:r>
            <a:r>
              <a:rPr lang="ru-RU" sz="2600" dirty="0" err="1"/>
              <a:t>включають</a:t>
            </a:r>
            <a:r>
              <a:rPr lang="ru-RU" sz="2600" dirty="0"/>
              <a:t> </a:t>
            </a:r>
            <a:r>
              <a:rPr lang="ru-RU" sz="2600" dirty="0" err="1"/>
              <a:t>асоціативні</a:t>
            </a:r>
            <a:r>
              <a:rPr lang="ru-RU" sz="2600" dirty="0"/>
              <a:t> </a:t>
            </a:r>
            <a:r>
              <a:rPr lang="ru-RU" sz="2600" dirty="0" err="1"/>
              <a:t>уявлення</a:t>
            </a:r>
            <a:r>
              <a:rPr lang="ru-RU" sz="2600" dirty="0"/>
              <a:t>, </a:t>
            </a:r>
            <a:r>
              <a:rPr lang="ru-RU" sz="2600" dirty="0" err="1"/>
              <a:t>пов’язані</a:t>
            </a:r>
            <a:r>
              <a:rPr lang="ru-RU" sz="2600" dirty="0"/>
              <a:t> з </a:t>
            </a:r>
            <a:r>
              <a:rPr lang="ru-RU" sz="2600" dirty="0" err="1"/>
              <a:t>історичним</a:t>
            </a:r>
            <a:r>
              <a:rPr lang="ru-RU" sz="2600" dirty="0"/>
              <a:t> </a:t>
            </a:r>
            <a:r>
              <a:rPr lang="ru-RU" sz="2600" dirty="0" err="1"/>
              <a:t>процесом</a:t>
            </a:r>
            <a:r>
              <a:rPr lang="ru-RU" sz="2600" dirty="0"/>
              <a:t> </a:t>
            </a:r>
            <a:r>
              <a:rPr lang="ru-RU" sz="2600" dirty="0" err="1"/>
              <a:t>розвитку</a:t>
            </a:r>
            <a:r>
              <a:rPr lang="ru-RU" sz="2600" dirty="0"/>
              <a:t> </a:t>
            </a:r>
            <a:r>
              <a:rPr lang="ru-RU" sz="2600" dirty="0" err="1"/>
              <a:t>місцевої</a:t>
            </a:r>
            <a:r>
              <a:rPr lang="ru-RU" sz="2600" dirty="0"/>
              <a:t> </a:t>
            </a:r>
            <a:r>
              <a:rPr lang="ru-RU" sz="2600" dirty="0" err="1"/>
              <a:t>спільноти</a:t>
            </a:r>
            <a:r>
              <a:rPr lang="ru-RU" sz="2600" dirty="0"/>
              <a:t>.</a:t>
            </a:r>
          </a:p>
          <a:p>
            <a:pPr marL="0" indent="0">
              <a:buNone/>
            </a:pPr>
            <a:r>
              <a:rPr lang="ru-RU" sz="2600" dirty="0" err="1"/>
              <a:t>Традиційними</a:t>
            </a:r>
            <a:r>
              <a:rPr lang="ru-RU" sz="2600" dirty="0"/>
              <a:t> </a:t>
            </a:r>
            <a:r>
              <a:rPr lang="ru-RU" sz="2600" b="1" dirty="0"/>
              <a:t>каналами </a:t>
            </a:r>
            <a:r>
              <a:rPr lang="ru-RU" sz="2600" dirty="0" err="1"/>
              <a:t>поширення</a:t>
            </a:r>
            <a:r>
              <a:rPr lang="ru-RU" sz="2600" dirty="0"/>
              <a:t> таких </a:t>
            </a:r>
            <a:r>
              <a:rPr lang="ru-RU" sz="2600" dirty="0" err="1"/>
              <a:t>знань</a:t>
            </a:r>
            <a:r>
              <a:rPr lang="ru-RU" sz="2600" dirty="0"/>
              <a:t> є </a:t>
            </a:r>
            <a:r>
              <a:rPr lang="ru-RU" sz="2600" dirty="0" err="1"/>
              <a:t>заклади</a:t>
            </a:r>
            <a:r>
              <a:rPr lang="ru-RU" sz="2600" dirty="0"/>
              <a:t> </a:t>
            </a:r>
            <a:r>
              <a:rPr lang="ru-RU" sz="2600" dirty="0" err="1"/>
              <a:t>освіти</a:t>
            </a:r>
            <a:r>
              <a:rPr lang="ru-RU" sz="2600" dirty="0"/>
              <a:t>, </a:t>
            </a:r>
            <a:r>
              <a:rPr lang="ru-RU" sz="2600" dirty="0" err="1"/>
              <a:t>засоби</a:t>
            </a:r>
            <a:r>
              <a:rPr lang="ru-RU" sz="2600" dirty="0"/>
              <a:t> </a:t>
            </a:r>
            <a:r>
              <a:rPr lang="ru-RU" sz="2600" dirty="0" err="1"/>
              <a:t>інформації</a:t>
            </a:r>
            <a:r>
              <a:rPr lang="ru-RU" sz="2600" dirty="0"/>
              <a:t>, </a:t>
            </a:r>
            <a:r>
              <a:rPr lang="ru-RU" sz="2600" dirty="0" err="1"/>
              <a:t>культурні</a:t>
            </a:r>
            <a:r>
              <a:rPr lang="ru-RU" sz="2600" dirty="0"/>
              <a:t> та </a:t>
            </a:r>
            <a:r>
              <a:rPr lang="ru-RU" sz="2600" dirty="0" err="1"/>
              <a:t>видовищні</a:t>
            </a:r>
            <a:r>
              <a:rPr lang="ru-RU" sz="2600" dirty="0"/>
              <a:t> </a:t>
            </a:r>
            <a:r>
              <a:rPr lang="ru-RU" sz="2600" dirty="0" err="1"/>
              <a:t>події</a:t>
            </a:r>
            <a:r>
              <a:rPr lang="ru-RU" sz="2600" dirty="0"/>
              <a:t> (</a:t>
            </a:r>
            <a:r>
              <a:rPr lang="ru-RU" sz="2600" dirty="0" err="1"/>
              <a:t>концерти</a:t>
            </a:r>
            <a:r>
              <a:rPr lang="ru-RU" sz="2600" dirty="0"/>
              <a:t>, </a:t>
            </a:r>
            <a:r>
              <a:rPr lang="ru-RU" sz="2600" dirty="0" err="1"/>
              <a:t>урочистості</a:t>
            </a:r>
            <a:r>
              <a:rPr lang="ru-RU" sz="2600" dirty="0"/>
              <a:t>, </a:t>
            </a:r>
            <a:r>
              <a:rPr lang="ru-RU" sz="2600" dirty="0" err="1"/>
              <a:t>святкування</a:t>
            </a:r>
            <a:r>
              <a:rPr lang="ru-RU" sz="2600" dirty="0"/>
              <a:t>), обряди, </a:t>
            </a:r>
            <a:r>
              <a:rPr lang="ru-RU" sz="2600" dirty="0" err="1"/>
              <a:t>ритуали</a:t>
            </a:r>
            <a:r>
              <a:rPr lang="ru-RU" sz="2600" dirty="0"/>
              <a:t> </a:t>
            </a:r>
            <a:r>
              <a:rPr lang="ru-RU" sz="2600" dirty="0" err="1"/>
              <a:t>тощо</a:t>
            </a:r>
            <a:r>
              <a:rPr lang="ru-RU" sz="2600" dirty="0"/>
              <a:t>, </a:t>
            </a:r>
            <a:r>
              <a:rPr lang="ru-RU" sz="2600" dirty="0" err="1"/>
              <a:t>якими</a:t>
            </a:r>
            <a:r>
              <a:rPr lang="ru-RU" sz="2600" dirty="0"/>
              <a:t>, </a:t>
            </a:r>
            <a:r>
              <a:rPr lang="ru-RU" sz="2600" dirty="0" err="1"/>
              <a:t>тією</a:t>
            </a:r>
            <a:r>
              <a:rPr lang="ru-RU" sz="2600" dirty="0"/>
              <a:t> </a:t>
            </a:r>
            <a:r>
              <a:rPr lang="ru-RU" sz="2600" dirty="0" err="1"/>
              <a:t>чи</a:t>
            </a:r>
            <a:r>
              <a:rPr lang="ru-RU" sz="2600" dirty="0"/>
              <a:t> </a:t>
            </a:r>
            <a:r>
              <a:rPr lang="ru-RU" sz="2600" dirty="0" err="1"/>
              <a:t>іншою</a:t>
            </a:r>
            <a:r>
              <a:rPr lang="ru-RU" sz="2600" dirty="0"/>
              <a:t> </a:t>
            </a:r>
            <a:r>
              <a:rPr lang="ru-RU" sz="2600" dirty="0" err="1"/>
              <a:t>мірою</a:t>
            </a:r>
            <a:r>
              <a:rPr lang="ru-RU" sz="2600" dirty="0"/>
              <a:t>, </a:t>
            </a:r>
            <a:r>
              <a:rPr lang="ru-RU" sz="2600" dirty="0" err="1"/>
              <a:t>охоплюються</a:t>
            </a:r>
            <a:r>
              <a:rPr lang="ru-RU" sz="2600" dirty="0"/>
              <a:t> </a:t>
            </a:r>
            <a:r>
              <a:rPr lang="ru-RU" sz="2600" dirty="0" err="1"/>
              <a:t>усі</a:t>
            </a:r>
            <a:r>
              <a:rPr lang="ru-RU" sz="2600" dirty="0"/>
              <a:t> </a:t>
            </a:r>
            <a:r>
              <a:rPr lang="ru-RU" sz="2600" dirty="0" err="1"/>
              <a:t>вікові</a:t>
            </a:r>
            <a:r>
              <a:rPr lang="ru-RU" sz="2600" dirty="0"/>
              <a:t> </a:t>
            </a:r>
            <a:r>
              <a:rPr lang="ru-RU" sz="2600" dirty="0" err="1"/>
              <a:t>категорії</a:t>
            </a:r>
            <a:r>
              <a:rPr lang="ru-RU" sz="2600" dirty="0"/>
              <a:t> </a:t>
            </a:r>
            <a:r>
              <a:rPr lang="ru-RU" sz="2600" dirty="0" err="1"/>
              <a:t>мешканців</a:t>
            </a:r>
            <a:r>
              <a:rPr lang="ru-RU" sz="2600" dirty="0"/>
              <a:t> </a:t>
            </a:r>
            <a:r>
              <a:rPr lang="ru-RU" sz="2600" dirty="0" err="1"/>
              <a:t>локальної</a:t>
            </a:r>
            <a:r>
              <a:rPr lang="ru-RU" sz="2600" dirty="0"/>
              <a:t> </a:t>
            </a:r>
            <a:r>
              <a:rPr lang="ru-RU" sz="2600" dirty="0" err="1"/>
              <a:t>спільноти</a:t>
            </a:r>
            <a:r>
              <a:rPr lang="ru-RU" sz="2600" dirty="0"/>
              <a:t>.</a:t>
            </a:r>
          </a:p>
          <a:p>
            <a:pPr marL="0" indent="0">
              <a:buNone/>
            </a:pPr>
            <a:endParaRPr lang="ru-RU" sz="2600" b="1" dirty="0"/>
          </a:p>
          <a:p>
            <a:pPr marL="0" indent="0">
              <a:buNone/>
            </a:pPr>
            <a:r>
              <a:rPr lang="ru-RU" sz="2600" b="1" dirty="0" err="1"/>
              <a:t>Інструменти</a:t>
            </a:r>
            <a:r>
              <a:rPr lang="ru-RU" sz="2600" b="1" dirty="0"/>
              <a:t> </a:t>
            </a:r>
            <a:r>
              <a:rPr lang="ru-RU" sz="2600" dirty="0" err="1"/>
              <a:t>формування</a:t>
            </a:r>
            <a:r>
              <a:rPr lang="ru-RU" sz="2600" dirty="0"/>
              <a:t> та </a:t>
            </a:r>
            <a:r>
              <a:rPr lang="ru-RU" sz="2600" dirty="0" err="1"/>
              <a:t>підтримки</a:t>
            </a:r>
            <a:r>
              <a:rPr lang="ru-RU" sz="2600" dirty="0"/>
              <a:t> </a:t>
            </a:r>
            <a:r>
              <a:rPr lang="ru-RU" sz="2600" dirty="0" err="1"/>
              <a:t>локальної</a:t>
            </a:r>
            <a:r>
              <a:rPr lang="ru-RU" sz="2600" dirty="0"/>
              <a:t> </a:t>
            </a:r>
            <a:r>
              <a:rPr lang="ru-RU" sz="2600" dirty="0" err="1"/>
              <a:t>ідентичності</a:t>
            </a:r>
            <a:r>
              <a:rPr lang="ru-RU" sz="2600" dirty="0"/>
              <a:t>:</a:t>
            </a:r>
          </a:p>
          <a:p>
            <a:r>
              <a:rPr lang="ru-RU" sz="2600" dirty="0" err="1"/>
              <a:t>територіальний</a:t>
            </a:r>
            <a:r>
              <a:rPr lang="ru-RU" sz="2600" dirty="0"/>
              <a:t> маркетинг; </a:t>
            </a:r>
          </a:p>
          <a:p>
            <a:r>
              <a:rPr lang="ru-RU" sz="2600" dirty="0" err="1"/>
              <a:t>соціальна</a:t>
            </a:r>
            <a:r>
              <a:rPr lang="ru-RU" sz="2600" dirty="0"/>
              <a:t> </a:t>
            </a:r>
            <a:r>
              <a:rPr lang="ru-RU" sz="2600" dirty="0" err="1"/>
              <a:t>політика</a:t>
            </a:r>
            <a:r>
              <a:rPr lang="ru-RU" sz="2600" dirty="0"/>
              <a:t>; </a:t>
            </a:r>
          </a:p>
          <a:p>
            <a:r>
              <a:rPr lang="ru-RU" sz="2600" dirty="0" err="1"/>
              <a:t>символічна</a:t>
            </a:r>
            <a:r>
              <a:rPr lang="ru-RU" sz="2600" dirty="0"/>
              <a:t> </a:t>
            </a:r>
            <a:r>
              <a:rPr lang="ru-RU" sz="2600" dirty="0" err="1"/>
              <a:t>політика</a:t>
            </a:r>
            <a:r>
              <a:rPr lang="ru-RU" sz="2600" dirty="0"/>
              <a:t>; </a:t>
            </a:r>
          </a:p>
          <a:p>
            <a:r>
              <a:rPr lang="ru-RU" sz="2600" dirty="0" err="1"/>
              <a:t>формування</a:t>
            </a:r>
            <a:r>
              <a:rPr lang="ru-RU" sz="2600" dirty="0"/>
              <a:t>/</a:t>
            </a:r>
            <a:r>
              <a:rPr lang="ru-RU" sz="2600" dirty="0" err="1"/>
              <a:t>підтримка</a:t>
            </a:r>
            <a:r>
              <a:rPr lang="ru-RU" sz="2600" dirty="0"/>
              <a:t> </a:t>
            </a:r>
            <a:r>
              <a:rPr lang="ru-RU" sz="2600" dirty="0" err="1"/>
              <a:t>місцевого</a:t>
            </a:r>
            <a:r>
              <a:rPr lang="ru-RU" sz="2600" dirty="0"/>
              <a:t> </a:t>
            </a:r>
            <a:r>
              <a:rPr lang="ru-RU" sz="2600" dirty="0" err="1"/>
              <a:t>патріотизму</a:t>
            </a:r>
            <a:r>
              <a:rPr lang="ru-RU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299128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D2EB7A-8C97-42B4-A754-34C94D34B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ЗАПАС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9ACD70-F9E4-48A5-9C24-5B806C412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9292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42D3C49-0990-43B8-AB6C-76855C2FB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9512"/>
            <a:ext cx="12192000" cy="6778487"/>
          </a:xfrm>
        </p:spPr>
        <p:txBody>
          <a:bodyPr>
            <a:normAutofit/>
          </a:bodyPr>
          <a:lstStyle/>
          <a:p>
            <a:r>
              <a:rPr lang="ru-RU" dirty="0" err="1"/>
              <a:t>Регіональна</a:t>
            </a:r>
            <a:r>
              <a:rPr lang="ru-RU" dirty="0"/>
              <a:t> </a:t>
            </a:r>
            <a:r>
              <a:rPr lang="ru-RU" dirty="0" err="1"/>
              <a:t>ідентичність</a:t>
            </a:r>
            <a:r>
              <a:rPr lang="ru-RU" dirty="0"/>
              <a:t> – </a:t>
            </a:r>
            <a:r>
              <a:rPr lang="ru-RU" dirty="0" err="1"/>
              <a:t>ідентичність</a:t>
            </a:r>
            <a:r>
              <a:rPr lang="ru-RU" dirty="0"/>
              <a:t> з </a:t>
            </a:r>
            <a:r>
              <a:rPr lang="ru-RU" dirty="0" err="1"/>
              <a:t>регіональною</a:t>
            </a:r>
            <a:r>
              <a:rPr lang="ru-RU" dirty="0"/>
              <a:t> </a:t>
            </a:r>
            <a:r>
              <a:rPr lang="ru-RU" dirty="0" err="1"/>
              <a:t>спільнотою</a:t>
            </a:r>
            <a:endParaRPr lang="ru-RU" dirty="0"/>
          </a:p>
          <a:p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регіональна</a:t>
            </a:r>
            <a:r>
              <a:rPr lang="ru-RU" dirty="0"/>
              <a:t> </a:t>
            </a:r>
            <a:r>
              <a:rPr lang="ru-RU" dirty="0" err="1"/>
              <a:t>спільнота</a:t>
            </a:r>
            <a:r>
              <a:rPr lang="ru-RU" dirty="0"/>
              <a:t>?</a:t>
            </a:r>
          </a:p>
          <a:p>
            <a:r>
              <a:rPr lang="ru-RU" dirty="0" err="1"/>
              <a:t>Е.Сміт</a:t>
            </a:r>
            <a:r>
              <a:rPr lang="ru-RU" dirty="0"/>
              <a:t> про </a:t>
            </a:r>
            <a:r>
              <a:rPr lang="ru-RU" dirty="0" err="1"/>
              <a:t>територію</a:t>
            </a:r>
            <a:r>
              <a:rPr lang="ru-RU" dirty="0"/>
              <a:t> як </a:t>
            </a:r>
            <a:r>
              <a:rPr lang="ru-RU" dirty="0" err="1"/>
              <a:t>другий</a:t>
            </a:r>
            <a:r>
              <a:rPr lang="ru-RU" dirty="0"/>
              <a:t> та </a:t>
            </a:r>
            <a:r>
              <a:rPr lang="ru-RU" dirty="0" err="1"/>
              <a:t>навіть</a:t>
            </a:r>
            <a:r>
              <a:rPr lang="ru-RU" dirty="0"/>
              <a:t> перший за </a:t>
            </a:r>
            <a:r>
              <a:rPr lang="ru-RU" dirty="0" err="1"/>
              <a:t>значенням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роду </a:t>
            </a:r>
            <a:r>
              <a:rPr lang="ru-RU" dirty="0" err="1"/>
              <a:t>чинник</a:t>
            </a:r>
            <a:r>
              <a:rPr lang="ru-RU" dirty="0"/>
              <a:t> </a:t>
            </a:r>
            <a:r>
              <a:rPr lang="ru-RU" dirty="0" err="1"/>
              <a:t>ідентифікації</a:t>
            </a:r>
            <a:r>
              <a:rPr lang="ru-RU" dirty="0"/>
              <a:t>. Але: «В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«</a:t>
            </a:r>
            <a:r>
              <a:rPr lang="ru-RU" dirty="0" err="1"/>
              <a:t>регіоналізм</a:t>
            </a:r>
            <a:r>
              <a:rPr lang="ru-RU" dirty="0"/>
              <a:t>» </a:t>
            </a:r>
            <a:r>
              <a:rPr lang="ru-RU" dirty="0" err="1"/>
              <a:t>нездатний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мобілізацію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з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окремими</a:t>
            </a:r>
            <a:r>
              <a:rPr lang="ru-RU" dirty="0"/>
              <a:t> </a:t>
            </a:r>
            <a:r>
              <a:rPr lang="ru-RU" dirty="0" err="1"/>
              <a:t>наріканнями</a:t>
            </a:r>
            <a:r>
              <a:rPr lang="ru-RU" dirty="0"/>
              <a:t> та </a:t>
            </a:r>
            <a:r>
              <a:rPr lang="ru-RU" dirty="0" err="1"/>
              <a:t>осібними</a:t>
            </a:r>
            <a:r>
              <a:rPr lang="ru-RU" dirty="0"/>
              <a:t> проблемами. </a:t>
            </a:r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регіони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важко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географією</a:t>
            </a:r>
            <a:r>
              <a:rPr lang="ru-RU" dirty="0"/>
              <a:t>; часом у них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центрів</a:t>
            </a:r>
            <a:r>
              <a:rPr lang="ru-RU" dirty="0"/>
              <a:t>, а </a:t>
            </a:r>
            <a:r>
              <a:rPr lang="ru-RU" dirty="0" err="1"/>
              <a:t>кордони</a:t>
            </a:r>
            <a:r>
              <a:rPr lang="ru-RU" dirty="0"/>
              <a:t> </a:t>
            </a:r>
            <a:r>
              <a:rPr lang="ru-RU" dirty="0" err="1"/>
              <a:t>розмиті</a:t>
            </a:r>
            <a:r>
              <a:rPr lang="ru-RU" dirty="0"/>
              <a:t>.»</a:t>
            </a:r>
          </a:p>
          <a:p>
            <a:pPr algn="ctr"/>
            <a:r>
              <a:rPr lang="ru-RU" dirty="0"/>
              <a:t>РЕГІОНАЛЬНА ІДЕНТИЧНІСТЬ</a:t>
            </a:r>
          </a:p>
          <a:p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регіональної</a:t>
            </a:r>
            <a:r>
              <a:rPr lang="ru-RU" dirty="0"/>
              <a:t> </a:t>
            </a:r>
            <a:r>
              <a:rPr lang="ru-RU" dirty="0" err="1"/>
              <a:t>ідентичності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принаймні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передумов</a:t>
            </a:r>
            <a:r>
              <a:rPr lang="ru-RU" dirty="0"/>
              <a:t>: </a:t>
            </a:r>
            <a:r>
              <a:rPr lang="ru-RU" dirty="0" err="1"/>
              <a:t>культурних</a:t>
            </a:r>
            <a:r>
              <a:rPr lang="ru-RU" dirty="0"/>
              <a:t> та </a:t>
            </a:r>
            <a:r>
              <a:rPr lang="ru-RU" dirty="0" err="1"/>
              <a:t>соціально-економічних</a:t>
            </a:r>
            <a:r>
              <a:rPr lang="ru-RU" dirty="0"/>
              <a:t>. ???? На культурно-</a:t>
            </a:r>
            <a:r>
              <a:rPr lang="ru-RU" dirty="0" err="1"/>
              <a:t>історичні</a:t>
            </a:r>
            <a:r>
              <a:rPr lang="ru-RU" dirty="0"/>
              <a:t> і </a:t>
            </a:r>
            <a:r>
              <a:rPr lang="ru-RU" dirty="0" err="1"/>
              <a:t>соціально-економічні</a:t>
            </a:r>
            <a:r>
              <a:rPr lang="ru-RU" dirty="0"/>
              <a:t> </a:t>
            </a:r>
            <a:r>
              <a:rPr lang="ru-RU" dirty="0" err="1"/>
              <a:t>передумови</a:t>
            </a:r>
            <a:r>
              <a:rPr lang="ru-RU" dirty="0"/>
              <a:t> </a:t>
            </a:r>
            <a:r>
              <a:rPr lang="ru-RU" dirty="0" err="1"/>
              <a:t>регіональної</a:t>
            </a:r>
            <a:r>
              <a:rPr lang="ru-RU" dirty="0"/>
              <a:t> </a:t>
            </a:r>
            <a:r>
              <a:rPr lang="ru-RU" dirty="0" err="1"/>
              <a:t>ідентичності</a:t>
            </a:r>
            <a:r>
              <a:rPr lang="ru-RU" dirty="0"/>
              <a:t> </a:t>
            </a:r>
            <a:r>
              <a:rPr lang="ru-RU" dirty="0" err="1"/>
              <a:t>накладається</a:t>
            </a:r>
            <a:r>
              <a:rPr lang="ru-RU" dirty="0"/>
              <a:t> </a:t>
            </a:r>
            <a:r>
              <a:rPr lang="ru-RU" dirty="0" err="1"/>
              <a:t>географічний</a:t>
            </a:r>
            <a:r>
              <a:rPr lang="ru-RU" dirty="0"/>
              <a:t> </a:t>
            </a:r>
            <a:r>
              <a:rPr lang="ru-RU" dirty="0" err="1"/>
              <a:t>чинник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793643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F7F85FD-AF2F-43DC-8114-FC45D7993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ru-RU" dirty="0" err="1"/>
              <a:t>Якщо</a:t>
            </a:r>
            <a:r>
              <a:rPr lang="ru-RU" dirty="0"/>
              <a:t> Андерсон </a:t>
            </a:r>
            <a:r>
              <a:rPr lang="ru-RU" dirty="0" err="1"/>
              <a:t>вбачав</a:t>
            </a:r>
            <a:r>
              <a:rPr lang="ru-RU" dirty="0"/>
              <a:t> </a:t>
            </a:r>
            <a:r>
              <a:rPr lang="ru-RU" dirty="0" err="1"/>
              <a:t>нації</a:t>
            </a:r>
            <a:r>
              <a:rPr lang="ru-RU" dirty="0"/>
              <a:t> як </a:t>
            </a:r>
            <a:r>
              <a:rPr lang="ru-RU" dirty="0" err="1"/>
              <a:t>закриті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(«</a:t>
            </a:r>
            <a:r>
              <a:rPr lang="ru-RU" dirty="0" err="1"/>
              <a:t>спільнота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межі</a:t>
            </a:r>
            <a:r>
              <a:rPr lang="ru-RU" dirty="0"/>
              <a:t>…, поза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нації</a:t>
            </a:r>
            <a:r>
              <a:rPr lang="ru-RU" dirty="0"/>
              <a:t>»), то </a:t>
            </a:r>
            <a:r>
              <a:rPr lang="ru-RU" dirty="0" err="1"/>
              <a:t>регіони</a:t>
            </a:r>
            <a:r>
              <a:rPr lang="ru-RU" dirty="0"/>
              <a:t>, </a:t>
            </a:r>
            <a:r>
              <a:rPr lang="ru-RU" dirty="0" err="1"/>
              <a:t>навпаки</a:t>
            </a:r>
            <a:r>
              <a:rPr lang="ru-RU" dirty="0"/>
              <a:t>,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розглядатися</a:t>
            </a:r>
            <a:r>
              <a:rPr lang="ru-RU" dirty="0"/>
              <a:t> як </a:t>
            </a:r>
            <a:r>
              <a:rPr lang="ru-RU" dirty="0" err="1"/>
              <a:t>відкриті</a:t>
            </a:r>
            <a:r>
              <a:rPr lang="ru-RU" dirty="0"/>
              <a:t>. Тому </a:t>
            </a:r>
            <a:r>
              <a:rPr lang="ru-RU" dirty="0" err="1"/>
              <a:t>регіональні</a:t>
            </a:r>
            <a:r>
              <a:rPr lang="ru-RU" dirty="0"/>
              <a:t> </a:t>
            </a:r>
            <a:r>
              <a:rPr lang="ru-RU" dirty="0" err="1"/>
              <a:t>ідентичності</a:t>
            </a:r>
            <a:r>
              <a:rPr lang="ru-RU" dirty="0"/>
              <a:t> не </a:t>
            </a:r>
            <a:r>
              <a:rPr lang="ru-RU" dirty="0" err="1"/>
              <a:t>замінюють</a:t>
            </a:r>
            <a:r>
              <a:rPr lang="ru-RU" dirty="0"/>
              <a:t> і не </a:t>
            </a:r>
            <a:r>
              <a:rPr lang="ru-RU" dirty="0" err="1"/>
              <a:t>відміняють</a:t>
            </a:r>
            <a:r>
              <a:rPr lang="ru-RU" dirty="0"/>
              <a:t> </a:t>
            </a:r>
            <a:r>
              <a:rPr lang="ru-RU" dirty="0" err="1"/>
              <a:t>національні</a:t>
            </a:r>
            <a:r>
              <a:rPr lang="ru-RU" dirty="0"/>
              <a:t>, вони в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носять</a:t>
            </a:r>
            <a:r>
              <a:rPr lang="ru-RU" dirty="0"/>
              <a:t> </a:t>
            </a:r>
            <a:r>
              <a:rPr lang="ru-RU" dirty="0" err="1"/>
              <a:t>додатковий</a:t>
            </a:r>
            <a:r>
              <a:rPr lang="ru-RU" dirty="0"/>
              <a:t> характер і є системою не </a:t>
            </a:r>
            <a:r>
              <a:rPr lang="ru-RU" dirty="0" err="1"/>
              <a:t>жорстких</a:t>
            </a:r>
            <a:r>
              <a:rPr lang="ru-RU" dirty="0"/>
              <a:t>, </a:t>
            </a:r>
            <a:r>
              <a:rPr lang="ru-RU" dirty="0" err="1"/>
              <a:t>обов'язкових</a:t>
            </a:r>
            <a:r>
              <a:rPr lang="ru-RU" dirty="0"/>
              <a:t>, але </a:t>
            </a:r>
            <a:r>
              <a:rPr lang="ru-RU" dirty="0" err="1"/>
              <a:t>швидше</a:t>
            </a:r>
            <a:r>
              <a:rPr lang="ru-RU" dirty="0"/>
              <a:t> </a:t>
            </a:r>
            <a:r>
              <a:rPr lang="ru-RU" dirty="0" err="1"/>
              <a:t>рихлих</a:t>
            </a:r>
            <a:r>
              <a:rPr lang="ru-RU" dirty="0"/>
              <a:t> і </a:t>
            </a:r>
            <a:r>
              <a:rPr lang="ru-RU" dirty="0" err="1"/>
              <a:t>гнучких</a:t>
            </a:r>
            <a:r>
              <a:rPr lang="ru-RU" dirty="0"/>
              <a:t> </a:t>
            </a:r>
            <a:r>
              <a:rPr lang="ru-RU" dirty="0" err="1"/>
              <a:t>зв'язків</a:t>
            </a:r>
            <a:r>
              <a:rPr lang="ru-RU" dirty="0"/>
              <a:t>. </a:t>
            </a:r>
            <a:r>
              <a:rPr lang="ru-RU" dirty="0" err="1"/>
              <a:t>Причому</a:t>
            </a:r>
            <a:r>
              <a:rPr lang="ru-RU" dirty="0"/>
              <a:t> вони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виступати</a:t>
            </a:r>
            <a:r>
              <a:rPr lang="ru-RU" dirty="0"/>
              <a:t> </a:t>
            </a:r>
            <a:r>
              <a:rPr lang="ru-RU" dirty="0" err="1"/>
              <a:t>додатковими</a:t>
            </a:r>
            <a:r>
              <a:rPr lang="ru-RU" dirty="0"/>
              <a:t> як по </a:t>
            </a:r>
            <a:r>
              <a:rPr lang="ru-RU" dirty="0" err="1"/>
              <a:t>відношенню</a:t>
            </a:r>
            <a:r>
              <a:rPr lang="ru-RU" dirty="0"/>
              <a:t> до </a:t>
            </a:r>
            <a:r>
              <a:rPr lang="ru-RU" dirty="0" err="1"/>
              <a:t>національних</a:t>
            </a:r>
            <a:r>
              <a:rPr lang="ru-RU" dirty="0"/>
              <a:t>, так й по </a:t>
            </a:r>
            <a:r>
              <a:rPr lang="ru-RU" dirty="0" err="1"/>
              <a:t>відношенню</a:t>
            </a:r>
            <a:r>
              <a:rPr lang="ru-RU" dirty="0"/>
              <a:t> до </a:t>
            </a:r>
            <a:r>
              <a:rPr lang="ru-RU" dirty="0" err="1"/>
              <a:t>індентичностей</a:t>
            </a:r>
            <a:r>
              <a:rPr lang="ru-RU" dirty="0"/>
              <a:t> </a:t>
            </a:r>
            <a:r>
              <a:rPr lang="ru-RU" dirty="0" err="1"/>
              <a:t>нижчого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. </a:t>
            </a:r>
            <a:r>
              <a:rPr lang="ru-RU" dirty="0" err="1"/>
              <a:t>Додатковий</a:t>
            </a:r>
            <a:r>
              <a:rPr lang="ru-RU" dirty="0"/>
              <a:t> характер </a:t>
            </a:r>
            <a:r>
              <a:rPr lang="ru-RU" dirty="0" err="1"/>
              <a:t>регіональних</a:t>
            </a:r>
            <a:r>
              <a:rPr lang="ru-RU" dirty="0"/>
              <a:t> </a:t>
            </a:r>
            <a:r>
              <a:rPr lang="ru-RU" dirty="0" err="1"/>
              <a:t>ідентичностей</a:t>
            </a:r>
            <a:r>
              <a:rPr lang="ru-RU" dirty="0"/>
              <a:t> по </a:t>
            </a:r>
            <a:r>
              <a:rPr lang="ru-RU" dirty="0" err="1"/>
              <a:t>відношенню</a:t>
            </a:r>
            <a:r>
              <a:rPr lang="ru-RU" dirty="0"/>
              <a:t> до </a:t>
            </a:r>
            <a:r>
              <a:rPr lang="ru-RU" dirty="0" err="1"/>
              <a:t>локальних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доктрині</a:t>
            </a:r>
            <a:r>
              <a:rPr lang="ru-RU" dirty="0"/>
              <a:t> </a:t>
            </a:r>
            <a:r>
              <a:rPr lang="ru-RU" dirty="0" err="1"/>
              <a:t>субсидіарних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де </a:t>
            </a:r>
            <a:r>
              <a:rPr lang="ru-RU" dirty="0" err="1"/>
              <a:t>кожний</a:t>
            </a:r>
            <a:r>
              <a:rPr lang="ru-RU" dirty="0"/>
              <a:t> </a:t>
            </a:r>
            <a:r>
              <a:rPr lang="ru-RU" dirty="0" err="1"/>
              <a:t>наступний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є </a:t>
            </a:r>
            <a:r>
              <a:rPr lang="ru-RU" dirty="0" err="1"/>
              <a:t>додатковим</a:t>
            </a:r>
            <a:r>
              <a:rPr lang="ru-RU" dirty="0"/>
              <a:t> по </a:t>
            </a:r>
            <a:r>
              <a:rPr lang="ru-RU" dirty="0" err="1"/>
              <a:t>відношенню</a:t>
            </a:r>
            <a:r>
              <a:rPr lang="ru-RU" dirty="0"/>
              <a:t> до </a:t>
            </a:r>
            <a:r>
              <a:rPr lang="ru-RU" dirty="0" err="1"/>
              <a:t>нижчого</a:t>
            </a:r>
            <a:r>
              <a:rPr lang="ru-RU" dirty="0"/>
              <a:t>.</a:t>
            </a:r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6456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59A9AB-7913-40FA-8B81-8B2B9523A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733" y="0"/>
            <a:ext cx="10515600" cy="71120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latin typeface="+mn-lt"/>
              </a:rPr>
              <a:t>1. Ідентичність як багатошарове явище</a:t>
            </a:r>
            <a:endParaRPr lang="ru-RU" sz="32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F65B2B-CDC3-4A65-A56A-CE190579B1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91" y="711200"/>
            <a:ext cx="11778284" cy="61468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ru-RU" sz="2400" b="1" dirty="0" err="1"/>
              <a:t>Консолідація</a:t>
            </a:r>
            <a:r>
              <a:rPr lang="ru-RU" sz="2400" b="1" dirty="0"/>
              <a:t> </a:t>
            </a:r>
            <a:r>
              <a:rPr lang="ru-RU" sz="2400" dirty="0"/>
              <a:t>є </a:t>
            </a:r>
            <a:r>
              <a:rPr lang="ru-RU" sz="2400" dirty="0" err="1"/>
              <a:t>вагомою</a:t>
            </a:r>
            <a:r>
              <a:rPr lang="ru-RU" sz="2400" dirty="0"/>
              <a:t> </a:t>
            </a:r>
            <a:r>
              <a:rPr lang="ru-RU" sz="2400" dirty="0" err="1"/>
              <a:t>передумовою</a:t>
            </a:r>
            <a:r>
              <a:rPr lang="ru-RU" sz="2400" dirty="0"/>
              <a:t> для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політичного</a:t>
            </a:r>
            <a:r>
              <a:rPr lang="ru-RU" sz="2400" dirty="0"/>
              <a:t> </a:t>
            </a:r>
            <a:r>
              <a:rPr lang="ru-RU" sz="2400" dirty="0" err="1"/>
              <a:t>життя</a:t>
            </a:r>
            <a:r>
              <a:rPr lang="ru-RU" sz="2400" dirty="0"/>
              <a:t> на </a:t>
            </a:r>
            <a:r>
              <a:rPr lang="ru-RU" sz="2400" dirty="0" err="1"/>
              <a:t>демократичних</a:t>
            </a:r>
            <a:r>
              <a:rPr lang="ru-RU" sz="2400" dirty="0"/>
              <a:t> засадах, </a:t>
            </a:r>
            <a:r>
              <a:rPr lang="ru-RU" sz="2400" dirty="0" err="1"/>
              <a:t>політичної</a:t>
            </a:r>
            <a:r>
              <a:rPr lang="ru-RU" sz="2400" dirty="0"/>
              <a:t> </a:t>
            </a:r>
            <a:r>
              <a:rPr lang="ru-RU" sz="2400" dirty="0" err="1"/>
              <a:t>участі</a:t>
            </a:r>
            <a:r>
              <a:rPr lang="ru-RU" sz="2400" dirty="0"/>
              <a:t> </a:t>
            </a:r>
            <a:r>
              <a:rPr lang="ru-RU" sz="2400" dirty="0" err="1"/>
              <a:t>громадян</a:t>
            </a:r>
            <a:r>
              <a:rPr lang="ru-RU" sz="2400" dirty="0"/>
              <a:t> та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впливу</a:t>
            </a:r>
            <a:r>
              <a:rPr lang="ru-RU" sz="2400" dirty="0"/>
              <a:t> на </a:t>
            </a:r>
            <a:r>
              <a:rPr lang="ru-RU" sz="2400" dirty="0" err="1"/>
              <a:t>прийняття</a:t>
            </a:r>
            <a:r>
              <a:rPr lang="ru-RU" sz="2400" dirty="0"/>
              <a:t> </a:t>
            </a:r>
            <a:r>
              <a:rPr lang="ru-RU" sz="2400" dirty="0" err="1"/>
              <a:t>суспільно</a:t>
            </a:r>
            <a:r>
              <a:rPr lang="ru-RU" sz="2400" dirty="0"/>
              <a:t> </a:t>
            </a:r>
            <a:r>
              <a:rPr lang="ru-RU" sz="2400" dirty="0" err="1"/>
              <a:t>значущих</a:t>
            </a:r>
            <a:r>
              <a:rPr lang="ru-RU" sz="2400" dirty="0"/>
              <a:t> </a:t>
            </a:r>
            <a:r>
              <a:rPr lang="ru-RU" sz="2400" dirty="0" err="1"/>
              <a:t>рішень</a:t>
            </a:r>
            <a:r>
              <a:rPr lang="ru-RU" sz="2400" dirty="0"/>
              <a:t>. 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  <a:defRPr/>
            </a:pPr>
            <a:endParaRPr lang="ru-RU" sz="2400" dirty="0"/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uk-UA" sz="2400" b="1" i="1" dirty="0">
                <a:cs typeface="Arial" charset="0"/>
              </a:rPr>
              <a:t>Ідентичність </a:t>
            </a:r>
            <a:r>
              <a:rPr lang="uk-UA" sz="2400" i="1" dirty="0">
                <a:cs typeface="Arial" charset="0"/>
              </a:rPr>
              <a:t>– приналежність індивіда до певної соціальної групи.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2400" i="1" dirty="0" err="1"/>
              <a:t>Соціальна</a:t>
            </a:r>
            <a:r>
              <a:rPr lang="ru-RU" sz="2400" i="1" dirty="0"/>
              <a:t> </a:t>
            </a:r>
            <a:r>
              <a:rPr lang="ru-RU" sz="2400" i="1" dirty="0" err="1"/>
              <a:t>ідентичність</a:t>
            </a:r>
            <a:r>
              <a:rPr lang="ru-RU" sz="2400" i="1" dirty="0"/>
              <a:t> є результатом </a:t>
            </a:r>
            <a:r>
              <a:rPr lang="ru-RU" sz="2400" i="1" dirty="0" err="1"/>
              <a:t>ототожнення</a:t>
            </a:r>
            <a:r>
              <a:rPr lang="ru-RU" sz="2400" i="1" dirty="0"/>
              <a:t> </a:t>
            </a:r>
            <a:r>
              <a:rPr lang="ru-RU" sz="2400" i="1" dirty="0" err="1"/>
              <a:t>індивіда</a:t>
            </a:r>
            <a:r>
              <a:rPr lang="ru-RU" sz="2400" i="1" dirty="0"/>
              <a:t> </a:t>
            </a:r>
            <a:r>
              <a:rPr lang="ru-RU" sz="2400" i="1" dirty="0" err="1"/>
              <a:t>із</a:t>
            </a:r>
            <a:r>
              <a:rPr lang="ru-RU" sz="2400" i="1" dirty="0"/>
              <a:t> </a:t>
            </a:r>
            <a:r>
              <a:rPr lang="ru-RU" sz="2400" i="1" dirty="0" err="1"/>
              <a:t>соціальними</a:t>
            </a:r>
            <a:r>
              <a:rPr lang="ru-RU" sz="2400" i="1" dirty="0"/>
              <a:t> </a:t>
            </a:r>
            <a:r>
              <a:rPr lang="ru-RU" sz="2400" i="1" dirty="0" err="1"/>
              <a:t>групами</a:t>
            </a:r>
            <a:r>
              <a:rPr lang="ru-RU" sz="2400" i="1" dirty="0"/>
              <a:t> (</a:t>
            </a:r>
            <a:r>
              <a:rPr lang="ru-RU" sz="2400" i="1" dirty="0" err="1"/>
              <a:t>спільнотами</a:t>
            </a:r>
            <a:r>
              <a:rPr lang="ru-RU" sz="2400" i="1" dirty="0"/>
              <a:t>), </a:t>
            </a:r>
            <a:r>
              <a:rPr lang="ru-RU" sz="2400" b="1" i="1" dirty="0" err="1"/>
              <a:t>внутрішнього</a:t>
            </a:r>
            <a:r>
              <a:rPr lang="ru-RU" sz="2400" b="1" i="1" dirty="0"/>
              <a:t> </a:t>
            </a:r>
            <a:r>
              <a:rPr lang="ru-RU" sz="2400" b="1" i="1" dirty="0" err="1"/>
              <a:t>прийняття</a:t>
            </a:r>
            <a:r>
              <a:rPr lang="ru-RU" sz="2400" b="1" i="1" dirty="0"/>
              <a:t> (</a:t>
            </a:r>
            <a:r>
              <a:rPr lang="ru-RU" sz="2400" b="1" i="1" dirty="0" err="1"/>
              <a:t>інтеріоризації</a:t>
            </a:r>
            <a:r>
              <a:rPr lang="ru-RU" sz="2400" b="1" i="1" dirty="0"/>
              <a:t>) </a:t>
            </a:r>
            <a:r>
              <a:rPr lang="ru-RU" sz="2400" b="1" i="1" dirty="0" err="1"/>
              <a:t>їх</a:t>
            </a:r>
            <a:r>
              <a:rPr lang="ru-RU" sz="2400" b="1" i="1" dirty="0"/>
              <a:t> </a:t>
            </a:r>
            <a:r>
              <a:rPr lang="ru-RU" sz="2400" b="1" i="1" dirty="0" err="1"/>
              <a:t>цінностей</a:t>
            </a:r>
            <a:r>
              <a:rPr lang="ru-RU" sz="2400" b="1" i="1" dirty="0"/>
              <a:t>, норм та/</a:t>
            </a:r>
            <a:r>
              <a:rPr lang="ru-RU" sz="2400" b="1" i="1" dirty="0" err="1"/>
              <a:t>або</a:t>
            </a:r>
            <a:r>
              <a:rPr lang="ru-RU" sz="2400" b="1" i="1" dirty="0"/>
              <a:t> </a:t>
            </a:r>
            <a:r>
              <a:rPr lang="ru-RU" sz="2400" b="1" i="1" dirty="0" err="1"/>
              <a:t>інтересів</a:t>
            </a:r>
            <a:r>
              <a:rPr lang="ru-RU" sz="2400" b="1" i="1" dirty="0"/>
              <a:t>, </a:t>
            </a:r>
            <a:r>
              <a:rPr lang="ru-RU" sz="2400" b="1" i="1" dirty="0" err="1"/>
              <a:t>що</a:t>
            </a:r>
            <a:r>
              <a:rPr lang="ru-RU" sz="2400" b="1" i="1" dirty="0"/>
              <a:t> </a:t>
            </a:r>
            <a:r>
              <a:rPr lang="ru-RU" sz="2400" b="1" i="1" dirty="0" err="1"/>
              <a:t>проявляється</a:t>
            </a:r>
            <a:r>
              <a:rPr lang="ru-RU" sz="2400" b="1" i="1" dirty="0"/>
              <a:t> у </a:t>
            </a:r>
            <a:r>
              <a:rPr lang="ru-RU" sz="2400" b="1" i="1" dirty="0" err="1"/>
              <a:t>його</a:t>
            </a:r>
            <a:r>
              <a:rPr lang="ru-RU" sz="2400" b="1" i="1" dirty="0"/>
              <a:t> </a:t>
            </a:r>
            <a:r>
              <a:rPr lang="ru-RU" sz="2400" b="1" i="1" dirty="0" err="1"/>
              <a:t>поведінкових</a:t>
            </a:r>
            <a:r>
              <a:rPr lang="ru-RU" sz="2400" b="1" i="1" dirty="0"/>
              <a:t> практиках.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2400" i="1" dirty="0" err="1"/>
              <a:t>Значення</a:t>
            </a:r>
            <a:r>
              <a:rPr lang="ru-RU" sz="2400" i="1" dirty="0"/>
              <a:t> </a:t>
            </a:r>
            <a:r>
              <a:rPr lang="ru-RU" sz="2400" i="1" dirty="0" err="1"/>
              <a:t>ідентичності</a:t>
            </a:r>
            <a:r>
              <a:rPr lang="ru-RU" sz="2400" i="1" dirty="0"/>
              <a:t> </a:t>
            </a:r>
            <a:r>
              <a:rPr lang="ru-RU" sz="2400" i="1" dirty="0" err="1"/>
              <a:t>визначають</a:t>
            </a:r>
            <a:r>
              <a:rPr lang="ru-RU" sz="2400" i="1" dirty="0"/>
              <a:t> три потреби: </a:t>
            </a:r>
            <a:r>
              <a:rPr lang="ru-RU" sz="2400" i="1" dirty="0" err="1"/>
              <a:t>приналежність</a:t>
            </a:r>
            <a:r>
              <a:rPr lang="ru-RU" sz="2400" i="1" dirty="0"/>
              <a:t> до </a:t>
            </a:r>
            <a:r>
              <a:rPr lang="ru-RU" sz="2400" i="1" dirty="0" err="1"/>
              <a:t>спільноти</a:t>
            </a:r>
            <a:r>
              <a:rPr lang="ru-RU" sz="2400" i="1" dirty="0"/>
              <a:t>, позитивна </a:t>
            </a:r>
            <a:r>
              <a:rPr lang="ru-RU" sz="2400" i="1" dirty="0" err="1"/>
              <a:t>самооцінка</a:t>
            </a:r>
            <a:r>
              <a:rPr lang="ru-RU" sz="2400" i="1" dirty="0"/>
              <a:t> і </a:t>
            </a:r>
            <a:r>
              <a:rPr lang="ru-RU" sz="2400" i="1" dirty="0" err="1"/>
              <a:t>безпека</a:t>
            </a:r>
            <a:r>
              <a:rPr lang="ru-RU" sz="2400" i="1" dirty="0"/>
              <a:t>. </a:t>
            </a:r>
            <a:r>
              <a:rPr lang="uk-UA" sz="2400" i="1" dirty="0"/>
              <a:t>І</a:t>
            </a:r>
            <a:r>
              <a:rPr lang="ru-RU" sz="2400" i="1" dirty="0" err="1"/>
              <a:t>дентичність</a:t>
            </a:r>
            <a:r>
              <a:rPr lang="ru-RU" sz="2400" i="1" dirty="0"/>
              <a:t> </a:t>
            </a:r>
            <a:r>
              <a:rPr lang="ru-RU" sz="2400" i="1" dirty="0" err="1"/>
              <a:t>групи</a:t>
            </a:r>
            <a:r>
              <a:rPr lang="ru-RU" sz="2400" i="1" dirty="0"/>
              <a:t> </a:t>
            </a:r>
            <a:r>
              <a:rPr lang="ru-RU" sz="2400" i="1" dirty="0" err="1"/>
              <a:t>позначає</a:t>
            </a:r>
            <a:r>
              <a:rPr lang="ru-RU" sz="2400" i="1" dirty="0"/>
              <a:t> </a:t>
            </a:r>
            <a:r>
              <a:rPr lang="ru-RU" sz="2400" i="1" dirty="0" err="1"/>
              <a:t>цілісність</a:t>
            </a:r>
            <a:r>
              <a:rPr lang="ru-RU" sz="2400" i="1" dirty="0"/>
              <a:t> </a:t>
            </a:r>
            <a:r>
              <a:rPr lang="ru-RU" sz="2400" i="1" dirty="0" err="1"/>
              <a:t>системи</a:t>
            </a:r>
            <a:r>
              <a:rPr lang="ru-RU" sz="2400" i="1" dirty="0"/>
              <a:t> </a:t>
            </a:r>
            <a:r>
              <a:rPr lang="ru-RU" sz="2400" i="1" dirty="0" err="1"/>
              <a:t>соціокультурних</a:t>
            </a:r>
            <a:r>
              <a:rPr lang="ru-RU" sz="2400" i="1" dirty="0"/>
              <a:t> характеристик </a:t>
            </a:r>
            <a:r>
              <a:rPr lang="ru-RU" sz="2400" i="1" dirty="0" err="1"/>
              <a:t>спільності</a:t>
            </a:r>
            <a:r>
              <a:rPr lang="ru-RU" sz="2400" i="1" dirty="0"/>
              <a:t>, </a:t>
            </a:r>
            <a:r>
              <a:rPr lang="ru-RU" sz="2400" i="1" dirty="0" err="1"/>
              <a:t>які</a:t>
            </a:r>
            <a:r>
              <a:rPr lang="ru-RU" sz="2400" i="1" dirty="0"/>
              <a:t> </a:t>
            </a:r>
            <a:r>
              <a:rPr lang="ru-RU" sz="2400" i="1" dirty="0" err="1"/>
              <a:t>включають</a:t>
            </a:r>
            <a:r>
              <a:rPr lang="ru-RU" sz="2400" i="1" dirty="0"/>
              <a:t> </a:t>
            </a:r>
            <a:r>
              <a:rPr lang="ru-RU" sz="2400" i="1" dirty="0" err="1"/>
              <a:t>норми</a:t>
            </a:r>
            <a:r>
              <a:rPr lang="ru-RU" sz="2400" i="1" dirty="0"/>
              <a:t>, </a:t>
            </a:r>
            <a:r>
              <a:rPr lang="ru-RU" sz="2400" i="1" dirty="0" err="1"/>
              <a:t>цінності</a:t>
            </a:r>
            <a:r>
              <a:rPr lang="ru-RU" sz="2400" i="1" dirty="0"/>
              <a:t>, </a:t>
            </a:r>
            <a:r>
              <a:rPr lang="ru-RU" sz="2400" i="1" dirty="0" err="1"/>
              <a:t>ідеали</a:t>
            </a:r>
            <a:r>
              <a:rPr lang="ru-RU" sz="2400" i="1" dirty="0"/>
              <a:t>, </a:t>
            </a:r>
            <a:r>
              <a:rPr lang="ru-RU" sz="2400" i="1" dirty="0" err="1"/>
              <a:t>уподобання</a:t>
            </a:r>
            <a:r>
              <a:rPr lang="ru-RU" sz="2400" i="1" dirty="0"/>
              <a:t> та </a:t>
            </a:r>
            <a:r>
              <a:rPr lang="ru-RU" sz="2400" i="1" dirty="0" err="1"/>
              <a:t>очікування</a:t>
            </a:r>
            <a:r>
              <a:rPr lang="ru-RU" sz="2400" i="1" dirty="0"/>
              <a:t>, права і </a:t>
            </a:r>
            <a:r>
              <a:rPr lang="ru-RU" sz="2400" i="1" dirty="0" err="1"/>
              <a:t>обов’язки</a:t>
            </a:r>
            <a:r>
              <a:rPr lang="ru-RU" sz="2400" i="1" dirty="0"/>
              <a:t> </a:t>
            </a:r>
            <a:r>
              <a:rPr lang="ru-RU" sz="2400" i="1" dirty="0" err="1"/>
              <a:t>індивідів</a:t>
            </a:r>
            <a:r>
              <a:rPr lang="ru-RU" sz="2400" i="1" dirty="0"/>
              <a:t>.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sz="2400" b="1" dirty="0"/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2400" b="1" dirty="0" err="1"/>
              <a:t>Функції</a:t>
            </a:r>
            <a:r>
              <a:rPr lang="ru-RU" sz="2400" b="1" dirty="0"/>
              <a:t> </a:t>
            </a:r>
            <a:r>
              <a:rPr lang="ru-RU" sz="2400" dirty="0" err="1"/>
              <a:t>ідентичності</a:t>
            </a:r>
            <a:r>
              <a:rPr lang="ru-RU" sz="2400" dirty="0"/>
              <a:t>: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2400" dirty="0"/>
              <a:t>адаптивна – </a:t>
            </a:r>
            <a:r>
              <a:rPr lang="ru-RU" sz="2400" dirty="0" err="1"/>
              <a:t>допомагає</a:t>
            </a:r>
            <a:r>
              <a:rPr lang="ru-RU" sz="2400" dirty="0"/>
              <a:t> </a:t>
            </a:r>
            <a:r>
              <a:rPr lang="ru-RU" sz="2400" dirty="0" err="1"/>
              <a:t>індивіду</a:t>
            </a:r>
            <a:r>
              <a:rPr lang="ru-RU" sz="2400" dirty="0"/>
              <a:t> </a:t>
            </a:r>
            <a:r>
              <a:rPr lang="ru-RU" sz="2400" dirty="0" err="1"/>
              <a:t>пристосуватися</a:t>
            </a:r>
            <a:r>
              <a:rPr lang="ru-RU" sz="2400" dirty="0"/>
              <a:t> до </a:t>
            </a:r>
            <a:r>
              <a:rPr lang="ru-RU" sz="2400" dirty="0" err="1"/>
              <a:t>нових</a:t>
            </a:r>
            <a:r>
              <a:rPr lang="ru-RU" sz="2400" dirty="0"/>
              <a:t> </a:t>
            </a:r>
            <a:r>
              <a:rPr lang="ru-RU" sz="2400" dirty="0" err="1"/>
              <a:t>соціальних</a:t>
            </a:r>
            <a:r>
              <a:rPr lang="ru-RU" sz="2400" dirty="0"/>
              <a:t> </a:t>
            </a:r>
            <a:r>
              <a:rPr lang="ru-RU" sz="2400" dirty="0" err="1"/>
              <a:t>обставин</a:t>
            </a:r>
            <a:r>
              <a:rPr lang="ru-RU" sz="2400" dirty="0"/>
              <a:t> з метою </a:t>
            </a:r>
            <a:r>
              <a:rPr lang="ru-RU" sz="2400" dirty="0" err="1"/>
              <a:t>підтримки</a:t>
            </a:r>
            <a:r>
              <a:rPr lang="ru-RU" sz="2400" dirty="0"/>
              <a:t> </a:t>
            </a:r>
            <a:r>
              <a:rPr lang="ru-RU" sz="2400" dirty="0" err="1"/>
              <a:t>особистістної</a:t>
            </a:r>
            <a:r>
              <a:rPr lang="ru-RU" sz="2400" dirty="0"/>
              <a:t> </a:t>
            </a:r>
            <a:r>
              <a:rPr lang="ru-RU" sz="2400" dirty="0" err="1"/>
              <a:t>цілісності</a:t>
            </a:r>
            <a:r>
              <a:rPr lang="ru-RU" sz="2400" dirty="0"/>
              <a:t>, </a:t>
            </a:r>
            <a:r>
              <a:rPr lang="ru-RU" sz="2400" dirty="0" err="1"/>
              <a:t>внутрішньої</a:t>
            </a:r>
            <a:r>
              <a:rPr lang="ru-RU" sz="2400" dirty="0"/>
              <a:t> </a:t>
            </a:r>
            <a:r>
              <a:rPr lang="ru-RU" sz="2400" dirty="0" err="1"/>
              <a:t>тотожності</a:t>
            </a:r>
            <a:r>
              <a:rPr lang="ru-RU" sz="2400" dirty="0"/>
              <a:t> та </a:t>
            </a:r>
            <a:r>
              <a:rPr lang="ru-RU" sz="2400" dirty="0" err="1"/>
              <a:t>безперервності</a:t>
            </a:r>
            <a:r>
              <a:rPr lang="ru-RU" sz="2400" dirty="0"/>
              <a:t> </a:t>
            </a:r>
            <a:r>
              <a:rPr lang="ru-RU" sz="2400" dirty="0" err="1"/>
              <a:t>буття</a:t>
            </a:r>
            <a:r>
              <a:rPr lang="ru-RU" sz="2400" dirty="0"/>
              <a:t>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2400" dirty="0" err="1"/>
              <a:t>інтегративна</a:t>
            </a:r>
            <a:r>
              <a:rPr lang="ru-RU" sz="2400" dirty="0"/>
              <a:t> – </a:t>
            </a:r>
            <a:r>
              <a:rPr lang="ru-RU" sz="2400" dirty="0" err="1"/>
              <a:t>об’єднує</a:t>
            </a:r>
            <a:r>
              <a:rPr lang="ru-RU" sz="2400" dirty="0"/>
              <a:t> </a:t>
            </a:r>
            <a:r>
              <a:rPr lang="ru-RU" sz="2400" dirty="0" err="1"/>
              <a:t>особистістні</a:t>
            </a:r>
            <a:r>
              <a:rPr lang="ru-RU" sz="2400" dirty="0"/>
              <a:t> та </a:t>
            </a:r>
            <a:r>
              <a:rPr lang="ru-RU" sz="2400" dirty="0" err="1"/>
              <a:t>соціокультурні</a:t>
            </a:r>
            <a:r>
              <a:rPr lang="ru-RU" sz="2400" dirty="0"/>
              <a:t> </a:t>
            </a:r>
            <a:r>
              <a:rPr lang="ru-RU" sz="2400" dirty="0" err="1"/>
              <a:t>параметри</a:t>
            </a:r>
            <a:r>
              <a:rPr lang="ru-RU" sz="2400" dirty="0"/>
              <a:t>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особистості</a:t>
            </a:r>
            <a:r>
              <a:rPr lang="ru-RU" sz="2400" dirty="0"/>
              <a:t>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2400" dirty="0" err="1"/>
              <a:t>сенсоутворююча</a:t>
            </a:r>
            <a:r>
              <a:rPr lang="ru-RU" sz="2400" dirty="0"/>
              <a:t> – </a:t>
            </a:r>
            <a:r>
              <a:rPr lang="ru-RU" sz="2400" dirty="0" err="1"/>
              <a:t>ідентичність</a:t>
            </a:r>
            <a:r>
              <a:rPr lang="ru-RU" sz="2400" dirty="0"/>
              <a:t> є простором </a:t>
            </a:r>
            <a:r>
              <a:rPr lang="ru-RU" sz="2400" dirty="0" err="1"/>
              <a:t>утворення</a:t>
            </a:r>
            <a:r>
              <a:rPr lang="ru-RU" sz="2400" dirty="0"/>
              <a:t> </a:t>
            </a:r>
            <a:r>
              <a:rPr lang="ru-RU" sz="2400" dirty="0" err="1"/>
              <a:t>нових</a:t>
            </a:r>
            <a:r>
              <a:rPr lang="ru-RU" sz="2400" dirty="0"/>
              <a:t> </a:t>
            </a:r>
            <a:r>
              <a:rPr lang="ru-RU" sz="2400" dirty="0" err="1"/>
              <a:t>сенсів</a:t>
            </a:r>
            <a:r>
              <a:rPr lang="ru-RU" sz="2400" dirty="0"/>
              <a:t>, </a:t>
            </a:r>
            <a:r>
              <a:rPr lang="ru-RU" sz="2400" dirty="0" err="1"/>
              <a:t>узагальнень</a:t>
            </a:r>
            <a:r>
              <a:rPr lang="ru-RU" sz="2400" dirty="0"/>
              <a:t>, </a:t>
            </a:r>
            <a:r>
              <a:rPr lang="ru-RU" sz="2400" dirty="0" err="1"/>
              <a:t>знань</a:t>
            </a:r>
            <a:r>
              <a:rPr lang="ru-RU" sz="2400" dirty="0"/>
              <a:t> </a:t>
            </a:r>
            <a:r>
              <a:rPr lang="ru-RU" sz="2400" dirty="0" err="1"/>
              <a:t>тощо</a:t>
            </a:r>
            <a:r>
              <a:rPr lang="ru-RU" sz="2400" dirty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2735894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5B172E-6265-46E3-815E-9426C12F2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9872D1-F5CD-4953-9311-77DCCB1F3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співтовариства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сіл</a:t>
            </a:r>
            <a:r>
              <a:rPr lang="ru-RU" dirty="0"/>
              <a:t>, селищ, </a:t>
            </a:r>
            <a:r>
              <a:rPr lang="ru-RU" dirty="0" err="1"/>
              <a:t>малих</a:t>
            </a:r>
            <a:r>
              <a:rPr lang="ru-RU" dirty="0"/>
              <a:t> </a:t>
            </a:r>
            <a:r>
              <a:rPr lang="ru-RU" dirty="0" err="1"/>
              <a:t>міст</a:t>
            </a:r>
            <a:r>
              <a:rPr lang="ru-RU" dirty="0"/>
              <a:t> </a:t>
            </a:r>
            <a:r>
              <a:rPr lang="ru-RU" dirty="0" err="1"/>
              <a:t>відповідають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ознакам</a:t>
            </a:r>
            <a:r>
              <a:rPr lang="ru-RU" dirty="0"/>
              <a:t> </a:t>
            </a:r>
            <a:r>
              <a:rPr lang="ru-RU" dirty="0" err="1"/>
              <a:t>локальних</a:t>
            </a:r>
            <a:r>
              <a:rPr lang="ru-RU" dirty="0"/>
              <a:t> </a:t>
            </a:r>
            <a:r>
              <a:rPr lang="ru-RU" dirty="0" err="1"/>
              <a:t>співтовариств</a:t>
            </a:r>
            <a:r>
              <a:rPr lang="ru-RU" dirty="0"/>
              <a:t>. На </a:t>
            </a:r>
            <a:r>
              <a:rPr lang="ru-RU" dirty="0" err="1"/>
              <a:t>урбанізованих</a:t>
            </a:r>
            <a:r>
              <a:rPr lang="ru-RU" dirty="0"/>
              <a:t> </a:t>
            </a:r>
            <a:r>
              <a:rPr lang="ru-RU" dirty="0" err="1"/>
              <a:t>територіях</a:t>
            </a:r>
            <a:r>
              <a:rPr lang="ru-RU" dirty="0"/>
              <a:t> </a:t>
            </a:r>
            <a:r>
              <a:rPr lang="ru-RU" dirty="0" err="1"/>
              <a:t>локальні</a:t>
            </a:r>
            <a:r>
              <a:rPr lang="ru-RU" dirty="0"/>
              <a:t> </a:t>
            </a:r>
            <a:r>
              <a:rPr lang="ru-RU" dirty="0" err="1"/>
              <a:t>співтовариства</a:t>
            </a:r>
            <a:r>
              <a:rPr lang="ru-RU" dirty="0"/>
              <a:t> </a:t>
            </a:r>
            <a:r>
              <a:rPr lang="ru-RU" dirty="0" err="1"/>
              <a:t>витісняються</a:t>
            </a:r>
            <a:r>
              <a:rPr lang="ru-RU" dirty="0"/>
              <a:t> </a:t>
            </a:r>
            <a:r>
              <a:rPr lang="ru-RU" dirty="0" err="1"/>
              <a:t>територіальними</a:t>
            </a:r>
            <a:r>
              <a:rPr lang="ru-RU" dirty="0"/>
              <a:t> </a:t>
            </a:r>
            <a:r>
              <a:rPr lang="ru-RU" dirty="0" err="1"/>
              <a:t>співтовариствами</a:t>
            </a:r>
            <a:r>
              <a:rPr lang="ru-RU" dirty="0"/>
              <a:t> (</a:t>
            </a:r>
            <a:r>
              <a:rPr lang="en-US" dirty="0"/>
              <a:t>community) [11, </a:t>
            </a:r>
            <a:r>
              <a:rPr lang="ru-RU" dirty="0"/>
              <a:t>с.4], для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властиві</a:t>
            </a:r>
            <a:r>
              <a:rPr lang="ru-RU" dirty="0"/>
              <a:t>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стійки</a:t>
            </a:r>
            <a:r>
              <a:rPr lang="ru-RU" dirty="0"/>
              <a:t> </a:t>
            </a:r>
            <a:r>
              <a:rPr lang="ru-RU" dirty="0" err="1"/>
              <a:t>зв’язки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членами,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низький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індивідуальної</a:t>
            </a:r>
            <a:r>
              <a:rPr lang="ru-RU" dirty="0"/>
              <a:t> та </a:t>
            </a:r>
            <a:r>
              <a:rPr lang="ru-RU" dirty="0" err="1"/>
              <a:t>колективної</a:t>
            </a:r>
            <a:r>
              <a:rPr lang="ru-RU" dirty="0"/>
              <a:t> </a:t>
            </a:r>
            <a:r>
              <a:rPr lang="ru-RU" dirty="0" err="1"/>
              <a:t>ідентифікації</a:t>
            </a:r>
            <a:r>
              <a:rPr lang="ru-RU" dirty="0"/>
              <a:t>, </a:t>
            </a:r>
            <a:r>
              <a:rPr lang="ru-RU" dirty="0" err="1"/>
              <a:t>готовність</a:t>
            </a:r>
            <a:r>
              <a:rPr lang="ru-RU" dirty="0"/>
              <a:t> до </a:t>
            </a:r>
            <a:r>
              <a:rPr lang="ru-RU" dirty="0" err="1"/>
              <a:t>міграції</a:t>
            </a:r>
            <a:r>
              <a:rPr lang="ru-RU" dirty="0"/>
              <a:t>,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тісні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з родиною,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слабке</a:t>
            </a:r>
            <a:r>
              <a:rPr lang="ru-RU" dirty="0"/>
              <a:t> </a:t>
            </a:r>
            <a:r>
              <a:rPr lang="ru-RU" dirty="0" err="1"/>
              <a:t>почуття</a:t>
            </a:r>
            <a:r>
              <a:rPr lang="ru-RU" dirty="0"/>
              <a:t> </a:t>
            </a:r>
            <a:r>
              <a:rPr lang="ru-RU" dirty="0" err="1"/>
              <a:t>спільного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. За великим </a:t>
            </a:r>
            <a:r>
              <a:rPr lang="ru-RU" dirty="0" err="1"/>
              <a:t>рахунком</a:t>
            </a:r>
            <a:r>
              <a:rPr lang="ru-RU" dirty="0"/>
              <a:t> </a:t>
            </a:r>
            <a:r>
              <a:rPr lang="ru-RU" dirty="0" err="1"/>
              <a:t>ідентифікацію</a:t>
            </a:r>
            <a:r>
              <a:rPr lang="ru-RU" dirty="0"/>
              <a:t> </a:t>
            </a:r>
            <a:r>
              <a:rPr lang="ru-RU" dirty="0" err="1"/>
              <a:t>мешканця</a:t>
            </a:r>
            <a:r>
              <a:rPr lang="ru-RU" dirty="0"/>
              <a:t> великого </a:t>
            </a:r>
            <a:r>
              <a:rPr lang="ru-RU" dirty="0" err="1"/>
              <a:t>міста</a:t>
            </a:r>
            <a:r>
              <a:rPr lang="ru-RU" dirty="0"/>
              <a:t> з </a:t>
            </a:r>
            <a:r>
              <a:rPr lang="ru-RU" dirty="0" err="1"/>
              <a:t>відповідним</a:t>
            </a:r>
            <a:r>
              <a:rPr lang="ru-RU" dirty="0"/>
              <a:t> </a:t>
            </a:r>
            <a:r>
              <a:rPr lang="ru-RU" dirty="0" err="1"/>
              <a:t>містом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з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умовністю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назвати</a:t>
            </a:r>
            <a:r>
              <a:rPr lang="ru-RU" dirty="0"/>
              <a:t> локальною, вона </a:t>
            </a:r>
            <a:r>
              <a:rPr lang="ru-RU" dirty="0" err="1"/>
              <a:t>ближче</a:t>
            </a:r>
            <a:r>
              <a:rPr lang="ru-RU" dirty="0"/>
              <a:t> до </a:t>
            </a:r>
            <a:r>
              <a:rPr lang="ru-RU" dirty="0" err="1"/>
              <a:t>регіональної</a:t>
            </a:r>
            <a:r>
              <a:rPr lang="ru-RU" dirty="0"/>
              <a:t>. Й</a:t>
            </a:r>
          </a:p>
          <a:p>
            <a:r>
              <a:rPr lang="ru-RU" dirty="0"/>
              <a:t>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сучасної</a:t>
            </a:r>
            <a:r>
              <a:rPr lang="ru-RU" dirty="0"/>
              <a:t> </a:t>
            </a:r>
            <a:r>
              <a:rPr lang="ru-RU" dirty="0" err="1"/>
              <a:t>територіальної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локальні</a:t>
            </a:r>
            <a:r>
              <a:rPr lang="ru-RU" dirty="0"/>
              <a:t> </a:t>
            </a:r>
            <a:r>
              <a:rPr lang="ru-RU" dirty="0" err="1"/>
              <a:t>співтовариства</a:t>
            </a:r>
            <a:r>
              <a:rPr lang="ru-RU" dirty="0"/>
              <a:t> </a:t>
            </a:r>
            <a:r>
              <a:rPr lang="ru-RU" dirty="0" err="1"/>
              <a:t>співіснують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територіальними</a:t>
            </a:r>
            <a:r>
              <a:rPr lang="ru-RU" dirty="0"/>
              <a:t>. </a:t>
            </a:r>
            <a:r>
              <a:rPr lang="ru-RU" dirty="0" err="1"/>
              <a:t>Невипадково</a:t>
            </a:r>
            <a:r>
              <a:rPr lang="ru-RU" dirty="0"/>
              <a:t> для </a:t>
            </a:r>
            <a:r>
              <a:rPr lang="ru-RU" dirty="0" err="1"/>
              <a:t>виокремлення</a:t>
            </a:r>
            <a:r>
              <a:rPr lang="ru-RU" dirty="0"/>
              <a:t> </a:t>
            </a:r>
            <a:r>
              <a:rPr lang="ru-RU" dirty="0" err="1"/>
              <a:t>спільнот</a:t>
            </a:r>
            <a:r>
              <a:rPr lang="ru-RU" dirty="0"/>
              <a:t> на </a:t>
            </a:r>
            <a:r>
              <a:rPr lang="ru-RU" dirty="0" err="1"/>
              <a:t>місцевому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 «</a:t>
            </a:r>
            <a:r>
              <a:rPr lang="ru-RU" dirty="0" err="1"/>
              <a:t>територіальний</a:t>
            </a:r>
            <a:r>
              <a:rPr lang="ru-RU" dirty="0"/>
              <a:t> </a:t>
            </a:r>
            <a:r>
              <a:rPr lang="ru-RU" dirty="0" err="1"/>
              <a:t>публічний</a:t>
            </a:r>
            <a:r>
              <a:rPr lang="ru-RU" dirty="0"/>
              <a:t> </a:t>
            </a:r>
            <a:r>
              <a:rPr lang="ru-RU" dirty="0" err="1"/>
              <a:t>колектив</a:t>
            </a:r>
            <a:r>
              <a:rPr lang="ru-RU" dirty="0"/>
              <a:t>», «</a:t>
            </a:r>
            <a:r>
              <a:rPr lang="ru-RU" dirty="0" err="1"/>
              <a:t>територіальний</a:t>
            </a:r>
            <a:r>
              <a:rPr lang="ru-RU" dirty="0"/>
              <a:t> </a:t>
            </a:r>
            <a:r>
              <a:rPr lang="ru-RU" dirty="0" err="1"/>
              <a:t>колектив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», «</a:t>
            </a:r>
            <a:r>
              <a:rPr lang="ru-RU" dirty="0" err="1"/>
              <a:t>територіальна</a:t>
            </a:r>
            <a:r>
              <a:rPr lang="ru-RU" dirty="0"/>
              <a:t> громада», для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показник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другорядним</a:t>
            </a:r>
            <a:r>
              <a:rPr lang="ru-RU" dirty="0"/>
              <a:t>.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кожна</a:t>
            </a:r>
            <a:r>
              <a:rPr lang="ru-RU" dirty="0"/>
              <a:t> з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категорій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різними</a:t>
            </a:r>
            <a:r>
              <a:rPr lang="ru-RU" dirty="0"/>
              <a:t> </a:t>
            </a:r>
            <a:r>
              <a:rPr lang="ru-RU" dirty="0" err="1"/>
              <a:t>підходами</a:t>
            </a:r>
            <a:r>
              <a:rPr lang="ru-RU" dirty="0"/>
              <a:t> та </a:t>
            </a:r>
            <a:r>
              <a:rPr lang="ru-RU" dirty="0" err="1"/>
              <a:t>кваліфікуючими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об’єднує</a:t>
            </a:r>
            <a:r>
              <a:rPr lang="ru-RU" dirty="0"/>
              <a:t> право </a:t>
            </a:r>
            <a:r>
              <a:rPr lang="ru-RU" dirty="0" err="1"/>
              <a:t>членів</a:t>
            </a:r>
            <a:r>
              <a:rPr lang="ru-RU" dirty="0"/>
              <a:t> на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публічної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через </a:t>
            </a:r>
            <a:r>
              <a:rPr lang="ru-RU" dirty="0" err="1"/>
              <a:t>обраних</a:t>
            </a:r>
            <a:r>
              <a:rPr lang="ru-RU" dirty="0"/>
              <a:t> </a:t>
            </a:r>
            <a:r>
              <a:rPr lang="ru-RU" dirty="0" err="1"/>
              <a:t>представників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реалізується</a:t>
            </a:r>
            <a:r>
              <a:rPr lang="ru-RU" dirty="0"/>
              <a:t> через систему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головним</a:t>
            </a:r>
            <a:r>
              <a:rPr lang="ru-RU" dirty="0"/>
              <a:t> </a:t>
            </a:r>
            <a:r>
              <a:rPr lang="ru-RU" dirty="0" err="1"/>
              <a:t>критерієм</a:t>
            </a:r>
            <a:r>
              <a:rPr lang="ru-RU" dirty="0"/>
              <a:t> для </a:t>
            </a:r>
            <a:r>
              <a:rPr lang="ru-RU" dirty="0" err="1"/>
              <a:t>виокремлення</a:t>
            </a:r>
            <a:r>
              <a:rPr lang="ru-RU" dirty="0"/>
              <a:t> </a:t>
            </a:r>
            <a:r>
              <a:rPr lang="ru-RU" dirty="0" err="1"/>
              <a:t>територіальної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 (</a:t>
            </a:r>
            <a:r>
              <a:rPr lang="ru-RU" dirty="0" err="1"/>
              <a:t>територіального</a:t>
            </a:r>
            <a:r>
              <a:rPr lang="ru-RU" dirty="0"/>
              <a:t> </a:t>
            </a:r>
            <a:r>
              <a:rPr lang="ru-RU" dirty="0" err="1"/>
              <a:t>колективу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є не </a:t>
            </a:r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, а </a:t>
            </a:r>
            <a:r>
              <a:rPr lang="ru-RU" dirty="0" err="1"/>
              <a:t>наближеність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та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до </a:t>
            </a:r>
            <a:r>
              <a:rPr lang="ru-RU" dirty="0" err="1"/>
              <a:t>населення</a:t>
            </a:r>
            <a:r>
              <a:rPr lang="ru-RU" dirty="0"/>
              <a:t>. В</a:t>
            </a:r>
          </a:p>
          <a:p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територіальні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, 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локальних</a:t>
            </a:r>
            <a:r>
              <a:rPr lang="ru-RU" dirty="0"/>
              <a:t> </a:t>
            </a:r>
            <a:r>
              <a:rPr lang="ru-RU" dirty="0" err="1"/>
              <a:t>співтовариств</a:t>
            </a:r>
            <a:r>
              <a:rPr lang="ru-RU" dirty="0"/>
              <a:t>, </a:t>
            </a:r>
            <a:r>
              <a:rPr lang="ru-RU" dirty="0" err="1"/>
              <a:t>виступають</a:t>
            </a:r>
            <a:r>
              <a:rPr lang="ru-RU" dirty="0"/>
              <a:t> </a:t>
            </a:r>
            <a:r>
              <a:rPr lang="ru-RU" dirty="0" err="1"/>
              <a:t>повноправними</a:t>
            </a:r>
            <a:r>
              <a:rPr lang="ru-RU" dirty="0"/>
              <a:t> </a:t>
            </a:r>
            <a:r>
              <a:rPr lang="ru-RU" dirty="0" err="1"/>
              <a:t>суб’єктами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 Тому коли </a:t>
            </a:r>
            <a:r>
              <a:rPr lang="ru-RU" dirty="0" err="1"/>
              <a:t>говорять</a:t>
            </a:r>
            <a:r>
              <a:rPr lang="ru-RU" dirty="0"/>
              <a:t> про </a:t>
            </a:r>
            <a:r>
              <a:rPr lang="ru-RU" dirty="0" err="1"/>
              <a:t>локальну</a:t>
            </a:r>
            <a:r>
              <a:rPr lang="ru-RU" dirty="0"/>
              <a:t> </a:t>
            </a:r>
            <a:r>
              <a:rPr lang="ru-RU" dirty="0" err="1"/>
              <a:t>політичну</a:t>
            </a:r>
            <a:r>
              <a:rPr lang="ru-RU" dirty="0"/>
              <a:t> культуру </a:t>
            </a:r>
            <a:r>
              <a:rPr lang="ru-RU" dirty="0" err="1"/>
              <a:t>мають</a:t>
            </a:r>
            <a:r>
              <a:rPr lang="ru-RU" dirty="0"/>
              <a:t> на </a:t>
            </a:r>
            <a:r>
              <a:rPr lang="ru-RU" dirty="0" err="1"/>
              <a:t>увазі</a:t>
            </a:r>
            <a:r>
              <a:rPr lang="ru-RU" dirty="0"/>
              <a:t> </a:t>
            </a:r>
            <a:r>
              <a:rPr lang="ru-RU" dirty="0" err="1"/>
              <a:t>фактично</a:t>
            </a:r>
            <a:r>
              <a:rPr lang="ru-RU" dirty="0"/>
              <a:t> </a:t>
            </a:r>
            <a:r>
              <a:rPr lang="ru-RU" dirty="0" err="1"/>
              <a:t>політичну</a:t>
            </a:r>
            <a:r>
              <a:rPr lang="ru-RU" dirty="0"/>
              <a:t> культуру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територіальних</a:t>
            </a:r>
            <a:r>
              <a:rPr lang="ru-RU" dirty="0"/>
              <a:t> громад.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07535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D854C4-08D3-4E40-84F6-8C0D984A1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8AD35C-325D-42B1-9080-A5EC2DE35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err="1"/>
              <a:t>Регіональну</a:t>
            </a:r>
            <a:r>
              <a:rPr lang="ru-RU" dirty="0"/>
              <a:t> </a:t>
            </a:r>
            <a:r>
              <a:rPr lang="ru-RU" dirty="0" err="1"/>
              <a:t>ідентичність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як форму </a:t>
            </a:r>
            <a:r>
              <a:rPr lang="ru-RU" dirty="0" err="1"/>
              <a:t>колективної</a:t>
            </a:r>
            <a:r>
              <a:rPr lang="ru-RU" dirty="0"/>
              <a:t> </a:t>
            </a:r>
            <a:r>
              <a:rPr lang="ru-RU" dirty="0" err="1"/>
              <a:t>ідентичності</a:t>
            </a:r>
            <a:r>
              <a:rPr lang="ru-RU" dirty="0"/>
              <a:t>, за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носій</a:t>
            </a:r>
            <a:r>
              <a:rPr lang="ru-RU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</a:t>
            </a:r>
            <a:r>
              <a:rPr lang="ru-RU" dirty="0" err="1"/>
              <a:t>здатним</a:t>
            </a:r>
            <a:r>
              <a:rPr lang="ru-RU" dirty="0"/>
              <a:t> до </a:t>
            </a:r>
            <a:r>
              <a:rPr lang="ru-RU" dirty="0" err="1"/>
              <a:t>просторово-часової</a:t>
            </a:r>
            <a:r>
              <a:rPr lang="ru-RU" dirty="0"/>
              <a:t> </a:t>
            </a:r>
            <a:r>
              <a:rPr lang="ru-RU" dirty="0" err="1"/>
              <a:t>ідентифікації</a:t>
            </a:r>
            <a:r>
              <a:rPr lang="ru-RU" dirty="0"/>
              <a:t>, </a:t>
            </a:r>
            <a:r>
              <a:rPr lang="ru-RU" dirty="0" err="1"/>
              <a:t>ціннісного</a:t>
            </a:r>
            <a:r>
              <a:rPr lang="ru-RU" dirty="0"/>
              <a:t>, </a:t>
            </a:r>
            <a:r>
              <a:rPr lang="ru-RU" dirty="0" err="1"/>
              <a:t>емоційного</a:t>
            </a:r>
            <a:r>
              <a:rPr lang="ru-RU" dirty="0"/>
              <a:t>, регулятивного </a:t>
            </a:r>
            <a:r>
              <a:rPr lang="ru-RU" dirty="0" err="1"/>
              <a:t>самовіднесення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зовнішнім</a:t>
            </a:r>
            <a:r>
              <a:rPr lang="ru-RU" dirty="0"/>
              <a:t> </a:t>
            </a:r>
            <a:r>
              <a:rPr lang="ru-RU" dirty="0" err="1"/>
              <a:t>світом</a:t>
            </a:r>
            <a:r>
              <a:rPr lang="ru-RU" dirty="0"/>
              <a:t> (Андрущенко Т.В.)</a:t>
            </a:r>
          </a:p>
          <a:p>
            <a:r>
              <a:rPr lang="ru-RU" dirty="0" err="1"/>
              <a:t>Артикульована</a:t>
            </a:r>
            <a:r>
              <a:rPr lang="ru-RU" dirty="0"/>
              <a:t> та </a:t>
            </a:r>
            <a:r>
              <a:rPr lang="ru-RU" dirty="0" err="1"/>
              <a:t>зникаюча</a:t>
            </a:r>
            <a:r>
              <a:rPr lang="ru-RU" dirty="0"/>
              <a:t> </a:t>
            </a:r>
            <a:r>
              <a:rPr lang="ru-RU" dirty="0" err="1"/>
              <a:t>регіональна</a:t>
            </a:r>
            <a:r>
              <a:rPr lang="ru-RU" dirty="0"/>
              <a:t> </a:t>
            </a:r>
            <a:r>
              <a:rPr lang="ru-RU" dirty="0" err="1"/>
              <a:t>ідентичність</a:t>
            </a:r>
            <a:endParaRPr lang="ru-RU" dirty="0"/>
          </a:p>
          <a:p>
            <a:r>
              <a:rPr lang="ru-RU" dirty="0" err="1"/>
              <a:t>Збереження</a:t>
            </a:r>
            <a:r>
              <a:rPr lang="ru-RU" dirty="0"/>
              <a:t> і </a:t>
            </a:r>
            <a:r>
              <a:rPr lang="ru-RU" dirty="0" err="1"/>
              <a:t>стійкість</a:t>
            </a:r>
            <a:r>
              <a:rPr lang="ru-RU" dirty="0"/>
              <a:t> </a:t>
            </a:r>
            <a:r>
              <a:rPr lang="ru-RU" dirty="0" err="1"/>
              <a:t>регіональної</a:t>
            </a:r>
            <a:r>
              <a:rPr lang="ru-RU" dirty="0"/>
              <a:t> </a:t>
            </a:r>
            <a:r>
              <a:rPr lang="ru-RU" dirty="0" err="1"/>
              <a:t>ідентичності</a:t>
            </a:r>
            <a:r>
              <a:rPr lang="ru-RU" dirty="0"/>
              <a:t> </a:t>
            </a:r>
            <a:r>
              <a:rPr lang="ru-RU" dirty="0" err="1"/>
              <a:t>можливо</a:t>
            </a:r>
            <a:r>
              <a:rPr lang="ru-RU" dirty="0"/>
              <a:t> </a:t>
            </a:r>
            <a:r>
              <a:rPr lang="ru-RU" dirty="0" err="1"/>
              <a:t>пояснити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концепції</a:t>
            </a:r>
            <a:r>
              <a:rPr lang="ru-RU" dirty="0"/>
              <a:t> «</a:t>
            </a:r>
            <a:r>
              <a:rPr lang="ru-RU" dirty="0" err="1"/>
              <a:t>внутрішнього</a:t>
            </a:r>
            <a:r>
              <a:rPr lang="ru-RU" dirty="0"/>
              <a:t> </a:t>
            </a:r>
            <a:r>
              <a:rPr lang="ru-RU" dirty="0" err="1"/>
              <a:t>колоніалізму</a:t>
            </a:r>
            <a:r>
              <a:rPr lang="ru-RU" dirty="0"/>
              <a:t>» М. </a:t>
            </a:r>
            <a:r>
              <a:rPr lang="ru-RU" dirty="0" err="1"/>
              <a:t>Хечтера</a:t>
            </a:r>
            <a:r>
              <a:rPr lang="ru-RU" dirty="0"/>
              <a:t>. </a:t>
            </a:r>
            <a:r>
              <a:rPr lang="ru-RU" dirty="0" err="1"/>
              <a:t>Останній</a:t>
            </a:r>
            <a:r>
              <a:rPr lang="ru-RU" dirty="0"/>
              <a:t> </a:t>
            </a:r>
            <a:r>
              <a:rPr lang="ru-RU" dirty="0" err="1"/>
              <a:t>розуміє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як «</a:t>
            </a:r>
            <a:r>
              <a:rPr lang="ru-RU" dirty="0" err="1"/>
              <a:t>існування</a:t>
            </a:r>
            <a:r>
              <a:rPr lang="ru-RU" dirty="0"/>
              <a:t>, </a:t>
            </a:r>
            <a:r>
              <a:rPr lang="ru-RU" dirty="0" err="1"/>
              <a:t>притаманне</a:t>
            </a:r>
            <a:r>
              <a:rPr lang="ru-RU" dirty="0"/>
              <a:t> </a:t>
            </a:r>
            <a:r>
              <a:rPr lang="ru-RU" dirty="0" err="1"/>
              <a:t>тій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культурі</a:t>
            </a:r>
            <a:r>
              <a:rPr lang="ru-RU" dirty="0"/>
              <a:t>, </a:t>
            </a:r>
            <a:r>
              <a:rPr lang="ru-RU" dirty="0" err="1"/>
              <a:t>ієрархії</a:t>
            </a:r>
            <a:r>
              <a:rPr lang="ru-RU" dirty="0"/>
              <a:t> </a:t>
            </a:r>
            <a:r>
              <a:rPr lang="ru-RU" dirty="0" err="1"/>
              <a:t>поділу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, яка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формуванню</a:t>
            </a:r>
            <a:r>
              <a:rPr lang="ru-RU" dirty="0"/>
              <a:t> </a:t>
            </a:r>
            <a:r>
              <a:rPr lang="ru-RU" dirty="0" err="1"/>
              <a:t>реактивних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» [5, с. 185], тому «</a:t>
            </a:r>
            <a:r>
              <a:rPr lang="ru-RU" dirty="0" err="1"/>
              <a:t>внутрішній</a:t>
            </a:r>
            <a:r>
              <a:rPr lang="ru-RU" dirty="0"/>
              <a:t> </a:t>
            </a:r>
            <a:r>
              <a:rPr lang="ru-RU" dirty="0" err="1"/>
              <a:t>колоніалізм</a:t>
            </a:r>
            <a:r>
              <a:rPr lang="ru-RU" dirty="0"/>
              <a:t>» </a:t>
            </a:r>
            <a:r>
              <a:rPr lang="ru-RU" dirty="0" err="1"/>
              <a:t>представляє</a:t>
            </a:r>
            <a:r>
              <a:rPr lang="ru-RU" dirty="0"/>
              <a:t> собою форму </a:t>
            </a:r>
            <a:r>
              <a:rPr lang="ru-RU" dirty="0" err="1"/>
              <a:t>експлуатації</a:t>
            </a:r>
            <a:r>
              <a:rPr lang="ru-RU" dirty="0"/>
              <a:t> Центром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периферії</a:t>
            </a:r>
            <a:r>
              <a:rPr lang="ru-RU" dirty="0"/>
              <a:t>.</a:t>
            </a:r>
          </a:p>
          <a:p>
            <a:r>
              <a:rPr lang="ru-RU" dirty="0" err="1"/>
              <a:t>Регіональна</a:t>
            </a:r>
            <a:r>
              <a:rPr lang="ru-RU" dirty="0"/>
              <a:t> </a:t>
            </a:r>
            <a:r>
              <a:rPr lang="ru-RU" dirty="0" err="1"/>
              <a:t>ідентичність</a:t>
            </a:r>
            <a:r>
              <a:rPr lang="ru-RU" dirty="0"/>
              <a:t>, таким чином, </a:t>
            </a:r>
            <a:r>
              <a:rPr lang="ru-RU" dirty="0" err="1"/>
              <a:t>виступає</a:t>
            </a:r>
            <a:r>
              <a:rPr lang="ru-RU" dirty="0"/>
              <a:t> як «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інтерпретації</a:t>
            </a:r>
            <a:r>
              <a:rPr lang="ru-RU" dirty="0"/>
              <a:t> </a:t>
            </a:r>
            <a:r>
              <a:rPr lang="ru-RU" dirty="0" err="1"/>
              <a:t>регіональної</a:t>
            </a:r>
            <a:r>
              <a:rPr lang="ru-RU" dirty="0"/>
              <a:t> </a:t>
            </a:r>
            <a:r>
              <a:rPr lang="ru-RU" dirty="0" err="1"/>
              <a:t>унікальності</a:t>
            </a:r>
            <a:r>
              <a:rPr lang="ru-RU" dirty="0"/>
              <a:t> (</a:t>
            </a:r>
            <a:r>
              <a:rPr lang="ru-RU" dirty="0" err="1"/>
              <a:t>відмінності</a:t>
            </a:r>
            <a:r>
              <a:rPr lang="ru-RU" dirty="0"/>
              <a:t>), через яку </a:t>
            </a:r>
            <a:r>
              <a:rPr lang="ru-RU" dirty="0" err="1"/>
              <a:t>цілий</a:t>
            </a:r>
            <a:r>
              <a:rPr lang="ru-RU" dirty="0"/>
              <a:t> </a:t>
            </a:r>
            <a:r>
              <a:rPr lang="ru-RU" dirty="0" err="1"/>
              <a:t>регіон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інституціалізованим</a:t>
            </a:r>
            <a:r>
              <a:rPr lang="ru-RU" dirty="0"/>
              <a:t> у </a:t>
            </a:r>
            <a:r>
              <a:rPr lang="ru-RU" dirty="0" err="1"/>
              <a:t>певному</a:t>
            </a:r>
            <a:r>
              <a:rPr lang="ru-RU" dirty="0"/>
              <a:t> </a:t>
            </a:r>
            <a:r>
              <a:rPr lang="ru-RU" dirty="0" err="1"/>
              <a:t>співтоваристві</a:t>
            </a:r>
            <a:r>
              <a:rPr lang="ru-RU" dirty="0"/>
              <a:t>» і у </a:t>
            </a:r>
            <a:r>
              <a:rPr lang="ru-RU" dirty="0" err="1"/>
              <a:t>свідомості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endParaRPr lang="ru-RU" dirty="0"/>
          </a:p>
          <a:p>
            <a:r>
              <a:rPr lang="ru-RU" dirty="0" err="1"/>
              <a:t>регіональна</a:t>
            </a:r>
            <a:r>
              <a:rPr lang="ru-RU" dirty="0"/>
              <a:t> </a:t>
            </a:r>
            <a:r>
              <a:rPr lang="ru-RU" dirty="0" err="1"/>
              <a:t>ідентичність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як результат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: </a:t>
            </a:r>
            <a:r>
              <a:rPr lang="ru-RU" dirty="0" err="1"/>
              <a:t>об’єднання</a:t>
            </a:r>
            <a:r>
              <a:rPr lang="ru-RU" dirty="0"/>
              <a:t> і </a:t>
            </a:r>
            <a:r>
              <a:rPr lang="ru-RU" dirty="0" err="1"/>
              <a:t>розрізнення</a:t>
            </a:r>
            <a:endParaRPr lang="ru-RU" dirty="0"/>
          </a:p>
          <a:p>
            <a:r>
              <a:rPr lang="ru-RU" dirty="0" err="1"/>
              <a:t>регіональна</a:t>
            </a:r>
            <a:r>
              <a:rPr lang="ru-RU" dirty="0"/>
              <a:t> </a:t>
            </a:r>
            <a:r>
              <a:rPr lang="ru-RU" dirty="0" err="1"/>
              <a:t>інтеграція</a:t>
            </a:r>
            <a:r>
              <a:rPr lang="ru-RU" dirty="0"/>
              <a:t> </a:t>
            </a:r>
            <a:r>
              <a:rPr lang="ru-RU" dirty="0" err="1"/>
              <a:t>прискориться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регіонотворчих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присутні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, як: – </a:t>
            </a:r>
            <a:r>
              <a:rPr lang="ru-RU" dirty="0" err="1"/>
              <a:t>політичні</a:t>
            </a:r>
            <a:r>
              <a:rPr lang="ru-RU" dirty="0"/>
              <a:t> </a:t>
            </a:r>
            <a:r>
              <a:rPr lang="ru-RU" dirty="0" err="1"/>
              <a:t>вигоди</a:t>
            </a:r>
            <a:r>
              <a:rPr lang="ru-RU" dirty="0"/>
              <a:t>, </a:t>
            </a:r>
            <a:r>
              <a:rPr lang="ru-RU" dirty="0" err="1"/>
              <a:t>одержувані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взаємного</a:t>
            </a:r>
            <a:r>
              <a:rPr lang="ru-RU" dirty="0"/>
              <a:t> </a:t>
            </a:r>
            <a:r>
              <a:rPr lang="ru-RU" dirty="0" err="1"/>
              <a:t>співробітництва</a:t>
            </a:r>
            <a:r>
              <a:rPr lang="ru-RU" dirty="0"/>
              <a:t>; –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об’єднання</a:t>
            </a:r>
            <a:r>
              <a:rPr lang="ru-RU" dirty="0"/>
              <a:t>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поставлених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; – </a:t>
            </a:r>
            <a:r>
              <a:rPr lang="ru-RU" dirty="0" err="1"/>
              <a:t>ідентичність</a:t>
            </a:r>
            <a:r>
              <a:rPr lang="ru-RU" dirty="0"/>
              <a:t>,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властивих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групі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(</a:t>
            </a:r>
            <a:r>
              <a:rPr lang="ru-RU" dirty="0" err="1"/>
              <a:t>матеріальної</a:t>
            </a:r>
            <a:r>
              <a:rPr lang="ru-RU" dirty="0"/>
              <a:t> і </a:t>
            </a:r>
            <a:r>
              <a:rPr lang="ru-RU" dirty="0" err="1"/>
              <a:t>духовної</a:t>
            </a:r>
            <a:r>
              <a:rPr lang="ru-RU" dirty="0"/>
              <a:t>); – </a:t>
            </a:r>
            <a:r>
              <a:rPr lang="ru-RU" dirty="0" err="1"/>
              <a:t>загальна</a:t>
            </a:r>
            <a:r>
              <a:rPr lang="ru-RU" dirty="0"/>
              <a:t> </a:t>
            </a:r>
            <a:r>
              <a:rPr lang="ru-RU" dirty="0" err="1"/>
              <a:t>історія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/>
              <a:t>моменти</a:t>
            </a:r>
            <a:r>
              <a:rPr lang="ru-RU" dirty="0"/>
              <a:t>; – </a:t>
            </a:r>
            <a:r>
              <a:rPr lang="ru-RU" dirty="0" err="1"/>
              <a:t>географічні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,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об’єднання</a:t>
            </a:r>
            <a:r>
              <a:rPr lang="ru-RU" dirty="0"/>
              <a:t> </a:t>
            </a:r>
            <a:r>
              <a:rPr lang="ru-RU" dirty="0" err="1"/>
              <a:t>територіальних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в </a:t>
            </a:r>
            <a:r>
              <a:rPr lang="ru-RU" dirty="0" err="1"/>
              <a:t>регіон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22759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A39D11-7144-4EF6-B3EE-87AF3FC84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8E625E-66D3-497C-BA4B-92EB98156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локальна </a:t>
            </a:r>
            <a:r>
              <a:rPr lang="ru-RU" dirty="0" err="1"/>
              <a:t>ідентичність</a:t>
            </a:r>
            <a:r>
              <a:rPr lang="ru-RU" dirty="0"/>
              <a:t> (</a:t>
            </a:r>
            <a:r>
              <a:rPr lang="ru-RU" dirty="0" err="1"/>
              <a:t>далі</a:t>
            </a:r>
            <a:r>
              <a:rPr lang="ru-RU" dirty="0"/>
              <a:t> – ЛІ) – </a:t>
            </a:r>
            <a:r>
              <a:rPr lang="ru-RU" dirty="0" err="1"/>
              <a:t>це</a:t>
            </a:r>
            <a:r>
              <a:rPr lang="ru-RU" dirty="0"/>
              <a:t> результат </a:t>
            </a:r>
            <a:r>
              <a:rPr lang="ru-RU" dirty="0" err="1"/>
              <a:t>ототожнення</a:t>
            </a:r>
            <a:r>
              <a:rPr lang="ru-RU" dirty="0"/>
              <a:t> </a:t>
            </a:r>
            <a:r>
              <a:rPr lang="ru-RU" dirty="0" err="1"/>
              <a:t>людиною</a:t>
            </a:r>
            <a:r>
              <a:rPr lang="ru-RU" dirty="0"/>
              <a:t> себе з </a:t>
            </a:r>
            <a:r>
              <a:rPr lang="ru-RU" dirty="0" err="1"/>
              <a:t>певним</a:t>
            </a:r>
            <a:r>
              <a:rPr lang="ru-RU" dirty="0"/>
              <a:t>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фізичного</a:t>
            </a:r>
            <a:r>
              <a:rPr lang="ru-RU" dirty="0"/>
              <a:t> простору,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символічну</a:t>
            </a:r>
            <a:r>
              <a:rPr lang="ru-RU" dirty="0"/>
              <a:t> і </a:t>
            </a:r>
            <a:r>
              <a:rPr lang="ru-RU" dirty="0" err="1"/>
              <a:t>ціннісну</a:t>
            </a:r>
            <a:r>
              <a:rPr lang="ru-RU" dirty="0"/>
              <a:t> </a:t>
            </a:r>
            <a:r>
              <a:rPr lang="ru-RU" dirty="0" err="1"/>
              <a:t>значущість</a:t>
            </a:r>
            <a:r>
              <a:rPr lang="ru-RU" dirty="0"/>
              <a:t>, </a:t>
            </a:r>
            <a:r>
              <a:rPr lang="ru-RU" dirty="0" err="1"/>
              <a:t>специфічну</a:t>
            </a:r>
            <a:r>
              <a:rPr lang="ru-RU" dirty="0"/>
              <a:t> культуру. Вона </a:t>
            </a:r>
            <a:r>
              <a:rPr lang="ru-RU" dirty="0" err="1"/>
              <a:t>формується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колективного</a:t>
            </a:r>
            <a:r>
              <a:rPr lang="ru-RU" dirty="0"/>
              <a:t> та </a:t>
            </a:r>
            <a:r>
              <a:rPr lang="ru-RU" dirty="0" err="1"/>
              <a:t>індивідуального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r>
              <a:rPr lang="ru-RU" dirty="0"/>
              <a:t> і </a:t>
            </a:r>
            <a:r>
              <a:rPr lang="ru-RU" dirty="0" err="1"/>
              <a:t>взаємодії</a:t>
            </a:r>
            <a:r>
              <a:rPr lang="ru-RU" dirty="0"/>
              <a:t> в межах </a:t>
            </a:r>
            <a:r>
              <a:rPr lang="ru-RU" dirty="0" err="1"/>
              <a:t>локальної</a:t>
            </a:r>
            <a:r>
              <a:rPr lang="ru-RU" dirty="0"/>
              <a:t> </a:t>
            </a:r>
            <a:r>
              <a:rPr lang="ru-RU" dirty="0" err="1"/>
              <a:t>спільноти</a:t>
            </a:r>
            <a:r>
              <a:rPr lang="ru-RU" dirty="0"/>
              <a:t>. </a:t>
            </a:r>
            <a:r>
              <a:rPr lang="ru-RU" dirty="0" err="1"/>
              <a:t>Важливими</a:t>
            </a:r>
            <a:r>
              <a:rPr lang="ru-RU" dirty="0"/>
              <a:t> </a:t>
            </a:r>
            <a:r>
              <a:rPr lang="ru-RU" dirty="0" err="1"/>
              <a:t>чинниками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ЛІ є:  </a:t>
            </a:r>
            <a:r>
              <a:rPr lang="ru-RU" dirty="0" err="1"/>
              <a:t>місце</a:t>
            </a:r>
            <a:r>
              <a:rPr lang="ru-RU" dirty="0"/>
              <a:t> як </a:t>
            </a:r>
            <a:r>
              <a:rPr lang="ru-RU" dirty="0" err="1"/>
              <a:t>специфічний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 </a:t>
            </a:r>
            <a:r>
              <a:rPr lang="ru-RU" dirty="0" err="1"/>
              <a:t>значимих</a:t>
            </a:r>
            <a:r>
              <a:rPr lang="ru-RU" dirty="0"/>
              <a:t> </a:t>
            </a:r>
            <a:r>
              <a:rPr lang="ru-RU" dirty="0" err="1"/>
              <a:t>смислів</a:t>
            </a:r>
            <a:r>
              <a:rPr lang="ru-RU" dirty="0"/>
              <a:t>, </a:t>
            </a:r>
            <a:r>
              <a:rPr lang="ru-RU" dirty="0" err="1"/>
              <a:t>цінностей</a:t>
            </a:r>
            <a:r>
              <a:rPr lang="ru-RU" dirty="0"/>
              <a:t> та норм;  </a:t>
            </a:r>
            <a:r>
              <a:rPr lang="ru-RU" dirty="0" err="1"/>
              <a:t>первинна</a:t>
            </a:r>
            <a:r>
              <a:rPr lang="ru-RU" dirty="0"/>
              <a:t> </a:t>
            </a:r>
            <a:r>
              <a:rPr lang="ru-RU" dirty="0" err="1"/>
              <a:t>соціалізація</a:t>
            </a:r>
            <a:r>
              <a:rPr lang="ru-RU" dirty="0"/>
              <a:t>, агентами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виступає</a:t>
            </a:r>
            <a:r>
              <a:rPr lang="ru-RU" dirty="0"/>
              <a:t> </a:t>
            </a:r>
            <a:r>
              <a:rPr lang="ru-RU" dirty="0" err="1"/>
              <a:t>близьке</a:t>
            </a:r>
            <a:r>
              <a:rPr lang="ru-RU" dirty="0"/>
              <a:t> </a:t>
            </a:r>
            <a:r>
              <a:rPr lang="ru-RU" dirty="0" err="1"/>
              <a:t>локальне</a:t>
            </a:r>
            <a:r>
              <a:rPr lang="ru-RU" dirty="0"/>
              <a:t> </a:t>
            </a:r>
            <a:r>
              <a:rPr lang="ru-RU" dirty="0" err="1"/>
              <a:t>оточення</a:t>
            </a:r>
            <a:r>
              <a:rPr lang="ru-RU" dirty="0"/>
              <a:t>;  </a:t>
            </a:r>
            <a:r>
              <a:rPr lang="ru-RU" dirty="0" err="1"/>
              <a:t>взаємодія</a:t>
            </a:r>
            <a:r>
              <a:rPr lang="ru-RU" dirty="0"/>
              <a:t> в межах </a:t>
            </a:r>
            <a:r>
              <a:rPr lang="ru-RU" dirty="0" err="1"/>
              <a:t>локальної</a:t>
            </a:r>
            <a:r>
              <a:rPr lang="ru-RU" dirty="0"/>
              <a:t> </a:t>
            </a:r>
            <a:r>
              <a:rPr lang="ru-RU" dirty="0" err="1"/>
              <a:t>спільноти</a:t>
            </a:r>
            <a:r>
              <a:rPr lang="ru-RU" dirty="0"/>
              <a:t>;  </a:t>
            </a:r>
            <a:r>
              <a:rPr lang="ru-RU" dirty="0" err="1"/>
              <a:t>колективна</a:t>
            </a:r>
            <a:r>
              <a:rPr lang="ru-RU" dirty="0"/>
              <a:t> </a:t>
            </a:r>
            <a:r>
              <a:rPr lang="ru-RU" dirty="0" err="1"/>
              <a:t>пам’ять</a:t>
            </a:r>
            <a:r>
              <a:rPr lang="ru-RU" dirty="0"/>
              <a:t> </a:t>
            </a:r>
            <a:r>
              <a:rPr lang="ru-RU" dirty="0" err="1"/>
              <a:t>спільноти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значущих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 та </a:t>
            </a:r>
            <a:r>
              <a:rPr lang="ru-RU" dirty="0" err="1"/>
              <a:t>персоналій</a:t>
            </a:r>
            <a:r>
              <a:rPr lang="ru-RU" dirty="0"/>
              <a:t> в </a:t>
            </a:r>
            <a:r>
              <a:rPr lang="ru-RU" dirty="0" err="1"/>
              <a:t>історичному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18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1344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6A6DC83-FBF4-4EEA-ADDE-BDFFD66909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774" y="397565"/>
            <a:ext cx="10515600" cy="5550798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ru-RU" sz="2400" dirty="0" err="1"/>
              <a:t>Ідентичність</a:t>
            </a:r>
            <a:r>
              <a:rPr lang="ru-RU" sz="2400" dirty="0"/>
              <a:t> – результат </a:t>
            </a:r>
            <a:r>
              <a:rPr lang="ru-RU" sz="2400" dirty="0" err="1"/>
              <a:t>процесу</a:t>
            </a:r>
            <a:r>
              <a:rPr lang="ru-RU" sz="2400" dirty="0"/>
              <a:t> </a:t>
            </a:r>
            <a:r>
              <a:rPr lang="ru-RU" sz="2400" b="1" dirty="0" err="1"/>
              <a:t>ідентифікації</a:t>
            </a:r>
            <a:r>
              <a:rPr lang="ru-RU" sz="2400" i="1" dirty="0"/>
              <a:t>, </a:t>
            </a:r>
            <a:r>
              <a:rPr lang="ru-RU" sz="2400" i="1" dirty="0" err="1"/>
              <a:t>тобто</a:t>
            </a:r>
            <a:r>
              <a:rPr lang="ru-RU" sz="2400" i="1" dirty="0"/>
              <a:t> </a:t>
            </a:r>
            <a:r>
              <a:rPr lang="ru-RU" sz="2400" i="1" dirty="0" err="1"/>
              <a:t>процесу</a:t>
            </a:r>
            <a:r>
              <a:rPr lang="ru-RU" sz="2400" i="1" dirty="0"/>
              <a:t> </a:t>
            </a:r>
            <a:r>
              <a:rPr lang="ru-RU" sz="2400" i="1" dirty="0" err="1"/>
              <a:t>віднесення</a:t>
            </a:r>
            <a:r>
              <a:rPr lang="ru-RU" sz="2400" i="1" dirty="0"/>
              <a:t> </a:t>
            </a:r>
            <a:r>
              <a:rPr lang="ru-RU" sz="2400" i="1" dirty="0" err="1"/>
              <a:t>індивіда</a:t>
            </a:r>
            <a:r>
              <a:rPr lang="ru-RU" sz="2400" i="1" dirty="0"/>
              <a:t> </a:t>
            </a:r>
            <a:r>
              <a:rPr lang="ru-RU" sz="2400" i="1" dirty="0" err="1"/>
              <a:t>або</a:t>
            </a:r>
            <a:r>
              <a:rPr lang="ru-RU" sz="2400" i="1" dirty="0"/>
              <a:t> </a:t>
            </a:r>
            <a:r>
              <a:rPr lang="ru-RU" sz="2400" i="1" dirty="0" err="1"/>
              <a:t>групи</a:t>
            </a:r>
            <a:r>
              <a:rPr lang="ru-RU" sz="2400" i="1" dirty="0"/>
              <a:t> до </a:t>
            </a:r>
            <a:r>
              <a:rPr lang="ru-RU" sz="2400" i="1" dirty="0" err="1"/>
              <a:t>певної</a:t>
            </a:r>
            <a:r>
              <a:rPr lang="ru-RU" sz="2400" i="1" dirty="0"/>
              <a:t> </a:t>
            </a:r>
            <a:r>
              <a:rPr lang="ru-RU" sz="2400" i="1" dirty="0" err="1"/>
              <a:t>соціальної</a:t>
            </a:r>
            <a:r>
              <a:rPr lang="ru-RU" sz="2400" i="1" dirty="0"/>
              <a:t> </a:t>
            </a:r>
            <a:r>
              <a:rPr lang="ru-RU" sz="2400" i="1" dirty="0" err="1"/>
              <a:t>групи</a:t>
            </a:r>
            <a:r>
              <a:rPr lang="ru-RU" sz="2400" dirty="0"/>
              <a:t>. В </a:t>
            </a:r>
            <a:r>
              <a:rPr lang="ru-RU" sz="2400" dirty="0" err="1"/>
              <a:t>основі</a:t>
            </a:r>
            <a:r>
              <a:rPr lang="ru-RU" sz="2400" dirty="0"/>
              <a:t> </a:t>
            </a:r>
            <a:r>
              <a:rPr lang="ru-RU" sz="2400" dirty="0" err="1"/>
              <a:t>ідентифікації</a:t>
            </a:r>
            <a:r>
              <a:rPr lang="ru-RU" sz="2400" dirty="0"/>
              <a:t> лежать </a:t>
            </a:r>
            <a:r>
              <a:rPr lang="ru-RU" sz="2400" dirty="0" err="1"/>
              <a:t>механізми</a:t>
            </a:r>
            <a:r>
              <a:rPr lang="ru-RU" sz="2400" dirty="0"/>
              <a:t> </a:t>
            </a:r>
            <a:r>
              <a:rPr lang="ru-RU" sz="2400" dirty="0" err="1"/>
              <a:t>розрізнення</a:t>
            </a:r>
            <a:r>
              <a:rPr lang="ru-RU" sz="2400" dirty="0"/>
              <a:t> та </a:t>
            </a:r>
            <a:r>
              <a:rPr lang="ru-RU" sz="2400" dirty="0" err="1"/>
              <a:t>ототожнення</a:t>
            </a:r>
            <a:r>
              <a:rPr lang="ru-RU" sz="2400" dirty="0"/>
              <a:t>. </a:t>
            </a:r>
            <a:endParaRPr lang="en-US" sz="2400" dirty="0"/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uk-UA" sz="2400" dirty="0"/>
              <a:t>Існують об</a:t>
            </a:r>
            <a:r>
              <a:rPr lang="en-US" sz="2400" dirty="0"/>
              <a:t>’</a:t>
            </a:r>
            <a:r>
              <a:rPr lang="uk-UA" sz="2400" dirty="0" err="1"/>
              <a:t>єктивні</a:t>
            </a:r>
            <a:r>
              <a:rPr lang="uk-UA" sz="2400" dirty="0"/>
              <a:t> та </a:t>
            </a:r>
            <a:r>
              <a:rPr lang="uk-UA" sz="2400" dirty="0" err="1"/>
              <a:t>суб</a:t>
            </a:r>
            <a:r>
              <a:rPr lang="en-US" sz="2400" dirty="0"/>
              <a:t>’</a:t>
            </a:r>
            <a:r>
              <a:rPr lang="uk-UA" sz="2400" dirty="0" err="1"/>
              <a:t>єктивні</a:t>
            </a:r>
            <a:r>
              <a:rPr lang="uk-UA" sz="2400" dirty="0"/>
              <a:t> підстави ідентичності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uk-UA" sz="2400" b="1" i="1" dirty="0">
                <a:cs typeface="Arial" charset="0"/>
              </a:rPr>
              <a:t>Самоідентифікація</a:t>
            </a:r>
            <a:r>
              <a:rPr lang="uk-UA" sz="2400" i="1" dirty="0">
                <a:cs typeface="Arial" charset="0"/>
              </a:rPr>
              <a:t> – віднесення індивідом або групою себе до певної соціальної групи. 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uk-UA" sz="2400" u="sng" dirty="0">
                <a:cs typeface="Arial" charset="0"/>
              </a:rPr>
              <a:t>Самоідентифікація може не співпадати з ідентифікацією</a:t>
            </a:r>
            <a:r>
              <a:rPr lang="uk-UA" sz="2400" dirty="0">
                <a:cs typeface="Arial" charset="0"/>
              </a:rPr>
              <a:t> (особливо в сфері етнічної ідентифікації)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  <a:defRPr/>
            </a:pPr>
            <a:endParaRPr lang="uk-UA" sz="2400" i="1" dirty="0">
              <a:cs typeface="Arial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uk-UA" sz="2400" i="1" dirty="0">
                <a:cs typeface="Arial" charset="0"/>
              </a:rPr>
              <a:t>Групова </a:t>
            </a:r>
            <a:r>
              <a:rPr lang="uk-UA" sz="2400" b="1" i="1" dirty="0">
                <a:cs typeface="Arial" charset="0"/>
              </a:rPr>
              <a:t>свідомість </a:t>
            </a:r>
            <a:r>
              <a:rPr lang="uk-UA" sz="2400" i="1" dirty="0">
                <a:cs typeface="Arial" charset="0"/>
              </a:rPr>
              <a:t> – уявлення соціальної групи про себе та інші соціальні групи.</a:t>
            </a:r>
            <a:r>
              <a:rPr lang="uk-UA" sz="2400" dirty="0">
                <a:cs typeface="Arial" charset="0"/>
              </a:rPr>
              <a:t> </a:t>
            </a:r>
            <a:r>
              <a:rPr lang="uk-UA" sz="2400" i="1" dirty="0">
                <a:cs typeface="Arial" charset="0"/>
              </a:rPr>
              <a:t>Групова </a:t>
            </a:r>
            <a:r>
              <a:rPr lang="uk-UA" sz="2400" b="1" i="1" dirty="0">
                <a:cs typeface="Arial" charset="0"/>
              </a:rPr>
              <a:t>самосвідомість</a:t>
            </a:r>
            <a:r>
              <a:rPr lang="uk-UA" sz="2400" i="1" dirty="0">
                <a:cs typeface="Arial" charset="0"/>
              </a:rPr>
              <a:t> – суб’єктивний вимір свідомості.</a:t>
            </a:r>
            <a:r>
              <a:rPr lang="uk-UA" sz="2400" dirty="0">
                <a:cs typeface="Arial" charset="0"/>
              </a:rPr>
              <a:t> 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  <a:defRPr/>
            </a:pPr>
            <a:endParaRPr lang="uk-UA" sz="2400" b="1" i="1" dirty="0">
              <a:cs typeface="Arial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uk-UA" sz="2400" b="1" i="1" dirty="0">
                <a:cs typeface="Arial" charset="0"/>
              </a:rPr>
              <a:t>ПОДВІЙНА </a:t>
            </a:r>
            <a:r>
              <a:rPr lang="uk-UA" sz="2400" i="1" dirty="0">
                <a:cs typeface="Arial" charset="0"/>
              </a:rPr>
              <a:t>(</a:t>
            </a:r>
            <a:r>
              <a:rPr lang="uk-UA" sz="2400" b="1" i="1" dirty="0">
                <a:cs typeface="Arial" charset="0"/>
              </a:rPr>
              <a:t>МНОЖИННА</a:t>
            </a:r>
            <a:r>
              <a:rPr lang="uk-UA" sz="2400" i="1" dirty="0">
                <a:cs typeface="Arial" charset="0"/>
              </a:rPr>
              <a:t>) </a:t>
            </a:r>
            <a:r>
              <a:rPr lang="uk-UA" sz="2400" b="1" i="1" dirty="0">
                <a:cs typeface="Arial" charset="0"/>
              </a:rPr>
              <a:t>групова свідомість </a:t>
            </a:r>
            <a:r>
              <a:rPr lang="uk-UA" sz="2400" i="1" dirty="0">
                <a:cs typeface="Arial" charset="0"/>
              </a:rPr>
              <a:t>–</a:t>
            </a:r>
            <a:r>
              <a:rPr lang="uk-UA" sz="2400" b="1" i="1" dirty="0">
                <a:cs typeface="Arial" charset="0"/>
              </a:rPr>
              <a:t> </a:t>
            </a:r>
            <a:r>
              <a:rPr lang="uk-UA" sz="2400" i="1" dirty="0">
                <a:cs typeface="Arial" charset="0"/>
              </a:rPr>
              <a:t>одночасна самоідентифікація індивіда з двома (чи більше) соціальними спільнотами, в </a:t>
            </a:r>
            <a:r>
              <a:rPr lang="uk-UA" sz="2400" i="1" dirty="0" err="1">
                <a:cs typeface="Arial" charset="0"/>
              </a:rPr>
              <a:t>т.ч</a:t>
            </a:r>
            <a:r>
              <a:rPr lang="uk-UA" sz="2400" i="1" dirty="0">
                <a:cs typeface="Arial" charset="0"/>
              </a:rPr>
              <a:t>. тими, які співвідносяться ієрархічно</a:t>
            </a:r>
            <a:r>
              <a:rPr lang="uk-UA" sz="2400" dirty="0">
                <a:cs typeface="Arial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8043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0E91DD-6223-4E8A-ADD4-D86EE8DC8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425" y="174626"/>
            <a:ext cx="10515600" cy="425450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>
                <a:latin typeface="+mn-lt"/>
              </a:rPr>
              <a:t>2. Соціально-територіальна ідентичність</a:t>
            </a:r>
            <a:endParaRPr lang="ru-RU" sz="32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4DC369-8A91-44F2-A2C5-60B383B20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" y="600076"/>
            <a:ext cx="12001500" cy="6257924"/>
          </a:xfrm>
        </p:spPr>
        <p:txBody>
          <a:bodyPr>
            <a:noAutofit/>
          </a:bodyPr>
          <a:lstStyle/>
          <a:p>
            <a:pPr marL="0" indent="0" algn="ctr">
              <a:lnSpc>
                <a:spcPct val="80000"/>
              </a:lnSpc>
              <a:spcBef>
                <a:spcPts val="0"/>
              </a:spcBef>
              <a:buNone/>
            </a:pP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uk-UA" sz="2400" dirty="0"/>
              <a:t>Територіальна ідентичність – основа для консолідації на основі визнання цінностей</a:t>
            </a:r>
          </a:p>
          <a:p>
            <a:pPr marL="0" indent="0" algn="ctr">
              <a:lnSpc>
                <a:spcPct val="80000"/>
              </a:lnSpc>
              <a:spcBef>
                <a:spcPts val="0"/>
              </a:spcBef>
              <a:buNone/>
            </a:pP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регіональній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ідентичності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поєднуються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аспекти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власне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простору і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внутрішньої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енергетики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«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сили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ідентичності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де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доречний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термін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місцевий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патріотизм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». У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цьому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випадку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регіональна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ідентичність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пов’язана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загальними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цінностями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наприклад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регіональна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гордість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з акцентом на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динаміці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впливу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культури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регіональної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ідентичності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політичні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дії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 установками у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відношенні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свого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місця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проживання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якість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життя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інфраструктура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освіта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охорона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здоров’я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робота, участь в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суспільно-політичній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культурній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діяльності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 т. д.</a:t>
            </a:r>
          </a:p>
          <a:p>
            <a:pPr marL="0" indent="0" algn="ctr">
              <a:lnSpc>
                <a:spcPct val="80000"/>
              </a:lnSpc>
              <a:spcBef>
                <a:spcPts val="0"/>
              </a:spcBef>
              <a:buNone/>
            </a:pP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2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Елементи</a:t>
            </a:r>
            <a:r>
              <a:rPr lang="ru-RU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регіональної</a:t>
            </a:r>
            <a:r>
              <a:rPr lang="ru-RU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ідентичності</a:t>
            </a:r>
            <a:r>
              <a:rPr lang="ru-RU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(П. Франкенберг і Й.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Шубауер</a:t>
            </a:r>
            <a:r>
              <a:rPr lang="ru-RU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80000"/>
              </a:lnSpc>
              <a:spcBef>
                <a:spcPts val="0"/>
              </a:spcBef>
            </a:pPr>
            <a:r>
              <a:rPr lang="ru-RU" sz="2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когнітивний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громадяни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повинні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бути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інформовані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про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існування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свого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регіону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географічних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меж.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Це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у свою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чергу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вимагає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певних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знань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про «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свій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та про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сусідні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регіони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тим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щоб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свій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регіон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можна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було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легше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відмежувати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«чужих».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Населення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регіону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має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знати про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характеристики –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фізико-географічні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особливості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особливу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історію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економічний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профіль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тощо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algn="ctr">
              <a:lnSpc>
                <a:spcPct val="80000"/>
              </a:lnSpc>
              <a:spcBef>
                <a:spcPts val="0"/>
              </a:spcBef>
            </a:pPr>
            <a:r>
              <a:rPr lang="ru-RU" sz="2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афірмативний</a:t>
            </a:r>
            <a:r>
              <a:rPr lang="ru-RU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виступає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формою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інтерпретації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когнітивного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елемента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включає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набір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емоцій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щодо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свого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регіону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також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те,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якою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мірою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регіон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забезпечує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рамки для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спільних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емоцій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почуття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солідарності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algn="ctr">
              <a:lnSpc>
                <a:spcPct val="80000"/>
              </a:lnSpc>
              <a:spcBef>
                <a:spcPts val="0"/>
              </a:spcBef>
            </a:pPr>
            <a:r>
              <a:rPr lang="ru-RU" sz="2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інструментальний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коли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регіон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як база для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соціальної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мобілізації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населення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колективної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діяльності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Інструментальний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елемент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розвивається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основі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когнітивного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й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афірмативного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проявляється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особливій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культурі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населення</a:t>
            </a:r>
            <a:r>
              <a:rPr lang="uk-UA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його самоорганізації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02735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6452CD-0514-437A-8EBF-74D348787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8301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Територіальна ідентичність та політична участь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09EF21-677C-4AE5-8D1C-4D210F7F8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1073426"/>
            <a:ext cx="11787808" cy="522798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err="1"/>
              <a:t>Територіальні</a:t>
            </a:r>
            <a:r>
              <a:rPr lang="ru-RU" dirty="0"/>
              <a:t> </a:t>
            </a:r>
            <a:r>
              <a:rPr lang="ru-RU" dirty="0" err="1"/>
              <a:t>ідентичності</a:t>
            </a:r>
            <a:r>
              <a:rPr lang="ru-RU" dirty="0"/>
              <a:t> є </a:t>
            </a:r>
            <a:r>
              <a:rPr lang="ru-RU" b="1" dirty="0"/>
              <a:t>основою для </a:t>
            </a:r>
            <a:r>
              <a:rPr lang="ru-RU" b="1" dirty="0" err="1"/>
              <a:t>відповідних</a:t>
            </a:r>
            <a:r>
              <a:rPr lang="ru-RU" b="1" dirty="0"/>
              <a:t> </a:t>
            </a:r>
            <a:r>
              <a:rPr lang="ru-RU" b="1" dirty="0" err="1"/>
              <a:t>політичних</a:t>
            </a:r>
            <a:r>
              <a:rPr lang="ru-RU" b="1" dirty="0"/>
              <a:t> культур й </a:t>
            </a:r>
            <a:r>
              <a:rPr lang="ru-RU" b="1" dirty="0" err="1"/>
              <a:t>організації</a:t>
            </a:r>
            <a:r>
              <a:rPr lang="ru-RU" b="1" dirty="0"/>
              <a:t> </a:t>
            </a:r>
            <a:r>
              <a:rPr lang="ru-RU" b="1" dirty="0" err="1"/>
              <a:t>політичного</a:t>
            </a:r>
            <a:r>
              <a:rPr lang="ru-RU" b="1" dirty="0"/>
              <a:t> </a:t>
            </a:r>
            <a:r>
              <a:rPr lang="ru-RU" b="1" dirty="0" err="1"/>
              <a:t>життя</a:t>
            </a:r>
            <a:r>
              <a:rPr lang="ru-RU" b="1" dirty="0"/>
              <a:t> </a:t>
            </a:r>
            <a:r>
              <a:rPr lang="ru-RU" dirty="0"/>
              <a:t>у </a:t>
            </a:r>
            <a:r>
              <a:rPr lang="ru-RU" dirty="0" err="1"/>
              <a:t>територіально</a:t>
            </a:r>
            <a:r>
              <a:rPr lang="ru-RU" dirty="0"/>
              <a:t> </a:t>
            </a:r>
            <a:r>
              <a:rPr lang="ru-RU" dirty="0" err="1"/>
              <a:t>обмежених</a:t>
            </a:r>
            <a:r>
              <a:rPr lang="ru-RU" dirty="0"/>
              <a:t> просторах.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ідентичностей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готовність</a:t>
            </a:r>
            <a:r>
              <a:rPr lang="ru-RU" dirty="0"/>
              <a:t> до </a:t>
            </a:r>
            <a:r>
              <a:rPr lang="ru-RU" dirty="0" err="1"/>
              <a:t>дій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територіальної</a:t>
            </a:r>
            <a:r>
              <a:rPr lang="ru-RU" dirty="0"/>
              <a:t> </a:t>
            </a:r>
            <a:r>
              <a:rPr lang="ru-RU" dirty="0" err="1"/>
              <a:t>спільноти</a:t>
            </a:r>
            <a:r>
              <a:rPr lang="ru-RU" dirty="0"/>
              <a:t>, й </a:t>
            </a:r>
            <a:r>
              <a:rPr lang="ru-RU" dirty="0" err="1"/>
              <a:t>навпаки</a:t>
            </a:r>
            <a:r>
              <a:rPr lang="ru-RU" dirty="0"/>
              <a:t> велика </a:t>
            </a:r>
            <a:r>
              <a:rPr lang="ru-RU" dirty="0" err="1"/>
              <a:t>дистанція</a:t>
            </a:r>
            <a:r>
              <a:rPr lang="ru-RU" dirty="0"/>
              <a:t> по </a:t>
            </a:r>
            <a:r>
              <a:rPr lang="ru-RU" dirty="0" err="1"/>
              <a:t>відношенню</a:t>
            </a:r>
            <a:r>
              <a:rPr lang="ru-RU" dirty="0"/>
              <a:t> до локального та </a:t>
            </a:r>
            <a:r>
              <a:rPr lang="ru-RU" dirty="0" err="1"/>
              <a:t>регіонального</a:t>
            </a:r>
            <a:r>
              <a:rPr lang="ru-RU" dirty="0"/>
              <a:t> </a:t>
            </a:r>
            <a:r>
              <a:rPr lang="ru-RU" dirty="0" err="1"/>
              <a:t>пов'язана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з </a:t>
            </a:r>
            <a:r>
              <a:rPr lang="ru-RU" dirty="0" err="1"/>
              <a:t>пошуком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та систем, але й </a:t>
            </a:r>
            <a:r>
              <a:rPr lang="ru-RU" dirty="0" err="1"/>
              <a:t>відмову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набуття</a:t>
            </a:r>
            <a:r>
              <a:rPr lang="ru-RU" dirty="0"/>
              <a:t> </a:t>
            </a:r>
            <a:r>
              <a:rPr lang="ru-RU" dirty="0" err="1"/>
              <a:t>елементарних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у </a:t>
            </a:r>
            <a:r>
              <a:rPr lang="ru-RU" dirty="0" err="1"/>
              <a:t>прийнятті</a:t>
            </a:r>
            <a:r>
              <a:rPr lang="ru-RU" dirty="0"/>
              <a:t> </a:t>
            </a:r>
            <a:r>
              <a:rPr lang="ru-RU" dirty="0" err="1"/>
              <a:t>суспільно</a:t>
            </a:r>
            <a:r>
              <a:rPr lang="ru-RU" dirty="0"/>
              <a:t> </a:t>
            </a:r>
            <a:r>
              <a:rPr lang="ru-RU" dirty="0" err="1"/>
              <a:t>значущих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. </a:t>
            </a:r>
            <a:r>
              <a:rPr lang="ru-RU" dirty="0" err="1"/>
              <a:t>Субсидіарні</a:t>
            </a:r>
            <a:r>
              <a:rPr lang="ru-RU" dirty="0"/>
              <a:t> </a:t>
            </a:r>
            <a:r>
              <a:rPr lang="ru-RU" dirty="0" err="1"/>
              <a:t>політичні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вимагають</a:t>
            </a:r>
            <a:r>
              <a:rPr lang="ru-RU" dirty="0"/>
              <a:t> з боку </a:t>
            </a:r>
            <a:r>
              <a:rPr lang="ru-RU" dirty="0" err="1"/>
              <a:t>носіїв</a:t>
            </a:r>
            <a:r>
              <a:rPr lang="ru-RU" dirty="0"/>
              <a:t> </a:t>
            </a:r>
            <a:r>
              <a:rPr lang="ru-RU" dirty="0" err="1"/>
              <a:t>ідентичностей</a:t>
            </a:r>
            <a:r>
              <a:rPr lang="ru-RU" dirty="0"/>
              <a:t> особливого </a:t>
            </a:r>
            <a:r>
              <a:rPr lang="ru-RU" dirty="0" err="1"/>
              <a:t>відношення</a:t>
            </a:r>
            <a:r>
              <a:rPr lang="ru-RU" dirty="0"/>
              <a:t> до </a:t>
            </a:r>
            <a:r>
              <a:rPr lang="ru-RU" dirty="0" err="1"/>
              <a:t>зовнішніх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, у т.ч. тих,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викликані</a:t>
            </a:r>
            <a:r>
              <a:rPr lang="ru-RU" dirty="0"/>
              <a:t> </a:t>
            </a:r>
            <a:r>
              <a:rPr lang="ru-RU" dirty="0" err="1"/>
              <a:t>глобалізацією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З </a:t>
            </a:r>
            <a:r>
              <a:rPr lang="ru-RU" dirty="0" err="1"/>
              <a:t>чотирьох</a:t>
            </a:r>
            <a:r>
              <a:rPr lang="ru-RU" dirty="0"/>
              <a:t>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b="1" dirty="0" err="1"/>
              <a:t>варіантів</a:t>
            </a:r>
            <a:r>
              <a:rPr lang="ru-RU" b="1" dirty="0"/>
              <a:t> </a:t>
            </a:r>
            <a:r>
              <a:rPr lang="ru-RU" b="1" dirty="0" err="1"/>
              <a:t>відношення</a:t>
            </a:r>
            <a:r>
              <a:rPr lang="ru-RU" b="1" dirty="0"/>
              <a:t> до </a:t>
            </a:r>
            <a:r>
              <a:rPr lang="ru-RU" b="1" dirty="0" err="1"/>
              <a:t>зовнішніх</a:t>
            </a:r>
            <a:r>
              <a:rPr lang="ru-RU" b="1" dirty="0"/>
              <a:t> </a:t>
            </a:r>
            <a:r>
              <a:rPr lang="ru-RU" b="1" dirty="0" err="1"/>
              <a:t>змін</a:t>
            </a:r>
            <a:r>
              <a:rPr lang="ru-RU" b="1" dirty="0"/>
              <a:t> </a:t>
            </a:r>
            <a:r>
              <a:rPr lang="ru-RU" dirty="0"/>
              <a:t>– консервативного (</a:t>
            </a:r>
            <a:r>
              <a:rPr lang="ru-RU" dirty="0" err="1"/>
              <a:t>спрямоване</a:t>
            </a:r>
            <a:r>
              <a:rPr lang="ru-RU" dirty="0"/>
              <a:t> на </a:t>
            </a:r>
            <a:r>
              <a:rPr lang="ru-RU" dirty="0" err="1"/>
              <a:t>збереження</a:t>
            </a:r>
            <a:r>
              <a:rPr lang="ru-RU" dirty="0"/>
              <a:t> у </a:t>
            </a:r>
            <a:r>
              <a:rPr lang="ru-RU" dirty="0" err="1"/>
              <a:t>незмінному</a:t>
            </a:r>
            <a:r>
              <a:rPr lang="ru-RU" dirty="0"/>
              <a:t>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 та структур </a:t>
            </a:r>
            <a:r>
              <a:rPr lang="ru-RU" dirty="0" err="1"/>
              <a:t>локальної</a:t>
            </a:r>
            <a:r>
              <a:rPr lang="ru-RU" dirty="0"/>
              <a:t> </a:t>
            </a:r>
            <a:r>
              <a:rPr lang="ru-RU" dirty="0" err="1"/>
              <a:t>спільноти</a:t>
            </a:r>
            <a:r>
              <a:rPr lang="ru-RU" dirty="0"/>
              <a:t>), </a:t>
            </a:r>
            <a:r>
              <a:rPr lang="ru-RU" dirty="0" err="1"/>
              <a:t>адаптаційного</a:t>
            </a:r>
            <a:r>
              <a:rPr lang="ru-RU" dirty="0"/>
              <a:t> (</a:t>
            </a:r>
            <a:r>
              <a:rPr lang="ru-RU" dirty="0" err="1"/>
              <a:t>спрямоване</a:t>
            </a:r>
            <a:r>
              <a:rPr lang="ru-RU" dirty="0"/>
              <a:t> на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, структур та </a:t>
            </a:r>
            <a:r>
              <a:rPr lang="ru-RU" dirty="0" err="1"/>
              <a:t>місцевих</a:t>
            </a:r>
            <a:r>
              <a:rPr lang="ru-RU" dirty="0"/>
              <a:t> систем,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суперечать</a:t>
            </a:r>
            <a:r>
              <a:rPr lang="ru-RU" dirty="0"/>
              <a:t> </a:t>
            </a:r>
            <a:r>
              <a:rPr lang="ru-RU" dirty="0" err="1"/>
              <a:t>тенденціям</a:t>
            </a:r>
            <a:r>
              <a:rPr lang="ru-RU" dirty="0"/>
              <a:t> </a:t>
            </a:r>
            <a:r>
              <a:rPr lang="ru-RU" dirty="0" err="1"/>
              <a:t>глобалізації</a:t>
            </a:r>
            <a:r>
              <a:rPr lang="ru-RU" dirty="0"/>
              <a:t>), </a:t>
            </a:r>
            <a:r>
              <a:rPr lang="ru-RU" dirty="0" err="1"/>
              <a:t>адаптаційно-інноваційного</a:t>
            </a:r>
            <a:r>
              <a:rPr lang="ru-RU" dirty="0"/>
              <a:t> (разом з </a:t>
            </a:r>
            <a:r>
              <a:rPr lang="ru-RU" dirty="0" err="1"/>
              <a:t>збереженням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, структур та </a:t>
            </a:r>
            <a:r>
              <a:rPr lang="ru-RU" dirty="0" err="1"/>
              <a:t>місцевих</a:t>
            </a:r>
            <a:r>
              <a:rPr lang="ru-RU" dirty="0"/>
              <a:t> систем </a:t>
            </a:r>
            <a:r>
              <a:rPr lang="ru-RU" dirty="0" err="1"/>
              <a:t>відкриває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для </a:t>
            </a:r>
            <a:r>
              <a:rPr lang="ru-RU" dirty="0" err="1"/>
              <a:t>засвоєння</a:t>
            </a:r>
            <a:r>
              <a:rPr lang="ru-RU" dirty="0"/>
              <a:t> </a:t>
            </a:r>
            <a:r>
              <a:rPr lang="ru-RU" dirty="0" err="1"/>
              <a:t>інновацій</a:t>
            </a:r>
            <a:r>
              <a:rPr lang="ru-RU" dirty="0"/>
              <a:t>) та </a:t>
            </a:r>
            <a:r>
              <a:rPr lang="ru-RU" dirty="0" err="1"/>
              <a:t>дезінтеграційноінноваційного</a:t>
            </a:r>
            <a:r>
              <a:rPr lang="ru-RU" dirty="0"/>
              <a:t> (</a:t>
            </a:r>
            <a:r>
              <a:rPr lang="ru-RU" dirty="0" err="1"/>
              <a:t>відторгає</a:t>
            </a:r>
            <a:r>
              <a:rPr lang="ru-RU" dirty="0"/>
              <a:t> </a:t>
            </a:r>
            <a:r>
              <a:rPr lang="ru-RU" dirty="0" err="1"/>
              <a:t>традиційні</a:t>
            </a:r>
            <a:r>
              <a:rPr lang="ru-RU" dirty="0"/>
              <a:t> </a:t>
            </a:r>
            <a:r>
              <a:rPr lang="ru-RU" dirty="0" err="1"/>
              <a:t>локальні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, </a:t>
            </a:r>
            <a:r>
              <a:rPr lang="ru-RU" dirty="0" err="1"/>
              <a:t>структури</a:t>
            </a:r>
            <a:r>
              <a:rPr lang="ru-RU" dirty="0"/>
              <a:t> й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приймаючи</a:t>
            </a:r>
            <a:r>
              <a:rPr lang="ru-RU" dirty="0"/>
              <a:t> </a:t>
            </a:r>
            <a:r>
              <a:rPr lang="ru-RU" dirty="0" err="1"/>
              <a:t>інновації</a:t>
            </a:r>
            <a:r>
              <a:rPr lang="ru-RU" dirty="0"/>
              <a:t>), </a:t>
            </a:r>
            <a:r>
              <a:rPr lang="ru-RU" dirty="0" err="1"/>
              <a:t>багаторівневим</a:t>
            </a:r>
            <a:r>
              <a:rPr lang="ru-RU" dirty="0"/>
              <a:t> </a:t>
            </a:r>
            <a:r>
              <a:rPr lang="ru-RU" dirty="0" err="1"/>
              <a:t>політичним</a:t>
            </a:r>
            <a:r>
              <a:rPr lang="ru-RU" dirty="0"/>
              <a:t> </a:t>
            </a:r>
            <a:r>
              <a:rPr lang="ru-RU" dirty="0" err="1"/>
              <a:t>відносинам</a:t>
            </a:r>
            <a:r>
              <a:rPr lang="ru-RU" dirty="0"/>
              <a:t> на засадах </a:t>
            </a:r>
            <a:r>
              <a:rPr lang="ru-RU" dirty="0" err="1"/>
              <a:t>субсидіарності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адаптаційно-інноваційне</a:t>
            </a:r>
            <a:r>
              <a:rPr lang="ru-RU" dirty="0"/>
              <a:t> </a:t>
            </a:r>
            <a:r>
              <a:rPr lang="ru-RU" dirty="0" err="1"/>
              <a:t>відношення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94858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7CCEF3-8560-49D1-9629-592130F62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Ієрархічність територіальної ідентичності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ABC3FC-3F79-49AB-8A5E-5E558E1A6A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наддержавна;</a:t>
            </a:r>
          </a:p>
          <a:p>
            <a:r>
              <a:rPr lang="uk-UA" dirty="0"/>
              <a:t>державна (національна);</a:t>
            </a:r>
          </a:p>
          <a:p>
            <a:r>
              <a:rPr lang="uk-UA" b="1" dirty="0"/>
              <a:t>регіональна; </a:t>
            </a:r>
          </a:p>
          <a:p>
            <a:r>
              <a:rPr lang="uk-UA" b="1" dirty="0"/>
              <a:t>локальна;</a:t>
            </a:r>
          </a:p>
          <a:p>
            <a:r>
              <a:rPr lang="uk-UA" dirty="0"/>
              <a:t>а також провінційна, республіканська тощо.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341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022288-2EBB-4C64-B87D-A2DD63490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6160"/>
            <a:ext cx="10515600" cy="658605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Специфіка формування локальної ідентичності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D68AE3-D4A2-41B5-9D4C-06E6E8F88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330" y="854765"/>
            <a:ext cx="12082670" cy="592372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Локальна </a:t>
            </a:r>
            <a:r>
              <a:rPr lang="ru-RU" dirty="0" err="1"/>
              <a:t>ідентичність</a:t>
            </a:r>
            <a:r>
              <a:rPr lang="ru-RU" dirty="0"/>
              <a:t> є формою </a:t>
            </a:r>
            <a:r>
              <a:rPr lang="ru-RU" dirty="0" err="1"/>
              <a:t>ідентифікації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з </a:t>
            </a:r>
            <a:r>
              <a:rPr lang="ru-RU" dirty="0" err="1"/>
              <a:t>локальним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місцевим</a:t>
            </a:r>
            <a:r>
              <a:rPr lang="ru-RU" dirty="0"/>
              <a:t> </a:t>
            </a:r>
            <a:r>
              <a:rPr lang="ru-RU" dirty="0" err="1"/>
              <a:t>співтовариством</a:t>
            </a:r>
            <a:r>
              <a:rPr lang="ru-RU" dirty="0"/>
              <a:t>, </a:t>
            </a:r>
            <a:r>
              <a:rPr lang="ru-RU" dirty="0" err="1"/>
              <a:t>відчуттям</a:t>
            </a:r>
            <a:r>
              <a:rPr lang="ru-RU" dirty="0"/>
              <a:t> </a:t>
            </a:r>
            <a:r>
              <a:rPr lang="ru-RU" dirty="0" err="1"/>
              <a:t>причетності</a:t>
            </a:r>
            <a:r>
              <a:rPr lang="ru-RU" dirty="0"/>
              <a:t> до </a:t>
            </a:r>
            <a:r>
              <a:rPr lang="ru-RU" dirty="0" err="1"/>
              <a:t>подій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відбуваються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безпосереднього</a:t>
            </a:r>
            <a:r>
              <a:rPr lang="ru-RU" dirty="0"/>
              <a:t> </a:t>
            </a:r>
            <a:r>
              <a:rPr lang="ru-RU" dirty="0" err="1"/>
              <a:t>мешкання</a:t>
            </a:r>
            <a:r>
              <a:rPr lang="ru-RU" dirty="0"/>
              <a:t> (</a:t>
            </a:r>
            <a:r>
              <a:rPr lang="ru-RU" dirty="0" err="1"/>
              <a:t>міста</a:t>
            </a:r>
            <a:r>
              <a:rPr lang="ru-RU" dirty="0"/>
              <a:t>, району, селища, села, </a:t>
            </a:r>
            <a:r>
              <a:rPr lang="ru-RU" dirty="0" err="1"/>
              <a:t>мікрорайону</a:t>
            </a:r>
            <a:r>
              <a:rPr lang="ru-RU" dirty="0"/>
              <a:t>). Вона </a:t>
            </a:r>
            <a:r>
              <a:rPr lang="ru-RU" dirty="0" err="1"/>
              <a:t>виявляється</a:t>
            </a:r>
            <a:r>
              <a:rPr lang="ru-RU" dirty="0"/>
              <a:t> у </a:t>
            </a:r>
            <a:r>
              <a:rPr lang="ru-RU" dirty="0" err="1"/>
              <a:t>формуванні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 і норм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жителів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b="1" dirty="0" err="1"/>
              <a:t>Фактори</a:t>
            </a:r>
            <a:r>
              <a:rPr lang="ru-RU" b="1" dirty="0"/>
              <a:t> </a:t>
            </a:r>
            <a:r>
              <a:rPr lang="ru-RU" b="1" dirty="0" err="1"/>
              <a:t>формування</a:t>
            </a:r>
            <a:r>
              <a:rPr lang="ru-RU" b="1" dirty="0"/>
              <a:t>:</a:t>
            </a:r>
          </a:p>
          <a:p>
            <a:r>
              <a:rPr lang="ru-RU" dirty="0" err="1"/>
              <a:t>ідентифікація</a:t>
            </a:r>
            <a:r>
              <a:rPr lang="ru-RU" dirty="0"/>
              <a:t> з малою </a:t>
            </a:r>
            <a:r>
              <a:rPr lang="ru-RU" dirty="0" err="1"/>
              <a:t>батьківщиною</a:t>
            </a:r>
            <a:r>
              <a:rPr lang="ru-RU" dirty="0"/>
              <a:t>; </a:t>
            </a:r>
          </a:p>
          <a:p>
            <a:r>
              <a:rPr lang="ru-RU" dirty="0" err="1"/>
              <a:t>ідентифікація</a:t>
            </a:r>
            <a:r>
              <a:rPr lang="ru-RU" dirty="0"/>
              <a:t> з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народження</a:t>
            </a:r>
            <a:r>
              <a:rPr lang="ru-RU" dirty="0"/>
              <a:t>; </a:t>
            </a:r>
          </a:p>
          <a:p>
            <a:r>
              <a:rPr lang="ru-RU" dirty="0" err="1"/>
              <a:t>ідентифікація</a:t>
            </a:r>
            <a:r>
              <a:rPr lang="ru-RU" dirty="0"/>
              <a:t> з </a:t>
            </a:r>
            <a:r>
              <a:rPr lang="ru-RU" dirty="0" err="1"/>
              <a:t>особливостями</a:t>
            </a:r>
            <a:r>
              <a:rPr lang="ru-RU" dirty="0"/>
              <a:t> ландшафту і </a:t>
            </a:r>
            <a:r>
              <a:rPr lang="ru-RU" dirty="0" err="1"/>
              <a:t>клімату</a:t>
            </a:r>
            <a:r>
              <a:rPr lang="ru-RU" dirty="0"/>
              <a:t>; </a:t>
            </a:r>
          </a:p>
          <a:p>
            <a:r>
              <a:rPr lang="ru-RU" dirty="0" err="1"/>
              <a:t>ідентифікація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значимими</a:t>
            </a:r>
            <a:r>
              <a:rPr lang="ru-RU" dirty="0"/>
              <a:t> </a:t>
            </a:r>
            <a:r>
              <a:rPr lang="ru-RU" dirty="0" err="1"/>
              <a:t>історико-культурним</a:t>
            </a:r>
            <a:r>
              <a:rPr lang="ru-RU" dirty="0"/>
              <a:t> </a:t>
            </a:r>
            <a:r>
              <a:rPr lang="ru-RU" dirty="0" err="1"/>
              <a:t>подіями</a:t>
            </a:r>
            <a:r>
              <a:rPr lang="ru-RU" dirty="0"/>
              <a:t>; </a:t>
            </a:r>
          </a:p>
          <a:p>
            <a:r>
              <a:rPr lang="ru-RU" dirty="0" err="1"/>
              <a:t>ідентифікація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значимими</a:t>
            </a:r>
            <a:r>
              <a:rPr lang="ru-RU" dirty="0"/>
              <a:t> людьми: </a:t>
            </a:r>
            <a:r>
              <a:rPr lang="ru-RU" dirty="0" err="1"/>
              <a:t>відомими</a:t>
            </a:r>
            <a:r>
              <a:rPr lang="ru-RU" dirty="0"/>
              <a:t> особами, з </a:t>
            </a:r>
            <a:r>
              <a:rPr lang="ru-RU" dirty="0" err="1"/>
              <a:t>близькими</a:t>
            </a:r>
            <a:r>
              <a:rPr lang="ru-RU" dirty="0"/>
              <a:t>, </a:t>
            </a:r>
            <a:r>
              <a:rPr lang="ru-RU" dirty="0" err="1"/>
              <a:t>друзями</a:t>
            </a:r>
            <a:r>
              <a:rPr lang="ru-RU" dirty="0"/>
              <a:t> (</a:t>
            </a:r>
            <a:r>
              <a:rPr lang="ru-RU" dirty="0" err="1"/>
              <a:t>безпосередні</a:t>
            </a:r>
            <a:r>
              <a:rPr lang="ru-RU" dirty="0"/>
              <a:t> </a:t>
            </a:r>
            <a:r>
              <a:rPr lang="ru-RU" dirty="0" err="1"/>
              <a:t>контакти</a:t>
            </a:r>
            <a:r>
              <a:rPr lang="ru-RU" dirty="0"/>
              <a:t>), </a:t>
            </a:r>
            <a:r>
              <a:rPr lang="ru-RU" dirty="0" err="1"/>
              <a:t>колегами</a:t>
            </a:r>
            <a:r>
              <a:rPr lang="ru-RU" dirty="0"/>
              <a:t> по </a:t>
            </a:r>
            <a:r>
              <a:rPr lang="ru-RU" dirty="0" err="1"/>
              <a:t>роботі</a:t>
            </a:r>
            <a:r>
              <a:rPr lang="ru-RU" dirty="0"/>
              <a:t>; </a:t>
            </a:r>
          </a:p>
          <a:p>
            <a:r>
              <a:rPr lang="ru-RU" dirty="0" err="1"/>
              <a:t>ідентифікація</a:t>
            </a:r>
            <a:r>
              <a:rPr lang="ru-RU" dirty="0"/>
              <a:t> з </a:t>
            </a:r>
            <a:r>
              <a:rPr lang="ru-RU" dirty="0" err="1"/>
              <a:t>економічною</a:t>
            </a:r>
            <a:r>
              <a:rPr lang="ru-RU" dirty="0"/>
              <a:t> </a:t>
            </a:r>
            <a:r>
              <a:rPr lang="ru-RU" dirty="0" err="1"/>
              <a:t>спеціалізацією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r>
              <a:rPr lang="ru-RU" dirty="0"/>
              <a:t> і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соціально-економічного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; </a:t>
            </a:r>
          </a:p>
          <a:p>
            <a:r>
              <a:rPr lang="ru-RU" dirty="0" err="1"/>
              <a:t>ідентифікація</a:t>
            </a:r>
            <a:r>
              <a:rPr lang="ru-RU" dirty="0"/>
              <a:t> з </a:t>
            </a:r>
            <a:r>
              <a:rPr lang="ru-RU" dirty="0" err="1"/>
              <a:t>особливими</a:t>
            </a:r>
            <a:r>
              <a:rPr lang="ru-RU" dirty="0"/>
              <a:t> </a:t>
            </a:r>
            <a:r>
              <a:rPr lang="ru-RU" dirty="0" err="1"/>
              <a:t>реальними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приписуваними</a:t>
            </a:r>
            <a:r>
              <a:rPr lang="ru-RU" dirty="0"/>
              <a:t> межами </a:t>
            </a:r>
            <a:r>
              <a:rPr lang="ru-RU" dirty="0" err="1"/>
              <a:t>колективної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;</a:t>
            </a:r>
          </a:p>
          <a:p>
            <a:r>
              <a:rPr lang="ru-RU" dirty="0" err="1"/>
              <a:t>уявлення</a:t>
            </a:r>
            <a:r>
              <a:rPr lang="ru-RU" dirty="0"/>
              <a:t> про </a:t>
            </a:r>
            <a:r>
              <a:rPr lang="ru-RU" dirty="0" err="1"/>
              <a:t>сучасний</a:t>
            </a:r>
            <a:r>
              <a:rPr lang="ru-RU" dirty="0"/>
              <a:t> стан </a:t>
            </a:r>
            <a:r>
              <a:rPr lang="ru-RU" dirty="0" err="1"/>
              <a:t>суспільства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 </a:t>
            </a:r>
            <a:r>
              <a:rPr lang="ru-RU" dirty="0" err="1"/>
              <a:t>особистість</a:t>
            </a:r>
            <a:r>
              <a:rPr lang="ru-RU" dirty="0"/>
              <a:t> та з </a:t>
            </a:r>
            <a:r>
              <a:rPr lang="ru-RU" dirty="0" err="1"/>
              <a:t>яким</a:t>
            </a:r>
            <a:r>
              <a:rPr lang="ru-RU" dirty="0"/>
              <a:t> вона себе в </a:t>
            </a:r>
            <a:r>
              <a:rPr lang="ru-RU" dirty="0" err="1"/>
              <a:t>тій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мірі</a:t>
            </a:r>
            <a:r>
              <a:rPr lang="ru-RU" dirty="0"/>
              <a:t> </a:t>
            </a:r>
            <a:r>
              <a:rPr lang="ru-RU" dirty="0" err="1"/>
              <a:t>ототожнює</a:t>
            </a:r>
            <a:r>
              <a:rPr lang="ru-RU" dirty="0"/>
              <a:t>;</a:t>
            </a:r>
          </a:p>
          <a:p>
            <a:r>
              <a:rPr lang="ru-RU" dirty="0" err="1"/>
              <a:t>оціночні</a:t>
            </a:r>
            <a:r>
              <a:rPr lang="ru-RU" dirty="0"/>
              <a:t> </a:t>
            </a:r>
            <a:r>
              <a:rPr lang="ru-RU" dirty="0" err="1"/>
              <a:t>судження</a:t>
            </a:r>
            <a:r>
              <a:rPr lang="ru-RU" dirty="0"/>
              <a:t> про свою </a:t>
            </a:r>
            <a:r>
              <a:rPr lang="ru-RU" dirty="0" err="1"/>
              <a:t>спільноту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соціокультурне</a:t>
            </a:r>
            <a:r>
              <a:rPr lang="ru-RU" dirty="0"/>
              <a:t> та </a:t>
            </a:r>
            <a:r>
              <a:rPr lang="ru-RU" dirty="0" err="1"/>
              <a:t>природне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;</a:t>
            </a:r>
          </a:p>
          <a:p>
            <a:r>
              <a:rPr lang="ru-RU" dirty="0" err="1"/>
              <a:t>уявлення</a:t>
            </a:r>
            <a:r>
              <a:rPr lang="ru-RU" dirty="0"/>
              <a:t> про </a:t>
            </a:r>
            <a:r>
              <a:rPr lang="ru-RU" dirty="0" err="1"/>
              <a:t>сусідні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співтовариства</a:t>
            </a:r>
            <a:r>
              <a:rPr lang="ru-RU" dirty="0"/>
              <a:t>, з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взаємодіють</a:t>
            </a:r>
            <a:r>
              <a:rPr lang="ru-RU" dirty="0"/>
              <a:t> </a:t>
            </a:r>
            <a:r>
              <a:rPr lang="ru-RU" dirty="0" err="1"/>
              <a:t>представники</a:t>
            </a:r>
            <a:r>
              <a:rPr lang="ru-RU" dirty="0"/>
              <a:t> </a:t>
            </a:r>
            <a:r>
              <a:rPr lang="ru-RU" dirty="0" err="1"/>
              <a:t>даної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6432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67227E9-3259-456B-93B6-877CE368F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661" y="149086"/>
            <a:ext cx="11708296" cy="66194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/>
              <a:t>Ознаки</a:t>
            </a:r>
            <a:r>
              <a:rPr lang="ru-RU" b="1" dirty="0"/>
              <a:t> </a:t>
            </a:r>
            <a:r>
              <a:rPr lang="ru-RU" b="1" dirty="0" err="1"/>
              <a:t>локальної</a:t>
            </a:r>
            <a:r>
              <a:rPr lang="ru-RU" b="1" dirty="0"/>
              <a:t> </a:t>
            </a:r>
            <a:r>
              <a:rPr lang="ru-RU" b="1" dirty="0" err="1"/>
              <a:t>ідентичності</a:t>
            </a:r>
            <a:r>
              <a:rPr lang="ru-RU" b="1" dirty="0"/>
              <a:t>:</a:t>
            </a:r>
          </a:p>
          <a:p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членами локального </a:t>
            </a:r>
            <a:r>
              <a:rPr lang="ru-RU" dirty="0" err="1"/>
              <a:t>співтовариства</a:t>
            </a:r>
            <a:r>
              <a:rPr lang="ru-RU" dirty="0"/>
              <a:t>, </a:t>
            </a:r>
            <a:r>
              <a:rPr lang="ru-RU" dirty="0" err="1"/>
              <a:t>певна</a:t>
            </a:r>
            <a:r>
              <a:rPr lang="ru-RU" dirty="0"/>
              <a:t> </a:t>
            </a:r>
            <a:r>
              <a:rPr lang="ru-RU" dirty="0" err="1"/>
              <a:t>єдність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і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слідує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спільності</a:t>
            </a:r>
            <a:r>
              <a:rPr lang="ru-RU" dirty="0"/>
              <a:t> </a:t>
            </a:r>
            <a:r>
              <a:rPr lang="ru-RU" dirty="0" err="1"/>
              <a:t>повсякденного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 </a:t>
            </a:r>
            <a:r>
              <a:rPr lang="ru-RU" dirty="0" err="1"/>
              <a:t>Зумовлює</a:t>
            </a:r>
            <a:r>
              <a:rPr lang="ru-RU" dirty="0"/>
              <a:t> </a:t>
            </a:r>
            <a:r>
              <a:rPr lang="ru-RU" dirty="0" err="1"/>
              <a:t>обмежену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(5 тис. </a:t>
            </a:r>
            <a:r>
              <a:rPr lang="ru-RU" dirty="0" err="1"/>
              <a:t>жителів</a:t>
            </a:r>
            <a:r>
              <a:rPr lang="ru-RU" dirty="0"/>
              <a:t> – Панченко Т.В.). На </a:t>
            </a:r>
            <a:r>
              <a:rPr lang="ru-RU" dirty="0" err="1"/>
              <a:t>урбанізованих</a:t>
            </a:r>
            <a:r>
              <a:rPr lang="ru-RU" dirty="0"/>
              <a:t> </a:t>
            </a:r>
            <a:r>
              <a:rPr lang="ru-RU" dirty="0" err="1"/>
              <a:t>територіях</a:t>
            </a:r>
            <a:r>
              <a:rPr lang="ru-RU" dirty="0"/>
              <a:t> </a:t>
            </a:r>
            <a:r>
              <a:rPr lang="ru-RU" dirty="0" err="1"/>
              <a:t>локальні</a:t>
            </a:r>
            <a:r>
              <a:rPr lang="ru-RU" dirty="0"/>
              <a:t> </a:t>
            </a:r>
            <a:r>
              <a:rPr lang="ru-RU" dirty="0" err="1"/>
              <a:t>співтовариства</a:t>
            </a:r>
            <a:r>
              <a:rPr lang="ru-RU" dirty="0"/>
              <a:t> </a:t>
            </a:r>
            <a:r>
              <a:rPr lang="ru-RU" dirty="0" err="1"/>
              <a:t>витісняються</a:t>
            </a:r>
            <a:r>
              <a:rPr lang="ru-RU" dirty="0"/>
              <a:t> </a:t>
            </a:r>
            <a:r>
              <a:rPr lang="ru-RU" dirty="0" err="1"/>
              <a:t>територіальними</a:t>
            </a:r>
            <a:r>
              <a:rPr lang="ru-RU" dirty="0"/>
              <a:t> </a:t>
            </a:r>
            <a:r>
              <a:rPr lang="ru-RU" dirty="0" err="1"/>
              <a:t>співтовариствами</a:t>
            </a:r>
            <a:r>
              <a:rPr lang="ru-RU" dirty="0"/>
              <a:t>;</a:t>
            </a:r>
          </a:p>
          <a:p>
            <a:r>
              <a:rPr lang="ru-RU" dirty="0"/>
              <a:t>потреба у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інститутах</a:t>
            </a:r>
            <a:r>
              <a:rPr lang="ru-RU" dirty="0"/>
              <a:t>, з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пов’язане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(</a:t>
            </a:r>
            <a:r>
              <a:rPr lang="ru-RU" dirty="0" err="1"/>
              <a:t>родильне</a:t>
            </a:r>
            <a:r>
              <a:rPr lang="ru-RU" dirty="0"/>
              <a:t> </a:t>
            </a:r>
            <a:r>
              <a:rPr lang="ru-RU" dirty="0" err="1"/>
              <a:t>відділення</a:t>
            </a:r>
            <a:r>
              <a:rPr lang="ru-RU" dirty="0"/>
              <a:t>, </a:t>
            </a:r>
            <a:r>
              <a:rPr lang="ru-RU" dirty="0" err="1"/>
              <a:t>дитячі</a:t>
            </a:r>
            <a:r>
              <a:rPr lang="ru-RU" dirty="0"/>
              <a:t> садки, </a:t>
            </a:r>
            <a:r>
              <a:rPr lang="ru-RU" dirty="0" err="1"/>
              <a:t>школи</a:t>
            </a:r>
            <a:r>
              <a:rPr lang="ru-RU" dirty="0"/>
              <a:t>, </a:t>
            </a:r>
            <a:r>
              <a:rPr lang="ru-RU" dirty="0" err="1"/>
              <a:t>підприємства</a:t>
            </a:r>
            <a:r>
              <a:rPr lang="ru-RU" dirty="0"/>
              <a:t>, церкви, </a:t>
            </a:r>
            <a:r>
              <a:rPr lang="ru-RU" dirty="0" err="1"/>
              <a:t>пункти</a:t>
            </a:r>
            <a:r>
              <a:rPr lang="ru-RU" dirty="0"/>
              <a:t> </a:t>
            </a:r>
            <a:r>
              <a:rPr lang="ru-RU" dirty="0" err="1"/>
              <a:t>побутового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,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відпочинку</a:t>
            </a:r>
            <a:r>
              <a:rPr lang="ru-RU" dirty="0"/>
              <a:t>, </a:t>
            </a:r>
            <a:r>
              <a:rPr lang="ru-RU" dirty="0" err="1"/>
              <a:t>цвинтарі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4038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9B216A-A114-416F-9C63-CE28D1FAF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8788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Локальна ідентичність та глобалізація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96C56E-9017-4411-B48B-833156A30F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52" y="1152938"/>
            <a:ext cx="12102548" cy="55957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err="1"/>
              <a:t>Процеси</a:t>
            </a:r>
            <a:r>
              <a:rPr lang="ru-RU" sz="2400" dirty="0"/>
              <a:t> </a:t>
            </a:r>
            <a:r>
              <a:rPr lang="ru-RU" sz="2400" dirty="0" err="1"/>
              <a:t>індустріалізації</a:t>
            </a:r>
            <a:r>
              <a:rPr lang="ru-RU" sz="2400" dirty="0"/>
              <a:t> та </a:t>
            </a:r>
            <a:r>
              <a:rPr lang="ru-RU" sz="2400" dirty="0" err="1"/>
              <a:t>глобалізації</a:t>
            </a:r>
            <a:r>
              <a:rPr lang="ru-RU" sz="2400" dirty="0"/>
              <a:t> </a:t>
            </a:r>
            <a:r>
              <a:rPr lang="ru-RU" sz="2400" dirty="0" err="1"/>
              <a:t>кидають</a:t>
            </a:r>
            <a:r>
              <a:rPr lang="ru-RU" sz="2400" dirty="0"/>
              <a:t> </a:t>
            </a:r>
            <a:r>
              <a:rPr lang="ru-RU" sz="2400" dirty="0" err="1"/>
              <a:t>виклики</a:t>
            </a:r>
            <a:r>
              <a:rPr lang="ru-RU" sz="2400" dirty="0"/>
              <a:t> </a:t>
            </a:r>
            <a:r>
              <a:rPr lang="ru-RU" sz="2400" dirty="0" err="1"/>
              <a:t>локальним</a:t>
            </a:r>
            <a:r>
              <a:rPr lang="ru-RU" sz="2400" dirty="0"/>
              <a:t> </a:t>
            </a:r>
            <a:r>
              <a:rPr lang="ru-RU" sz="2400" dirty="0" err="1"/>
              <a:t>співтовариствам</a:t>
            </a:r>
            <a:r>
              <a:rPr lang="ru-RU" sz="2400" dirty="0"/>
              <a:t> та </a:t>
            </a:r>
            <a:r>
              <a:rPr lang="ru-RU" sz="2400" dirty="0" err="1"/>
              <a:t>локальній</a:t>
            </a:r>
            <a:r>
              <a:rPr lang="ru-RU" sz="2400" dirty="0"/>
              <a:t> </a:t>
            </a:r>
            <a:r>
              <a:rPr lang="ru-RU" sz="2400" dirty="0" err="1"/>
              <a:t>ідентичності</a:t>
            </a:r>
            <a:r>
              <a:rPr lang="ru-RU" sz="2400" dirty="0"/>
              <a:t>. </a:t>
            </a:r>
            <a:r>
              <a:rPr lang="ru-RU" sz="2400" dirty="0" err="1"/>
              <a:t>Якщо</a:t>
            </a:r>
            <a:r>
              <a:rPr lang="ru-RU" sz="2400" dirty="0"/>
              <a:t> </a:t>
            </a:r>
            <a:r>
              <a:rPr lang="ru-RU" sz="2400" dirty="0" err="1"/>
              <a:t>індустріалізація</a:t>
            </a:r>
            <a:r>
              <a:rPr lang="ru-RU" sz="2400" dirty="0"/>
              <a:t> та </a:t>
            </a:r>
            <a:r>
              <a:rPr lang="ru-RU" sz="2400" dirty="0" err="1"/>
              <a:t>викликана</a:t>
            </a:r>
            <a:r>
              <a:rPr lang="ru-RU" sz="2400" dirty="0"/>
              <a:t> нею </a:t>
            </a:r>
            <a:r>
              <a:rPr lang="ru-RU" sz="2400" dirty="0" err="1"/>
              <a:t>урбанізація</a:t>
            </a:r>
            <a:r>
              <a:rPr lang="ru-RU" sz="2400" dirty="0"/>
              <a:t> </a:t>
            </a:r>
            <a:r>
              <a:rPr lang="ru-RU" sz="2400" dirty="0" err="1"/>
              <a:t>розширює</a:t>
            </a:r>
            <a:r>
              <a:rPr lang="ru-RU" sz="2400" dirty="0"/>
              <a:t> </a:t>
            </a:r>
            <a:r>
              <a:rPr lang="ru-RU" sz="2400" dirty="0" err="1"/>
              <a:t>межі</a:t>
            </a:r>
            <a:r>
              <a:rPr lang="ru-RU" sz="2400" dirty="0"/>
              <a:t> </a:t>
            </a:r>
            <a:r>
              <a:rPr lang="ru-RU" sz="2400" dirty="0" err="1"/>
              <a:t>локальних</a:t>
            </a:r>
            <a:r>
              <a:rPr lang="ru-RU" sz="2400" dirty="0"/>
              <a:t> </a:t>
            </a:r>
            <a:r>
              <a:rPr lang="ru-RU" sz="2400" dirty="0" err="1"/>
              <a:t>співтовариств</a:t>
            </a:r>
            <a:r>
              <a:rPr lang="ru-RU" sz="2400" dirty="0"/>
              <a:t>, </a:t>
            </a:r>
            <a:r>
              <a:rPr lang="ru-RU" sz="2400" dirty="0" err="1"/>
              <a:t>перетворюючи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на </a:t>
            </a:r>
            <a:r>
              <a:rPr lang="ru-RU" sz="2400" dirty="0" err="1"/>
              <a:t>територіальні</a:t>
            </a:r>
            <a:r>
              <a:rPr lang="ru-RU" sz="2400" dirty="0"/>
              <a:t>, то </a:t>
            </a:r>
            <a:r>
              <a:rPr lang="ru-RU" sz="2400" dirty="0" err="1"/>
              <a:t>глобалізація</a:t>
            </a:r>
            <a:r>
              <a:rPr lang="ru-RU" sz="2400" dirty="0"/>
              <a:t> </a:t>
            </a:r>
            <a:r>
              <a:rPr lang="ru-RU" sz="2400" dirty="0" err="1"/>
              <a:t>загалом</a:t>
            </a:r>
            <a:r>
              <a:rPr lang="ru-RU" sz="2400" dirty="0"/>
              <a:t> </a:t>
            </a:r>
            <a:r>
              <a:rPr lang="ru-RU" sz="2400" dirty="0" err="1"/>
              <a:t>анулює</a:t>
            </a:r>
            <a:r>
              <a:rPr lang="ru-RU" sz="2400" dirty="0"/>
              <a:t> </a:t>
            </a:r>
            <a:r>
              <a:rPr lang="ru-RU" sz="2400" dirty="0" err="1"/>
              <a:t>уявлення</a:t>
            </a:r>
            <a:r>
              <a:rPr lang="ru-RU" sz="2400" dirty="0"/>
              <a:t> про те, </a:t>
            </a:r>
            <a:r>
              <a:rPr lang="ru-RU" sz="2400" dirty="0" err="1"/>
              <a:t>що</a:t>
            </a:r>
            <a:r>
              <a:rPr lang="ru-RU" sz="2400" dirty="0"/>
              <a:t> ми </a:t>
            </a:r>
            <a:r>
              <a:rPr lang="ru-RU" sz="2400" dirty="0" err="1"/>
              <a:t>живемо</a:t>
            </a:r>
            <a:r>
              <a:rPr lang="ru-RU" sz="2400" dirty="0"/>
              <a:t> у </a:t>
            </a:r>
            <a:r>
              <a:rPr lang="ru-RU" sz="2400" dirty="0" err="1"/>
              <a:t>закритих</a:t>
            </a:r>
            <a:r>
              <a:rPr lang="ru-RU" sz="2400" dirty="0"/>
              <a:t>, </a:t>
            </a:r>
            <a:r>
              <a:rPr lang="ru-RU" sz="2400" dirty="0" err="1"/>
              <a:t>обмежених</a:t>
            </a:r>
            <a:r>
              <a:rPr lang="ru-RU" sz="2400" dirty="0"/>
              <a:t> один </a:t>
            </a:r>
            <a:r>
              <a:rPr lang="ru-RU" sz="2400" dirty="0" err="1"/>
              <a:t>від</a:t>
            </a:r>
            <a:r>
              <a:rPr lang="ru-RU" sz="2400" dirty="0"/>
              <a:t> одного просторах. Вона </a:t>
            </a:r>
            <a:r>
              <a:rPr lang="ru-RU" sz="2400" dirty="0" err="1"/>
              <a:t>утворює</a:t>
            </a:r>
            <a:r>
              <a:rPr lang="ru-RU" sz="2400" dirty="0"/>
              <a:t> </a:t>
            </a:r>
            <a:r>
              <a:rPr lang="ru-RU" sz="2400" dirty="0" err="1"/>
              <a:t>світ</a:t>
            </a:r>
            <a:r>
              <a:rPr lang="ru-RU" sz="2400" dirty="0"/>
              <a:t>, у </a:t>
            </a:r>
            <a:r>
              <a:rPr lang="ru-RU" sz="2400" dirty="0" err="1"/>
              <a:t>якому</a:t>
            </a:r>
            <a:r>
              <a:rPr lang="ru-RU" sz="2400" dirty="0"/>
              <a:t> </a:t>
            </a:r>
            <a:r>
              <a:rPr lang="ru-RU" sz="2400" dirty="0" err="1"/>
              <a:t>географічні</a:t>
            </a:r>
            <a:r>
              <a:rPr lang="ru-RU" sz="2400" dirty="0"/>
              <a:t> й </a:t>
            </a:r>
            <a:r>
              <a:rPr lang="ru-RU" sz="2400" dirty="0" err="1"/>
              <a:t>політичні</a:t>
            </a:r>
            <a:r>
              <a:rPr lang="ru-RU" sz="2400" dirty="0"/>
              <a:t> </a:t>
            </a:r>
            <a:r>
              <a:rPr lang="ru-RU" sz="2400" dirty="0" err="1"/>
              <a:t>бар’єри</a:t>
            </a:r>
            <a:r>
              <a:rPr lang="ru-RU" sz="2400" dirty="0"/>
              <a:t> </a:t>
            </a:r>
            <a:r>
              <a:rPr lang="ru-RU" sz="2400" dirty="0" err="1"/>
              <a:t>ні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чого</a:t>
            </a:r>
            <a:r>
              <a:rPr lang="ru-RU" sz="2400" dirty="0"/>
              <a:t> не </a:t>
            </a:r>
            <a:r>
              <a:rPr lang="ru-RU" sz="2400" dirty="0" err="1"/>
              <a:t>захищають</a:t>
            </a:r>
            <a:r>
              <a:rPr lang="ru-RU" sz="2400" dirty="0"/>
              <a:t> й не </a:t>
            </a:r>
            <a:r>
              <a:rPr lang="ru-RU" sz="2400" dirty="0" err="1"/>
              <a:t>обмежують</a:t>
            </a:r>
            <a:r>
              <a:rPr lang="ru-RU" sz="2400" dirty="0"/>
              <a:t>. Разом з </a:t>
            </a:r>
            <a:r>
              <a:rPr lang="ru-RU" sz="2400" dirty="0" err="1"/>
              <a:t>тим</a:t>
            </a:r>
            <a:r>
              <a:rPr lang="ru-RU" sz="2400" dirty="0"/>
              <a:t> </a:t>
            </a:r>
            <a:r>
              <a:rPr lang="ru-RU" sz="2400" dirty="0" err="1"/>
              <a:t>глобалізація</a:t>
            </a:r>
            <a:r>
              <a:rPr lang="ru-RU" sz="2400" dirty="0"/>
              <a:t> </a:t>
            </a:r>
            <a:r>
              <a:rPr lang="ru-RU" sz="2400" dirty="0" err="1"/>
              <a:t>означає</a:t>
            </a:r>
            <a:r>
              <a:rPr lang="ru-RU" sz="2400" dirty="0"/>
              <a:t> не </a:t>
            </a:r>
            <a:r>
              <a:rPr lang="ru-RU" sz="2400" dirty="0" err="1"/>
              <a:t>лише</a:t>
            </a:r>
            <a:r>
              <a:rPr lang="ru-RU" sz="2400" dirty="0"/>
              <a:t> </a:t>
            </a:r>
            <a:r>
              <a:rPr lang="ru-RU" sz="2400" dirty="0" err="1"/>
              <a:t>делокалізацію</a:t>
            </a:r>
            <a:r>
              <a:rPr lang="ru-RU" sz="2400" dirty="0"/>
              <a:t>, але й </a:t>
            </a:r>
            <a:r>
              <a:rPr lang="ru-RU" sz="2400" dirty="0" err="1"/>
              <a:t>релокалізацію</a:t>
            </a:r>
            <a:r>
              <a:rPr lang="ru-RU" sz="2400" dirty="0"/>
              <a:t>. В </a:t>
            </a:r>
            <a:r>
              <a:rPr lang="ru-RU" sz="2400" dirty="0" err="1"/>
              <a:t>умовах</a:t>
            </a:r>
            <a:r>
              <a:rPr lang="ru-RU" sz="2400" dirty="0"/>
              <a:t> </a:t>
            </a:r>
            <a:r>
              <a:rPr lang="ru-RU" sz="2400" dirty="0" err="1"/>
              <a:t>глобальної</a:t>
            </a:r>
            <a:r>
              <a:rPr lang="ru-RU" sz="2400" dirty="0"/>
              <a:t> </a:t>
            </a:r>
            <a:r>
              <a:rPr lang="ru-RU" sz="2400" dirty="0" err="1"/>
              <a:t>нестабільності</a:t>
            </a:r>
            <a:r>
              <a:rPr lang="ru-RU" sz="2400" dirty="0"/>
              <a:t> локальна </a:t>
            </a:r>
            <a:r>
              <a:rPr lang="ru-RU" sz="2400" dirty="0" err="1"/>
              <a:t>ідентичність</a:t>
            </a:r>
            <a:r>
              <a:rPr lang="ru-RU" sz="2400" dirty="0"/>
              <a:t> часто </a:t>
            </a:r>
            <a:r>
              <a:rPr lang="ru-RU" sz="2400" dirty="0" err="1"/>
              <a:t>виступає</a:t>
            </a:r>
            <a:r>
              <a:rPr lang="ru-RU" sz="2400" dirty="0"/>
              <a:t> </a:t>
            </a:r>
            <a:r>
              <a:rPr lang="ru-RU" sz="2400" dirty="0" err="1"/>
              <a:t>істотною</a:t>
            </a:r>
            <a:r>
              <a:rPr lang="ru-RU" sz="2400" dirty="0"/>
              <a:t> опорою для </a:t>
            </a:r>
            <a:r>
              <a:rPr lang="ru-RU" sz="2400" dirty="0" err="1"/>
              <a:t>людини</a:t>
            </a:r>
            <a:r>
              <a:rPr lang="ru-RU" sz="2400" dirty="0"/>
              <a:t> в </a:t>
            </a:r>
            <a:r>
              <a:rPr lang="ru-RU" sz="2400" dirty="0" err="1"/>
              <a:t>можливості</a:t>
            </a:r>
            <a:r>
              <a:rPr lang="ru-RU" sz="2400" dirty="0"/>
              <a:t> </a:t>
            </a:r>
            <a:r>
              <a:rPr lang="ru-RU" sz="2400" dirty="0" err="1"/>
              <a:t>мати</a:t>
            </a:r>
            <a:r>
              <a:rPr lang="ru-RU" sz="2400" dirty="0"/>
              <a:t> </a:t>
            </a:r>
            <a:r>
              <a:rPr lang="ru-RU" sz="2400" dirty="0" err="1"/>
              <a:t>визначеність</a:t>
            </a:r>
            <a:r>
              <a:rPr lang="ru-RU" sz="2400" dirty="0"/>
              <a:t> </a:t>
            </a:r>
            <a:r>
              <a:rPr lang="ru-RU" sz="2400" dirty="0" err="1"/>
              <a:t>власного</a:t>
            </a:r>
            <a:r>
              <a:rPr lang="ru-RU" sz="2400" dirty="0"/>
              <a:t> </a:t>
            </a:r>
            <a:r>
              <a:rPr lang="ru-RU" sz="2400" dirty="0" err="1"/>
              <a:t>положення</a:t>
            </a:r>
            <a:r>
              <a:rPr lang="ru-RU" sz="2400" dirty="0"/>
              <a:t> в </a:t>
            </a:r>
            <a:r>
              <a:rPr lang="ru-RU" sz="2400" dirty="0" err="1"/>
              <a:t>системі</a:t>
            </a:r>
            <a:r>
              <a:rPr lang="ru-RU" sz="2400" dirty="0"/>
              <a:t> </a:t>
            </a:r>
            <a:r>
              <a:rPr lang="ru-RU" sz="2400" dirty="0" err="1"/>
              <a:t>соціального</a:t>
            </a:r>
            <a:r>
              <a:rPr lang="ru-RU" sz="2400" dirty="0"/>
              <a:t> простору, </a:t>
            </a:r>
            <a:r>
              <a:rPr lang="ru-RU" sz="2400" dirty="0" err="1"/>
              <a:t>стає</a:t>
            </a:r>
            <a:r>
              <a:rPr lang="ru-RU" sz="2400" dirty="0"/>
              <a:t> </a:t>
            </a:r>
            <a:r>
              <a:rPr lang="ru-RU" sz="2400" dirty="0" err="1"/>
              <a:t>підставою</a:t>
            </a:r>
            <a:r>
              <a:rPr lang="ru-RU" sz="2400" dirty="0"/>
              <a:t> для </a:t>
            </a:r>
            <a:r>
              <a:rPr lang="ru-RU" sz="2400" dirty="0" err="1"/>
              <a:t>активності</a:t>
            </a:r>
            <a:r>
              <a:rPr lang="ru-RU" sz="2400" dirty="0"/>
              <a:t> і </a:t>
            </a:r>
            <a:r>
              <a:rPr lang="ru-RU" sz="2400" dirty="0" err="1"/>
              <a:t>частково</a:t>
            </a:r>
            <a:r>
              <a:rPr lang="ru-RU" sz="2400" dirty="0"/>
              <a:t> </a:t>
            </a:r>
            <a:r>
              <a:rPr lang="ru-RU" sz="2400" dirty="0" err="1"/>
              <a:t>компенсує</a:t>
            </a:r>
            <a:r>
              <a:rPr lang="ru-RU" sz="2400" dirty="0"/>
              <a:t> </a:t>
            </a:r>
            <a:r>
              <a:rPr lang="ru-RU" sz="2400" dirty="0" err="1"/>
              <a:t>втрату</a:t>
            </a:r>
            <a:r>
              <a:rPr lang="ru-RU" sz="2400" dirty="0"/>
              <a:t> </a:t>
            </a:r>
            <a:r>
              <a:rPr lang="ru-RU" sz="2400" dirty="0" err="1"/>
              <a:t>інших</a:t>
            </a:r>
            <a:r>
              <a:rPr lang="ru-RU" sz="2400" dirty="0"/>
              <a:t> </a:t>
            </a:r>
            <a:r>
              <a:rPr lang="ru-RU" sz="2400" dirty="0" err="1"/>
              <a:t>досить</a:t>
            </a:r>
            <a:r>
              <a:rPr lang="ru-RU" sz="2400" dirty="0"/>
              <a:t> </a:t>
            </a:r>
            <a:r>
              <a:rPr lang="ru-RU" sz="2400" dirty="0" err="1"/>
              <a:t>важливих</a:t>
            </a:r>
            <a:r>
              <a:rPr lang="ru-RU" sz="2400" dirty="0"/>
              <a:t> </a:t>
            </a:r>
            <a:r>
              <a:rPr lang="ru-RU" sz="2400" dirty="0" err="1"/>
              <a:t>соціальних</a:t>
            </a:r>
            <a:r>
              <a:rPr lang="ru-RU" sz="2400" dirty="0"/>
              <a:t> </a:t>
            </a:r>
            <a:r>
              <a:rPr lang="ru-RU" sz="2400" dirty="0" err="1"/>
              <a:t>ідентичностей</a:t>
            </a:r>
            <a:r>
              <a:rPr lang="ru-RU" sz="2400" dirty="0"/>
              <a:t>. </a:t>
            </a:r>
            <a:r>
              <a:rPr lang="ru-RU" sz="2400" dirty="0" err="1"/>
              <a:t>Більш</a:t>
            </a:r>
            <a:r>
              <a:rPr lang="ru-RU" sz="2400" dirty="0"/>
              <a:t> того, </a:t>
            </a:r>
            <a:r>
              <a:rPr lang="ru-RU" sz="2400" dirty="0" err="1"/>
              <a:t>глокалізація</a:t>
            </a:r>
            <a:r>
              <a:rPr lang="ru-RU" sz="2400" dirty="0"/>
              <a:t> як результат синтезу глобального і локального </a:t>
            </a:r>
            <a:r>
              <a:rPr lang="ru-RU" sz="2400" dirty="0" err="1"/>
              <a:t>дає</a:t>
            </a:r>
            <a:r>
              <a:rPr lang="ru-RU" sz="2400" dirty="0"/>
              <a:t> </a:t>
            </a:r>
            <a:r>
              <a:rPr lang="ru-RU" sz="2400" dirty="0" err="1"/>
              <a:t>можливість</a:t>
            </a:r>
            <a:r>
              <a:rPr lang="ru-RU" sz="2400" dirty="0"/>
              <a:t> для </a:t>
            </a:r>
            <a:r>
              <a:rPr lang="ru-RU" sz="2400" dirty="0" err="1"/>
              <a:t>утворення</a:t>
            </a:r>
            <a:r>
              <a:rPr lang="ru-RU" sz="2400" dirty="0"/>
              <a:t> </a:t>
            </a:r>
            <a:r>
              <a:rPr lang="ru-RU" sz="2400" dirty="0" err="1"/>
              <a:t>нових</a:t>
            </a:r>
            <a:r>
              <a:rPr lang="ru-RU" sz="2400" dirty="0"/>
              <a:t> </a:t>
            </a:r>
            <a:r>
              <a:rPr lang="ru-RU" sz="2400" b="1" dirty="0" err="1"/>
              <a:t>локальних</a:t>
            </a:r>
            <a:r>
              <a:rPr lang="ru-RU" sz="2400" b="1" dirty="0"/>
              <a:t> </a:t>
            </a:r>
            <a:r>
              <a:rPr lang="ru-RU" sz="2400" b="1" dirty="0" err="1"/>
              <a:t>спільнот</a:t>
            </a:r>
            <a:r>
              <a:rPr lang="ru-RU" sz="2400" b="1" dirty="0"/>
              <a:t>, </a:t>
            </a:r>
            <a:r>
              <a:rPr lang="ru-RU" sz="2400" b="1" dirty="0" err="1"/>
              <a:t>що</a:t>
            </a:r>
            <a:r>
              <a:rPr lang="ru-RU" sz="2400" b="1" dirty="0"/>
              <a:t> </a:t>
            </a:r>
            <a:r>
              <a:rPr lang="ru-RU" sz="2400" b="1" dirty="0" err="1"/>
              <a:t>зосереджені</a:t>
            </a:r>
            <a:r>
              <a:rPr lang="ru-RU" sz="2400" b="1" dirty="0"/>
              <a:t> </a:t>
            </a:r>
            <a:r>
              <a:rPr lang="ru-RU" sz="2400" b="1" dirty="0" err="1"/>
              <a:t>навколо</a:t>
            </a:r>
            <a:r>
              <a:rPr lang="ru-RU" sz="2400" b="1" dirty="0"/>
              <a:t> </a:t>
            </a:r>
            <a:r>
              <a:rPr lang="ru-RU" sz="2400" b="1" dirty="0" err="1"/>
              <a:t>певної</a:t>
            </a:r>
            <a:r>
              <a:rPr lang="ru-RU" sz="2400" b="1" dirty="0"/>
              <a:t> </a:t>
            </a:r>
            <a:r>
              <a:rPr lang="ru-RU" sz="2400" b="1" dirty="0" err="1"/>
              <a:t>місцевості</a:t>
            </a:r>
            <a:r>
              <a:rPr lang="ru-RU" sz="2400" b="1" dirty="0"/>
              <a:t>, але </a:t>
            </a:r>
            <a:r>
              <a:rPr lang="ru-RU" sz="2400" b="1" dirty="0" err="1"/>
              <a:t>вбирають</a:t>
            </a:r>
            <a:r>
              <a:rPr lang="ru-RU" sz="2400" b="1" dirty="0"/>
              <a:t> в себе </a:t>
            </a:r>
            <a:r>
              <a:rPr lang="ru-RU" sz="2400" b="1" dirty="0" err="1"/>
              <a:t>всі</a:t>
            </a:r>
            <a:r>
              <a:rPr lang="ru-RU" sz="2400" b="1" dirty="0"/>
              <a:t> </a:t>
            </a:r>
            <a:r>
              <a:rPr lang="ru-RU" sz="2400" b="1" dirty="0" err="1"/>
              <a:t>риси</a:t>
            </a:r>
            <a:r>
              <a:rPr lang="ru-RU" sz="2400" b="1" dirty="0"/>
              <a:t> </a:t>
            </a:r>
            <a:r>
              <a:rPr lang="ru-RU" sz="2400" b="1" dirty="0" err="1"/>
              <a:t>спільнот</a:t>
            </a:r>
            <a:r>
              <a:rPr lang="ru-RU" sz="2400" b="1" dirty="0"/>
              <a:t>, </a:t>
            </a:r>
            <a:r>
              <a:rPr lang="ru-RU" sz="2400" b="1" dirty="0" err="1"/>
              <a:t>що</a:t>
            </a:r>
            <a:r>
              <a:rPr lang="ru-RU" sz="2400" b="1" dirty="0"/>
              <a:t> </a:t>
            </a:r>
            <a:r>
              <a:rPr lang="ru-RU" sz="2400" b="1" dirty="0" err="1"/>
              <a:t>існують</a:t>
            </a:r>
            <a:r>
              <a:rPr lang="ru-RU" sz="2400" b="1" dirty="0"/>
              <a:t> на глобальному </a:t>
            </a:r>
            <a:r>
              <a:rPr lang="ru-RU" sz="2400" b="1" dirty="0" err="1"/>
              <a:t>рівні</a:t>
            </a:r>
            <a:r>
              <a:rPr lang="ru-RU" sz="2400" dirty="0"/>
              <a:t>. </a:t>
            </a:r>
            <a:r>
              <a:rPr lang="ru-RU" sz="2400" dirty="0" err="1"/>
              <a:t>Крім</a:t>
            </a:r>
            <a:r>
              <a:rPr lang="ru-RU" sz="2400" dirty="0"/>
              <a:t> того, </a:t>
            </a:r>
            <a:r>
              <a:rPr lang="ru-RU" sz="2400" dirty="0" err="1"/>
              <a:t>об’єднання</a:t>
            </a:r>
            <a:r>
              <a:rPr lang="ru-RU" sz="2400" dirty="0"/>
              <a:t> у </a:t>
            </a:r>
            <a:r>
              <a:rPr lang="ru-RU" sz="2400" dirty="0" err="1"/>
              <a:t>нові</a:t>
            </a:r>
            <a:r>
              <a:rPr lang="ru-RU" sz="2400" dirty="0"/>
              <a:t> </a:t>
            </a:r>
            <a:r>
              <a:rPr lang="ru-RU" sz="2400" dirty="0" err="1"/>
              <a:t>локальні</a:t>
            </a:r>
            <a:r>
              <a:rPr lang="ru-RU" sz="2400" dirty="0"/>
              <a:t> (</a:t>
            </a:r>
            <a:r>
              <a:rPr lang="ru-RU" sz="2400" dirty="0" err="1"/>
              <a:t>глокальні</a:t>
            </a:r>
            <a:r>
              <a:rPr lang="ru-RU" sz="2400" dirty="0"/>
              <a:t>) </a:t>
            </a:r>
            <a:r>
              <a:rPr lang="ru-RU" sz="2400" dirty="0" err="1"/>
              <a:t>спільноти</a:t>
            </a:r>
            <a:r>
              <a:rPr lang="ru-RU" sz="2400" dirty="0"/>
              <a:t> </a:t>
            </a:r>
            <a:r>
              <a:rPr lang="ru-RU" sz="2400" dirty="0" err="1"/>
              <a:t>можливе</a:t>
            </a:r>
            <a:r>
              <a:rPr lang="ru-RU" sz="2400" dirty="0"/>
              <a:t> не </a:t>
            </a:r>
            <a:r>
              <a:rPr lang="ru-RU" sz="2400" dirty="0" err="1"/>
              <a:t>лише</a:t>
            </a:r>
            <a:r>
              <a:rPr lang="ru-RU" sz="2400" dirty="0"/>
              <a:t> </a:t>
            </a:r>
            <a:r>
              <a:rPr lang="ru-RU" sz="2400" dirty="0" err="1"/>
              <a:t>навколо</a:t>
            </a:r>
            <a:r>
              <a:rPr lang="ru-RU" sz="2400" dirty="0"/>
              <a:t> </a:t>
            </a:r>
            <a:r>
              <a:rPr lang="ru-RU" sz="2400" dirty="0" err="1"/>
              <a:t>певного</a:t>
            </a:r>
            <a:r>
              <a:rPr lang="ru-RU" sz="2400" dirty="0"/>
              <a:t> </a:t>
            </a:r>
            <a:r>
              <a:rPr lang="ru-RU" sz="2400" dirty="0" err="1"/>
              <a:t>місця</a:t>
            </a:r>
            <a:r>
              <a:rPr lang="ru-RU" sz="2400" dirty="0"/>
              <a:t>, але і </a:t>
            </a:r>
            <a:r>
              <a:rPr lang="ru-RU" sz="2400" dirty="0" err="1"/>
              <a:t>навколо</a:t>
            </a:r>
            <a:r>
              <a:rPr lang="ru-RU" sz="2400" dirty="0"/>
              <a:t> </a:t>
            </a:r>
            <a:r>
              <a:rPr lang="ru-RU" sz="2400" dirty="0" err="1"/>
              <a:t>спільних</a:t>
            </a:r>
            <a:r>
              <a:rPr lang="ru-RU" sz="2400" dirty="0"/>
              <a:t> </a:t>
            </a:r>
            <a:r>
              <a:rPr lang="ru-RU" sz="2400" dirty="0" err="1"/>
              <a:t>інтересів</a:t>
            </a:r>
            <a:r>
              <a:rPr lang="ru-RU" sz="2400" dirty="0"/>
              <a:t> та </a:t>
            </a:r>
            <a:r>
              <a:rPr lang="ru-RU" sz="2400" dirty="0" err="1"/>
              <a:t>ідей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не </a:t>
            </a:r>
            <a:r>
              <a:rPr lang="ru-RU" sz="2400" dirty="0" err="1"/>
              <a:t>завжди</a:t>
            </a:r>
            <a:r>
              <a:rPr lang="ru-RU" sz="2400" dirty="0"/>
              <a:t> </a:t>
            </a:r>
            <a:r>
              <a:rPr lang="ru-RU" sz="2400" dirty="0" err="1"/>
              <a:t>легітимують</a:t>
            </a:r>
            <a:r>
              <a:rPr lang="ru-RU" sz="2400" dirty="0"/>
              <a:t> себе через </a:t>
            </a:r>
            <a:r>
              <a:rPr lang="ru-RU" sz="2400" dirty="0" err="1"/>
              <a:t>власну</a:t>
            </a:r>
            <a:r>
              <a:rPr lang="ru-RU" sz="2400" dirty="0"/>
              <a:t> «</a:t>
            </a:r>
            <a:r>
              <a:rPr lang="ru-RU" sz="2400" dirty="0" err="1"/>
              <a:t>ідею</a:t>
            </a:r>
            <a:r>
              <a:rPr lang="ru-RU" sz="2400" dirty="0"/>
              <a:t> </a:t>
            </a:r>
            <a:r>
              <a:rPr lang="ru-RU" sz="2400" dirty="0" err="1"/>
              <a:t>минулого</a:t>
            </a:r>
            <a:r>
              <a:rPr lang="ru-RU" sz="2400" dirty="0"/>
              <a:t>». </a:t>
            </a:r>
          </a:p>
        </p:txBody>
      </p:sp>
    </p:spTree>
    <p:extLst>
      <p:ext uri="{BB962C8B-B14F-4D97-AF65-F5344CB8AC3E}">
        <p14:creationId xmlns:p14="http://schemas.microsoft.com/office/powerpoint/2010/main" val="7230657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1032</TotalTime>
  <Words>2642</Words>
  <Application>Microsoft Office PowerPoint</Application>
  <PresentationFormat>Широкоэкранный</PresentationFormat>
  <Paragraphs>127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Тема Office</vt:lpstr>
      <vt:lpstr>Лекція 7. Територіальна ідентичність</vt:lpstr>
      <vt:lpstr>1. Ідентичність як багатошарове явище</vt:lpstr>
      <vt:lpstr>Презентация PowerPoint</vt:lpstr>
      <vt:lpstr>2. Соціально-територіальна ідентичність</vt:lpstr>
      <vt:lpstr>Територіальна ідентичність та політична участь</vt:lpstr>
      <vt:lpstr>Ієрархічність територіальної ідентичності</vt:lpstr>
      <vt:lpstr>Специфіка формування локальної ідентичності</vt:lpstr>
      <vt:lpstr>Презентация PowerPoint</vt:lpstr>
      <vt:lpstr>Локальна ідентичність та глобалізація</vt:lpstr>
      <vt:lpstr>Типологія локальної ідентичності</vt:lpstr>
      <vt:lpstr>Презентация PowerPoint</vt:lpstr>
      <vt:lpstr>Презентация PowerPoint</vt:lpstr>
      <vt:lpstr>Презентация PowerPoint</vt:lpstr>
      <vt:lpstr>Презентация PowerPoint</vt:lpstr>
      <vt:lpstr>Суб’єкти політики ідентичності</vt:lpstr>
      <vt:lpstr>Презентация PowerPoint</vt:lpstr>
      <vt:lpstr>ЗАПАС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PEREHUDA Yevhen</dc:creator>
  <cp:lastModifiedBy>PEREHUDA Yevhen</cp:lastModifiedBy>
  <cp:revision>43</cp:revision>
  <dcterms:created xsi:type="dcterms:W3CDTF">2021-09-10T06:59:35Z</dcterms:created>
  <dcterms:modified xsi:type="dcterms:W3CDTF">2023-11-18T10:17:46Z</dcterms:modified>
</cp:coreProperties>
</file>