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5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2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7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8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0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21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8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46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3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82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2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05AF-3E8D-4075-AF2F-A42FA88F84B8}" type="datetimeFigureOut">
              <a:rPr lang="uk-UA" smtClean="0"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76CC-BC5B-41FC-B54D-03A082962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84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68"/>
          <p:cNvGrpSpPr>
            <a:grpSpLocks/>
          </p:cNvGrpSpPr>
          <p:nvPr/>
        </p:nvGrpSpPr>
        <p:grpSpPr bwMode="auto">
          <a:xfrm>
            <a:off x="65485" y="1279923"/>
            <a:ext cx="3405188" cy="4383881"/>
            <a:chOff x="55" y="355"/>
            <a:chExt cx="2860" cy="3682"/>
          </a:xfrm>
        </p:grpSpPr>
        <p:pic>
          <p:nvPicPr>
            <p:cNvPr id="5" name="Picture 1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13"/>
              <a:ext cx="2656" cy="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37"/>
            <p:cNvGrpSpPr>
              <a:grpSpLocks/>
            </p:cNvGrpSpPr>
            <p:nvPr/>
          </p:nvGrpSpPr>
          <p:grpSpPr bwMode="auto">
            <a:xfrm>
              <a:off x="55" y="355"/>
              <a:ext cx="2860" cy="2703"/>
              <a:chOff x="121" y="1525"/>
              <a:chExt cx="2860" cy="2703"/>
            </a:xfrm>
          </p:grpSpPr>
          <p:sp>
            <p:nvSpPr>
              <p:cNvPr id="8" name="Rectangle 630"/>
              <p:cNvSpPr>
                <a:spLocks noChangeArrowheads="1"/>
              </p:cNvSpPr>
              <p:nvPr/>
            </p:nvSpPr>
            <p:spPr bwMode="auto">
              <a:xfrm>
                <a:off x="121" y="1525"/>
                <a:ext cx="782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25" tIns="9525" rIns="9525" bIns="9525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900" i="1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en-US" altLang="ru-RU" sz="900" kern="0" baseline="-25000">
                    <a:solidFill>
                      <a:srgbClr val="009999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0</a:t>
                </a:r>
                <a:r>
                  <a:rPr lang="ru-RU" altLang="ru-RU" sz="135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Вт</a:t>
                </a: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</a:t>
                </a: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(м</a:t>
                </a:r>
                <a:r>
                  <a:rPr lang="ru-RU" altLang="ru-RU" sz="900" kern="0" baseline="3000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н</a:t>
                </a:r>
                <a:r>
                  <a:rPr lang="ru-RU" altLang="ru-RU" sz="90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м)</a:t>
                </a:r>
                <a:endParaRPr lang="ru-RU" altLang="ru-RU" sz="750" kern="0">
                  <a:solidFill>
                    <a:srgbClr val="0099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631"/>
              <p:cNvSpPr>
                <a:spLocks noChangeArrowheads="1"/>
              </p:cNvSpPr>
              <p:nvPr/>
            </p:nvSpPr>
            <p:spPr bwMode="auto">
              <a:xfrm>
                <a:off x="2756" y="4063"/>
                <a:ext cx="225" cy="1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25" tIns="9525" rIns="9525" bIns="9525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50" kern="0">
                    <a:solidFill>
                      <a:srgbClr val="009999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ru-RU" altLang="ru-RU" sz="75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, нм</a:t>
                </a:r>
              </a:p>
            </p:txBody>
          </p:sp>
          <p:sp>
            <p:nvSpPr>
              <p:cNvPr id="10" name="Rectangle 632"/>
              <p:cNvSpPr>
                <a:spLocks noChangeArrowheads="1"/>
              </p:cNvSpPr>
              <p:nvPr/>
            </p:nvSpPr>
            <p:spPr bwMode="auto">
              <a:xfrm>
                <a:off x="366" y="3726"/>
                <a:ext cx="756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25" tIns="9525" rIns="9525" bIns="9525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50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УФ         ВC         ІЧ    </a:t>
                </a:r>
              </a:p>
            </p:txBody>
          </p:sp>
          <p:sp>
            <p:nvSpPr>
              <p:cNvPr id="11" name="Line 633"/>
              <p:cNvSpPr>
                <a:spLocks noChangeShapeType="1"/>
              </p:cNvSpPr>
              <p:nvPr/>
            </p:nvSpPr>
            <p:spPr bwMode="auto">
              <a:xfrm flipV="1">
                <a:off x="525" y="2216"/>
                <a:ext cx="10" cy="17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uk-UA" sz="600" kern="0">
                  <a:solidFill>
                    <a:srgbClr val="009999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Line 634"/>
              <p:cNvSpPr>
                <a:spLocks noChangeShapeType="1"/>
              </p:cNvSpPr>
              <p:nvPr/>
            </p:nvSpPr>
            <p:spPr bwMode="auto">
              <a:xfrm flipV="1">
                <a:off x="917" y="2854"/>
                <a:ext cx="0" cy="11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uk-UA" sz="600" kern="0">
                  <a:solidFill>
                    <a:srgbClr val="009999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" name="Text Box 638"/>
            <p:cNvSpPr txBox="1">
              <a:spLocks noChangeArrowheads="1"/>
            </p:cNvSpPr>
            <p:nvPr/>
          </p:nvSpPr>
          <p:spPr bwMode="auto">
            <a:xfrm>
              <a:off x="237" y="3126"/>
              <a:ext cx="2571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just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0" lang="ru-RU" altLang="ru-RU" sz="1200" kern="0">
                  <a:solidFill>
                    <a:srgbClr val="009999"/>
                  </a:solidFill>
                </a:rPr>
                <a:t>Спектр солнечной радиации</a:t>
              </a:r>
            </a:p>
            <a:p>
              <a:pPr algn="just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050" i="1" kern="0">
                  <a:solidFill>
                    <a:srgbClr val="009999"/>
                  </a:solidFill>
                  <a:latin typeface="Times New Roman" panose="02020603050405020304" pitchFamily="18" charset="0"/>
                </a:rPr>
                <a:t>1 – солнечное излучение за пределами атмосферы 2 – излучения абсолютно черного тела, 3 – прямое солнечное излучение на уровне моря (солнечные лучи падают на поверхность земли под прямым углом, небо безоблачное)</a:t>
              </a:r>
              <a:endParaRPr kumimoji="0" lang="ru-RU" altLang="ru-RU" sz="1200" kern="0">
                <a:solidFill>
                  <a:srgbClr val="009999"/>
                </a:solidFill>
              </a:endParaRPr>
            </a:p>
          </p:txBody>
        </p:sp>
      </p:grpSp>
      <p:grpSp>
        <p:nvGrpSpPr>
          <p:cNvPr id="13" name="Group 635"/>
          <p:cNvGrpSpPr>
            <a:grpSpLocks/>
          </p:cNvGrpSpPr>
          <p:nvPr/>
        </p:nvGrpSpPr>
        <p:grpSpPr bwMode="auto">
          <a:xfrm>
            <a:off x="4313636" y="1071707"/>
            <a:ext cx="3972186" cy="3266776"/>
            <a:chOff x="2391" y="335"/>
            <a:chExt cx="2058" cy="1616"/>
          </a:xfrm>
        </p:grpSpPr>
        <p:grpSp>
          <p:nvGrpSpPr>
            <p:cNvPr id="14" name="Group 629"/>
            <p:cNvGrpSpPr>
              <a:grpSpLocks/>
            </p:cNvGrpSpPr>
            <p:nvPr/>
          </p:nvGrpSpPr>
          <p:grpSpPr bwMode="auto">
            <a:xfrm>
              <a:off x="2391" y="335"/>
              <a:ext cx="2058" cy="1616"/>
              <a:chOff x="3029" y="357"/>
              <a:chExt cx="2058" cy="1616"/>
            </a:xfrm>
          </p:grpSpPr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" y="460"/>
                <a:ext cx="1935" cy="1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029" y="1658"/>
                <a:ext cx="2058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50" b="1" kern="0" dirty="0">
                    <a:solidFill>
                      <a:srgbClr val="009999"/>
                    </a:solidFill>
                  </a:rPr>
                  <a:t>Спектральная характеристика пропускания  обычного строительного стекла толщиной 6 мм</a:t>
                </a:r>
                <a:r>
                  <a:rPr lang="ru-RU" altLang="ru-RU" sz="750" b="1" kern="0" dirty="0">
                    <a:solidFill>
                      <a:srgbClr val="009999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3104" y="1561"/>
                <a:ext cx="1969" cy="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sz="750" i="1" kern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Довжина хвилі, нм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altLang="ru-RU" sz="750" i="1" kern="0">
                  <a:solidFill>
                    <a:srgbClr val="0099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 rot="16135530">
                <a:off x="2667" y="926"/>
                <a:ext cx="941" cy="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sz="750" i="1" kern="0" dirty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Світлопропускання, %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altLang="ru-RU" sz="750" i="1" kern="0" dirty="0">
                  <a:solidFill>
                    <a:srgbClr val="0099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475" y="546"/>
                <a:ext cx="484" cy="910"/>
              </a:xfrm>
              <a:prstGeom prst="rect">
                <a:avLst/>
              </a:prstGeom>
              <a:solidFill>
                <a:srgbClr val="777777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altLang="ru-RU" sz="600" kern="0">
                  <a:solidFill>
                    <a:srgbClr val="009999"/>
                  </a:solidFill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3308" y="546"/>
                <a:ext cx="168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uk-UA" sz="600" kern="0">
                  <a:solidFill>
                    <a:srgbClr val="009999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V="1">
                <a:off x="4982" y="543"/>
                <a:ext cx="0" cy="8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uk-UA" sz="600" kern="0">
                  <a:solidFill>
                    <a:srgbClr val="009999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628" y="357"/>
                <a:ext cx="2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sz="1400" kern="0" dirty="0" err="1">
                    <a:latin typeface="Times New Roman" panose="02020603050405020304" pitchFamily="18" charset="0"/>
                  </a:rPr>
                  <a:t>ВС</a:t>
                </a:r>
                <a:endParaRPr lang="uk-UA" altLang="ru-RU" sz="1400" kern="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836" y="1339"/>
              <a:ext cx="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uk-UA" sz="600" kern="0">
                <a:solidFill>
                  <a:srgbClr val="0099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65320" y="1031439"/>
            <a:ext cx="46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УФ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6933937" y="1027597"/>
            <a:ext cx="46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ИК</a:t>
            </a:r>
            <a:endParaRPr lang="uk-UA" dirty="0"/>
          </a:p>
        </p:txBody>
      </p:sp>
      <p:grpSp>
        <p:nvGrpSpPr>
          <p:cNvPr id="33" name="Group 669"/>
          <p:cNvGrpSpPr>
            <a:grpSpLocks/>
          </p:cNvGrpSpPr>
          <p:nvPr/>
        </p:nvGrpSpPr>
        <p:grpSpPr bwMode="auto">
          <a:xfrm>
            <a:off x="4632325" y="4192285"/>
            <a:ext cx="3817938" cy="2017712"/>
            <a:chOff x="2918" y="2175"/>
            <a:chExt cx="2405" cy="12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Rectangle 639"/>
            <p:cNvSpPr>
              <a:spLocks noChangeArrowheads="1"/>
            </p:cNvSpPr>
            <p:nvPr/>
          </p:nvSpPr>
          <p:spPr bwMode="auto">
            <a:xfrm>
              <a:off x="3599" y="2342"/>
              <a:ext cx="1724" cy="11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6" name="Rectangle 640"/>
            <p:cNvSpPr>
              <a:spLocks noChangeArrowheads="1"/>
            </p:cNvSpPr>
            <p:nvPr/>
          </p:nvSpPr>
          <p:spPr bwMode="auto">
            <a:xfrm>
              <a:off x="3598" y="2342"/>
              <a:ext cx="154" cy="110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7" name="Rectangle 641"/>
            <p:cNvSpPr>
              <a:spLocks noChangeArrowheads="1"/>
            </p:cNvSpPr>
            <p:nvPr/>
          </p:nvSpPr>
          <p:spPr bwMode="auto">
            <a:xfrm>
              <a:off x="3598" y="2532"/>
              <a:ext cx="154" cy="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8" name="AutoShape 642"/>
            <p:cNvSpPr>
              <a:spLocks noChangeArrowheads="1"/>
            </p:cNvSpPr>
            <p:nvPr/>
          </p:nvSpPr>
          <p:spPr bwMode="auto">
            <a:xfrm>
              <a:off x="2918" y="2175"/>
              <a:ext cx="274" cy="27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9" name="Line 644"/>
            <p:cNvSpPr>
              <a:spLocks noChangeShapeType="1"/>
            </p:cNvSpPr>
            <p:nvPr/>
          </p:nvSpPr>
          <p:spPr bwMode="auto">
            <a:xfrm>
              <a:off x="3679" y="2540"/>
              <a:ext cx="0" cy="5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3" name="Group 672"/>
          <p:cNvGrpSpPr>
            <a:grpSpLocks/>
          </p:cNvGrpSpPr>
          <p:nvPr/>
        </p:nvGrpSpPr>
        <p:grpSpPr bwMode="auto">
          <a:xfrm>
            <a:off x="4917408" y="5152051"/>
            <a:ext cx="2108200" cy="1042987"/>
            <a:chOff x="3088" y="2787"/>
            <a:chExt cx="1328" cy="657"/>
          </a:xfrm>
        </p:grpSpPr>
        <p:sp>
          <p:nvSpPr>
            <p:cNvPr id="54" name="Line 649"/>
            <p:cNvSpPr>
              <a:spLocks noChangeShapeType="1"/>
            </p:cNvSpPr>
            <p:nvPr/>
          </p:nvSpPr>
          <p:spPr bwMode="auto">
            <a:xfrm>
              <a:off x="3678" y="2885"/>
              <a:ext cx="645" cy="5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Line 661"/>
            <p:cNvSpPr>
              <a:spLocks noChangeShapeType="1"/>
            </p:cNvSpPr>
            <p:nvPr/>
          </p:nvSpPr>
          <p:spPr bwMode="auto">
            <a:xfrm>
              <a:off x="3679" y="2809"/>
              <a:ext cx="737" cy="6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56" name="Group 671"/>
            <p:cNvGrpSpPr>
              <a:grpSpLocks/>
            </p:cNvGrpSpPr>
            <p:nvPr/>
          </p:nvGrpSpPr>
          <p:grpSpPr bwMode="auto">
            <a:xfrm>
              <a:off x="3088" y="2877"/>
              <a:ext cx="594" cy="490"/>
              <a:chOff x="3088" y="2877"/>
              <a:chExt cx="594" cy="490"/>
            </a:xfrm>
          </p:grpSpPr>
          <p:sp>
            <p:nvSpPr>
              <p:cNvPr id="58" name="Line 647"/>
              <p:cNvSpPr>
                <a:spLocks noChangeShapeType="1"/>
              </p:cNvSpPr>
              <p:nvPr/>
            </p:nvSpPr>
            <p:spPr bwMode="auto">
              <a:xfrm flipH="1">
                <a:off x="3144" y="2897"/>
                <a:ext cx="538" cy="4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Line 648"/>
              <p:cNvSpPr>
                <a:spLocks noChangeShapeType="1"/>
              </p:cNvSpPr>
              <p:nvPr/>
            </p:nvSpPr>
            <p:spPr bwMode="auto">
              <a:xfrm flipH="1">
                <a:off x="3136" y="2877"/>
                <a:ext cx="538" cy="4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Freeform 650"/>
              <p:cNvSpPr>
                <a:spLocks/>
              </p:cNvSpPr>
              <p:nvPr/>
            </p:nvSpPr>
            <p:spPr bwMode="auto">
              <a:xfrm>
                <a:off x="3088" y="3264"/>
                <a:ext cx="100" cy="103"/>
              </a:xfrm>
              <a:custGeom>
                <a:avLst/>
                <a:gdLst>
                  <a:gd name="T0" fmla="*/ 123 w 75"/>
                  <a:gd name="T1" fmla="*/ 83 h 78"/>
                  <a:gd name="T2" fmla="*/ 37 w 75"/>
                  <a:gd name="T3" fmla="*/ 0 h 78"/>
                  <a:gd name="T4" fmla="*/ 0 w 75"/>
                  <a:gd name="T5" fmla="*/ 218 h 78"/>
                  <a:gd name="T6" fmla="*/ 236 w 75"/>
                  <a:gd name="T7" fmla="*/ 238 h 78"/>
                  <a:gd name="T8" fmla="*/ 151 w 75"/>
                  <a:gd name="T9" fmla="*/ 145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78"/>
                  <a:gd name="T17" fmla="*/ 75 w 75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78">
                    <a:moveTo>
                      <a:pt x="39" y="27"/>
                    </a:moveTo>
                    <a:lnTo>
                      <a:pt x="12" y="0"/>
                    </a:lnTo>
                    <a:lnTo>
                      <a:pt x="0" y="72"/>
                    </a:lnTo>
                    <a:lnTo>
                      <a:pt x="75" y="78"/>
                    </a:lnTo>
                    <a:lnTo>
                      <a:pt x="48" y="48"/>
                    </a:ln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Text Box 663"/>
              <p:cNvSpPr txBox="1">
                <a:spLocks noChangeArrowheads="1"/>
              </p:cNvSpPr>
              <p:nvPr/>
            </p:nvSpPr>
            <p:spPr bwMode="auto">
              <a:xfrm>
                <a:off x="3158" y="2928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ru-RU" altLang="ru-RU" sz="1200">
                    <a:solidFill>
                      <a:srgbClr val="FF3300"/>
                    </a:solidFill>
                    <a:sym typeface="Symbol" panose="05050102010706020507" pitchFamily="18" charset="2"/>
                  </a:rPr>
                  <a:t>20%</a:t>
                </a:r>
                <a:r>
                  <a:rPr kumimoji="0" lang="en-US" altLang="ru-RU" sz="1200">
                    <a:sym typeface="Symbol" panose="05050102010706020507" pitchFamily="18" charset="2"/>
                  </a:rPr>
                  <a:t> </a:t>
                </a:r>
                <a:endParaRPr kumimoji="0" lang="ru-RU" altLang="ru-RU" sz="1200"/>
              </a:p>
            </p:txBody>
          </p:sp>
        </p:grpSp>
        <p:sp>
          <p:nvSpPr>
            <p:cNvPr id="57" name="Text Box 664"/>
            <p:cNvSpPr txBox="1">
              <a:spLocks noChangeArrowheads="1"/>
            </p:cNvSpPr>
            <p:nvPr/>
          </p:nvSpPr>
          <p:spPr bwMode="auto">
            <a:xfrm>
              <a:off x="3782" y="2787"/>
              <a:ext cx="3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80%</a:t>
              </a:r>
              <a:r>
                <a:rPr kumimoji="0" lang="en-US" altLang="ru-RU" sz="1200">
                  <a:sym typeface="Symbol" panose="05050102010706020507" pitchFamily="18" charset="2"/>
                </a:rPr>
                <a:t> </a:t>
              </a:r>
              <a:endParaRPr kumimoji="0" lang="ru-RU" altLang="ru-RU" sz="1200"/>
            </a:p>
          </p:txBody>
        </p:sp>
      </p:grpSp>
      <p:grpSp>
        <p:nvGrpSpPr>
          <p:cNvPr id="45" name="Group 667"/>
          <p:cNvGrpSpPr>
            <a:grpSpLocks/>
          </p:cNvGrpSpPr>
          <p:nvPr/>
        </p:nvGrpSpPr>
        <p:grpSpPr bwMode="auto">
          <a:xfrm>
            <a:off x="6280150" y="4932019"/>
            <a:ext cx="2160588" cy="1303338"/>
            <a:chOff x="3866" y="2650"/>
            <a:chExt cx="1361" cy="821"/>
          </a:xfrm>
        </p:grpSpPr>
        <p:sp>
          <p:nvSpPr>
            <p:cNvPr id="46" name="Freeform 652"/>
            <p:cNvSpPr>
              <a:spLocks/>
            </p:cNvSpPr>
            <p:nvPr/>
          </p:nvSpPr>
          <p:spPr bwMode="auto">
            <a:xfrm>
              <a:off x="4368" y="2774"/>
              <a:ext cx="133" cy="665"/>
            </a:xfrm>
            <a:custGeom>
              <a:avLst/>
              <a:gdLst>
                <a:gd name="T0" fmla="*/ 112 w 100"/>
                <a:gd name="T1" fmla="*/ 1556 h 501"/>
                <a:gd name="T2" fmla="*/ 73 w 100"/>
                <a:gd name="T3" fmla="*/ 1500 h 501"/>
                <a:gd name="T4" fmla="*/ 213 w 100"/>
                <a:gd name="T5" fmla="*/ 1367 h 501"/>
                <a:gd name="T6" fmla="*/ 129 w 100"/>
                <a:gd name="T7" fmla="*/ 1249 h 501"/>
                <a:gd name="T8" fmla="*/ 101 w 100"/>
                <a:gd name="T9" fmla="*/ 1238 h 501"/>
                <a:gd name="T10" fmla="*/ 213 w 100"/>
                <a:gd name="T11" fmla="*/ 1164 h 501"/>
                <a:gd name="T12" fmla="*/ 230 w 100"/>
                <a:gd name="T13" fmla="*/ 1091 h 501"/>
                <a:gd name="T14" fmla="*/ 55 w 100"/>
                <a:gd name="T15" fmla="*/ 1023 h 501"/>
                <a:gd name="T16" fmla="*/ 73 w 100"/>
                <a:gd name="T17" fmla="*/ 930 h 501"/>
                <a:gd name="T18" fmla="*/ 213 w 100"/>
                <a:gd name="T19" fmla="*/ 903 h 501"/>
                <a:gd name="T20" fmla="*/ 250 w 100"/>
                <a:gd name="T21" fmla="*/ 893 h 501"/>
                <a:gd name="T22" fmla="*/ 173 w 100"/>
                <a:gd name="T23" fmla="*/ 808 h 501"/>
                <a:gd name="T24" fmla="*/ 64 w 100"/>
                <a:gd name="T25" fmla="*/ 755 h 501"/>
                <a:gd name="T26" fmla="*/ 55 w 100"/>
                <a:gd name="T27" fmla="*/ 727 h 501"/>
                <a:gd name="T28" fmla="*/ 202 w 100"/>
                <a:gd name="T29" fmla="*/ 690 h 501"/>
                <a:gd name="T30" fmla="*/ 258 w 100"/>
                <a:gd name="T31" fmla="*/ 672 h 501"/>
                <a:gd name="T32" fmla="*/ 44 w 100"/>
                <a:gd name="T33" fmla="*/ 502 h 501"/>
                <a:gd name="T34" fmla="*/ 202 w 100"/>
                <a:gd name="T35" fmla="*/ 474 h 501"/>
                <a:gd name="T36" fmla="*/ 193 w 100"/>
                <a:gd name="T37" fmla="*/ 362 h 501"/>
                <a:gd name="T38" fmla="*/ 138 w 100"/>
                <a:gd name="T39" fmla="*/ 334 h 501"/>
                <a:gd name="T40" fmla="*/ 84 w 100"/>
                <a:gd name="T41" fmla="*/ 316 h 501"/>
                <a:gd name="T42" fmla="*/ 230 w 100"/>
                <a:gd name="T43" fmla="*/ 269 h 501"/>
                <a:gd name="T44" fmla="*/ 149 w 100"/>
                <a:gd name="T45" fmla="*/ 195 h 501"/>
                <a:gd name="T46" fmla="*/ 73 w 100"/>
                <a:gd name="T47" fmla="*/ 0 h 5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501"/>
                <a:gd name="T74" fmla="*/ 100 w 100"/>
                <a:gd name="T75" fmla="*/ 501 h 5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501">
                  <a:moveTo>
                    <a:pt x="35" y="501"/>
                  </a:moveTo>
                  <a:cubicBezTo>
                    <a:pt x="31" y="495"/>
                    <a:pt x="22" y="490"/>
                    <a:pt x="23" y="483"/>
                  </a:cubicBezTo>
                  <a:cubicBezTo>
                    <a:pt x="28" y="440"/>
                    <a:pt x="33" y="453"/>
                    <a:pt x="68" y="441"/>
                  </a:cubicBezTo>
                  <a:cubicBezTo>
                    <a:pt x="86" y="413"/>
                    <a:pt x="64" y="405"/>
                    <a:pt x="41" y="402"/>
                  </a:cubicBezTo>
                  <a:cubicBezTo>
                    <a:pt x="38" y="401"/>
                    <a:pt x="33" y="402"/>
                    <a:pt x="32" y="399"/>
                  </a:cubicBezTo>
                  <a:cubicBezTo>
                    <a:pt x="25" y="373"/>
                    <a:pt x="54" y="377"/>
                    <a:pt x="68" y="375"/>
                  </a:cubicBezTo>
                  <a:cubicBezTo>
                    <a:pt x="79" y="367"/>
                    <a:pt x="82" y="369"/>
                    <a:pt x="74" y="351"/>
                  </a:cubicBezTo>
                  <a:cubicBezTo>
                    <a:pt x="65" y="331"/>
                    <a:pt x="33" y="332"/>
                    <a:pt x="17" y="330"/>
                  </a:cubicBezTo>
                  <a:cubicBezTo>
                    <a:pt x="0" y="324"/>
                    <a:pt x="11" y="307"/>
                    <a:pt x="23" y="300"/>
                  </a:cubicBezTo>
                  <a:cubicBezTo>
                    <a:pt x="36" y="293"/>
                    <a:pt x="54" y="293"/>
                    <a:pt x="68" y="291"/>
                  </a:cubicBezTo>
                  <a:cubicBezTo>
                    <a:pt x="72" y="290"/>
                    <a:pt x="77" y="290"/>
                    <a:pt x="80" y="288"/>
                  </a:cubicBezTo>
                  <a:cubicBezTo>
                    <a:pt x="100" y="275"/>
                    <a:pt x="63" y="265"/>
                    <a:pt x="56" y="261"/>
                  </a:cubicBezTo>
                  <a:cubicBezTo>
                    <a:pt x="44" y="254"/>
                    <a:pt x="33" y="247"/>
                    <a:pt x="20" y="243"/>
                  </a:cubicBezTo>
                  <a:cubicBezTo>
                    <a:pt x="19" y="240"/>
                    <a:pt x="15" y="236"/>
                    <a:pt x="17" y="234"/>
                  </a:cubicBezTo>
                  <a:cubicBezTo>
                    <a:pt x="26" y="225"/>
                    <a:pt x="54" y="225"/>
                    <a:pt x="65" y="222"/>
                  </a:cubicBezTo>
                  <a:cubicBezTo>
                    <a:pt x="71" y="220"/>
                    <a:pt x="83" y="216"/>
                    <a:pt x="83" y="216"/>
                  </a:cubicBezTo>
                  <a:cubicBezTo>
                    <a:pt x="97" y="174"/>
                    <a:pt x="41" y="165"/>
                    <a:pt x="14" y="162"/>
                  </a:cubicBezTo>
                  <a:cubicBezTo>
                    <a:pt x="31" y="156"/>
                    <a:pt x="48" y="157"/>
                    <a:pt x="65" y="153"/>
                  </a:cubicBezTo>
                  <a:cubicBezTo>
                    <a:pt x="79" y="139"/>
                    <a:pt x="80" y="129"/>
                    <a:pt x="62" y="117"/>
                  </a:cubicBezTo>
                  <a:cubicBezTo>
                    <a:pt x="56" y="113"/>
                    <a:pt x="50" y="111"/>
                    <a:pt x="44" y="108"/>
                  </a:cubicBezTo>
                  <a:cubicBezTo>
                    <a:pt x="38" y="105"/>
                    <a:pt x="26" y="102"/>
                    <a:pt x="26" y="102"/>
                  </a:cubicBezTo>
                  <a:cubicBezTo>
                    <a:pt x="43" y="96"/>
                    <a:pt x="59" y="97"/>
                    <a:pt x="74" y="87"/>
                  </a:cubicBezTo>
                  <a:cubicBezTo>
                    <a:pt x="79" y="72"/>
                    <a:pt x="60" y="67"/>
                    <a:pt x="47" y="63"/>
                  </a:cubicBezTo>
                  <a:cubicBezTo>
                    <a:pt x="41" y="45"/>
                    <a:pt x="28" y="13"/>
                    <a:pt x="23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7" name="Freeform 653"/>
            <p:cNvSpPr>
              <a:spLocks/>
            </p:cNvSpPr>
            <p:nvPr/>
          </p:nvSpPr>
          <p:spPr bwMode="auto">
            <a:xfrm rot="1612218">
              <a:off x="4496" y="2901"/>
              <a:ext cx="132" cy="570"/>
            </a:xfrm>
            <a:custGeom>
              <a:avLst/>
              <a:gdLst>
                <a:gd name="T0" fmla="*/ 107 w 100"/>
                <a:gd name="T1" fmla="*/ 840 h 501"/>
                <a:gd name="T2" fmla="*/ 70 w 100"/>
                <a:gd name="T3" fmla="*/ 810 h 501"/>
                <a:gd name="T4" fmla="*/ 207 w 100"/>
                <a:gd name="T5" fmla="*/ 740 h 501"/>
                <a:gd name="T6" fmla="*/ 124 w 100"/>
                <a:gd name="T7" fmla="*/ 674 h 501"/>
                <a:gd name="T8" fmla="*/ 96 w 100"/>
                <a:gd name="T9" fmla="*/ 669 h 501"/>
                <a:gd name="T10" fmla="*/ 207 w 100"/>
                <a:gd name="T11" fmla="*/ 629 h 501"/>
                <a:gd name="T12" fmla="*/ 224 w 100"/>
                <a:gd name="T13" fmla="*/ 588 h 501"/>
                <a:gd name="T14" fmla="*/ 50 w 100"/>
                <a:gd name="T15" fmla="*/ 553 h 501"/>
                <a:gd name="T16" fmla="*/ 70 w 100"/>
                <a:gd name="T17" fmla="*/ 502 h 501"/>
                <a:gd name="T18" fmla="*/ 207 w 100"/>
                <a:gd name="T19" fmla="*/ 488 h 501"/>
                <a:gd name="T20" fmla="*/ 244 w 100"/>
                <a:gd name="T21" fmla="*/ 482 h 501"/>
                <a:gd name="T22" fmla="*/ 170 w 100"/>
                <a:gd name="T23" fmla="*/ 438 h 501"/>
                <a:gd name="T24" fmla="*/ 59 w 100"/>
                <a:gd name="T25" fmla="*/ 406 h 501"/>
                <a:gd name="T26" fmla="*/ 50 w 100"/>
                <a:gd name="T27" fmla="*/ 393 h 501"/>
                <a:gd name="T28" fmla="*/ 198 w 100"/>
                <a:gd name="T29" fmla="*/ 373 h 501"/>
                <a:gd name="T30" fmla="*/ 252 w 100"/>
                <a:gd name="T31" fmla="*/ 363 h 501"/>
                <a:gd name="T32" fmla="*/ 42 w 100"/>
                <a:gd name="T33" fmla="*/ 271 h 501"/>
                <a:gd name="T34" fmla="*/ 198 w 100"/>
                <a:gd name="T35" fmla="*/ 256 h 501"/>
                <a:gd name="T36" fmla="*/ 189 w 100"/>
                <a:gd name="T37" fmla="*/ 196 h 501"/>
                <a:gd name="T38" fmla="*/ 135 w 100"/>
                <a:gd name="T39" fmla="*/ 181 h 501"/>
                <a:gd name="T40" fmla="*/ 78 w 100"/>
                <a:gd name="T41" fmla="*/ 171 h 501"/>
                <a:gd name="T42" fmla="*/ 224 w 100"/>
                <a:gd name="T43" fmla="*/ 147 h 501"/>
                <a:gd name="T44" fmla="*/ 143 w 100"/>
                <a:gd name="T45" fmla="*/ 106 h 501"/>
                <a:gd name="T46" fmla="*/ 70 w 100"/>
                <a:gd name="T47" fmla="*/ 0 h 5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501"/>
                <a:gd name="T74" fmla="*/ 100 w 100"/>
                <a:gd name="T75" fmla="*/ 501 h 5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501">
                  <a:moveTo>
                    <a:pt x="35" y="501"/>
                  </a:moveTo>
                  <a:cubicBezTo>
                    <a:pt x="31" y="495"/>
                    <a:pt x="22" y="490"/>
                    <a:pt x="23" y="483"/>
                  </a:cubicBezTo>
                  <a:cubicBezTo>
                    <a:pt x="28" y="440"/>
                    <a:pt x="33" y="453"/>
                    <a:pt x="68" y="441"/>
                  </a:cubicBezTo>
                  <a:cubicBezTo>
                    <a:pt x="86" y="413"/>
                    <a:pt x="64" y="405"/>
                    <a:pt x="41" y="402"/>
                  </a:cubicBezTo>
                  <a:cubicBezTo>
                    <a:pt x="38" y="401"/>
                    <a:pt x="33" y="402"/>
                    <a:pt x="32" y="399"/>
                  </a:cubicBezTo>
                  <a:cubicBezTo>
                    <a:pt x="25" y="373"/>
                    <a:pt x="54" y="377"/>
                    <a:pt x="68" y="375"/>
                  </a:cubicBezTo>
                  <a:cubicBezTo>
                    <a:pt x="79" y="367"/>
                    <a:pt x="82" y="369"/>
                    <a:pt x="74" y="351"/>
                  </a:cubicBezTo>
                  <a:cubicBezTo>
                    <a:pt x="65" y="331"/>
                    <a:pt x="33" y="332"/>
                    <a:pt x="17" y="330"/>
                  </a:cubicBezTo>
                  <a:cubicBezTo>
                    <a:pt x="0" y="324"/>
                    <a:pt x="11" y="307"/>
                    <a:pt x="23" y="300"/>
                  </a:cubicBezTo>
                  <a:cubicBezTo>
                    <a:pt x="36" y="293"/>
                    <a:pt x="54" y="293"/>
                    <a:pt x="68" y="291"/>
                  </a:cubicBezTo>
                  <a:cubicBezTo>
                    <a:pt x="72" y="290"/>
                    <a:pt x="77" y="290"/>
                    <a:pt x="80" y="288"/>
                  </a:cubicBezTo>
                  <a:cubicBezTo>
                    <a:pt x="100" y="275"/>
                    <a:pt x="63" y="265"/>
                    <a:pt x="56" y="261"/>
                  </a:cubicBezTo>
                  <a:cubicBezTo>
                    <a:pt x="44" y="254"/>
                    <a:pt x="33" y="247"/>
                    <a:pt x="20" y="243"/>
                  </a:cubicBezTo>
                  <a:cubicBezTo>
                    <a:pt x="19" y="240"/>
                    <a:pt x="15" y="236"/>
                    <a:pt x="17" y="234"/>
                  </a:cubicBezTo>
                  <a:cubicBezTo>
                    <a:pt x="26" y="225"/>
                    <a:pt x="54" y="225"/>
                    <a:pt x="65" y="222"/>
                  </a:cubicBezTo>
                  <a:cubicBezTo>
                    <a:pt x="71" y="220"/>
                    <a:pt x="83" y="216"/>
                    <a:pt x="83" y="216"/>
                  </a:cubicBezTo>
                  <a:cubicBezTo>
                    <a:pt x="97" y="174"/>
                    <a:pt x="41" y="165"/>
                    <a:pt x="14" y="162"/>
                  </a:cubicBezTo>
                  <a:cubicBezTo>
                    <a:pt x="31" y="156"/>
                    <a:pt x="48" y="157"/>
                    <a:pt x="65" y="153"/>
                  </a:cubicBezTo>
                  <a:cubicBezTo>
                    <a:pt x="79" y="139"/>
                    <a:pt x="80" y="129"/>
                    <a:pt x="62" y="117"/>
                  </a:cubicBezTo>
                  <a:cubicBezTo>
                    <a:pt x="56" y="113"/>
                    <a:pt x="50" y="111"/>
                    <a:pt x="44" y="108"/>
                  </a:cubicBezTo>
                  <a:cubicBezTo>
                    <a:pt x="38" y="105"/>
                    <a:pt x="26" y="102"/>
                    <a:pt x="26" y="102"/>
                  </a:cubicBezTo>
                  <a:cubicBezTo>
                    <a:pt x="43" y="96"/>
                    <a:pt x="59" y="97"/>
                    <a:pt x="74" y="87"/>
                  </a:cubicBezTo>
                  <a:cubicBezTo>
                    <a:pt x="79" y="72"/>
                    <a:pt x="60" y="67"/>
                    <a:pt x="47" y="63"/>
                  </a:cubicBezTo>
                  <a:cubicBezTo>
                    <a:pt x="41" y="45"/>
                    <a:pt x="28" y="13"/>
                    <a:pt x="23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8" name="Freeform 654"/>
            <p:cNvSpPr>
              <a:spLocks/>
            </p:cNvSpPr>
            <p:nvPr/>
          </p:nvSpPr>
          <p:spPr bwMode="auto">
            <a:xfrm rot="3552015">
              <a:off x="4602" y="3026"/>
              <a:ext cx="133" cy="570"/>
            </a:xfrm>
            <a:custGeom>
              <a:avLst/>
              <a:gdLst>
                <a:gd name="T0" fmla="*/ 112 w 100"/>
                <a:gd name="T1" fmla="*/ 840 h 501"/>
                <a:gd name="T2" fmla="*/ 73 w 100"/>
                <a:gd name="T3" fmla="*/ 810 h 501"/>
                <a:gd name="T4" fmla="*/ 213 w 100"/>
                <a:gd name="T5" fmla="*/ 740 h 501"/>
                <a:gd name="T6" fmla="*/ 129 w 100"/>
                <a:gd name="T7" fmla="*/ 674 h 501"/>
                <a:gd name="T8" fmla="*/ 101 w 100"/>
                <a:gd name="T9" fmla="*/ 669 h 501"/>
                <a:gd name="T10" fmla="*/ 213 w 100"/>
                <a:gd name="T11" fmla="*/ 629 h 501"/>
                <a:gd name="T12" fmla="*/ 230 w 100"/>
                <a:gd name="T13" fmla="*/ 588 h 501"/>
                <a:gd name="T14" fmla="*/ 55 w 100"/>
                <a:gd name="T15" fmla="*/ 553 h 501"/>
                <a:gd name="T16" fmla="*/ 73 w 100"/>
                <a:gd name="T17" fmla="*/ 502 h 501"/>
                <a:gd name="T18" fmla="*/ 213 w 100"/>
                <a:gd name="T19" fmla="*/ 488 h 501"/>
                <a:gd name="T20" fmla="*/ 250 w 100"/>
                <a:gd name="T21" fmla="*/ 482 h 501"/>
                <a:gd name="T22" fmla="*/ 173 w 100"/>
                <a:gd name="T23" fmla="*/ 438 h 501"/>
                <a:gd name="T24" fmla="*/ 64 w 100"/>
                <a:gd name="T25" fmla="*/ 406 h 501"/>
                <a:gd name="T26" fmla="*/ 55 w 100"/>
                <a:gd name="T27" fmla="*/ 393 h 501"/>
                <a:gd name="T28" fmla="*/ 202 w 100"/>
                <a:gd name="T29" fmla="*/ 373 h 501"/>
                <a:gd name="T30" fmla="*/ 258 w 100"/>
                <a:gd name="T31" fmla="*/ 363 h 501"/>
                <a:gd name="T32" fmla="*/ 44 w 100"/>
                <a:gd name="T33" fmla="*/ 271 h 501"/>
                <a:gd name="T34" fmla="*/ 202 w 100"/>
                <a:gd name="T35" fmla="*/ 256 h 501"/>
                <a:gd name="T36" fmla="*/ 193 w 100"/>
                <a:gd name="T37" fmla="*/ 196 h 501"/>
                <a:gd name="T38" fmla="*/ 138 w 100"/>
                <a:gd name="T39" fmla="*/ 181 h 501"/>
                <a:gd name="T40" fmla="*/ 84 w 100"/>
                <a:gd name="T41" fmla="*/ 171 h 501"/>
                <a:gd name="T42" fmla="*/ 230 w 100"/>
                <a:gd name="T43" fmla="*/ 147 h 501"/>
                <a:gd name="T44" fmla="*/ 149 w 100"/>
                <a:gd name="T45" fmla="*/ 106 h 501"/>
                <a:gd name="T46" fmla="*/ 73 w 100"/>
                <a:gd name="T47" fmla="*/ 0 h 5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501"/>
                <a:gd name="T74" fmla="*/ 100 w 100"/>
                <a:gd name="T75" fmla="*/ 501 h 5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501">
                  <a:moveTo>
                    <a:pt x="35" y="501"/>
                  </a:moveTo>
                  <a:cubicBezTo>
                    <a:pt x="31" y="495"/>
                    <a:pt x="22" y="490"/>
                    <a:pt x="23" y="483"/>
                  </a:cubicBezTo>
                  <a:cubicBezTo>
                    <a:pt x="28" y="440"/>
                    <a:pt x="33" y="453"/>
                    <a:pt x="68" y="441"/>
                  </a:cubicBezTo>
                  <a:cubicBezTo>
                    <a:pt x="86" y="413"/>
                    <a:pt x="64" y="405"/>
                    <a:pt x="41" y="402"/>
                  </a:cubicBezTo>
                  <a:cubicBezTo>
                    <a:pt x="38" y="401"/>
                    <a:pt x="33" y="402"/>
                    <a:pt x="32" y="399"/>
                  </a:cubicBezTo>
                  <a:cubicBezTo>
                    <a:pt x="25" y="373"/>
                    <a:pt x="54" y="377"/>
                    <a:pt x="68" y="375"/>
                  </a:cubicBezTo>
                  <a:cubicBezTo>
                    <a:pt x="79" y="367"/>
                    <a:pt x="82" y="369"/>
                    <a:pt x="74" y="351"/>
                  </a:cubicBezTo>
                  <a:cubicBezTo>
                    <a:pt x="65" y="331"/>
                    <a:pt x="33" y="332"/>
                    <a:pt x="17" y="330"/>
                  </a:cubicBezTo>
                  <a:cubicBezTo>
                    <a:pt x="0" y="324"/>
                    <a:pt x="11" y="307"/>
                    <a:pt x="23" y="300"/>
                  </a:cubicBezTo>
                  <a:cubicBezTo>
                    <a:pt x="36" y="293"/>
                    <a:pt x="54" y="293"/>
                    <a:pt x="68" y="291"/>
                  </a:cubicBezTo>
                  <a:cubicBezTo>
                    <a:pt x="72" y="290"/>
                    <a:pt x="77" y="290"/>
                    <a:pt x="80" y="288"/>
                  </a:cubicBezTo>
                  <a:cubicBezTo>
                    <a:pt x="100" y="275"/>
                    <a:pt x="63" y="265"/>
                    <a:pt x="56" y="261"/>
                  </a:cubicBezTo>
                  <a:cubicBezTo>
                    <a:pt x="44" y="254"/>
                    <a:pt x="33" y="247"/>
                    <a:pt x="20" y="243"/>
                  </a:cubicBezTo>
                  <a:cubicBezTo>
                    <a:pt x="19" y="240"/>
                    <a:pt x="15" y="236"/>
                    <a:pt x="17" y="234"/>
                  </a:cubicBezTo>
                  <a:cubicBezTo>
                    <a:pt x="26" y="225"/>
                    <a:pt x="54" y="225"/>
                    <a:pt x="65" y="222"/>
                  </a:cubicBezTo>
                  <a:cubicBezTo>
                    <a:pt x="71" y="220"/>
                    <a:pt x="83" y="216"/>
                    <a:pt x="83" y="216"/>
                  </a:cubicBezTo>
                  <a:cubicBezTo>
                    <a:pt x="97" y="174"/>
                    <a:pt x="41" y="165"/>
                    <a:pt x="14" y="162"/>
                  </a:cubicBezTo>
                  <a:cubicBezTo>
                    <a:pt x="31" y="156"/>
                    <a:pt x="48" y="157"/>
                    <a:pt x="65" y="153"/>
                  </a:cubicBezTo>
                  <a:cubicBezTo>
                    <a:pt x="79" y="139"/>
                    <a:pt x="80" y="129"/>
                    <a:pt x="62" y="117"/>
                  </a:cubicBezTo>
                  <a:cubicBezTo>
                    <a:pt x="56" y="113"/>
                    <a:pt x="50" y="111"/>
                    <a:pt x="44" y="108"/>
                  </a:cubicBezTo>
                  <a:cubicBezTo>
                    <a:pt x="38" y="105"/>
                    <a:pt x="26" y="102"/>
                    <a:pt x="26" y="102"/>
                  </a:cubicBezTo>
                  <a:cubicBezTo>
                    <a:pt x="43" y="96"/>
                    <a:pt x="59" y="97"/>
                    <a:pt x="74" y="87"/>
                  </a:cubicBezTo>
                  <a:cubicBezTo>
                    <a:pt x="79" y="72"/>
                    <a:pt x="60" y="67"/>
                    <a:pt x="47" y="63"/>
                  </a:cubicBezTo>
                  <a:cubicBezTo>
                    <a:pt x="41" y="45"/>
                    <a:pt x="28" y="13"/>
                    <a:pt x="23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49" name="Group 657"/>
            <p:cNvGrpSpPr>
              <a:grpSpLocks/>
            </p:cNvGrpSpPr>
            <p:nvPr/>
          </p:nvGrpSpPr>
          <p:grpSpPr bwMode="auto">
            <a:xfrm flipH="1">
              <a:off x="3866" y="2893"/>
              <a:ext cx="570" cy="574"/>
              <a:chOff x="4789" y="1359"/>
              <a:chExt cx="429" cy="429"/>
            </a:xfrm>
          </p:grpSpPr>
          <p:sp>
            <p:nvSpPr>
              <p:cNvPr id="51" name="Freeform 655"/>
              <p:cNvSpPr>
                <a:spLocks/>
              </p:cNvSpPr>
              <p:nvPr/>
            </p:nvSpPr>
            <p:spPr bwMode="auto">
              <a:xfrm rot="1612218">
                <a:off x="4873" y="1359"/>
                <a:ext cx="100" cy="429"/>
              </a:xfrm>
              <a:custGeom>
                <a:avLst/>
                <a:gdLst>
                  <a:gd name="T0" fmla="*/ 35 w 100"/>
                  <a:gd name="T1" fmla="*/ 269 h 501"/>
                  <a:gd name="T2" fmla="*/ 23 w 100"/>
                  <a:gd name="T3" fmla="*/ 260 h 501"/>
                  <a:gd name="T4" fmla="*/ 68 w 100"/>
                  <a:gd name="T5" fmla="*/ 237 h 501"/>
                  <a:gd name="T6" fmla="*/ 41 w 100"/>
                  <a:gd name="T7" fmla="*/ 217 h 501"/>
                  <a:gd name="T8" fmla="*/ 32 w 100"/>
                  <a:gd name="T9" fmla="*/ 215 h 501"/>
                  <a:gd name="T10" fmla="*/ 68 w 100"/>
                  <a:gd name="T11" fmla="*/ 201 h 501"/>
                  <a:gd name="T12" fmla="*/ 74 w 100"/>
                  <a:gd name="T13" fmla="*/ 189 h 501"/>
                  <a:gd name="T14" fmla="*/ 17 w 100"/>
                  <a:gd name="T15" fmla="*/ 177 h 501"/>
                  <a:gd name="T16" fmla="*/ 23 w 100"/>
                  <a:gd name="T17" fmla="*/ 161 h 501"/>
                  <a:gd name="T18" fmla="*/ 68 w 100"/>
                  <a:gd name="T19" fmla="*/ 156 h 501"/>
                  <a:gd name="T20" fmla="*/ 80 w 100"/>
                  <a:gd name="T21" fmla="*/ 156 h 501"/>
                  <a:gd name="T22" fmla="*/ 56 w 100"/>
                  <a:gd name="T23" fmla="*/ 140 h 501"/>
                  <a:gd name="T24" fmla="*/ 20 w 100"/>
                  <a:gd name="T25" fmla="*/ 130 h 501"/>
                  <a:gd name="T26" fmla="*/ 17 w 100"/>
                  <a:gd name="T27" fmla="*/ 125 h 501"/>
                  <a:gd name="T28" fmla="*/ 65 w 100"/>
                  <a:gd name="T29" fmla="*/ 120 h 501"/>
                  <a:gd name="T30" fmla="*/ 83 w 100"/>
                  <a:gd name="T31" fmla="*/ 116 h 501"/>
                  <a:gd name="T32" fmla="*/ 14 w 100"/>
                  <a:gd name="T33" fmla="*/ 87 h 501"/>
                  <a:gd name="T34" fmla="*/ 65 w 100"/>
                  <a:gd name="T35" fmla="*/ 82 h 501"/>
                  <a:gd name="T36" fmla="*/ 62 w 100"/>
                  <a:gd name="T37" fmla="*/ 63 h 501"/>
                  <a:gd name="T38" fmla="*/ 44 w 100"/>
                  <a:gd name="T39" fmla="*/ 58 h 501"/>
                  <a:gd name="T40" fmla="*/ 26 w 100"/>
                  <a:gd name="T41" fmla="*/ 54 h 501"/>
                  <a:gd name="T42" fmla="*/ 74 w 100"/>
                  <a:gd name="T43" fmla="*/ 46 h 501"/>
                  <a:gd name="T44" fmla="*/ 47 w 100"/>
                  <a:gd name="T45" fmla="*/ 33 h 501"/>
                  <a:gd name="T46" fmla="*/ 23 w 100"/>
                  <a:gd name="T47" fmla="*/ 0 h 5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501"/>
                  <a:gd name="T74" fmla="*/ 100 w 100"/>
                  <a:gd name="T75" fmla="*/ 501 h 5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501">
                    <a:moveTo>
                      <a:pt x="35" y="501"/>
                    </a:moveTo>
                    <a:cubicBezTo>
                      <a:pt x="31" y="495"/>
                      <a:pt x="22" y="490"/>
                      <a:pt x="23" y="483"/>
                    </a:cubicBezTo>
                    <a:cubicBezTo>
                      <a:pt x="28" y="440"/>
                      <a:pt x="33" y="453"/>
                      <a:pt x="68" y="441"/>
                    </a:cubicBezTo>
                    <a:cubicBezTo>
                      <a:pt x="86" y="413"/>
                      <a:pt x="64" y="405"/>
                      <a:pt x="41" y="402"/>
                    </a:cubicBezTo>
                    <a:cubicBezTo>
                      <a:pt x="38" y="401"/>
                      <a:pt x="33" y="402"/>
                      <a:pt x="32" y="399"/>
                    </a:cubicBezTo>
                    <a:cubicBezTo>
                      <a:pt x="25" y="373"/>
                      <a:pt x="54" y="377"/>
                      <a:pt x="68" y="375"/>
                    </a:cubicBezTo>
                    <a:cubicBezTo>
                      <a:pt x="79" y="367"/>
                      <a:pt x="82" y="369"/>
                      <a:pt x="74" y="351"/>
                    </a:cubicBezTo>
                    <a:cubicBezTo>
                      <a:pt x="65" y="331"/>
                      <a:pt x="33" y="332"/>
                      <a:pt x="17" y="330"/>
                    </a:cubicBezTo>
                    <a:cubicBezTo>
                      <a:pt x="0" y="324"/>
                      <a:pt x="11" y="307"/>
                      <a:pt x="23" y="300"/>
                    </a:cubicBezTo>
                    <a:cubicBezTo>
                      <a:pt x="36" y="293"/>
                      <a:pt x="54" y="293"/>
                      <a:pt x="68" y="291"/>
                    </a:cubicBezTo>
                    <a:cubicBezTo>
                      <a:pt x="72" y="290"/>
                      <a:pt x="77" y="290"/>
                      <a:pt x="80" y="288"/>
                    </a:cubicBezTo>
                    <a:cubicBezTo>
                      <a:pt x="100" y="275"/>
                      <a:pt x="63" y="265"/>
                      <a:pt x="56" y="261"/>
                    </a:cubicBezTo>
                    <a:cubicBezTo>
                      <a:pt x="44" y="254"/>
                      <a:pt x="33" y="247"/>
                      <a:pt x="20" y="243"/>
                    </a:cubicBezTo>
                    <a:cubicBezTo>
                      <a:pt x="19" y="240"/>
                      <a:pt x="15" y="236"/>
                      <a:pt x="17" y="234"/>
                    </a:cubicBezTo>
                    <a:cubicBezTo>
                      <a:pt x="26" y="225"/>
                      <a:pt x="54" y="225"/>
                      <a:pt x="65" y="222"/>
                    </a:cubicBezTo>
                    <a:cubicBezTo>
                      <a:pt x="71" y="220"/>
                      <a:pt x="83" y="216"/>
                      <a:pt x="83" y="216"/>
                    </a:cubicBezTo>
                    <a:cubicBezTo>
                      <a:pt x="97" y="174"/>
                      <a:pt x="41" y="165"/>
                      <a:pt x="14" y="162"/>
                    </a:cubicBezTo>
                    <a:cubicBezTo>
                      <a:pt x="31" y="156"/>
                      <a:pt x="48" y="157"/>
                      <a:pt x="65" y="153"/>
                    </a:cubicBezTo>
                    <a:cubicBezTo>
                      <a:pt x="79" y="139"/>
                      <a:pt x="80" y="129"/>
                      <a:pt x="62" y="117"/>
                    </a:cubicBezTo>
                    <a:cubicBezTo>
                      <a:pt x="56" y="113"/>
                      <a:pt x="50" y="111"/>
                      <a:pt x="44" y="108"/>
                    </a:cubicBezTo>
                    <a:cubicBezTo>
                      <a:pt x="38" y="105"/>
                      <a:pt x="26" y="102"/>
                      <a:pt x="26" y="102"/>
                    </a:cubicBezTo>
                    <a:cubicBezTo>
                      <a:pt x="43" y="96"/>
                      <a:pt x="59" y="97"/>
                      <a:pt x="74" y="87"/>
                    </a:cubicBezTo>
                    <a:cubicBezTo>
                      <a:pt x="79" y="72"/>
                      <a:pt x="60" y="67"/>
                      <a:pt x="47" y="63"/>
                    </a:cubicBezTo>
                    <a:cubicBezTo>
                      <a:pt x="41" y="45"/>
                      <a:pt x="28" y="13"/>
                      <a:pt x="23" y="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Freeform 656"/>
              <p:cNvSpPr>
                <a:spLocks/>
              </p:cNvSpPr>
              <p:nvPr/>
            </p:nvSpPr>
            <p:spPr bwMode="auto">
              <a:xfrm rot="3552015">
                <a:off x="4954" y="1452"/>
                <a:ext cx="100" cy="429"/>
              </a:xfrm>
              <a:custGeom>
                <a:avLst/>
                <a:gdLst>
                  <a:gd name="T0" fmla="*/ 35 w 100"/>
                  <a:gd name="T1" fmla="*/ 269 h 501"/>
                  <a:gd name="T2" fmla="*/ 23 w 100"/>
                  <a:gd name="T3" fmla="*/ 260 h 501"/>
                  <a:gd name="T4" fmla="*/ 68 w 100"/>
                  <a:gd name="T5" fmla="*/ 237 h 501"/>
                  <a:gd name="T6" fmla="*/ 41 w 100"/>
                  <a:gd name="T7" fmla="*/ 217 h 501"/>
                  <a:gd name="T8" fmla="*/ 32 w 100"/>
                  <a:gd name="T9" fmla="*/ 215 h 501"/>
                  <a:gd name="T10" fmla="*/ 68 w 100"/>
                  <a:gd name="T11" fmla="*/ 201 h 501"/>
                  <a:gd name="T12" fmla="*/ 74 w 100"/>
                  <a:gd name="T13" fmla="*/ 189 h 501"/>
                  <a:gd name="T14" fmla="*/ 17 w 100"/>
                  <a:gd name="T15" fmla="*/ 177 h 501"/>
                  <a:gd name="T16" fmla="*/ 23 w 100"/>
                  <a:gd name="T17" fmla="*/ 161 h 501"/>
                  <a:gd name="T18" fmla="*/ 68 w 100"/>
                  <a:gd name="T19" fmla="*/ 156 h 501"/>
                  <a:gd name="T20" fmla="*/ 80 w 100"/>
                  <a:gd name="T21" fmla="*/ 156 h 501"/>
                  <a:gd name="T22" fmla="*/ 56 w 100"/>
                  <a:gd name="T23" fmla="*/ 140 h 501"/>
                  <a:gd name="T24" fmla="*/ 20 w 100"/>
                  <a:gd name="T25" fmla="*/ 130 h 501"/>
                  <a:gd name="T26" fmla="*/ 17 w 100"/>
                  <a:gd name="T27" fmla="*/ 125 h 501"/>
                  <a:gd name="T28" fmla="*/ 65 w 100"/>
                  <a:gd name="T29" fmla="*/ 120 h 501"/>
                  <a:gd name="T30" fmla="*/ 83 w 100"/>
                  <a:gd name="T31" fmla="*/ 116 h 501"/>
                  <a:gd name="T32" fmla="*/ 14 w 100"/>
                  <a:gd name="T33" fmla="*/ 87 h 501"/>
                  <a:gd name="T34" fmla="*/ 65 w 100"/>
                  <a:gd name="T35" fmla="*/ 82 h 501"/>
                  <a:gd name="T36" fmla="*/ 62 w 100"/>
                  <a:gd name="T37" fmla="*/ 63 h 501"/>
                  <a:gd name="T38" fmla="*/ 44 w 100"/>
                  <a:gd name="T39" fmla="*/ 58 h 501"/>
                  <a:gd name="T40" fmla="*/ 26 w 100"/>
                  <a:gd name="T41" fmla="*/ 54 h 501"/>
                  <a:gd name="T42" fmla="*/ 74 w 100"/>
                  <a:gd name="T43" fmla="*/ 46 h 501"/>
                  <a:gd name="T44" fmla="*/ 47 w 100"/>
                  <a:gd name="T45" fmla="*/ 33 h 501"/>
                  <a:gd name="T46" fmla="*/ 23 w 100"/>
                  <a:gd name="T47" fmla="*/ 0 h 5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501"/>
                  <a:gd name="T74" fmla="*/ 100 w 100"/>
                  <a:gd name="T75" fmla="*/ 501 h 5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501">
                    <a:moveTo>
                      <a:pt x="35" y="501"/>
                    </a:moveTo>
                    <a:cubicBezTo>
                      <a:pt x="31" y="495"/>
                      <a:pt x="22" y="490"/>
                      <a:pt x="23" y="483"/>
                    </a:cubicBezTo>
                    <a:cubicBezTo>
                      <a:pt x="28" y="440"/>
                      <a:pt x="33" y="453"/>
                      <a:pt x="68" y="441"/>
                    </a:cubicBezTo>
                    <a:cubicBezTo>
                      <a:pt x="86" y="413"/>
                      <a:pt x="64" y="405"/>
                      <a:pt x="41" y="402"/>
                    </a:cubicBezTo>
                    <a:cubicBezTo>
                      <a:pt x="38" y="401"/>
                      <a:pt x="33" y="402"/>
                      <a:pt x="32" y="399"/>
                    </a:cubicBezTo>
                    <a:cubicBezTo>
                      <a:pt x="25" y="373"/>
                      <a:pt x="54" y="377"/>
                      <a:pt x="68" y="375"/>
                    </a:cubicBezTo>
                    <a:cubicBezTo>
                      <a:pt x="79" y="367"/>
                      <a:pt x="82" y="369"/>
                      <a:pt x="74" y="351"/>
                    </a:cubicBezTo>
                    <a:cubicBezTo>
                      <a:pt x="65" y="331"/>
                      <a:pt x="33" y="332"/>
                      <a:pt x="17" y="330"/>
                    </a:cubicBezTo>
                    <a:cubicBezTo>
                      <a:pt x="0" y="324"/>
                      <a:pt x="11" y="307"/>
                      <a:pt x="23" y="300"/>
                    </a:cubicBezTo>
                    <a:cubicBezTo>
                      <a:pt x="36" y="293"/>
                      <a:pt x="54" y="293"/>
                      <a:pt x="68" y="291"/>
                    </a:cubicBezTo>
                    <a:cubicBezTo>
                      <a:pt x="72" y="290"/>
                      <a:pt x="77" y="290"/>
                      <a:pt x="80" y="288"/>
                    </a:cubicBezTo>
                    <a:cubicBezTo>
                      <a:pt x="100" y="275"/>
                      <a:pt x="63" y="265"/>
                      <a:pt x="56" y="261"/>
                    </a:cubicBezTo>
                    <a:cubicBezTo>
                      <a:pt x="44" y="254"/>
                      <a:pt x="33" y="247"/>
                      <a:pt x="20" y="243"/>
                    </a:cubicBezTo>
                    <a:cubicBezTo>
                      <a:pt x="19" y="240"/>
                      <a:pt x="15" y="236"/>
                      <a:pt x="17" y="234"/>
                    </a:cubicBezTo>
                    <a:cubicBezTo>
                      <a:pt x="26" y="225"/>
                      <a:pt x="54" y="225"/>
                      <a:pt x="65" y="222"/>
                    </a:cubicBezTo>
                    <a:cubicBezTo>
                      <a:pt x="71" y="220"/>
                      <a:pt x="83" y="216"/>
                      <a:pt x="83" y="216"/>
                    </a:cubicBezTo>
                    <a:cubicBezTo>
                      <a:pt x="97" y="174"/>
                      <a:pt x="41" y="165"/>
                      <a:pt x="14" y="162"/>
                    </a:cubicBezTo>
                    <a:cubicBezTo>
                      <a:pt x="31" y="156"/>
                      <a:pt x="48" y="157"/>
                      <a:pt x="65" y="153"/>
                    </a:cubicBezTo>
                    <a:cubicBezTo>
                      <a:pt x="79" y="139"/>
                      <a:pt x="80" y="129"/>
                      <a:pt x="62" y="117"/>
                    </a:cubicBezTo>
                    <a:cubicBezTo>
                      <a:pt x="56" y="113"/>
                      <a:pt x="50" y="111"/>
                      <a:pt x="44" y="108"/>
                    </a:cubicBezTo>
                    <a:cubicBezTo>
                      <a:pt x="38" y="105"/>
                      <a:pt x="26" y="102"/>
                      <a:pt x="26" y="102"/>
                    </a:cubicBezTo>
                    <a:cubicBezTo>
                      <a:pt x="43" y="96"/>
                      <a:pt x="59" y="97"/>
                      <a:pt x="74" y="87"/>
                    </a:cubicBezTo>
                    <a:cubicBezTo>
                      <a:pt x="79" y="72"/>
                      <a:pt x="60" y="67"/>
                      <a:pt x="47" y="63"/>
                    </a:cubicBezTo>
                    <a:cubicBezTo>
                      <a:pt x="41" y="45"/>
                      <a:pt x="28" y="13"/>
                      <a:pt x="23" y="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50" name="Text Box 659"/>
            <p:cNvSpPr txBox="1">
              <a:spLocks noChangeArrowheads="1"/>
            </p:cNvSpPr>
            <p:nvPr/>
          </p:nvSpPr>
          <p:spPr bwMode="auto">
            <a:xfrm>
              <a:off x="4538" y="2650"/>
              <a:ext cx="6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</a:t>
              </a:r>
              <a:r>
                <a:rPr kumimoji="0" lang="en-US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&gt;3000 </a:t>
              </a: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нм</a:t>
              </a:r>
              <a:r>
                <a:rPr kumimoji="0" lang="en-US" altLang="ru-RU" sz="1200">
                  <a:sym typeface="Symbol" panose="05050102010706020507" pitchFamily="18" charset="2"/>
                </a:rPr>
                <a:t> </a:t>
              </a:r>
              <a:endParaRPr kumimoji="0" lang="ru-RU" altLang="ru-RU" sz="1200"/>
            </a:p>
          </p:txBody>
        </p:sp>
      </p:grpSp>
      <p:grpSp>
        <p:nvGrpSpPr>
          <p:cNvPr id="40" name="Group 670"/>
          <p:cNvGrpSpPr>
            <a:grpSpLocks/>
          </p:cNvGrpSpPr>
          <p:nvPr/>
        </p:nvGrpSpPr>
        <p:grpSpPr bwMode="auto">
          <a:xfrm>
            <a:off x="4541838" y="4470097"/>
            <a:ext cx="1303337" cy="874713"/>
            <a:chOff x="2861" y="2350"/>
            <a:chExt cx="821" cy="551"/>
          </a:xfrm>
        </p:grpSpPr>
        <p:sp>
          <p:nvSpPr>
            <p:cNvPr id="41" name="Line 643"/>
            <p:cNvSpPr>
              <a:spLocks noChangeShapeType="1"/>
            </p:cNvSpPr>
            <p:nvPr/>
          </p:nvSpPr>
          <p:spPr bwMode="auto">
            <a:xfrm>
              <a:off x="3145" y="2350"/>
              <a:ext cx="528" cy="45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2" name="Line 646"/>
            <p:cNvSpPr>
              <a:spLocks noChangeShapeType="1"/>
            </p:cNvSpPr>
            <p:nvPr/>
          </p:nvSpPr>
          <p:spPr bwMode="auto">
            <a:xfrm>
              <a:off x="3076" y="2383"/>
              <a:ext cx="606" cy="5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3" name="Text Box 658"/>
            <p:cNvSpPr txBox="1">
              <a:spLocks noChangeArrowheads="1"/>
            </p:cNvSpPr>
            <p:nvPr/>
          </p:nvSpPr>
          <p:spPr bwMode="auto">
            <a:xfrm>
              <a:off x="2861" y="2670"/>
              <a:ext cx="6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</a:t>
              </a:r>
              <a:r>
                <a:rPr kumimoji="0" lang="en-US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&lt;3000 </a:t>
              </a: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нм</a:t>
              </a:r>
              <a:r>
                <a:rPr kumimoji="0" lang="en-US" altLang="ru-RU" sz="1200">
                  <a:sym typeface="Symbol" panose="05050102010706020507" pitchFamily="18" charset="2"/>
                </a:rPr>
                <a:t> </a:t>
              </a:r>
              <a:endParaRPr kumimoji="0" lang="ru-RU" altLang="ru-RU" sz="1200"/>
            </a:p>
          </p:txBody>
        </p:sp>
        <p:sp>
          <p:nvSpPr>
            <p:cNvPr id="44" name="Text Box 662"/>
            <p:cNvSpPr txBox="1">
              <a:spLocks noChangeArrowheads="1"/>
            </p:cNvSpPr>
            <p:nvPr/>
          </p:nvSpPr>
          <p:spPr bwMode="auto">
            <a:xfrm>
              <a:off x="3275" y="2376"/>
              <a:ext cx="3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200">
                  <a:solidFill>
                    <a:srgbClr val="FF3300"/>
                  </a:solidFill>
                  <a:sym typeface="Symbol" panose="05050102010706020507" pitchFamily="18" charset="2"/>
                </a:rPr>
                <a:t>100%</a:t>
              </a:r>
              <a:r>
                <a:rPr kumimoji="0" lang="en-US" altLang="ru-RU" sz="1200">
                  <a:sym typeface="Symbol" panose="05050102010706020507" pitchFamily="18" charset="2"/>
                </a:rPr>
                <a:t> </a:t>
              </a:r>
              <a:endParaRPr kumimoji="0" lang="ru-RU" alt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34543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14313" y="4592638"/>
            <a:ext cx="2733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климатический район</a:t>
            </a:r>
            <a:endParaRPr lang="uk-UA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282700"/>
            <a:ext cx="538638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846513" y="606425"/>
            <a:ext cx="4462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       </a:t>
            </a:r>
            <a:r>
              <a:rPr lang="ru-RU" altLang="ru-RU" sz="2400"/>
              <a:t>Отопительный сезон</a:t>
            </a:r>
          </a:p>
          <a:p>
            <a:pPr eaLnBrk="1" hangingPunct="1"/>
            <a:r>
              <a:rPr lang="ru-RU" altLang="ru-RU"/>
              <a:t>        рассеянная солнечная радиация</a:t>
            </a:r>
          </a:p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5118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3" y="4592638"/>
            <a:ext cx="2733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климатический район</a:t>
            </a:r>
            <a:endParaRPr lang="uk-UA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3846513" y="606425"/>
            <a:ext cx="4462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       </a:t>
            </a:r>
            <a:r>
              <a:rPr lang="ru-RU" altLang="ru-RU" sz="2400"/>
              <a:t>Сезон перегрева</a:t>
            </a:r>
          </a:p>
          <a:p>
            <a:pPr eaLnBrk="1" hangingPunct="1"/>
            <a:r>
              <a:rPr lang="ru-RU" altLang="ru-RU"/>
              <a:t>        рассеянная солнечная радиация</a:t>
            </a:r>
          </a:p>
          <a:p>
            <a:pPr eaLnBrk="1" hangingPunct="1"/>
            <a:endParaRPr lang="uk-UA" altLang="ru-RU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292225"/>
            <a:ext cx="56213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5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83" y="560685"/>
            <a:ext cx="3570281" cy="5413669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60" y="560685"/>
            <a:ext cx="4092951" cy="2398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8443" y="3514477"/>
            <a:ext cx="447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NewRoman"/>
              </a:rPr>
              <a:t>Предлагаемый метод расчета инсоляции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безусловно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сложнее метода</a:t>
            </a:r>
            <a:r>
              <a:rPr lang="ru-RU" sz="1200" dirty="0" smtClean="0">
                <a:latin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NewRoman"/>
              </a:rPr>
              <a:t>представленного </a:t>
            </a:r>
            <a:r>
              <a:rPr lang="ru-RU" sz="1200" dirty="0">
                <a:latin typeface="TimesNewRoman"/>
              </a:rPr>
              <a:t>в действующих нормативных документах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однако</a:t>
            </a:r>
            <a:r>
              <a:rPr lang="ru-RU" sz="1200" dirty="0" smtClean="0">
                <a:latin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NewRoman"/>
              </a:rPr>
              <a:t>разработанная </a:t>
            </a:r>
            <a:r>
              <a:rPr lang="ru-RU" sz="1200" dirty="0">
                <a:latin typeface="TimesNewRoman"/>
              </a:rPr>
              <a:t>компьютерная программа расчета </a:t>
            </a:r>
            <a:r>
              <a:rPr lang="ru-RU" sz="1200" dirty="0">
                <a:latin typeface="Times New Roman" panose="02020603050405020304" pitchFamily="18" charset="0"/>
              </a:rPr>
              <a:t>«</a:t>
            </a:r>
            <a:r>
              <a:rPr lang="ru-RU" sz="1200" dirty="0" err="1">
                <a:latin typeface="TimesNewRoman"/>
              </a:rPr>
              <a:t>РаиН</a:t>
            </a:r>
            <a:r>
              <a:rPr lang="ru-RU" sz="1200" dirty="0">
                <a:latin typeface="TimesNewRoman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2013» [22]</a:t>
            </a:r>
          </a:p>
          <a:p>
            <a:r>
              <a:rPr lang="ru-RU" sz="1200" dirty="0">
                <a:latin typeface="TimesNewRoman"/>
              </a:rPr>
              <a:t>значительно упрощает расчет</a:t>
            </a:r>
            <a:r>
              <a:rPr lang="ru-RU" sz="1200" dirty="0">
                <a:latin typeface="Times New Roman" panose="02020603050405020304" pitchFamily="18" charset="0"/>
              </a:rPr>
              <a:t>. </a:t>
            </a:r>
            <a:r>
              <a:rPr lang="ru-RU" sz="1200" dirty="0">
                <a:latin typeface="TimesNewRoman"/>
              </a:rPr>
              <a:t>Интерфейс программы приведен на рис</a:t>
            </a:r>
            <a:r>
              <a:rPr lang="ru-RU" sz="1200" dirty="0">
                <a:latin typeface="Times New Roman" panose="02020603050405020304" pitchFamily="18" charset="0"/>
              </a:rPr>
              <a:t>. 19.</a:t>
            </a:r>
          </a:p>
          <a:p>
            <a:r>
              <a:rPr lang="ru-RU" sz="1200" dirty="0">
                <a:latin typeface="TimesNewRoman"/>
              </a:rPr>
              <a:t>Итогом расчета являются дозы УФ облучения в воздухе помещения и на </a:t>
            </a:r>
            <a:r>
              <a:rPr lang="ru-RU" sz="1200" dirty="0" smtClean="0">
                <a:latin typeface="TimesNewRoman"/>
              </a:rPr>
              <a:t>его поверхностях</a:t>
            </a:r>
            <a:r>
              <a:rPr lang="ru-RU" sz="1200" dirty="0">
                <a:latin typeface="Times New Roman" panose="02020603050405020304" pitchFamily="18" charset="0"/>
              </a:rPr>
              <a:t>. </a:t>
            </a:r>
            <a:r>
              <a:rPr lang="ru-RU" sz="1200" dirty="0">
                <a:latin typeface="TimesNewRoman"/>
              </a:rPr>
              <a:t>Если указанные дозы соответствуют установленным </a:t>
            </a:r>
            <a:r>
              <a:rPr lang="ru-RU" sz="1200" dirty="0" smtClean="0">
                <a:latin typeface="TimesNewRoman"/>
              </a:rPr>
              <a:t>уровням бактерицидной </a:t>
            </a:r>
            <a:r>
              <a:rPr lang="ru-RU" sz="1200" dirty="0">
                <a:latin typeface="TimesNewRoman"/>
              </a:rPr>
              <a:t>эффективности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то величина уровня в соответствующем</a:t>
            </a:r>
          </a:p>
          <a:p>
            <a:r>
              <a:rPr lang="ru-RU" sz="1200" dirty="0">
                <a:latin typeface="TimesNewRoman"/>
              </a:rPr>
              <a:t>окне интерфейса появляется на зеленом фоне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если нет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r>
              <a:rPr lang="ru-RU" sz="1200" dirty="0">
                <a:latin typeface="TimesNewRoman"/>
              </a:rPr>
              <a:t>то на красном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4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08" y="721517"/>
            <a:ext cx="8154508" cy="53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54" y="461176"/>
            <a:ext cx="81898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Но!</a:t>
            </a:r>
          </a:p>
          <a:p>
            <a:endParaRPr lang="uk-UA" dirty="0"/>
          </a:p>
          <a:p>
            <a:pPr marL="342900" indent="-342900">
              <a:buAutoNum type="arabicPeriod"/>
            </a:pPr>
            <a:r>
              <a:rPr lang="uk-UA" dirty="0" err="1" smtClean="0"/>
              <a:t>Нет</a:t>
            </a:r>
            <a:r>
              <a:rPr lang="uk-UA" dirty="0" smtClean="0"/>
              <a:t> </a:t>
            </a:r>
            <a:r>
              <a:rPr lang="uk-UA" dirty="0" err="1" smtClean="0"/>
              <a:t>санитарных</a:t>
            </a:r>
            <a:r>
              <a:rPr lang="uk-UA" dirty="0" smtClean="0"/>
              <a:t> норм по дозам </a:t>
            </a:r>
            <a:r>
              <a:rPr lang="uk-UA" dirty="0" err="1" smtClean="0"/>
              <a:t>УФР</a:t>
            </a:r>
            <a:r>
              <a:rPr lang="uk-UA" dirty="0" smtClean="0"/>
              <a:t>, </a:t>
            </a:r>
            <a:r>
              <a:rPr lang="ru-RU" dirty="0" smtClean="0"/>
              <a:t>привязанных</a:t>
            </a:r>
            <a:r>
              <a:rPr lang="uk-UA" dirty="0" smtClean="0"/>
              <a:t> </a:t>
            </a:r>
            <a:r>
              <a:rPr lang="ru-RU" dirty="0" smtClean="0"/>
              <a:t>к спектру.</a:t>
            </a:r>
          </a:p>
          <a:p>
            <a:r>
              <a:rPr lang="ru-RU" dirty="0"/>
              <a:t> </a:t>
            </a:r>
            <a:r>
              <a:rPr lang="ru-RU" dirty="0" smtClean="0"/>
              <a:t>     - </a:t>
            </a:r>
            <a:r>
              <a:rPr lang="ru-RU" dirty="0" err="1" smtClean="0"/>
              <a:t>бактериоцидное</a:t>
            </a:r>
            <a:r>
              <a:rPr lang="ru-RU" dirty="0" smtClean="0"/>
              <a:t> действие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- </a:t>
            </a:r>
            <a:r>
              <a:rPr lang="ru-RU" dirty="0" err="1" smtClean="0"/>
              <a:t>эритемное</a:t>
            </a:r>
            <a:r>
              <a:rPr lang="ru-RU" dirty="0" smtClean="0"/>
              <a:t> действие</a:t>
            </a:r>
          </a:p>
          <a:p>
            <a:r>
              <a:rPr lang="ru-RU" dirty="0"/>
              <a:t> </a:t>
            </a:r>
            <a:r>
              <a:rPr lang="ru-RU" dirty="0" smtClean="0"/>
              <a:t>     - образование витамина </a:t>
            </a:r>
            <a:r>
              <a:rPr lang="en-US" i="1" dirty="0" smtClean="0"/>
              <a:t>D</a:t>
            </a:r>
            <a:endParaRPr lang="ru-RU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Викладені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вище критичні зауваження до публікації [14], аналітичні матеріали інших авторів [6] та проведені нами дослідження дають підстави вважати, що твердження про бактерицидність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УФВ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як складової інсоляції приміщень [1] не має чіткого наукового обґрунтування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Ультрафіолетова складова сонячного випромінювання, що проходить через подвійне силікатне скло вікна протягом мінімально необхідної нормативної згідно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СН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№ 2605-82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]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тривалості інсоляції (2 години) 22 березня ні по спектральним, ні по енергетичним характеристикам не може ефективно бактерицидно діяти на мікрофлору в повітрі житлового приміщення і на внутрішніх його поверхнях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291" y="2074782"/>
            <a:ext cx="4686361" cy="16389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20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24" y="2799062"/>
            <a:ext cx="6619048" cy="240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6286" y="11080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 А психологическое воздействие?</a:t>
            </a:r>
          </a:p>
          <a:p>
            <a:r>
              <a:rPr lang="ru-RU" dirty="0"/>
              <a:t>3. Есть европейские нормы </a:t>
            </a:r>
            <a:endParaRPr lang="uk-UA" dirty="0"/>
          </a:p>
          <a:p>
            <a:endParaRPr lang="uk-UA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CEN European Daylight Standard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17037)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Daylight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Buildings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6286" y="524988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Но!</a:t>
            </a:r>
          </a:p>
        </p:txBody>
      </p:sp>
    </p:spTree>
    <p:extLst>
      <p:ext uri="{BB962C8B-B14F-4D97-AF65-F5344CB8AC3E}">
        <p14:creationId xmlns:p14="http://schemas.microsoft.com/office/powerpoint/2010/main" val="3293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38" y="763325"/>
            <a:ext cx="5593771" cy="58461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859" y="1094155"/>
            <a:ext cx="2238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CEN European Daylight Standard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17037)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Daylight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Buildings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2738" y="2695492"/>
            <a:ext cx="5593771" cy="1741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033" y="500931"/>
            <a:ext cx="669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Естественное освещение</a:t>
            </a:r>
          </a:p>
          <a:p>
            <a:endParaRPr lang="ru-RU" dirty="0"/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859" y="2353587"/>
            <a:ext cx="8221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можно сделать, выполнив расчеты освещенности в помещении на рабочей плоскости в течение года, используя временные шаги в один час или меньше. Для этого требуется использование подробной информации о дневном свете в районе строительства, как правило, это почасовая информация о распределении яркости по небу в течение типичного года.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также может быть оценено с использованием расчета коэффициентов дневного света по всей рабочей плоскости при пасмурном небе в соответствии со стандартом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 этом случае применяются следующие параметры: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минимальный нормативный коэффициент дневного света на рабочей плоскости 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нормативный коэффициент дневного света 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части рабочей плоскости, который должен рассматриваться как достаточное условие дневного освещения.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859" y="1094155"/>
            <a:ext cx="2238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CEN European Daylight Standard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17037)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Daylight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Buildings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91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588397"/>
            <a:ext cx="77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Velux Daylight Visualizer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2" y="957729"/>
            <a:ext cx="5772209" cy="4129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18" y="3444777"/>
            <a:ext cx="4400307" cy="32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80" y="313509"/>
            <a:ext cx="5453731" cy="3900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83" y="4388355"/>
            <a:ext cx="6683739" cy="2077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6286" y="524988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Но!</a:t>
            </a:r>
          </a:p>
        </p:txBody>
      </p:sp>
    </p:spTree>
    <p:extLst>
      <p:ext uri="{BB962C8B-B14F-4D97-AF65-F5344CB8AC3E}">
        <p14:creationId xmlns:p14="http://schemas.microsoft.com/office/powerpoint/2010/main" val="17473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7" y="58719"/>
            <a:ext cx="3683128" cy="1353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308" y="1411989"/>
            <a:ext cx="55993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000000"/>
                </a:solidFill>
              </a:rPr>
              <a:t>11 Сонячні теплонадходження</a:t>
            </a:r>
            <a:r>
              <a:rPr lang="uk-UA" sz="1400" dirty="0" smtClean="0">
                <a:solidFill>
                  <a:srgbClr val="000000"/>
                </a:solidFill>
              </a:rPr>
              <a:t>……………………………………………...</a:t>
            </a:r>
            <a:r>
              <a:rPr lang="uk-UA" sz="1400" dirty="0">
                <a:solidFill>
                  <a:srgbClr val="000000"/>
                </a:solidFill>
              </a:rPr>
              <a:t>	41 	</a:t>
            </a:r>
          </a:p>
          <a:p>
            <a:r>
              <a:rPr lang="uk-UA" sz="1400" dirty="0">
                <a:solidFill>
                  <a:srgbClr val="000000"/>
                </a:solidFill>
              </a:rPr>
              <a:t>11.1 Методика розрахунку……………………………………………….. 	41 	</a:t>
            </a:r>
          </a:p>
          <a:p>
            <a:r>
              <a:rPr lang="ru-RU" sz="1400" dirty="0">
                <a:solidFill>
                  <a:srgbClr val="000000"/>
                </a:solidFill>
              </a:rPr>
              <a:t>11.2 </a:t>
            </a:r>
            <a:r>
              <a:rPr lang="ru-RU" sz="1400" dirty="0" err="1">
                <a:solidFill>
                  <a:srgbClr val="000000"/>
                </a:solidFill>
              </a:rPr>
              <a:t>Загальні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сонячні</a:t>
            </a:r>
            <a:r>
              <a:rPr lang="ru-RU" sz="1400" dirty="0">
                <a:solidFill>
                  <a:srgbClr val="000000"/>
                </a:solidFill>
              </a:rPr>
              <a:t> теплонадходження</a:t>
            </a:r>
            <a:r>
              <a:rPr lang="ru-RU" sz="1400" dirty="0" smtClean="0">
                <a:solidFill>
                  <a:srgbClr val="000000"/>
                </a:solidFill>
              </a:rPr>
              <a:t>………………………………41 </a:t>
            </a:r>
            <a:r>
              <a:rPr lang="ru-RU" sz="1400" dirty="0">
                <a:solidFill>
                  <a:srgbClr val="000000"/>
                </a:solidFill>
              </a:rPr>
              <a:t>	</a:t>
            </a:r>
          </a:p>
          <a:p>
            <a:r>
              <a:rPr lang="ru-RU" sz="1400" dirty="0">
                <a:solidFill>
                  <a:srgbClr val="000000"/>
                </a:solidFill>
              </a:rPr>
              <a:t>11. 3 </a:t>
            </a:r>
            <a:r>
              <a:rPr lang="ru-RU" sz="1400" dirty="0" err="1">
                <a:solidFill>
                  <a:srgbClr val="000000"/>
                </a:solidFill>
              </a:rPr>
              <a:t>Елементи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сонячних</a:t>
            </a:r>
            <a:r>
              <a:rPr lang="ru-RU" sz="1400" dirty="0">
                <a:solidFill>
                  <a:srgbClr val="000000"/>
                </a:solidFill>
              </a:rPr>
              <a:t> теплонадходжень</a:t>
            </a:r>
            <a:r>
              <a:rPr lang="ru-RU" sz="1400" dirty="0" smtClean="0">
                <a:solidFill>
                  <a:srgbClr val="000000"/>
                </a:solidFill>
              </a:rPr>
              <a:t>…………………………  42 </a:t>
            </a:r>
            <a:r>
              <a:rPr lang="ru-RU" sz="1400" dirty="0">
                <a:solidFill>
                  <a:srgbClr val="000000"/>
                </a:solidFill>
              </a:rPr>
              <a:t>	</a:t>
            </a:r>
          </a:p>
          <a:p>
            <a:r>
              <a:rPr lang="uk-UA" sz="1400" dirty="0">
                <a:solidFill>
                  <a:srgbClr val="000000"/>
                </a:solidFill>
              </a:rPr>
              <a:t>11.4 Елементи затінення…………………………………………………. 	47 </a:t>
            </a:r>
            <a:endParaRPr lang="uk-UA" sz="1400" dirty="0" smtClean="0">
              <a:solidFill>
                <a:srgbClr val="000000"/>
              </a:solidFill>
            </a:endParaRPr>
          </a:p>
          <a:p>
            <a:r>
              <a:rPr lang="ru-RU" sz="1400" dirty="0"/>
              <a:t>11.5 Теплове </a:t>
            </a:r>
            <a:r>
              <a:rPr lang="ru-RU" sz="1400" dirty="0" err="1"/>
              <a:t>випромінювання</a:t>
            </a:r>
            <a:r>
              <a:rPr lang="ru-RU" sz="1400" dirty="0"/>
              <a:t> в атмосферу</a:t>
            </a:r>
            <a:r>
              <a:rPr lang="ru-RU" sz="1400" dirty="0" smtClean="0"/>
              <a:t>…………………………  58 </a:t>
            </a:r>
            <a:r>
              <a:rPr lang="ru-RU" sz="1400" dirty="0"/>
              <a:t>	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814388"/>
            <a:ext cx="4179887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307975" y="1011238"/>
            <a:ext cx="8645525" cy="5651500"/>
          </a:xfrm>
        </p:spPr>
        <p:txBody>
          <a:bodyPr/>
          <a:lstStyle/>
          <a:p>
            <a:pPr marL="0" indent="0">
              <a:buFont typeface="Monotype Sorts"/>
              <a:buNone/>
            </a:pPr>
            <a:r>
              <a:rPr lang="ru-RU" sz="1600" b="1" smtClean="0"/>
              <a:t>Визначення раціонального опору теплопередачі  вікон </a:t>
            </a:r>
          </a:p>
          <a:p>
            <a:pPr marL="0" indent="0">
              <a:buFont typeface="Monotype Sorts"/>
              <a:buNone/>
            </a:pPr>
            <a:r>
              <a:rPr lang="ru-RU" sz="1600" b="1" smtClean="0"/>
              <a:t>залежно від орієнтації при </a:t>
            </a:r>
            <a:r>
              <a:rPr lang="en-US" sz="1600" b="1" i="1" smtClean="0"/>
              <a:t>g = </a:t>
            </a:r>
            <a:r>
              <a:rPr lang="en-US" sz="1600" b="1" smtClean="0"/>
              <a:t>50% </a:t>
            </a:r>
            <a:r>
              <a:rPr lang="uk-UA" sz="1600" b="1" smtClean="0"/>
              <a:t>для м. Києва</a:t>
            </a:r>
            <a:endParaRPr lang="uk-UA" sz="160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15950" y="477043"/>
            <a:ext cx="8229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lang="uk-UA" dirty="0">
                <a:solidFill>
                  <a:srgbClr val="0000CC"/>
                </a:solidFill>
              </a:rPr>
              <a:t>2.2.1. Об’ємно-планувальні рішення</a:t>
            </a:r>
            <a:endParaRPr kumimoji="1" lang="ru-RU" b="1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916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0" y="433388"/>
            <a:ext cx="9144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224501" y="0"/>
            <a:ext cx="7728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b="1" dirty="0" smtClean="0">
                <a:solidFill>
                  <a:srgbClr val="0000CC"/>
                </a:solidFill>
                <a:latin typeface="Arial" pitchFamily="34" charset="0"/>
              </a:rPr>
              <a:t>2.2. Загальні принципи проектування енергоефективних будинків</a:t>
            </a:r>
            <a:endParaRPr lang="uk-UA" b="1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9"/>
          <a:stretch>
            <a:fillRect/>
          </a:stretch>
        </p:blipFill>
        <p:spPr bwMode="auto">
          <a:xfrm>
            <a:off x="307975" y="1646238"/>
            <a:ext cx="494506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1" t="8659" b="3094"/>
          <a:stretch>
            <a:fillRect/>
          </a:stretch>
        </p:blipFill>
        <p:spPr bwMode="auto">
          <a:xfrm>
            <a:off x="6208713" y="828675"/>
            <a:ext cx="2636837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24" y="299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По </a:t>
            </a:r>
            <a:r>
              <a:rPr lang="uk-UA" b="1" dirty="0" err="1">
                <a:solidFill>
                  <a:srgbClr val="FF0000"/>
                </a:solidFill>
              </a:rPr>
              <a:t>ДБН</a:t>
            </a:r>
            <a:r>
              <a:rPr lang="uk-UA" b="1" dirty="0">
                <a:solidFill>
                  <a:srgbClr val="FF0000"/>
                </a:solidFill>
              </a:rPr>
              <a:t> 31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25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98450" y="854075"/>
            <a:ext cx="46307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При расчёте </a:t>
            </a:r>
            <a:r>
              <a:rPr lang="en-US" altLang="ru-RU" i="1"/>
              <a:t>F</a:t>
            </a:r>
            <a:r>
              <a:rPr lang="en-US" altLang="ru-RU" i="1" baseline="-25000"/>
              <a:t>hor </a:t>
            </a:r>
            <a:r>
              <a:rPr lang="ru-RU" altLang="ru-RU"/>
              <a:t>были приняты следующие допущения:</a:t>
            </a:r>
            <a:endParaRPr lang="uk-UA" altLang="ru-RU"/>
          </a:p>
          <a:p>
            <a:pPr eaLnBrk="1" hangingPunct="1"/>
            <a:r>
              <a:rPr lang="ru-RU" altLang="ru-RU"/>
              <a:t>- прямая </a:t>
            </a:r>
            <a:r>
              <a:rPr lang="en-US" altLang="ru-RU" i="1"/>
              <a:t>S </a:t>
            </a:r>
            <a:r>
              <a:rPr lang="ru-RU" altLang="ru-RU"/>
              <a:t>и рассеянная </a:t>
            </a:r>
            <a:r>
              <a:rPr lang="en-US" altLang="ru-RU"/>
              <a:t> </a:t>
            </a:r>
            <a:r>
              <a:rPr lang="en-US" altLang="ru-RU" i="1"/>
              <a:t>D </a:t>
            </a:r>
            <a:r>
              <a:rPr lang="ru-RU" altLang="ru-RU"/>
              <a:t>радиация поступает от неба выше экранирующего здания;</a:t>
            </a:r>
            <a:endParaRPr lang="uk-UA" altLang="ru-RU"/>
          </a:p>
          <a:p>
            <a:pPr eaLnBrk="1" hangingPunct="1"/>
            <a:r>
              <a:rPr lang="ru-RU" altLang="ru-RU"/>
              <a:t>- экранирующее здание отражает 50% падающей на него рассеянной радиации</a:t>
            </a:r>
            <a:r>
              <a:rPr lang="en-US" altLang="ru-RU"/>
              <a:t> </a:t>
            </a:r>
            <a:r>
              <a:rPr lang="en-US" altLang="ru-RU" i="1"/>
              <a:t>D</a:t>
            </a:r>
            <a:r>
              <a:rPr lang="en-US" altLang="ru-RU" i="1" baseline="30000"/>
              <a:t>||</a:t>
            </a:r>
            <a:r>
              <a:rPr lang="ru-RU" altLang="ru-RU"/>
              <a:t>;</a:t>
            </a:r>
            <a:endParaRPr lang="uk-UA" altLang="ru-RU"/>
          </a:p>
          <a:p>
            <a:pPr eaLnBrk="1" hangingPunct="1"/>
            <a:r>
              <a:rPr lang="ru-RU" altLang="ru-RU"/>
              <a:t>- отраженная от земной поверхности радиация </a:t>
            </a:r>
            <a:r>
              <a:rPr lang="en-US" altLang="ru-RU" i="1"/>
              <a:t>R </a:t>
            </a:r>
            <a:r>
              <a:rPr lang="ru-RU" altLang="ru-RU"/>
              <a:t>полностью поступает на облучаемую поверхность. </a:t>
            </a:r>
            <a:endParaRPr lang="uk-UA" altLang="ru-RU"/>
          </a:p>
          <a:p>
            <a:pPr eaLnBrk="1" hangingPunct="1"/>
            <a:r>
              <a:rPr lang="ru-RU" altLang="ru-RU"/>
              <a:t>В этом случае расчётная формула имеет вид:</a:t>
            </a:r>
            <a:endParaRPr lang="uk-UA" altLang="ru-RU"/>
          </a:p>
          <a:p>
            <a:pPr eaLnBrk="1" hangingPunct="1"/>
            <a:endParaRPr lang="uk-UA" altLang="ru-RU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835025"/>
            <a:ext cx="40116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1375"/>
            <a:ext cx="76946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98450" y="854075"/>
            <a:ext cx="46307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При расчёте </a:t>
            </a:r>
            <a:r>
              <a:rPr lang="en-US" altLang="ru-RU" i="1"/>
              <a:t>F</a:t>
            </a:r>
            <a:r>
              <a:rPr lang="en-US" altLang="ru-RU" i="1" baseline="-25000"/>
              <a:t>ov</a:t>
            </a:r>
            <a:r>
              <a:rPr lang="en-US" altLang="ru-RU" baseline="-25000"/>
              <a:t> </a:t>
            </a:r>
            <a:r>
              <a:rPr lang="ru-RU" altLang="ru-RU"/>
              <a:t>считалось, что:</a:t>
            </a:r>
            <a:endParaRPr lang="uk-UA" altLang="ru-RU"/>
          </a:p>
          <a:p>
            <a:pPr eaLnBrk="1" hangingPunct="1"/>
            <a:r>
              <a:rPr lang="ru-RU" altLang="ru-RU"/>
              <a:t>- прямая </a:t>
            </a:r>
            <a:r>
              <a:rPr lang="en-US" altLang="ru-RU" i="1"/>
              <a:t>S </a:t>
            </a:r>
            <a:r>
              <a:rPr lang="ru-RU" altLang="ru-RU"/>
              <a:t>и рассеянная </a:t>
            </a:r>
            <a:r>
              <a:rPr lang="en-US" altLang="ru-RU" i="1"/>
              <a:t>D </a:t>
            </a:r>
            <a:r>
              <a:rPr lang="ru-RU" altLang="ru-RU"/>
              <a:t>радиация поступает от неба ниже свеса;</a:t>
            </a:r>
            <a:endParaRPr lang="uk-UA" altLang="ru-RU"/>
          </a:p>
          <a:p>
            <a:pPr eaLnBrk="1" hangingPunct="1"/>
            <a:r>
              <a:rPr lang="ru-RU" altLang="ru-RU"/>
              <a:t>- от свеса отражается 50% радиации</a:t>
            </a:r>
            <a:r>
              <a:rPr lang="en-US" altLang="ru-RU"/>
              <a:t> </a:t>
            </a:r>
            <a:r>
              <a:rPr lang="en-US" altLang="ru-RU" i="1"/>
              <a:t>Q</a:t>
            </a:r>
            <a:r>
              <a:rPr lang="ru-RU" altLang="ru-RU"/>
              <a:t>, поступающей на него от земной поверхности (при этом, считается, что земная поверхность освещается только половиной неба);</a:t>
            </a:r>
            <a:endParaRPr lang="uk-UA" altLang="ru-RU"/>
          </a:p>
          <a:p>
            <a:pPr eaLnBrk="1" hangingPunct="1"/>
            <a:r>
              <a:rPr lang="ru-RU" altLang="ru-RU"/>
              <a:t>- отраженная от земной поверхности радиация </a:t>
            </a:r>
            <a:r>
              <a:rPr lang="en-US" altLang="ru-RU" i="1"/>
              <a:t>R </a:t>
            </a:r>
            <a:r>
              <a:rPr lang="ru-RU" altLang="ru-RU"/>
              <a:t>полностью поступает на облучаемую поверхность. </a:t>
            </a:r>
            <a:endParaRPr lang="uk-UA" altLang="ru-RU"/>
          </a:p>
          <a:p>
            <a:pPr eaLnBrk="1" hangingPunct="1"/>
            <a:r>
              <a:rPr lang="ru-RU" altLang="ru-RU"/>
              <a:t>В этом случае расчётная формула имеет вид:</a:t>
            </a:r>
            <a:endParaRPr lang="uk-UA" altLang="ru-RU"/>
          </a:p>
          <a:p>
            <a:pPr eaLnBrk="1" hangingPunct="1"/>
            <a:endParaRPr lang="uk-UA" altLang="ru-RU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678363"/>
            <a:ext cx="8066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96913"/>
            <a:ext cx="22510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98450" y="854075"/>
            <a:ext cx="8596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Для рёбер расчётная формула имеет вид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</a:t>
            </a:r>
            <a:endParaRPr lang="uk-UA" altLang="ru-RU"/>
          </a:p>
          <a:p>
            <a:pPr eaLnBrk="1" hangingPunct="1"/>
            <a:r>
              <a:rPr lang="ru-RU" altLang="ru-RU"/>
              <a:t>где  </a:t>
            </a:r>
            <a:r>
              <a:rPr lang="en-US" altLang="ru-RU" i="1"/>
              <a:t>D</a:t>
            </a:r>
            <a:r>
              <a:rPr lang="en-US" altLang="ru-RU" baseline="30000">
                <a:sym typeface="Symbol" panose="05050102010706020507" pitchFamily="18" charset="2"/>
              </a:rPr>
              <a:t></a:t>
            </a:r>
            <a:r>
              <a:rPr lang="en-US" altLang="ru-RU"/>
              <a:t> </a:t>
            </a:r>
            <a:r>
              <a:rPr lang="ru-RU" altLang="ru-RU"/>
              <a:t>– энергетическая освещенность ребра рассеянной солнечной радиацией, Вт/м</a:t>
            </a:r>
            <a:r>
              <a:rPr lang="ru-RU" altLang="ru-RU" baseline="30000"/>
              <a:t>2</a:t>
            </a:r>
            <a:r>
              <a:rPr lang="ru-RU" altLang="ru-RU"/>
              <a:t>;</a:t>
            </a:r>
            <a:endParaRPr lang="uk-UA" altLang="ru-RU"/>
          </a:p>
          <a:p>
            <a:pPr eaLnBrk="1" hangingPunct="1"/>
            <a:r>
              <a:rPr lang="ru-RU" altLang="ru-RU"/>
              <a:t>       </a:t>
            </a:r>
            <a:r>
              <a:rPr lang="en-US" altLang="ru-RU" i="1"/>
              <a:t>R</a:t>
            </a:r>
            <a:r>
              <a:rPr lang="ru-RU" altLang="ru-RU" baseline="30000">
                <a:sym typeface="Symbol" panose="05050102010706020507" pitchFamily="18" charset="2"/>
              </a:rPr>
              <a:t></a:t>
            </a:r>
            <a:r>
              <a:rPr lang="ru-RU" altLang="ru-RU"/>
              <a:t> – энергетическая освещенность ребра отраженной от земной поверхности радиацией, Вт/м</a:t>
            </a:r>
            <a:r>
              <a:rPr lang="ru-RU" altLang="ru-RU" baseline="30000"/>
              <a:t>2</a:t>
            </a:r>
            <a:r>
              <a:rPr lang="ru-RU" altLang="ru-RU"/>
              <a:t>.</a:t>
            </a:r>
            <a:endParaRPr lang="uk-UA" altLang="ru-RU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4150"/>
            <a:ext cx="88852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583113"/>
            <a:ext cx="40338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452938"/>
            <a:ext cx="40830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68288" y="735013"/>
            <a:ext cx="86772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Предлагаемый метод определения коэффициента затенения является дальнейшим совершенствованием комплексных солнечных карт.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Идея нашего метода заключается в нанесении на солнечную карту для плоскости соответствующей ориентации 100 точек, которые распределены по карте в соответствии с вкладом элементарных участков неба в энергетическую освещенность этой плоскости.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Такие энергетические карты должны быть построены отдельно для прямой и рассеянной радиации.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Отражённую радиацию от каждого отдельного объекта можно считать равномерно яркой, а яркость определять как произведение энергетической освещенности этой поверхности на её альбедо.</a:t>
            </a:r>
            <a:endParaRPr lang="uk-UA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Энергетические карты в настоящее время построены для архитектурно-строительных климатических районов Украины.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Карты построены отдельно для периода отопления и периода перегрева для вертикальных плоскостей восьми ориентаций: С, СВ, В, ЮВ, Ю, ЮЗ, З, СЗ.</a:t>
            </a: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235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96900"/>
            <a:ext cx="578167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" y="4543425"/>
            <a:ext cx="2733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климатический район</a:t>
            </a:r>
            <a:endParaRPr lang="uk-UA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935413" y="893763"/>
            <a:ext cx="446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    прямая солнечная радиация</a:t>
            </a: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0071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14300" y="4543425"/>
            <a:ext cx="2733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климатический район</a:t>
            </a:r>
            <a:endParaRPr lang="uk-UA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46100"/>
            <a:ext cx="53705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935413" y="825500"/>
            <a:ext cx="446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    прямая солнечная радиация</a:t>
            </a: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6299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27050"/>
            <a:ext cx="6450012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4300" y="5010150"/>
            <a:ext cx="2733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расчёта</a:t>
            </a:r>
          </a:p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затенения</a:t>
            </a:r>
            <a:endParaRPr lang="uk-UA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95338" y="76200"/>
            <a:ext cx="767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Стационарные солнцезащитные устройства и затенения</a:t>
            </a:r>
            <a:endParaRPr lang="uk-UA" altLang="ru-RU" b="1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1175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2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786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Monotype Sorts</vt:lpstr>
      <vt:lpstr>Symbol</vt:lpstr>
      <vt:lpstr>Times New Roman</vt:lpstr>
      <vt:lpstr>TimesNewRoman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15</cp:revision>
  <dcterms:created xsi:type="dcterms:W3CDTF">2020-09-02T15:06:50Z</dcterms:created>
  <dcterms:modified xsi:type="dcterms:W3CDTF">2020-09-03T06:04:54Z</dcterms:modified>
</cp:coreProperties>
</file>