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4" r:id="rId26"/>
    <p:sldId id="273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6" r:id="rId47"/>
    <p:sldId id="297" r:id="rId48"/>
    <p:sldId id="298" r:id="rId49"/>
    <p:sldId id="294" r:id="rId50"/>
    <p:sldId id="295" r:id="rId5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226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830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80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254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323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830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34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167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044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59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877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5E89-A80E-48A9-ABA0-51AB64851F7A}" type="datetimeFigureOut">
              <a:rPr lang="uk-UA" smtClean="0"/>
              <a:t>28.01.2020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E1DB5-054E-44AD-BBB6-BA96D2DB0BB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67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80%D0%B8%D1%80%D0%BE%D0%B4%D0%BD%D0%B5_%D1%81%D0%B5%D1%80%D0%B5%D0%B4%D0%BE%D0%B2%D0%B8%D1%89%D0%B5" TargetMode="External"/><Relationship Id="rId2" Type="http://schemas.openxmlformats.org/officeDocument/2006/relationships/hyperlink" Target="https://uk.wikipedia.org/wiki/%D0%A1%D1%82%D0%B0%D0%BB%D0%B8%D0%B9_%D1%80%D0%BE%D0%B7%D0%B2%D0%B8%D1%82%D0%BE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F%D1%80%D0%B8%D1%80%D0%BE%D0%B4%D0%BD%D0%BE-%D1%80%D0%B5%D1%81%D1%83%D1%80%D1%81%D0%BD%D0%B8%D0%B9_%D0%BF%D0%BE%D1%82%D0%B5%D0%BD%D1%86%D1%96%D0%B0%D0%BB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5%D1%80%D0%B5%D0%B4%D0%BE%D0%B2%D0%B8%D1%89%D0%B5_%D0%BF%D1%80%D0%BE%D0%B6%D0%B8%D0%B2%D0%B0%D0%BD%D0%BD%D1%8F" TargetMode="External"/><Relationship Id="rId3" Type="http://schemas.openxmlformats.org/officeDocument/2006/relationships/hyperlink" Target="https://uk.wikipedia.org/w/index.php?title=%D0%9C%D0%B0%D1%82%D0%B5%D1%80%D1%96%D0%B0%D0%BB%D1%8C%D0%BD%D0%B5_%D0%B1%D0%BB%D0%B0%D0%B3%D0%BE&amp;action=edit&amp;redlink=1" TargetMode="External"/><Relationship Id="rId7" Type="http://schemas.openxmlformats.org/officeDocument/2006/relationships/hyperlink" Target="https://uk.wikipedia.org/w/index.php?title=%D0%A1%D1%83%D1%81%D0%BF%D1%96%D0%BB%D1%8C%D0%BD%D0%B8%D0%B9_%D0%BF%D1%80%D0%BE%D0%B3%D1%80%D0%B5%D1%81&amp;action=edit&amp;redlink=1" TargetMode="External"/><Relationship Id="rId2" Type="http://schemas.openxmlformats.org/officeDocument/2006/relationships/hyperlink" Target="https://uk.wikipedia.org/wiki/%D0%9B%D1%8E%D0%B4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9E%D1%85%D0%BE%D1%80%D0%BE%D0%BD%D0%B0_%D1%82%D0%B0_%D0%B5%D0%BA%D0%BE%D0%BD%D0%BE%D0%BC%D0%BD%D0%B5_%D0%B2%D0%B8%D0%BA%D0%BE%D1%80%D0%B8%D1%81%D1%82%D0%B0%D0%BD%D0%BD%D1%8F_%D1%97%D1%97_%D1%80%D0%B5%D1%81%D1%83%D1%80%D1%81%D1%96%D0%B2&amp;action=edit&amp;redlink=1" TargetMode="External"/><Relationship Id="rId11" Type="http://schemas.openxmlformats.org/officeDocument/2006/relationships/hyperlink" Target="https://uk.wikipedia.org/w/index.php?title=%D0%97%D0%B1%D0%B5%D1%80%D0%B5%D0%B6%D0%B5%D0%BD%D0%BD%D1%8F_%D0%B7%D0%B4%D0%BE%D1%80%D0%BE%D0%B2%27%D1%8F&amp;action=edit&amp;redlink=1" TargetMode="External"/><Relationship Id="rId5" Type="http://schemas.openxmlformats.org/officeDocument/2006/relationships/hyperlink" Target="https://uk.wikipedia.org/wiki/%D0%9F%D1%80%D0%B8%D1%80%D0%BE%D0%B4%D0%B0" TargetMode="External"/><Relationship Id="rId10" Type="http://schemas.openxmlformats.org/officeDocument/2006/relationships/hyperlink" Target="https://uk.wikipedia.org/w/index.php?title=%D0%A0%D0%BE%D0%B7%D0%B2%D0%B8%D1%82%D0%BE%D0%BA_%D0%B3%D0%BE%D1%81%D0%BF%D0%BE%D0%B4%D0%B0%D1%80%D1%81%D1%82%D0%B2%D0%B0&amp;action=edit&amp;redlink=1" TargetMode="External"/><Relationship Id="rId4" Type="http://schemas.openxmlformats.org/officeDocument/2006/relationships/hyperlink" Target="https://uk.wikipedia.org/wiki/%D0%9F%D1%80%D0%BE%D0%B4%D1%83%D0%BA%D1%82%D0%B8%D0%B2%D0%BD%D1%96%D1%81%D1%82%D1%8C" TargetMode="External"/><Relationship Id="rId9" Type="http://schemas.openxmlformats.org/officeDocument/2006/relationships/hyperlink" Target="https://uk.wikipedia.org/wiki/%D0%92%D1%96%D0%B4%D1%82%D0%B2%D0%BE%D1%80%D0%B5%D0%BD%D0%BD%D1%8F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/index.php?title=%D0%92%D0%B8%D1%87%D0%B5%D1%80%D0%BF%D0%B0%D0%BD%D0%BD%D1%8F_%D0%BF%D1%80%D0%B8%D1%80%D0%BE%D0%B4%D0%BD%D0%B8%D1%85_%D1%80%D0%B5%D1%81%D1%83%D1%80%D1%81%D1%96%D0%B2&amp;action=edit&amp;redlink=1" TargetMode="External"/><Relationship Id="rId2" Type="http://schemas.openxmlformats.org/officeDocument/2006/relationships/hyperlink" Target="https://uk.wikipedia.org/wiki/%D0%90%D0%BD%D1%82%D1%80%D0%BE%D0%BF%D0%BE%D0%B3%D0%B5%D0%BD%D0%BD%D1%96_%D1%84%D0%B0%D0%BA%D1%82%D0%BE%D1%80%D0%B8_%D1%81%D0%B5%D1%80%D0%B5%D0%B4%D0%BE%D0%B2%D0%B8%D1%89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7%D0%B0%D0%B1%D1%80%D1%83%D0%B4%D0%BD%D0%B5%D0%BD%D0%BD%D1%8F_%D0%B4%D0%BE%D0%B2%D0%BA%D1%96%D0%BB%D0%BB%D1%8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F%D1%80%D0%B8%D1%80%D0%BE%D0%B4%D0%BD%D1%96_%D1%80%D0%B5%D1%81%D1%83%D1%80%D1%81%D0%B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0%BE%D0%BB%D1%96%D1%82%D0%B8%D1%87%D0%BD%D0%B0_%D1%81%D0%B8%D1%81%D1%82%D0%B5%D0%BC%D0%B0" TargetMode="External"/><Relationship Id="rId2" Type="http://schemas.openxmlformats.org/officeDocument/2006/relationships/hyperlink" Target="https://uk.wikipedia.org/wiki/19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2%D0%B5%D1%85%D0%BD%D0%BE%D0%BB%D0%BE%D0%B3%D1%96%D1%87%D0%BD%D0%B0_%D1%81%D0%B8%D1%81%D1%82%D0%B5%D0%BC%D0%B0" TargetMode="External"/><Relationship Id="rId5" Type="http://schemas.openxmlformats.org/officeDocument/2006/relationships/hyperlink" Target="https://uk.wikipedia.org/wiki/%D0%A1%D0%BE%D1%86%D1%96%D0%B0%D0%BB%D1%8C%D0%BD%D0%B0_%D1%81%D0%B8%D1%81%D1%82%D0%B5%D0%BC%D0%B0" TargetMode="External"/><Relationship Id="rId4" Type="http://schemas.openxmlformats.org/officeDocument/2006/relationships/hyperlink" Target="https://uk.wikipedia.org/wiki/%D0%95%D0%BA%D0%BE%D0%BD%D0%BE%D0%BC%D1%96%D1%87%D0%BD%D0%B0_%D1%81%D0%B8%D1%81%D1%82%D0%B5%D0%BC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5%D1%96%D0%BB%D1%8C%D1%87%D0%B5%D0%B2%D1%81%D1%8C%D0%BA%D0%B8%D0%B9_%D0%92%D0%B0%D0%BB%D0%B5%D0%BD%D1%82%D0%B8%D0%BD_%D0%9A%D0%B8%D1%80%D0%B8%D0%BB%D0%BE%D0%B2%D0%B8%D1%87" TargetMode="External"/><Relationship Id="rId2" Type="http://schemas.openxmlformats.org/officeDocument/2006/relationships/hyperlink" Target="https://uk.wikipedia.org/wiki/%D0%94%D0%B0%D0%BD%D0%B8%D0%BB%D0%B8%D1%88%D0%B8%D0%BD_%D0%91%D0%BE%D0%B3%D0%B4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93%D0%BB%D0%BE%D0%B1%D0%B0%D0%BB%D1%8C%D0%BD%D0%BE%D0%B5_%D1%81%D0%BE%D0%B7%D0%BD%D0%B0%D0%BD%D0%B8%D0%B5&amp;action=edit&amp;redlink=1" TargetMode="External"/><Relationship Id="rId5" Type="http://schemas.openxmlformats.org/officeDocument/2006/relationships/hyperlink" Target="http://www.nbuv.gov.ua/portal/Soc_Gum/Mre/2010_1/1_3.pdf" TargetMode="External"/><Relationship Id="rId4" Type="http://schemas.openxmlformats.org/officeDocument/2006/relationships/hyperlink" Target="http://www.irbis-nbuv.gov.ua/cgi-bin/irbis64r_81/cgiirbis_64.exe?C21COM=2&amp;I21DBN=VFEIR&amp;P21DBN=VFEIR&amp;Z21ID=&amp;IMAGE_FILE_DOWNLOAD=1&amp;Image_file_name=DOC%2FREP0000692%2E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Закони економіки природи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2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1. </a:t>
            </a:r>
            <a:r>
              <a:rPr lang="uk-UA" b="1" i="1" dirty="0" smtClean="0">
                <a:solidFill>
                  <a:srgbClr val="FF0000"/>
                </a:solidFill>
              </a:rPr>
              <a:t>Закон загального зв'язку предметів і явищ (закон внутрішньої динамічної рівноваги),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 згідно з яким речовини, енергія, інформація і динамічні якості окремих екологічних систем та їх ієрархії тісно взаємопов'язані. Будь-яка зміна одного з цих показників викликає супутні функціонально-структурні зміни, що зберігають загальну суму матеріально-енергетичних, інформаційних і динамічних якостей екосистем, де ці зміни відбуваються, або в їх ієрархії.</a:t>
            </a:r>
          </a:p>
          <a:p>
            <a:r>
              <a:rPr lang="uk-UA" dirty="0"/>
              <a:t>Із загальної закономірності випливають слідства:</a:t>
            </a:r>
          </a:p>
          <a:p>
            <a:r>
              <a:rPr lang="uk-UA" dirty="0"/>
              <a:t>• будь-яка зміна в екосистемі неминуче призводить до розвитку природних </a:t>
            </a:r>
            <a:r>
              <a:rPr lang="uk-UA" b="1" i="1" dirty="0"/>
              <a:t>ланцюгових реакції,</a:t>
            </a:r>
            <a:r>
              <a:rPr lang="uk-UA" dirty="0"/>
              <a:t> спрямованих на нейтралізацію зміни;</a:t>
            </a:r>
          </a:p>
          <a:p>
            <a:r>
              <a:rPr lang="uk-UA" dirty="0"/>
              <a:t>• залежність між компонентами екосистем носить </a:t>
            </a:r>
            <a:r>
              <a:rPr lang="uk-UA" b="1" i="1" dirty="0"/>
              <a:t>нелінійний характер,</a:t>
            </a:r>
            <a:r>
              <a:rPr lang="uk-UA" dirty="0"/>
              <a:t> тобто незначна зміна одного з компонентів системи може викликати істотні (сильні) відхилення в інших складових;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575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 </a:t>
            </a:r>
            <a:r>
              <a:rPr lang="ru-RU" b="1" i="1" dirty="0" err="1"/>
              <a:t>незворотний</a:t>
            </a:r>
            <a:r>
              <a:rPr lang="ru-RU" b="1" i="1" dirty="0"/>
              <a:t> характер</a:t>
            </a:r>
            <a:r>
              <a:rPr lang="ru-RU" dirty="0"/>
              <a:t> </a:t>
            </a:r>
            <a:r>
              <a:rPr lang="ru-RU" dirty="0" err="1"/>
              <a:t>змін</a:t>
            </a:r>
            <a:r>
              <a:rPr lang="ru-RU" dirty="0"/>
              <a:t> у великих </a:t>
            </a:r>
            <a:r>
              <a:rPr lang="ru-RU" dirty="0" err="1"/>
              <a:t>екосистемах</a:t>
            </a:r>
            <a:r>
              <a:rPr lang="ru-RU" dirty="0"/>
              <a:t> (</a:t>
            </a:r>
            <a:r>
              <a:rPr lang="ru-RU" dirty="0" err="1"/>
              <a:t>біосфері</a:t>
            </a:r>
            <a:r>
              <a:rPr lang="ru-RU" dirty="0"/>
              <a:t>) - </a:t>
            </a:r>
            <a:r>
              <a:rPr lang="ru-RU" dirty="0" err="1"/>
              <a:t>перехід</a:t>
            </a:r>
            <a:r>
              <a:rPr lang="ru-RU" dirty="0"/>
              <a:t> на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еволюційний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так </a:t>
            </a:r>
            <a:r>
              <a:rPr lang="ru-RU" dirty="0" err="1"/>
              <a:t>зване</a:t>
            </a:r>
            <a:r>
              <a:rPr lang="ru-RU" dirty="0"/>
              <a:t> </a:t>
            </a:r>
            <a:r>
              <a:rPr lang="ru-RU" b="1" i="1" dirty="0"/>
              <a:t>правило одного </a:t>
            </a:r>
            <a:r>
              <a:rPr lang="ru-RU" b="1" i="1" dirty="0" err="1"/>
              <a:t>відсотка</a:t>
            </a:r>
            <a:r>
              <a:rPr lang="ru-RU" dirty="0"/>
              <a:t> (</a:t>
            </a:r>
            <a:r>
              <a:rPr lang="ru-RU" dirty="0" err="1"/>
              <a:t>деякий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норматив </a:t>
            </a:r>
            <a:r>
              <a:rPr lang="ru-RU" dirty="0" err="1"/>
              <a:t>допустимості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у </a:t>
            </a:r>
            <a:r>
              <a:rPr lang="ru-RU" dirty="0" err="1"/>
              <a:t>функціонуванні</a:t>
            </a:r>
            <a:r>
              <a:rPr lang="ru-RU" dirty="0"/>
              <a:t> великих </a:t>
            </a:r>
            <a:r>
              <a:rPr lang="ru-RU" dirty="0" err="1"/>
              <a:t>екосистем</a:t>
            </a:r>
            <a:r>
              <a:rPr lang="ru-RU" dirty="0"/>
              <a:t>),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</a:t>
            </a:r>
            <a:r>
              <a:rPr lang="ru-RU" dirty="0" smtClean="0"/>
              <a:t>межах 1% </a:t>
            </a:r>
            <a:r>
              <a:rPr lang="ru-RU" dirty="0" err="1"/>
              <a:t>Виводить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 </a:t>
            </a:r>
            <a:r>
              <a:rPr lang="ru-RU" dirty="0" err="1"/>
              <a:t>рівноважного</a:t>
            </a:r>
            <a:r>
              <a:rPr lang="ru-RU" dirty="0"/>
              <a:t> стану,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руйнує</a:t>
            </a:r>
            <a:r>
              <a:rPr lang="ru-RU" dirty="0"/>
              <a:t>. </a:t>
            </a:r>
            <a:r>
              <a:rPr lang="ru-RU" dirty="0" err="1"/>
              <a:t>Виняток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: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енергетика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0,2-0,5%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без </a:t>
            </a:r>
            <a:r>
              <a:rPr lang="ru-RU" dirty="0" err="1"/>
              <a:t>катастрофічних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ліміт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4233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2. Закон збереження речовини та енергії</a:t>
            </a:r>
            <a:r>
              <a:rPr lang="uk-UA" dirty="0" smtClean="0">
                <a:solidFill>
                  <a:srgbClr val="FF0000"/>
                </a:solidFill>
              </a:rPr>
              <a:t> 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 smtClean="0"/>
              <a:t>• </a:t>
            </a:r>
            <a:r>
              <a:rPr lang="uk-UA" b="1" i="1" dirty="0"/>
              <a:t>закон розвитку природної системи за рахунок навколишнього її середовища.</a:t>
            </a:r>
            <a:r>
              <a:rPr lang="uk-UA" dirty="0"/>
              <a:t> Це означає, що будь-яка природна система може розвиватися тільки за рахунок використання матеріально-енергетичних та інформаційних можливостей навколишнього її середовища. Таким чином, абсолютно ізольований саморозвиток неможливо, тому неможливо і абсолютно безвідходне виробництво;</a:t>
            </a:r>
          </a:p>
          <a:p>
            <a:r>
              <a:rPr lang="uk-UA" b="1" i="1" dirty="0"/>
              <a:t>• закон непереборності відходів або побічних впливів,</a:t>
            </a:r>
            <a:r>
              <a:rPr lang="uk-UA" dirty="0"/>
              <a:t> згідно з яким будь-яка господарська діяльність призводить до виникнення відходів або побічних ефектів. Вони можуть бути переведені з однієї форми в іншу або переміщені в просторі, але в принципі непереборні.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30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</a:rPr>
              <a:t>Закон економії ентропії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 стосується ефективності функціонування біологічних систем. З нього випливає принцип мінімуму дисипації (розсіювання), який відноситься як до енергії, так і до інформації. В економіці він реалізує стратегію цивілізованої економічної свободи у взаємодії з високою еколого-економічною ефективністю.</a:t>
            </a:r>
          </a:p>
          <a:p>
            <a:r>
              <a:rPr lang="uk-UA" dirty="0"/>
              <a:t>Безумовно, існує зв'язок між найбільш загальними законами економіки і фундаментальними законами природи.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111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Сучасний етап у розвитку динамічної системи "природа - суспільство" пов'язують з концепцією екологічного планування. </a:t>
            </a:r>
            <a:r>
              <a:rPr lang="uk-UA" dirty="0">
                <a:solidFill>
                  <a:srgbClr val="FF0000"/>
                </a:solidFill>
              </a:rPr>
              <a:t>Екологічне планування - це розрахунок за принципом складання міжгалузевого балансу потенційно можливого вилучення (чи іншої експлуатації</a:t>
            </a:r>
            <a:r>
              <a:rPr lang="uk-UA" dirty="0" smtClean="0"/>
              <a:t>) природних ресурсів або територій без помітного порушення існуючого екологічного рівноваги і без нанесення шкоди однієї господарської галуззю іншим у разі спільного використання ними природних благ. В основі екологічного планування лежить визначення варіантів можливого використання природних благ (природних ресурсів і умов) шляхом зіставлення природних передумов розвитку господарства і його обмежень на даній території для кожного виду господарської діяльності (промисловість, транспорт, рекреація, сільське господарство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1275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Основні </a:t>
            </a:r>
            <a:r>
              <a:rPr lang="uk-UA" b="1" i="1" dirty="0" smtClean="0">
                <a:solidFill>
                  <a:srgbClr val="FF0000"/>
                </a:solidFill>
              </a:rPr>
              <a:t>принципи</a:t>
            </a:r>
            <a:r>
              <a:rPr lang="uk-UA" dirty="0" smtClean="0">
                <a:solidFill>
                  <a:srgbClr val="FF0000"/>
                </a:solidFill>
              </a:rPr>
              <a:t> екологічного планування полягають у наступному.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</a:t>
            </a:r>
            <a:r>
              <a:rPr lang="uk-UA" dirty="0"/>
              <a:t>. Планове використання окремих ресурсів не повинно перевищувати можливостей відтворення відновлюваних (</a:t>
            </a:r>
            <a:r>
              <a:rPr lang="uk-UA" dirty="0" err="1"/>
              <a:t>надолужуваних</a:t>
            </a:r>
            <a:r>
              <a:rPr lang="uk-UA" dirty="0"/>
              <a:t>) ресурсів регіону в тій же кількості і якості (наприклад, річного приросту деревини у разі використання лісових ресурсів).</a:t>
            </a:r>
          </a:p>
          <a:p>
            <a:r>
              <a:rPr lang="uk-UA" dirty="0"/>
              <a:t>2. Експлуатація окремого ресурсу не повинна призводити до значного зменшення кількості та погіршення якості інших ресурсів, взаємопов'язаних з першим (наприклад, зміна стоку під впливом вирубки, рекреаційних властивостей місцевості і </a:t>
            </a:r>
            <a:r>
              <a:rPr lang="uk-UA" dirty="0" err="1"/>
              <a:t>т.п</a:t>
            </a:r>
            <a:r>
              <a:rPr lang="uk-UA" dirty="0"/>
              <a:t>.). З точки зору користувачів ресурсів необхідне узгодження господарських інтересів (антимонопольні вимоги).</a:t>
            </a:r>
          </a:p>
        </p:txBody>
      </p:sp>
    </p:spTree>
    <p:extLst>
      <p:ext uri="{BB962C8B-B14F-4D97-AF65-F5344CB8AC3E}">
        <p14:creationId xmlns:p14="http://schemas.microsoft.com/office/powerpoint/2010/main" val="3006088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3. Загальна антропогенне навантаження на ресурси не повинна перевищувати межі стійкості природного середовища (відновних здібностей). Таким чином, загальна ресурсна ефективність регіону не повинна знижуватися.</a:t>
            </a:r>
          </a:p>
          <a:p>
            <a:r>
              <a:rPr lang="uk-UA" dirty="0"/>
              <a:t>4. Повинна бути обґрунтовано доцільність у співвідношенні короткострокових і потенційних </a:t>
            </a:r>
            <a:r>
              <a:rPr lang="uk-UA" dirty="0" err="1"/>
              <a:t>вигод</a:t>
            </a:r>
            <a:r>
              <a:rPr lang="uk-UA" dirty="0"/>
              <a:t> використання ресурсів регіону. Наприклад, збільшення частки ріллі в сільськогосподарських угіддях може дати короткочасний ефект, наслідки якого призведуть до зниження врожайності, посиленню ерозії ґрунту, що, в кінцевому рахунку, призведе до значного економічного збитку і довготривалого порушення екологічної рівноваги в регіоні.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4049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5. Форми природокористування поряд із задоволенням соціально-економічних потреб суспільства повинні враховувати природну специфіку регіону, що забезпечить сталий соціально-економічний розвиток в умовах наявних екологічних обмежень.</a:t>
            </a:r>
          </a:p>
          <a:p>
            <a:r>
              <a:rPr lang="uk-UA" dirty="0"/>
              <a:t>Екологічне планування засноване на точному обліку природно-ресурсного потенціалу і включає наступні </a:t>
            </a:r>
            <a:r>
              <a:rPr lang="uk-UA" b="1" i="1" dirty="0"/>
              <a:t>етапи:</a:t>
            </a:r>
            <a:endParaRPr lang="uk-UA" dirty="0"/>
          </a:p>
          <a:p>
            <a:r>
              <a:rPr lang="uk-UA" dirty="0"/>
              <a:t>1) інвентаризація природних ресурсів;</a:t>
            </a:r>
          </a:p>
          <a:p>
            <a:r>
              <a:rPr lang="uk-UA" dirty="0"/>
              <a:t>2) моделювання природно-ресурсного потенціалу регіону;</a:t>
            </a:r>
          </a:p>
          <a:p>
            <a:r>
              <a:rPr lang="uk-UA" dirty="0"/>
              <a:t>3) територіально-екологічне планування;</a:t>
            </a:r>
          </a:p>
          <a:p>
            <a:r>
              <a:rPr lang="uk-UA" dirty="0"/>
              <a:t>4) соціально-економічні оцінки та розрахунки. Екологічне планування являє собою черговий етап у розвитку динамічної системи "природа - суспільство". Даний етап у розвитку людства змінив період неконтрольованого взаємодії біосфери і людини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4634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</a:rPr>
              <a:t>Економічні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чинники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розвитку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економіки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природокористування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Економічну історію суспільства можна розділити на кілька великих періодів (епох) - </a:t>
            </a:r>
            <a:r>
              <a:rPr lang="uk-UA" dirty="0" err="1"/>
              <a:t>доаграрного</a:t>
            </a:r>
            <a:r>
              <a:rPr lang="uk-UA" dirty="0"/>
              <a:t>, аграрний, індустріальний, постіндустріальний. Кожному з них відповідала своя технологічна хвиля, принципово змінювала характер взаємин людини і природи, а отже, і похідні від цього </a:t>
            </a:r>
            <a:r>
              <a:rPr lang="uk-UA" dirty="0" smtClean="0"/>
              <a:t>форми </a:t>
            </a:r>
            <a:r>
              <a:rPr lang="uk-UA" dirty="0"/>
              <a:t>природокористування.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6378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838200" y="2934494"/>
          <a:ext cx="10515600" cy="21336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371805723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67304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</a:rPr>
                        <a:t>Період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</a:rPr>
                        <a:t>Тип природокористування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37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b="1" i="1">
                          <a:solidFill>
                            <a:srgbClr val="000000"/>
                          </a:solidFill>
                          <a:effectLst/>
                        </a:rPr>
                        <a:t>Доаграрного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Ресурсопотребляющій</a:t>
                      </a: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88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b="1" i="1">
                          <a:solidFill>
                            <a:srgbClr val="000000"/>
                          </a:solidFill>
                          <a:effectLst/>
                        </a:rPr>
                        <a:t>Аграрний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Перший ресурсопотребляющій</a:t>
                      </a: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851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b="1" i="1">
                          <a:solidFill>
                            <a:srgbClr val="000000"/>
                          </a:solidFill>
                          <a:effectLst/>
                        </a:rPr>
                        <a:t>Індустріальний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Другий ресурсопотребляющій</a:t>
                      </a: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947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b="1" i="1">
                          <a:solidFill>
                            <a:srgbClr val="000000"/>
                          </a:solidFill>
                          <a:effectLst/>
                        </a:rPr>
                        <a:t>Постіндустріальний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err="1">
                          <a:solidFill>
                            <a:srgbClr val="000000"/>
                          </a:solidFill>
                          <a:effectLst/>
                        </a:rPr>
                        <a:t>Ресурсовоспроізводящіе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72803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5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52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9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Т</a:t>
            </a:r>
            <a:r>
              <a:rPr kumimoji="0" lang="uk-UA" altLang="uk-UA" sz="900" b="1" i="1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аблиця 1.2.</a:t>
            </a:r>
            <a:r>
              <a:rPr kumimoji="0" lang="uk-UA" altLang="uk-UA" sz="9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 Характеристика періодів економічного розвитку суспільства</a:t>
            </a: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9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err="1"/>
              <a:t>Раціона́льне</a:t>
            </a:r>
            <a:r>
              <a:rPr lang="ru-RU" sz="3600" b="1" dirty="0"/>
              <a:t> </a:t>
            </a:r>
            <a:r>
              <a:rPr lang="ru-RU" sz="3600" b="1" dirty="0" err="1"/>
              <a:t>природокори́стування</a:t>
            </a:r>
            <a:r>
              <a:rPr lang="ru-RU" sz="3600" dirty="0"/>
              <a:t> — </a:t>
            </a:r>
            <a:r>
              <a:rPr lang="ru-RU" sz="3600" dirty="0" err="1"/>
              <a:t>використання</a:t>
            </a:r>
            <a:r>
              <a:rPr lang="ru-RU" sz="3600" dirty="0"/>
              <a:t> </a:t>
            </a:r>
            <a:r>
              <a:rPr lang="ru-RU" sz="3600" dirty="0" err="1"/>
              <a:t>природних</a:t>
            </a:r>
            <a:r>
              <a:rPr lang="ru-RU" sz="3600" dirty="0"/>
              <a:t> </a:t>
            </a:r>
            <a:r>
              <a:rPr lang="ru-RU" sz="3600" dirty="0" err="1"/>
              <a:t>ресурсів</a:t>
            </a:r>
            <a:r>
              <a:rPr lang="ru-RU" sz="3600" dirty="0"/>
              <a:t> в </a:t>
            </a:r>
            <a:r>
              <a:rPr lang="ru-RU" sz="3600" dirty="0" err="1"/>
              <a:t>обсягах</a:t>
            </a:r>
            <a:r>
              <a:rPr lang="ru-RU" sz="3600" dirty="0"/>
              <a:t> та способами,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забезпечують</a:t>
            </a:r>
            <a:r>
              <a:rPr lang="ru-RU" sz="3600" dirty="0"/>
              <a:t> </a:t>
            </a:r>
            <a:r>
              <a:rPr lang="ru-RU" sz="3600" dirty="0" err="1">
                <a:hlinkClick r:id="rId2" tooltip="Сталий розвиток"/>
              </a:rPr>
              <a:t>сталий</a:t>
            </a:r>
            <a:r>
              <a:rPr lang="ru-RU" sz="3600" dirty="0">
                <a:hlinkClick r:id="rId2" tooltip="Сталий розвиток"/>
              </a:rPr>
              <a:t> </a:t>
            </a:r>
            <a:r>
              <a:rPr lang="ru-RU" sz="3600" dirty="0" err="1">
                <a:hlinkClick r:id="rId2" tooltip="Сталий розвиток"/>
              </a:rPr>
              <a:t>економічний</a:t>
            </a:r>
            <a:r>
              <a:rPr lang="ru-RU" sz="3600" dirty="0">
                <a:hlinkClick r:id="rId2" tooltip="Сталий розвиток"/>
              </a:rPr>
              <a:t> </a:t>
            </a:r>
            <a:r>
              <a:rPr lang="ru-RU" sz="3600" dirty="0" err="1">
                <a:hlinkClick r:id="rId2" tooltip="Сталий розвиток"/>
              </a:rPr>
              <a:t>розвиток</a:t>
            </a:r>
            <a:r>
              <a:rPr lang="ru-RU" sz="3600" dirty="0"/>
              <a:t>, </a:t>
            </a:r>
            <a:r>
              <a:rPr lang="ru-RU" sz="3600" dirty="0" err="1"/>
              <a:t>гармонізацію</a:t>
            </a:r>
            <a:r>
              <a:rPr lang="ru-RU" sz="3600" dirty="0"/>
              <a:t> </a:t>
            </a:r>
            <a:r>
              <a:rPr lang="ru-RU" sz="3600" dirty="0" err="1"/>
              <a:t>взаємодії</a:t>
            </a:r>
            <a:r>
              <a:rPr lang="ru-RU" sz="3600" dirty="0"/>
              <a:t> </a:t>
            </a:r>
            <a:r>
              <a:rPr lang="ru-RU" sz="3600" dirty="0" err="1"/>
              <a:t>суспільства</a:t>
            </a:r>
            <a:r>
              <a:rPr lang="ru-RU" sz="3600" dirty="0"/>
              <a:t> і </a:t>
            </a:r>
            <a:r>
              <a:rPr lang="ru-RU" sz="3600" dirty="0">
                <a:hlinkClick r:id="rId3" tooltip="Природне середовище"/>
              </a:rPr>
              <a:t>природного </a:t>
            </a:r>
            <a:r>
              <a:rPr lang="ru-RU" sz="3600" dirty="0" err="1">
                <a:hlinkClick r:id="rId3" tooltip="Природне середовище"/>
              </a:rPr>
              <a:t>середовища</a:t>
            </a:r>
            <a:r>
              <a:rPr lang="ru-RU" sz="3600" dirty="0"/>
              <a:t>, </a:t>
            </a:r>
            <a:r>
              <a:rPr lang="ru-RU" sz="3600" dirty="0" err="1"/>
              <a:t>раціоналізацію</a:t>
            </a:r>
            <a:r>
              <a:rPr lang="ru-RU" sz="3600" dirty="0"/>
              <a:t> </a:t>
            </a:r>
            <a:r>
              <a:rPr lang="ru-RU" sz="3600" dirty="0" err="1"/>
              <a:t>використання</a:t>
            </a:r>
            <a:r>
              <a:rPr lang="ru-RU" sz="3600" dirty="0"/>
              <a:t> </a:t>
            </a:r>
            <a:r>
              <a:rPr lang="ru-RU" sz="3600" dirty="0">
                <a:hlinkClick r:id="rId4" tooltip="Природно-ресурсний потенціал"/>
              </a:rPr>
              <a:t>природно-ресурсного </a:t>
            </a:r>
            <a:r>
              <a:rPr lang="ru-RU" sz="3600" dirty="0" err="1">
                <a:hlinkClick r:id="rId4" tooltip="Природно-ресурсний потенціал"/>
              </a:rPr>
              <a:t>потенціалу</a:t>
            </a:r>
            <a:r>
              <a:rPr lang="ru-RU" sz="3600" dirty="0"/>
              <a:t>, </a:t>
            </a:r>
            <a:r>
              <a:rPr lang="ru-RU" sz="3600" dirty="0" err="1"/>
              <a:t>економічні</a:t>
            </a:r>
            <a:r>
              <a:rPr lang="ru-RU" sz="3600" dirty="0"/>
              <a:t> </a:t>
            </a:r>
            <a:r>
              <a:rPr lang="ru-RU" sz="3600" dirty="0" err="1"/>
              <a:t>механізми</a:t>
            </a:r>
            <a:r>
              <a:rPr lang="ru-RU" sz="3600" dirty="0"/>
              <a:t> </a:t>
            </a:r>
            <a:r>
              <a:rPr lang="ru-RU" sz="3600" dirty="0" err="1"/>
              <a:t>екологобезпечного</a:t>
            </a:r>
            <a:r>
              <a:rPr lang="ru-RU" sz="3600" dirty="0"/>
              <a:t> </a:t>
            </a:r>
            <a:r>
              <a:rPr lang="ru-RU" sz="3600" dirty="0" err="1"/>
              <a:t>природокористування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1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Господарський розвиток і економічне зростання відбуваються за рахунок ресурсів навколишнього середовища. У період новітньої історії сформувався ряд можливих концепцій економічного розвитку.</a:t>
            </a:r>
          </a:p>
          <a:p>
            <a:r>
              <a:rPr lang="uk-UA" b="1" i="1" dirty="0"/>
              <a:t>Фронтальна економіка -</a:t>
            </a:r>
            <a:r>
              <a:rPr lang="uk-UA" dirty="0"/>
              <a:t> це класична модель економічного виробництва, яка описує закриту і повністю поновлювану систему. Головні особливості цієї концепції полягають в наступному:</a:t>
            </a:r>
          </a:p>
          <a:p>
            <a:r>
              <a:rPr lang="uk-UA" dirty="0"/>
              <a:t>- Природні ресурси та екологічні системи приймаються невичерпними;</a:t>
            </a:r>
          </a:p>
          <a:p>
            <a:r>
              <a:rPr lang="uk-UA" dirty="0"/>
              <a:t>- Масштаби споживання ресурсів щодо їх запасів не розглядаються як визначальних параметрів подальшого розвитку системи;</a:t>
            </a:r>
          </a:p>
          <a:p>
            <a:r>
              <a:rPr lang="uk-UA" dirty="0"/>
              <a:t>- Первинними факторами, що обмежують економічний розвиток, вважаються тільки праця і капітал.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8651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Концепція </a:t>
            </a:r>
            <a:r>
              <a:rPr lang="uk-UA" b="1" i="1" dirty="0" err="1" smtClean="0"/>
              <a:t>екотопії</a:t>
            </a:r>
            <a:r>
              <a:rPr lang="uk-UA" dirty="0" smtClean="0"/>
              <a:t> з'явилася як реакція на безперспективність фронтальної економіки і стала моральною основою зростання політичного руху "зелених". Основними принципами цього руху є:</a:t>
            </a:r>
          </a:p>
          <a:p>
            <a:r>
              <a:rPr lang="ru-RU" dirty="0"/>
              <a:t> </a:t>
            </a:r>
            <a:r>
              <a:rPr lang="ru-RU" dirty="0" err="1"/>
              <a:t>Повернення</a:t>
            </a:r>
            <a:r>
              <a:rPr lang="ru-RU" dirty="0"/>
              <a:t> до </a:t>
            </a:r>
            <a:r>
              <a:rPr lang="ru-RU" dirty="0" err="1"/>
              <a:t>природи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Товарний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загальними</a:t>
            </a:r>
            <a:r>
              <a:rPr lang="ru-RU" dirty="0"/>
              <a:t> </a:t>
            </a:r>
            <a:r>
              <a:rPr lang="ru-RU" dirty="0" err="1"/>
              <a:t>екологічними</a:t>
            </a:r>
            <a:r>
              <a:rPr lang="ru-RU" dirty="0"/>
              <a:t> характеристиками;</a:t>
            </a:r>
          </a:p>
          <a:p>
            <a:r>
              <a:rPr lang="ru-RU" dirty="0"/>
              <a:t>-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біологічного</a:t>
            </a:r>
            <a:r>
              <a:rPr lang="ru-RU" dirty="0"/>
              <a:t> та культурного </a:t>
            </a:r>
            <a:r>
              <a:rPr lang="ru-RU" dirty="0" err="1"/>
              <a:t>різноманіття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Децентралізоване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 </a:t>
            </a:r>
            <a:r>
              <a:rPr lang="ru-RU" dirty="0" err="1"/>
              <a:t>Концепція</a:t>
            </a:r>
            <a:r>
              <a:rPr lang="ru-RU" dirty="0"/>
              <a:t> </a:t>
            </a:r>
            <a:r>
              <a:rPr lang="ru-RU" b="1" i="1" dirty="0" err="1"/>
              <a:t>охорони</a:t>
            </a:r>
            <a:r>
              <a:rPr lang="ru-RU" b="1" i="1" dirty="0"/>
              <a:t> </a:t>
            </a:r>
            <a:r>
              <a:rPr lang="ru-RU" b="1" i="1" dirty="0" err="1"/>
              <a:t>довкілля</a:t>
            </a:r>
            <a:r>
              <a:rPr lang="ru-RU" dirty="0"/>
              <a:t> </a:t>
            </a:r>
            <a:r>
              <a:rPr lang="ru-RU" dirty="0" err="1"/>
              <a:t>грунтується</a:t>
            </a:r>
            <a:r>
              <a:rPr lang="ru-RU" dirty="0"/>
              <a:t> на </a:t>
            </a:r>
            <a:r>
              <a:rPr lang="ru-RU" dirty="0" err="1"/>
              <a:t>наступних</a:t>
            </a:r>
            <a:r>
              <a:rPr lang="ru-RU" dirty="0"/>
              <a:t> принципах:</a:t>
            </a:r>
          </a:p>
          <a:p>
            <a:r>
              <a:rPr lang="ru-RU" dirty="0"/>
              <a:t>- Плата за </a:t>
            </a:r>
            <a:r>
              <a:rPr lang="ru-RU" dirty="0" err="1"/>
              <a:t>забруднення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чистих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ресурси</a:t>
            </a:r>
            <a:r>
              <a:rPr lang="ru-RU" dirty="0"/>
              <a:t>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1048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 Розрахунок повної вартості виробничої діяльності. Рішення про створення і розміщенні виробництва може бути прийняте тільки після попереднього підрахунку прибутків і витрат, включаючи кошти, необхідні на охорону і відновлення навколишнього середовища. Однак принципова схема розвитку суспільства залишається тією ж, що і в рамках фронтальної економіки: максимальне нарощування виробництва, широке використання досягнень науково-технічного прогресу з метою найбільш повного задоволення потреб людини. Разом з тим відмінними рисами даної концепції є жорсткі природоохоронні вимоги, які змушують розглядати навколишнє середовище як складову частину економіки.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6928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i="1" dirty="0"/>
              <a:t>Концепція помірного розвитку економіки</a:t>
            </a:r>
            <a:r>
              <a:rPr lang="uk-UA" dirty="0"/>
              <a:t> заснована на неминучості вирішення питання про нераціональність подальшого нарощування виробництва та необхідності регулювання економіки. Суспільство має усвідомлювати, що відновлення або збереження існуючих екосистем може виявитися занадто дорогим. Виходячи з необхідності того, що більшу частину отриманих доходів від розширення виробництва слід направити на відновлення порушеної цим виробництвом природного середовища, людська діяльність повинна співвідноситися з функціонуванням екосистем.</a:t>
            </a:r>
          </a:p>
          <a:p>
            <a:r>
              <a:rPr lang="uk-UA" dirty="0"/>
              <a:t>Концепція помірного розвитку економіки, на відміну від концепції </a:t>
            </a:r>
            <a:r>
              <a:rPr lang="uk-UA" dirty="0" err="1"/>
              <a:t>екотопії</a:t>
            </a:r>
            <a:r>
              <a:rPr lang="uk-UA" dirty="0"/>
              <a:t>, стала залучати все більшу увагу громадськості своїми основними принципами. Це поступова стабілізація рівня виробництва, а також принципову зміну ставлення до ресурсів - перехід від їх необмеженої експлуатації до раціонального використання та довгострокового управлінню.</a:t>
            </a:r>
          </a:p>
          <a:p>
            <a:r>
              <a:rPr lang="uk-UA" dirty="0"/>
              <a:t>Основна мета цієї концепції - задоволення запитів нашого суспільства в природних ресурсах з урахуванням потреби в них майбутніх поколінь.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8021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Реалізація концепції помірного розвитку економіки може наблизити суспільство до створення ноосфери - вищій стадії розвитку біосфери. </a:t>
            </a:r>
            <a:r>
              <a:rPr lang="uk-UA" dirty="0" err="1"/>
              <a:t>Грунтуючись</a:t>
            </a:r>
            <a:r>
              <a:rPr lang="uk-UA" dirty="0"/>
              <a:t> на ідеї і положеннях теорії В. І. Вернадського, створюється модель розвитку суспільства, суть якої в спільному функціонуванні - </a:t>
            </a:r>
            <a:r>
              <a:rPr lang="uk-UA" dirty="0" err="1"/>
              <a:t>коеволюції</a:t>
            </a:r>
            <a:r>
              <a:rPr lang="uk-UA" dirty="0"/>
              <a:t> світової економіки та глобальної екосистеми Землі. Таким чином, може бути зроблений перший крок у напрямку реалізації нової концепції гармонійного розвитку суспільства і природи. Можна сказати, що це означає відмову від панування людства над природою.</a:t>
            </a:r>
          </a:p>
          <a:p>
            <a:r>
              <a:rPr lang="uk-UA" dirty="0"/>
              <a:t>В даний час однією з найбільш активно розвиваються є концепція (принцип) </a:t>
            </a:r>
            <a:r>
              <a:rPr lang="uk-UA" b="1" i="1" dirty="0"/>
              <a:t>сталого розвитку,</a:t>
            </a:r>
            <a:r>
              <a:rPr lang="uk-UA" dirty="0"/>
              <a:t> яка пов'язана і з економікою навколишнього середовища, і з економікою природних ресурсів. Ця економічна та суспільно-політична концепція виникла як критика </a:t>
            </a:r>
            <a:r>
              <a:rPr lang="uk-UA" dirty="0" err="1"/>
              <a:t>антропоцентрического</a:t>
            </a:r>
            <a:r>
              <a:rPr lang="uk-UA" dirty="0"/>
              <a:t> підходу і недостатньої уваги до питань розподілу ресурсів як всередині, так і між різними поколіннями людей.</a:t>
            </a:r>
          </a:p>
          <a:p>
            <a:r>
              <a:rPr lang="uk-UA" dirty="0"/>
              <a:t>Для реалізації концепції сталого розвитку необхідне дотримання трьох умов.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794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Відповідно до концепції сталого розвитку економічна система повинна розвиватися в рамках можливостей природної системи за її підтримці в довгостроковій перспективі. Під можливостями природного системи при цьому мається на увазі здатність виконання нею двох функцій. </a:t>
            </a:r>
            <a:r>
              <a:rPr lang="uk-UA" dirty="0">
                <a:solidFill>
                  <a:srgbClr val="FF0000"/>
                </a:solidFill>
              </a:rPr>
              <a:t>Це надання ресурсів на "вході" в економіку і асиміляція відходів на "виході" з неї - без погіршення якості цих функцій в майбутньому</a:t>
            </a:r>
            <a:r>
              <a:rPr lang="uk-UA" dirty="0"/>
              <a:t>.</a:t>
            </a:r>
          </a:p>
          <a:p>
            <a:r>
              <a:rPr lang="uk-UA" dirty="0"/>
              <a:t>Принцип сталого розвитку формує перехід до нового типу господарювання, суть якого можна сформулювати так: </a:t>
            </a:r>
            <a:r>
              <a:rPr lang="uk-UA" dirty="0">
                <a:solidFill>
                  <a:srgbClr val="FF0000"/>
                </a:solidFill>
              </a:rPr>
              <a:t>в рамках сформованої економічної системи спрогнозувати і вирішити проблему обмеженості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1986686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По-перше, це підтримка постійного запасу ресурсів у часі щодо чисельності населення на Землі.</a:t>
            </a:r>
          </a:p>
          <a:p>
            <a:r>
              <a:rPr lang="uk-UA" dirty="0"/>
              <a:t>По-друге, пошук в разі необхідності замінників невідновних і вичерпних ресурсів. Таке розуміння відповідає суто </a:t>
            </a:r>
            <a:r>
              <a:rPr lang="uk-UA" dirty="0" err="1"/>
              <a:t>антропоцентрическому</a:t>
            </a:r>
            <a:r>
              <a:rPr lang="uk-UA" dirty="0"/>
              <a:t> характером оцінок ресурсів. Воно може бути покладено в основу концепції стійкості </a:t>
            </a:r>
            <a:r>
              <a:rPr lang="uk-UA" dirty="0" err="1" smtClean="0"/>
              <a:t>ресурсокористування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>
                <a:solidFill>
                  <a:srgbClr val="FF0000"/>
                </a:solidFill>
              </a:rPr>
              <a:t>Нарешті, більш </a:t>
            </a:r>
            <a:r>
              <a:rPr lang="uk-UA" dirty="0" smtClean="0">
                <a:solidFill>
                  <a:srgbClr val="FF0000"/>
                </a:solidFill>
              </a:rPr>
              <a:t>радикальне </a:t>
            </a:r>
            <a:r>
              <a:rPr lang="uk-UA" dirty="0">
                <a:solidFill>
                  <a:srgbClr val="FF0000"/>
                </a:solidFill>
              </a:rPr>
              <a:t>трактування дозволяє </a:t>
            </a:r>
            <a:r>
              <a:rPr lang="uk-UA" dirty="0" smtClean="0">
                <a:solidFill>
                  <a:srgbClr val="FF0000"/>
                </a:solidFill>
              </a:rPr>
              <a:t>уявити </a:t>
            </a:r>
            <a:r>
              <a:rPr lang="uk-UA" dirty="0">
                <a:solidFill>
                  <a:srgbClr val="FF0000"/>
                </a:solidFill>
              </a:rPr>
              <a:t>довгострокові зобов'язання товариства з комплексного управління глобальної екосистемою (що, втім, нереально) з метою підтримки життя на Землі якимсь економічно ефективним і екологічно гармонійним способом</a:t>
            </a:r>
            <a:r>
              <a:rPr lang="uk-UA" dirty="0"/>
              <a:t>.</a:t>
            </a:r>
          </a:p>
          <a:p>
            <a:r>
              <a:rPr lang="uk-UA" dirty="0"/>
              <a:t>Поняття стійкого розвитку застосовується:</a:t>
            </a:r>
          </a:p>
          <a:p>
            <a:r>
              <a:rPr lang="uk-UA" dirty="0"/>
              <a:t>- До біосфери як регулятору стану навколишнього середовища;</a:t>
            </a:r>
          </a:p>
          <a:p>
            <a:r>
              <a:rPr lang="uk-UA" dirty="0"/>
              <a:t>- Економіці як </a:t>
            </a:r>
            <a:r>
              <a:rPr lang="uk-UA" dirty="0" err="1"/>
              <a:t>дестабілізатора</a:t>
            </a:r>
            <a:r>
              <a:rPr lang="uk-UA" dirty="0"/>
              <a:t> середовища при високих темпах економічного зростання або, навпаки, кризах;</a:t>
            </a:r>
          </a:p>
          <a:p>
            <a:r>
              <a:rPr lang="uk-UA" dirty="0"/>
              <a:t>- Сфері взаємодії суспільства і природи на всіх територіальних рівнях.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7000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2060"/>
                </a:solidFill>
              </a:rPr>
              <a:t>Природні ресурси та їх класифікація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 smtClean="0"/>
              <a:t>Природні </a:t>
            </a:r>
            <a:r>
              <a:rPr lang="uk-UA" b="1" i="1" dirty="0"/>
              <a:t>(природні) ресурси</a:t>
            </a:r>
            <a:r>
              <a:rPr lang="uk-UA" dirty="0"/>
              <a:t> - це елементи природи, частина всієї сукупності природних умов і найважливіші компоненти природного середовища, які використовуються (або можуть бути використані) при даному рівні розвитку продуктивних сил для задоволення різноманітних потреб суспільства і суспільного виробництва.</a:t>
            </a:r>
          </a:p>
          <a:p>
            <a:r>
              <a:rPr lang="uk-UA" dirty="0">
                <a:solidFill>
                  <a:srgbClr val="FF0000"/>
                </a:solidFill>
              </a:rPr>
              <a:t>До основних критеріїв включення тих чи інших елементів природи в категорію природних ресурсів слід віднести:</a:t>
            </a:r>
          </a:p>
          <a:p>
            <a:r>
              <a:rPr lang="uk-UA" dirty="0"/>
              <a:t>• суспільну потребу (економічну необхідність і доцільність використання);</a:t>
            </a:r>
          </a:p>
          <a:p>
            <a:r>
              <a:rPr lang="uk-UA" dirty="0"/>
              <a:t>• технічну можливість залучення в економіку;</a:t>
            </a:r>
          </a:p>
          <a:p>
            <a:r>
              <a:rPr lang="uk-UA" dirty="0"/>
              <a:t>• достатній рівень вивченості.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2792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Природні ресурси є головним об'єктом природокористування, в процесі якого вони піддаються експлуатації і подальшій переробці. Ресурси, позбавлені природних </a:t>
            </a:r>
            <a:r>
              <a:rPr lang="uk-UA" dirty="0" err="1"/>
              <a:t>зв'язків</a:t>
            </a:r>
            <a:r>
              <a:rPr lang="uk-UA" dirty="0"/>
              <a:t> в результаті впливу праці, переходять у розряд </a:t>
            </a:r>
            <a:r>
              <a:rPr lang="uk-UA" b="1" i="1" dirty="0"/>
              <a:t>природної сировини.</a:t>
            </a:r>
            <a:endParaRPr lang="uk-UA" dirty="0"/>
          </a:p>
          <a:p>
            <a:r>
              <a:rPr lang="uk-UA" b="1" i="1" dirty="0"/>
              <a:t>Сировина -</a:t>
            </a:r>
            <a:r>
              <a:rPr lang="uk-UA" dirty="0"/>
              <a:t> це та частина природних ресурсів, яку можна використовувати в певних технічних, економічних і соціальних цілях. Значення окремих видів сировини для промисловості визначається рівнем цивілізованості суспільства.</a:t>
            </a:r>
          </a:p>
          <a:p>
            <a:r>
              <a:rPr lang="uk-UA" b="1" i="1" dirty="0"/>
              <a:t>Запаси -</a:t>
            </a:r>
            <a:r>
              <a:rPr lang="uk-UA" dirty="0"/>
              <a:t> більш приватна категорія, пов'язана з конкретним часовим періодом. Вони являють собою ту оцінену частину сировини, яку людина в змозі використати на базі досягнутих технологічних, економічних і соціальних умов відповідно до черговості їх промислової експлуатації.</a:t>
            </a:r>
          </a:p>
        </p:txBody>
      </p:sp>
    </p:spTree>
    <p:extLst>
      <p:ext uri="{BB962C8B-B14F-4D97-AF65-F5344CB8AC3E}">
        <p14:creationId xmlns:p14="http://schemas.microsoft.com/office/powerpoint/2010/main" val="4120570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Природна (генетична) класифікація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uk-UA" dirty="0" smtClean="0"/>
              <a:t>це класифікація </a:t>
            </a:r>
            <a:r>
              <a:rPr lang="uk-UA" dirty="0"/>
              <a:t>природних ресурсів за природним групам. Це мінеральні (корисні копалини), водні, земельні (у тому числі </a:t>
            </a:r>
            <a:r>
              <a:rPr lang="uk-UA" dirty="0" err="1"/>
              <a:t>грунтові</a:t>
            </a:r>
            <a:r>
              <a:rPr lang="uk-UA" dirty="0"/>
              <a:t>), рослинні, кліматичні ресурси, ресурси тваринного світу, ресурси енергії природних процесів (сонячне випромінювання, внутрішнє тепло Землі, енергія вітру і </a:t>
            </a:r>
            <a:r>
              <a:rPr lang="uk-UA" dirty="0" err="1"/>
              <a:t>т.п</a:t>
            </a:r>
            <a:r>
              <a:rPr lang="uk-UA" dirty="0"/>
              <a:t>.). Іноді ресурси рослинного і тваринного світу об'єднують в поняття "біологічні ресурси".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866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 - система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яка характерна для </a:t>
            </a:r>
            <a:r>
              <a:rPr lang="ru-RU" dirty="0" err="1"/>
              <a:t>інтенсивного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та активно </a:t>
            </a:r>
            <a:r>
              <a:rPr lang="ru-RU" dirty="0" err="1"/>
              <a:t>впроваджується</a:t>
            </a:r>
            <a:r>
              <a:rPr lang="ru-RU" dirty="0"/>
              <a:t> з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Геологічні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Р.П.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таких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при </a:t>
            </a:r>
            <a:r>
              <a:rPr lang="ru-RU" dirty="0" err="1"/>
              <a:t>найменшій</a:t>
            </a:r>
            <a:r>
              <a:rPr lang="ru-RU" dirty="0"/>
              <a:t> </a:t>
            </a:r>
            <a:r>
              <a:rPr lang="ru-RU" dirty="0" err="1"/>
              <a:t>шкоді</a:t>
            </a:r>
            <a:r>
              <a:rPr lang="ru-RU" dirty="0"/>
              <a:t> для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видобутих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поновлюваних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(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підземних</a:t>
            </a:r>
            <a:r>
              <a:rPr lang="ru-RU" dirty="0"/>
              <a:t> вод), </a:t>
            </a:r>
            <a:r>
              <a:rPr lang="ru-RU" dirty="0" err="1"/>
              <a:t>рекультивацію</a:t>
            </a:r>
            <a:r>
              <a:rPr lang="ru-RU" dirty="0"/>
              <a:t> земель,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безвідходного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недоцільності</a:t>
            </a:r>
            <a:r>
              <a:rPr lang="ru-RU" dirty="0"/>
              <a:t> такого </a:t>
            </a:r>
            <a:r>
              <a:rPr lang="ru-RU" dirty="0" err="1"/>
              <a:t>рішення</a:t>
            </a:r>
            <a:r>
              <a:rPr lang="ru-RU" dirty="0"/>
              <a:t> -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зводить</a:t>
            </a:r>
            <a:r>
              <a:rPr lang="ru-RU" dirty="0"/>
              <a:t> до </a:t>
            </a:r>
            <a:r>
              <a:rPr lang="ru-RU" dirty="0" err="1"/>
              <a:t>мінімуму</a:t>
            </a:r>
            <a:r>
              <a:rPr lang="ru-RU" dirty="0"/>
              <a:t>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такого заходу.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77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Екологічна класифікація природних ресурсів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заснована </a:t>
            </a:r>
            <a:r>
              <a:rPr lang="uk-UA" dirty="0"/>
              <a:t>на ознаках вичерпності та віднови мости їх запасів. Поняттям вичерпності користуються при обліку запасів природних ресурсів та обсягів їх можливого господарського вилучення. Поданим ознакою виділяють ресурси:</a:t>
            </a:r>
          </a:p>
          <a:p>
            <a:r>
              <a:rPr lang="uk-UA" b="1" i="1" dirty="0"/>
              <a:t>• невичерпні,</a:t>
            </a:r>
            <a:r>
              <a:rPr lang="uk-UA" dirty="0"/>
              <a:t> використання яких людиною не призводить до видимого виснаження їх запасів нині або в </a:t>
            </a:r>
            <a:r>
              <a:rPr lang="uk-UA" dirty="0" err="1"/>
              <a:t>осяжному</a:t>
            </a:r>
            <a:r>
              <a:rPr lang="uk-UA" dirty="0"/>
              <a:t> майбутньому. Зокрема, це сонячна енергія, </a:t>
            </a:r>
            <a:r>
              <a:rPr lang="uk-UA" dirty="0" err="1"/>
              <a:t>внутриземное</a:t>
            </a:r>
            <a:r>
              <a:rPr lang="uk-UA" dirty="0"/>
              <a:t> тепло, енергія води, повітря;</a:t>
            </a:r>
          </a:p>
          <a:p>
            <a:r>
              <a:rPr lang="uk-UA" b="1" i="1" dirty="0"/>
              <a:t>• вичерпні невідновних,</a:t>
            </a:r>
            <a:r>
              <a:rPr lang="uk-UA" dirty="0"/>
              <a:t> безперервне використання яких може зменшити їх до рівня, при якому подальша експлуатація стає економічно недоцільною. При цьому вони не здатні до самовідновлення за терміни, </a:t>
            </a:r>
            <a:r>
              <a:rPr lang="uk-UA" dirty="0" err="1"/>
              <a:t>співмірні</a:t>
            </a:r>
            <a:r>
              <a:rPr lang="uk-UA" dirty="0"/>
              <a:t> з термінами споживання (наприклад, мінеральні ресурси);</a:t>
            </a:r>
          </a:p>
          <a:p>
            <a:r>
              <a:rPr lang="uk-UA" b="1" i="1" dirty="0"/>
              <a:t>• вичерпні відновлювані,</a:t>
            </a:r>
            <a:r>
              <a:rPr lang="uk-UA" dirty="0"/>
              <a:t> яким властива здатність до відновлення (через розмноження або інші природні цикли). Наприклад, це флора, фауна, водні ресурси. У цій підгрупі особливо виділяють ресурси з украй повільними темпами відновлення (родючі землі, лісові ресурси з високою якістю деревини).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3242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 </a:t>
            </a:r>
            <a:r>
              <a:rPr lang="ru-RU" b="1" i="1" dirty="0" err="1"/>
              <a:t>взаєминам</a:t>
            </a:r>
            <a:r>
              <a:rPr lang="ru-RU" b="1" i="1" dirty="0"/>
              <a:t> </a:t>
            </a:r>
            <a:r>
              <a:rPr lang="ru-RU" b="1" i="1" dirty="0" err="1"/>
              <a:t>видів</a:t>
            </a:r>
            <a:r>
              <a:rPr lang="ru-RU" b="1" i="1" dirty="0"/>
              <a:t> </a:t>
            </a:r>
            <a:r>
              <a:rPr lang="ru-RU" b="1" i="1" dirty="0" err="1"/>
              <a:t>використання</a:t>
            </a:r>
            <a:r>
              <a:rPr lang="ru-RU" dirty="0"/>
              <a:t> 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:</a:t>
            </a:r>
          </a:p>
          <a:p>
            <a:r>
              <a:rPr lang="ru-RU" dirty="0"/>
              <a:t>• </a:t>
            </a:r>
            <a:r>
              <a:rPr lang="ru-RU" dirty="0" err="1"/>
              <a:t>ресурси</a:t>
            </a:r>
            <a:r>
              <a:rPr lang="ru-RU" dirty="0"/>
              <a:t> однозначного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багатоцільового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:</a:t>
            </a:r>
          </a:p>
          <a:p>
            <a:r>
              <a:rPr lang="ru-RU" dirty="0"/>
              <a:t>- Взаимоувязанного (комплексного) </a:t>
            </a:r>
            <a:r>
              <a:rPr lang="ru-RU" dirty="0" err="1"/>
              <a:t>використання</a:t>
            </a:r>
            <a:r>
              <a:rPr lang="ru-RU" dirty="0"/>
              <a:t> (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);</a:t>
            </a:r>
          </a:p>
          <a:p>
            <a:r>
              <a:rPr lang="ru-RU" dirty="0"/>
              <a:t>- </a:t>
            </a:r>
            <a:r>
              <a:rPr lang="ru-RU" dirty="0" err="1"/>
              <a:t>Взаємовиключення</a:t>
            </a:r>
            <a:r>
              <a:rPr lang="ru-RU" dirty="0"/>
              <a:t> (</a:t>
            </a:r>
            <a:r>
              <a:rPr lang="ru-RU" dirty="0" err="1"/>
              <a:t>конкуруючого</a:t>
            </a:r>
            <a:r>
              <a:rPr lang="ru-RU" dirty="0"/>
              <a:t>) </a:t>
            </a:r>
            <a:r>
              <a:rPr lang="ru-RU" dirty="0" err="1"/>
              <a:t>використання</a:t>
            </a:r>
            <a:r>
              <a:rPr lang="ru-RU" dirty="0"/>
              <a:t> (</a:t>
            </a:r>
            <a:r>
              <a:rPr lang="ru-RU" dirty="0" err="1"/>
              <a:t>земельні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5679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за величиною </a:t>
            </a:r>
            <a:r>
              <a:rPr lang="ru-RU" b="1" i="1" dirty="0" err="1"/>
              <a:t>запасів</a:t>
            </a:r>
            <a:r>
              <a:rPr lang="ru-RU" b="1" i="1" dirty="0"/>
              <a:t> і </a:t>
            </a:r>
            <a:r>
              <a:rPr lang="ru-RU" b="1" i="1" dirty="0" err="1"/>
              <a:t>господарської</a:t>
            </a:r>
            <a:r>
              <a:rPr lang="ru-RU" b="1" i="1" dirty="0"/>
              <a:t> </a:t>
            </a:r>
            <a:r>
              <a:rPr lang="ru-RU" b="1" i="1" dirty="0" err="1"/>
              <a:t>значущості</a:t>
            </a:r>
            <a:r>
              <a:rPr lang="ru-RU" b="1" i="1" dirty="0"/>
              <a:t>.</a:t>
            </a:r>
            <a:r>
              <a:rPr lang="ru-RU" dirty="0"/>
              <a:t> 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запаси:</a:t>
            </a:r>
          </a:p>
          <a:p>
            <a:r>
              <a:rPr lang="ru-RU" dirty="0"/>
              <a:t>• </a:t>
            </a:r>
            <a:r>
              <a:rPr lang="ru-RU" dirty="0" err="1"/>
              <a:t>найбільші</a:t>
            </a:r>
            <a:r>
              <a:rPr lang="ru-RU" dirty="0"/>
              <a:t> (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);</a:t>
            </a:r>
          </a:p>
          <a:p>
            <a:r>
              <a:rPr lang="ru-RU" dirty="0"/>
              <a:t>• </a:t>
            </a:r>
            <a:r>
              <a:rPr lang="ru-RU" dirty="0" err="1"/>
              <a:t>великі</a:t>
            </a:r>
            <a:r>
              <a:rPr lang="ru-RU" dirty="0"/>
              <a:t> (</a:t>
            </a:r>
            <a:r>
              <a:rPr lang="ru-RU" dirty="0" err="1"/>
              <a:t>міжрайонного</a:t>
            </a:r>
            <a:r>
              <a:rPr lang="ru-RU" dirty="0"/>
              <a:t> та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);</a:t>
            </a:r>
          </a:p>
          <a:p>
            <a:r>
              <a:rPr lang="ru-RU" dirty="0"/>
              <a:t>• </a:t>
            </a:r>
            <a:r>
              <a:rPr lang="ru-RU" dirty="0" err="1"/>
              <a:t>невеликі</a:t>
            </a:r>
            <a:r>
              <a:rPr lang="ru-RU" dirty="0"/>
              <a:t> (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42192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види кадастрів природних ресурсів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i="1" dirty="0" smtClean="0"/>
              <a:t>• </a:t>
            </a:r>
            <a:r>
              <a:rPr lang="uk-UA" b="1" i="1" dirty="0"/>
              <a:t>земельний кадастр -</a:t>
            </a:r>
            <a:r>
              <a:rPr lang="uk-UA" dirty="0"/>
              <a:t> звід відомостей про природний, господарський і правовий стан земель. Він включає дані реєстрації землекористувачів, обліку кількості та якості, економічної оцінки земель, бонітування ґрунтів;</a:t>
            </a:r>
          </a:p>
          <a:p>
            <a:r>
              <a:rPr lang="uk-UA" b="1" i="1" dirty="0"/>
              <a:t>• водний кадастр -</a:t>
            </a:r>
            <a:r>
              <a:rPr lang="uk-UA" dirty="0"/>
              <a:t> систематизований звід даних про водні об'єкти, про їх водних ресурсах, використання водних об'єктів, водокористувачів;</a:t>
            </a:r>
          </a:p>
          <a:p>
            <a:r>
              <a:rPr lang="uk-UA" b="1" i="1" dirty="0"/>
              <a:t>• лісовий кадастр -</a:t>
            </a:r>
            <a:r>
              <a:rPr lang="uk-UA" dirty="0"/>
              <a:t> систематизований звід відомостей про екологічних, економічних та інших кількісних і якісних характеристиках лісового фонду;</a:t>
            </a:r>
          </a:p>
          <a:p>
            <a:r>
              <a:rPr lang="uk-UA" b="1" i="1" dirty="0"/>
              <a:t>• кадастр родовищ корисних копалин -</a:t>
            </a:r>
            <a:r>
              <a:rPr lang="uk-UA" dirty="0"/>
              <a:t> звід відомостей по кожному родовищу, що характеризують кількість і якість основних і спільно </a:t>
            </a:r>
            <a:r>
              <a:rPr lang="uk-UA" dirty="0" err="1"/>
              <a:t>залягаючих</a:t>
            </a:r>
            <a:r>
              <a:rPr lang="uk-UA" dirty="0"/>
              <a:t> корисних копалин, що містяться в них компоненти, умови розробки родовища, його геолого-економічну оцінку, а також відомості за виявленими проявам корисних копалин;</a:t>
            </a:r>
          </a:p>
          <a:p>
            <a:r>
              <a:rPr lang="uk-UA" b="1" i="1" dirty="0"/>
              <a:t>• промисловий кадастр -</a:t>
            </a:r>
            <a:r>
              <a:rPr lang="uk-UA" dirty="0"/>
              <a:t> звід даних про тих чи інших об'єктах промислу, що містить їх якісну і кількісну характеристику, відомості про динаміку відновлення, допустимих нормах вилучення. До промисловим кадастрам відносять кадастри мисливських і рибних ресурсів.</a:t>
            </a:r>
          </a:p>
          <a:p>
            <a:r>
              <a:rPr lang="uk-UA" dirty="0"/>
              <a:t>Крім того, створений </a:t>
            </a:r>
            <a:r>
              <a:rPr lang="uk-UA" b="1" i="1" dirty="0"/>
              <a:t>кадастр особливо охоронюваних територій,</a:t>
            </a:r>
            <a:r>
              <a:rPr lang="uk-UA" dirty="0"/>
              <a:t> який містить відомості про територіях з особливим режимом використання (заповідниках, заказниках, національних парках).</a:t>
            </a:r>
          </a:p>
          <a:p>
            <a:r>
              <a:rPr lang="uk-UA" dirty="0"/>
              <a:t>До кадастрам слід віднести і </a:t>
            </a:r>
            <a:r>
              <a:rPr lang="uk-UA" b="1" i="1" dirty="0"/>
              <a:t>Червону книгу -</a:t>
            </a:r>
            <a:r>
              <a:rPr lang="uk-UA" dirty="0"/>
              <a:t> список рідкісних і перебувають під загрозою зникнення організмів, а також </a:t>
            </a:r>
            <a:r>
              <a:rPr lang="uk-UA" b="1" i="1" dirty="0"/>
              <a:t>Зелену книгу -</a:t>
            </a:r>
            <a:r>
              <a:rPr lang="uk-UA" dirty="0"/>
              <a:t> звід даних про рідкісних, зникаючих і типових рослинних співтовариствах, що потребують особливої охорони.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1820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7200" b="1" dirty="0"/>
              <a:t>Екологічні витрати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/>
              <a:t> попереджуючі витрати або витрати (</a:t>
            </a:r>
            <a:r>
              <a:rPr lang="uk-UA" b="1" dirty="0" err="1"/>
              <a:t>предзатрати</a:t>
            </a:r>
            <a:r>
              <a:rPr lang="uk-UA" b="1" dirty="0"/>
              <a:t>):</a:t>
            </a:r>
            <a:endParaRPr lang="uk-UA" dirty="0"/>
          </a:p>
          <a:p>
            <a:r>
              <a:rPr lang="uk-UA" dirty="0"/>
              <a:t>• економічний збиток;</a:t>
            </a:r>
          </a:p>
          <a:p>
            <a:r>
              <a:rPr lang="uk-UA" dirty="0"/>
              <a:t>• витрати на ліквідацію, нейтралізацію і компенсацію допущених екологічних порушень (</a:t>
            </a:r>
            <a:r>
              <a:rPr lang="uk-UA" dirty="0" err="1"/>
              <a:t>постзатрати</a:t>
            </a:r>
            <a:r>
              <a:rPr lang="uk-UA" dirty="0"/>
              <a:t>).</a:t>
            </a:r>
          </a:p>
          <a:p>
            <a:r>
              <a:rPr lang="uk-UA" b="1" i="1" dirty="0" err="1"/>
              <a:t>Предзатрати</a:t>
            </a:r>
            <a:r>
              <a:rPr lang="uk-UA" dirty="0"/>
              <a:t> включають витрати, спрямовані:</a:t>
            </a:r>
          </a:p>
          <a:p>
            <a:r>
              <a:rPr lang="uk-UA" dirty="0"/>
              <a:t>- На екологічну освіту, підготовку кадрів, рекламно-видавничу діяльність екологічної спрямованості;</a:t>
            </a:r>
          </a:p>
          <a:p>
            <a:r>
              <a:rPr lang="uk-UA" dirty="0"/>
              <a:t>- Розробку правових, нормативних, методичних матеріалів і документів;</a:t>
            </a:r>
          </a:p>
          <a:p>
            <a:r>
              <a:rPr lang="uk-UA" dirty="0"/>
              <a:t>- Організацію та вдосконалення інститутів управління природоохоронною діяльністю, у тому числі органів екологічного контролю;</a:t>
            </a:r>
          </a:p>
          <a:p>
            <a:r>
              <a:rPr lang="uk-UA" dirty="0"/>
              <a:t>- Науково-дослідні та дослідно-конструкторські роботи, у тому числі на розробку і впровадження нових еколого-сумісних технологій;</a:t>
            </a:r>
          </a:p>
          <a:p>
            <a:r>
              <a:rPr lang="uk-UA" dirty="0"/>
              <a:t>- Розробку екологічної регламентації господарської діяльності: екологічна експертиза, процедура оцінки впливу на навколишнє середовище (ОВНС), система моніторингу, екологічні стандарти та ін.);</a:t>
            </a:r>
          </a:p>
          <a:p>
            <a:r>
              <a:rPr lang="uk-UA" dirty="0"/>
              <a:t>- Створення об'єктів екологічної інфраструктури (системи очищення викидів, </a:t>
            </a:r>
            <a:r>
              <a:rPr lang="uk-UA" dirty="0" err="1"/>
              <a:t>рециклізації</a:t>
            </a:r>
            <a:r>
              <a:rPr lang="uk-UA" dirty="0"/>
              <a:t> відходів, контролю над станом навколишнього середовища);</a:t>
            </a:r>
          </a:p>
          <a:p>
            <a:r>
              <a:rPr lang="uk-UA" dirty="0"/>
              <a:t>- Екологічну модернізацію виробничих галузей, використання екологічно чистих технологій основного виробництва.</a:t>
            </a:r>
          </a:p>
        </p:txBody>
      </p:sp>
    </p:spTree>
    <p:extLst>
      <p:ext uri="{BB962C8B-B14F-4D97-AF65-F5344CB8AC3E}">
        <p14:creationId xmlns:p14="http://schemas.microsoft.com/office/powerpoint/2010/main" val="2225077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734112" y="5405438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95912" y="3579813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5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52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Н</a:t>
            </a:r>
            <a:r>
              <a:rPr kumimoji="0" lang="uk-UA" altLang="uk-UA" sz="9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а рис. 3.1 в схематично формі представлена структура екологічних витрат.</a:t>
            </a:r>
            <a:endParaRPr kumimoji="0" lang="uk-UA" altLang="uk-UA" sz="1100" b="0" i="0" u="none" strike="noStrike" cap="none" normalizeH="0" baseline="0" smtClean="0" bmk="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952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9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 </a:t>
            </a:r>
            <a:r>
              <a:rPr kumimoji="0" lang="uk-UA" altLang="uk-UA" sz="257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 </a:t>
            </a:r>
            <a:r>
              <a:rPr kumimoji="0" lang="uk-UA" altLang="uk-UA" sz="9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kumimoji="0" lang="uk-UA" altLang="uk-UA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</p:txBody>
      </p:sp>
      <p:pic>
        <p:nvPicPr>
          <p:cNvPr id="1026" name="Picture 2" descr="Структура екологічних витр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987" y="1690688"/>
            <a:ext cx="4067175" cy="40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284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Економічна</a:t>
            </a:r>
            <a:r>
              <a:rPr lang="ru-RU" b="1" dirty="0"/>
              <a:t> </a:t>
            </a:r>
            <a:r>
              <a:rPr lang="ru-RU" b="1" dirty="0" err="1"/>
              <a:t>оцінка</a:t>
            </a:r>
            <a:r>
              <a:rPr lang="ru-RU" b="1" dirty="0"/>
              <a:t> та </a:t>
            </a:r>
            <a:r>
              <a:rPr lang="ru-RU" b="1" dirty="0" err="1"/>
              <a:t>проблеми</a:t>
            </a:r>
            <a:r>
              <a:rPr lang="ru-RU" b="1" dirty="0"/>
              <a:t>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асиміляційного</a:t>
            </a:r>
            <a:r>
              <a:rPr lang="ru-RU" b="1" dirty="0"/>
              <a:t> </a:t>
            </a:r>
            <a:r>
              <a:rPr lang="ru-RU" b="1" dirty="0" err="1"/>
              <a:t>потенціалу</a:t>
            </a:r>
            <a:r>
              <a:rPr lang="ru-RU" b="1" dirty="0"/>
              <a:t> природного </a:t>
            </a:r>
            <a:r>
              <a:rPr lang="ru-RU" b="1" dirty="0" err="1"/>
              <a:t>середовища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/>
              <a:t>Асиміляційні потенціал -</a:t>
            </a:r>
            <a:r>
              <a:rPr lang="uk-UA" dirty="0"/>
              <a:t> це здатність навколишнього природного середовища (атмосфери, водних джерел, </a:t>
            </a:r>
            <a:r>
              <a:rPr lang="uk-UA" dirty="0" err="1"/>
              <a:t>грунту</a:t>
            </a:r>
            <a:r>
              <a:rPr lang="uk-UA" dirty="0"/>
              <a:t>) сприймати різні антропогенні дії (у тому числі шкідливі домішки) в певних масштабах без зміни своїх основних властивостей в невизначено тривалій перспективі.</a:t>
            </a:r>
          </a:p>
          <a:p>
            <a:r>
              <a:rPr lang="ru-RU" dirty="0" err="1"/>
              <a:t>Гранично</a:t>
            </a:r>
            <a:r>
              <a:rPr lang="ru-RU" dirty="0"/>
              <a:t> допустима </a:t>
            </a:r>
            <a:r>
              <a:rPr lang="ru-RU" dirty="0" err="1"/>
              <a:t>антропогенне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 стану 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виразити</a:t>
            </a:r>
            <a:r>
              <a:rPr lang="ru-RU" dirty="0"/>
              <a:t> формулою</a:t>
            </a:r>
          </a:p>
          <a:p>
            <a:pPr algn="ctr"/>
            <a:r>
              <a:rPr lang="uk-UA" b="1" dirty="0" smtClean="0">
                <a:solidFill>
                  <a:srgbClr val="00B050"/>
                </a:solidFill>
              </a:rPr>
              <a:t>∑ ( М + К ) &lt; Е</a:t>
            </a:r>
          </a:p>
          <a:p>
            <a:r>
              <a:rPr lang="ru-RU" dirty="0"/>
              <a:t>де М - </a:t>
            </a:r>
            <a:r>
              <a:rPr lang="ru-RU" dirty="0" err="1"/>
              <a:t>кількісне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(масштаб) / -го </a:t>
            </a:r>
            <a:r>
              <a:rPr lang="ru-RU" dirty="0" err="1"/>
              <a:t>джерела</a:t>
            </a:r>
            <a:r>
              <a:rPr lang="ru-RU" dirty="0"/>
              <a:t> на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 К - </a:t>
            </a:r>
            <a:r>
              <a:rPr lang="ru-RU" dirty="0" err="1"/>
              <a:t>якісне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/ -го </a:t>
            </a:r>
            <a:r>
              <a:rPr lang="ru-RU" dirty="0" err="1"/>
              <a:t>джерела</a:t>
            </a:r>
            <a:r>
              <a:rPr lang="ru-RU" dirty="0"/>
              <a:t> на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 Е - </a:t>
            </a:r>
            <a:r>
              <a:rPr lang="ru-RU" dirty="0" err="1"/>
              <a:t>екологічна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19732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Економічний</a:t>
            </a:r>
            <a:r>
              <a:rPr lang="ru-RU" b="1" dirty="0"/>
              <a:t> оптимум </a:t>
            </a:r>
            <a:r>
              <a:rPr lang="ru-RU" b="1" dirty="0" err="1"/>
              <a:t>забруднення</a:t>
            </a:r>
            <a:r>
              <a:rPr lang="ru-RU" b="1" dirty="0"/>
              <a:t> </a:t>
            </a:r>
            <a:r>
              <a:rPr lang="ru-RU" b="1" dirty="0" err="1"/>
              <a:t>навколишнього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002" y="2557645"/>
            <a:ext cx="34004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97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Основи управління природокористуванням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принципі розрізняють два види </a:t>
            </a:r>
            <a:r>
              <a:rPr lang="uk-UA" dirty="0" err="1"/>
              <a:t>управления</a:t>
            </a:r>
            <a:r>
              <a:rPr lang="uk-UA" dirty="0"/>
              <a:t>:</a:t>
            </a:r>
          </a:p>
          <a:p>
            <a:r>
              <a:rPr lang="uk-UA" dirty="0"/>
              <a:t>а) саморегулювання, заснований на зворотних зв'язках і забезпечує самозбереження і стійкість системи незалежно від волі окремих учасників.</a:t>
            </a:r>
          </a:p>
          <a:p>
            <a:r>
              <a:rPr lang="uk-UA" dirty="0"/>
              <a:t>б) управління як свідомий, вольовий процес, що включає:</a:t>
            </a:r>
          </a:p>
          <a:p>
            <a:r>
              <a:rPr lang="uk-UA" dirty="0"/>
              <a:t>- Визначення цілей (прогнозування й планування);</a:t>
            </a:r>
          </a:p>
          <a:p>
            <a:r>
              <a:rPr lang="uk-UA" dirty="0"/>
              <a:t>- Постановку завдань (директиви);</a:t>
            </a:r>
          </a:p>
          <a:p>
            <a:r>
              <a:rPr lang="uk-UA" dirty="0"/>
              <a:t>- Контроль (санкції та заохочення).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9470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/>
              <a:t>організація</a:t>
            </a:r>
            <a:r>
              <a:rPr lang="ru-RU" b="1" i="1" dirty="0"/>
              <a:t> </a:t>
            </a:r>
            <a:r>
              <a:rPr lang="ru-RU" b="1" i="1" dirty="0" err="1"/>
              <a:t>системи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dirty="0"/>
              <a:t> </a:t>
            </a:r>
            <a:r>
              <a:rPr lang="ru-RU" dirty="0" err="1"/>
              <a:t>природокористуванням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•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та нормативно-правового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природокористуванням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інституційної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53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 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умов </a:t>
            </a:r>
            <a:r>
              <a:rPr lang="ru-RU" dirty="0" err="1"/>
              <a:t>існування</a:t>
            </a:r>
            <a:r>
              <a:rPr lang="ru-RU" dirty="0"/>
              <a:t> </a:t>
            </a:r>
            <a:r>
              <a:rPr lang="ru-RU" dirty="0" err="1">
                <a:hlinkClick r:id="rId2" tooltip="Людство"/>
              </a:rPr>
              <a:t>людства</a:t>
            </a:r>
            <a:r>
              <a:rPr lang="ru-RU" dirty="0"/>
              <a:t> і </a:t>
            </a:r>
            <a:r>
              <a:rPr lang="ru-RU" dirty="0" err="1"/>
              <a:t>отримання</a:t>
            </a:r>
            <a:r>
              <a:rPr lang="ru-RU" dirty="0"/>
              <a:t> </a:t>
            </a:r>
            <a:r>
              <a:rPr lang="ru-RU" dirty="0" err="1">
                <a:hlinkClick r:id="rId3" tooltip="Матеріальне благо (ще не написана)"/>
              </a:rPr>
              <a:t>матеріальних</a:t>
            </a:r>
            <a:r>
              <a:rPr lang="ru-RU" dirty="0">
                <a:hlinkClick r:id="rId3" tooltip="Матеріальне благо (ще не написана)"/>
              </a:rPr>
              <a:t> благ</a:t>
            </a:r>
            <a:r>
              <a:rPr lang="ru-RU" dirty="0"/>
              <a:t>,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на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 </a:t>
            </a:r>
            <a:r>
              <a:rPr lang="ru-RU" dirty="0" err="1">
                <a:hlinkClick r:id="rId4" tooltip="Продуктивність"/>
              </a:rPr>
              <a:t>продуктивності</a:t>
            </a:r>
            <a:r>
              <a:rPr lang="ru-RU" dirty="0"/>
              <a:t> </a:t>
            </a:r>
            <a:r>
              <a:rPr lang="ru-RU" dirty="0" err="1">
                <a:hlinkClick r:id="rId5" tooltip="Природа"/>
              </a:rPr>
              <a:t>природи</a:t>
            </a:r>
            <a:r>
              <a:rPr lang="ru-RU" dirty="0"/>
              <a:t> та </a:t>
            </a:r>
            <a:r>
              <a:rPr lang="ru-RU" dirty="0" err="1">
                <a:hlinkClick r:id="rId6" tooltip="Охорона та економне використання її ресурсів (ще не написана)"/>
              </a:rPr>
              <a:t>охорону</a:t>
            </a:r>
            <a:r>
              <a:rPr lang="ru-RU" dirty="0">
                <a:hlinkClick r:id="rId6" tooltip="Охорона та економне використання її ресурсів (ще не написана)"/>
              </a:rPr>
              <a:t> і </a:t>
            </a:r>
            <a:r>
              <a:rPr lang="ru-RU" dirty="0" err="1">
                <a:hlinkClick r:id="rId6" tooltip="Охорона та економне використання її ресурсів (ще не написана)"/>
              </a:rPr>
              <a:t>економне</a:t>
            </a:r>
            <a:r>
              <a:rPr lang="ru-RU" dirty="0">
                <a:hlinkClick r:id="rId6" tooltip="Охорона та економне використання її ресурсів (ще не написана)"/>
              </a:rPr>
              <a:t> </a:t>
            </a:r>
            <a:r>
              <a:rPr lang="ru-RU" dirty="0" err="1">
                <a:hlinkClick r:id="rId6" tooltip="Охорона та економне використання її ресурсів (ще не написана)"/>
              </a:rPr>
              <a:t>використання</a:t>
            </a:r>
            <a:r>
              <a:rPr lang="ru-RU" dirty="0">
                <a:hlinkClick r:id="rId6" tooltip="Охорона та економне використання її ресурсів (ще не написана)"/>
              </a:rPr>
              <a:t> </a:t>
            </a:r>
            <a:r>
              <a:rPr lang="ru-RU" dirty="0" err="1">
                <a:hlinkClick r:id="rId6" tooltip="Охорона та економне використання її ресурсів (ще не написана)"/>
              </a:rPr>
              <a:t>її</a:t>
            </a:r>
            <a:r>
              <a:rPr lang="ru-RU" dirty="0">
                <a:hlinkClick r:id="rId6" tooltip="Охорона та економне використання її ресурсів (ще не написана)"/>
              </a:rPr>
              <a:t> </a:t>
            </a:r>
            <a:r>
              <a:rPr lang="ru-RU" dirty="0" err="1">
                <a:hlinkClick r:id="rId6" tooltip="Охорона та економне використання її ресурсів (ще не написана)"/>
              </a:rPr>
              <a:t>ресурсів</a:t>
            </a:r>
            <a:r>
              <a:rPr lang="ru-RU" dirty="0" smtClean="0"/>
              <a:t>.</a:t>
            </a:r>
          </a:p>
          <a:p>
            <a:r>
              <a:rPr lang="ru-RU" i="1" dirty="0" err="1"/>
              <a:t>Раціональне</a:t>
            </a:r>
            <a:r>
              <a:rPr lang="ru-RU" i="1" dirty="0"/>
              <a:t> </a:t>
            </a:r>
            <a:r>
              <a:rPr lang="ru-RU" i="1" dirty="0" err="1"/>
              <a:t>природокористування</a:t>
            </a:r>
            <a:r>
              <a:rPr lang="ru-RU" dirty="0"/>
              <a:t> повинно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повноцінне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і </a:t>
            </a:r>
            <a:r>
              <a:rPr lang="ru-RU" dirty="0" err="1">
                <a:hlinkClick r:id="rId7" tooltip="Суспільний прогрес (ще не написана)"/>
              </a:rPr>
              <a:t>розвиток</a:t>
            </a:r>
            <a:r>
              <a:rPr lang="ru-RU" dirty="0">
                <a:hlinkClick r:id="rId7" tooltip="Суспільний прогрес (ще не написана)"/>
              </a:rPr>
              <a:t> </a:t>
            </a:r>
            <a:r>
              <a:rPr lang="ru-RU" dirty="0" err="1">
                <a:hlinkClick r:id="rId7" tooltip="Суспільний прогрес (ще не написана)"/>
              </a:rPr>
              <a:t>сучасного</a:t>
            </a:r>
            <a:r>
              <a:rPr lang="ru-RU" dirty="0">
                <a:hlinkClick r:id="rId7" tooltip="Суспільний прогрес (ще не написана)"/>
              </a:rPr>
              <a:t> </a:t>
            </a:r>
            <a:r>
              <a:rPr lang="ru-RU" dirty="0" err="1">
                <a:hlinkClick r:id="rId7" tooltip="Суспільний прогрес (ще не написана)"/>
              </a:rPr>
              <a:t>суспільства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 </a:t>
            </a:r>
            <a:r>
              <a:rPr lang="ru-RU" dirty="0" err="1">
                <a:hlinkClick r:id="rId8" tooltip="Середовище проживання"/>
              </a:rPr>
              <a:t>середовища</a:t>
            </a:r>
            <a:r>
              <a:rPr lang="ru-RU" dirty="0">
                <a:hlinkClick r:id="rId8" tooltip="Середовище проживання"/>
              </a:rPr>
              <a:t> </a:t>
            </a:r>
            <a:r>
              <a:rPr lang="ru-RU" dirty="0" err="1">
                <a:hlinkClick r:id="rId8" tooltip="Середовище проживання"/>
              </a:rPr>
              <a:t>проживання</a:t>
            </a:r>
            <a:r>
              <a:rPr lang="ru-RU" dirty="0"/>
              <a:t> 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досягнути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економічній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умов і </a:t>
            </a:r>
            <a:r>
              <a:rPr lang="ru-RU" dirty="0" err="1"/>
              <a:t>ресурсів</a:t>
            </a:r>
            <a:r>
              <a:rPr lang="ru-RU" dirty="0"/>
              <a:t> при </a:t>
            </a:r>
            <a:r>
              <a:rPr lang="ru-RU" dirty="0" err="1"/>
              <a:t>найефективнішому</a:t>
            </a:r>
            <a:r>
              <a:rPr lang="ru-RU" dirty="0"/>
              <a:t> </a:t>
            </a:r>
            <a:r>
              <a:rPr lang="ru-RU" dirty="0" err="1"/>
              <a:t>режимові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 </a:t>
            </a:r>
            <a:r>
              <a:rPr lang="ru-RU" dirty="0" err="1">
                <a:hlinkClick r:id="rId9" tooltip="Відтворення"/>
              </a:rPr>
              <a:t>відтворення</a:t>
            </a:r>
            <a:r>
              <a:rPr lang="ru-RU" dirty="0"/>
              <a:t> 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перспективних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 </a:t>
            </a:r>
            <a:r>
              <a:rPr lang="ru-RU" dirty="0" err="1">
                <a:hlinkClick r:id="rId10" tooltip="Розвиток господарства (ще не написана)"/>
              </a:rPr>
              <a:t>розвитку</a:t>
            </a:r>
            <a:r>
              <a:rPr lang="ru-RU" dirty="0">
                <a:hlinkClick r:id="rId10" tooltip="Розвиток господарства (ще не написана)"/>
              </a:rPr>
              <a:t> </a:t>
            </a:r>
            <a:r>
              <a:rPr lang="ru-RU" dirty="0" err="1">
                <a:hlinkClick r:id="rId10" tooltip="Розвиток господарства (ще не написана)"/>
              </a:rPr>
              <a:t>господарства</a:t>
            </a:r>
            <a:r>
              <a:rPr lang="ru-RU" dirty="0"/>
              <a:t> і </a:t>
            </a:r>
            <a:r>
              <a:rPr lang="ru-RU" dirty="0" err="1">
                <a:hlinkClick r:id="rId11" tooltip="Збереження здоров'я (ще не написана)"/>
              </a:rPr>
              <a:t>збереження</a:t>
            </a:r>
            <a:r>
              <a:rPr lang="ru-RU" dirty="0">
                <a:hlinkClick r:id="rId11" tooltip="Збереження здоров'я (ще не написана)"/>
              </a:rPr>
              <a:t> </a:t>
            </a:r>
            <a:r>
              <a:rPr lang="ru-RU" dirty="0" err="1">
                <a:hlinkClick r:id="rId11" tooltip="Збереження здоров'я (ще не написана)"/>
              </a:rPr>
              <a:t>здоров'я</a:t>
            </a:r>
            <a:r>
              <a:rPr lang="ru-RU" dirty="0"/>
              <a:t> людей.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491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5200" y="2120106"/>
            <a:ext cx="51816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23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ПОДАТКОВІ ІНСТРУМЕНТИ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Форми використання податкових інструментів в екологічних цілях: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1.Громадянський екологічний податок </a:t>
            </a:r>
            <a:r>
              <a:rPr lang="uk-UA" dirty="0" smtClean="0"/>
              <a:t>– стягується з </a:t>
            </a:r>
            <a:r>
              <a:rPr lang="uk-UA" dirty="0" err="1" smtClean="0"/>
              <a:t>платіжоспроможних</a:t>
            </a:r>
            <a:r>
              <a:rPr lang="uk-UA" dirty="0" smtClean="0"/>
              <a:t> </a:t>
            </a:r>
            <a:r>
              <a:rPr lang="uk-UA" dirty="0" err="1" smtClean="0"/>
              <a:t>громадін</a:t>
            </a:r>
            <a:r>
              <a:rPr lang="uk-UA" dirty="0" smtClean="0"/>
              <a:t> країни на екологічні потреби (застосовується в багатьох країнах, одна </a:t>
            </a:r>
            <a:r>
              <a:rPr lang="uk-UA" dirty="0"/>
              <a:t>з</a:t>
            </a:r>
            <a:r>
              <a:rPr lang="uk-UA" dirty="0" smtClean="0"/>
              <a:t> форм цього податку , зокрема використовується у Франції)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2.Податок на </a:t>
            </a:r>
            <a:r>
              <a:rPr lang="uk-UA" dirty="0" err="1" smtClean="0">
                <a:solidFill>
                  <a:srgbClr val="00B050"/>
                </a:solidFill>
              </a:rPr>
              <a:t>розв»язання</a:t>
            </a:r>
            <a:r>
              <a:rPr lang="uk-UA" dirty="0" smtClean="0">
                <a:solidFill>
                  <a:srgbClr val="00B050"/>
                </a:solidFill>
              </a:rPr>
              <a:t> глобальних, національних екологічних проблем</a:t>
            </a:r>
            <a:r>
              <a:rPr lang="uk-UA" dirty="0" smtClean="0"/>
              <a:t>; характерним прикладом є податок на ліквідацію наслідків Чорнобильської катастрофи ; у деяких країнах існують місцеві податки на охорону конкретних природних об’єктів (лісів, боліт, озер тощо)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28663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3. </a:t>
            </a:r>
            <a:r>
              <a:rPr lang="uk-UA" sz="3005" dirty="0">
                <a:solidFill>
                  <a:srgbClr val="00B050"/>
                </a:solidFill>
              </a:rPr>
              <a:t>П</a:t>
            </a:r>
            <a:r>
              <a:rPr lang="uk-UA" sz="3005" dirty="0" smtClean="0">
                <a:solidFill>
                  <a:srgbClr val="00B050"/>
                </a:solidFill>
              </a:rPr>
              <a:t>одаток</a:t>
            </a:r>
            <a:r>
              <a:rPr lang="uk-UA" dirty="0" smtClean="0">
                <a:solidFill>
                  <a:srgbClr val="00B050"/>
                </a:solidFill>
              </a:rPr>
              <a:t> на транзит через країну вантажів </a:t>
            </a:r>
            <a:r>
              <a:rPr lang="uk-UA" dirty="0" smtClean="0"/>
              <a:t>( в Україні на екологічні цілі передбачена частина цього податку).</a:t>
            </a:r>
          </a:p>
          <a:p>
            <a:r>
              <a:rPr lang="uk-UA" dirty="0" smtClean="0"/>
              <a:t>4. </a:t>
            </a:r>
            <a:r>
              <a:rPr lang="uk-UA" dirty="0" smtClean="0">
                <a:solidFill>
                  <a:srgbClr val="00B050"/>
                </a:solidFill>
              </a:rPr>
              <a:t>Екологічний податок на автомобілі </a:t>
            </a:r>
            <a:r>
              <a:rPr lang="uk-UA" dirty="0" smtClean="0"/>
              <a:t>(екологічна складова податку зазвичай включається в загальний податок на використання автомобіля; застосовується в більшості країн Європи, а також США, Канаді, Японії).</a:t>
            </a:r>
          </a:p>
          <a:p>
            <a:r>
              <a:rPr lang="uk-UA" dirty="0" smtClean="0"/>
              <a:t>5. </a:t>
            </a:r>
            <a:r>
              <a:rPr lang="uk-UA" dirty="0" smtClean="0">
                <a:solidFill>
                  <a:srgbClr val="00B050"/>
                </a:solidFill>
              </a:rPr>
              <a:t>Екологічний податок на повітряний транспорт</a:t>
            </a:r>
            <a:r>
              <a:rPr lang="uk-UA" dirty="0" smtClean="0"/>
              <a:t>; включається в загальні ставки податку за здійсненням даного виду діяльності в країні (США, Канада, Данія, Швеція, Норвегія) і за політ через територію країн ( є стандартним заходом для міжнародних правил).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4229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6. </a:t>
            </a:r>
            <a:r>
              <a:rPr lang="uk-UA" dirty="0" smtClean="0">
                <a:solidFill>
                  <a:srgbClr val="00B050"/>
                </a:solidFill>
              </a:rPr>
              <a:t>Екологічний податок на конкретні групи товарів</a:t>
            </a:r>
            <a:r>
              <a:rPr lang="uk-UA" dirty="0" smtClean="0"/>
              <a:t>, у тому числі: мінеральні добрива (Норвегія, Швеція), пестициди (Данія, Франція, Угорщина, Португалія, Швейцарія та </a:t>
            </a:r>
            <a:r>
              <a:rPr lang="uk-UA" dirty="0" err="1" smtClean="0"/>
              <a:t>інш</a:t>
            </a:r>
            <a:r>
              <a:rPr lang="uk-UA" dirty="0" smtClean="0"/>
              <a:t>.); пластикову упаковку (Данія, Угорщина, </a:t>
            </a:r>
            <a:r>
              <a:rPr lang="uk-UA" dirty="0" err="1" smtClean="0"/>
              <a:t>Ісландія,Польща</a:t>
            </a:r>
            <a:r>
              <a:rPr lang="uk-UA" dirty="0" smtClean="0"/>
              <a:t>); шини (Канада, Данія, Фінляндія, Угорщина, Польща); батарейки /акумулятори (Данія, Швеція, Японія); галогени (тобто хлор- і </a:t>
            </a:r>
            <a:r>
              <a:rPr lang="uk-UA" dirty="0" err="1" smtClean="0"/>
              <a:t>фторвмістні</a:t>
            </a:r>
            <a:r>
              <a:rPr lang="uk-UA" dirty="0" smtClean="0"/>
              <a:t> гази, які використовуються при гасінні пожеж у приміщеннях та належать до класу </a:t>
            </a:r>
            <a:r>
              <a:rPr lang="uk-UA" dirty="0" err="1" smtClean="0"/>
              <a:t>озоноруйнуючих</a:t>
            </a:r>
            <a:r>
              <a:rPr lang="uk-UA" dirty="0" smtClean="0"/>
              <a:t> речовин) ( Австрія, Чехія, Данія</a:t>
            </a:r>
            <a:r>
              <a:rPr lang="uk-UA" dirty="0"/>
              <a:t>, </a:t>
            </a:r>
            <a:r>
              <a:rPr lang="uk-UA" dirty="0" smtClean="0"/>
              <a:t>Угорщина</a:t>
            </a:r>
            <a:r>
              <a:rPr lang="uk-UA" dirty="0"/>
              <a:t>, </a:t>
            </a:r>
            <a:r>
              <a:rPr lang="uk-UA" dirty="0" smtClean="0"/>
              <a:t>Польща); мастила (Фінляндія, Франція, Норвегія).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7.Екологічний податок на паливо, </a:t>
            </a:r>
            <a:r>
              <a:rPr lang="uk-UA" dirty="0" smtClean="0"/>
              <a:t>в залежності від екологічно шкідливих компонентів (свинцю, сірки, окислів азоту).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68518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8. </a:t>
            </a:r>
            <a:r>
              <a:rPr lang="uk-UA" dirty="0" smtClean="0">
                <a:solidFill>
                  <a:srgbClr val="00B050"/>
                </a:solidFill>
              </a:rPr>
              <a:t>Комунальний податок </a:t>
            </a:r>
            <a:r>
              <a:rPr lang="uk-UA" dirty="0" smtClean="0"/>
              <a:t>( що передбачає компенсацію витрат на водогін, каналізацію, утилізацію відходів).</a:t>
            </a:r>
          </a:p>
          <a:p>
            <a:r>
              <a:rPr lang="uk-UA" dirty="0" smtClean="0"/>
              <a:t>До можливих напрямків надання  податкових пільг можна віднести:</a:t>
            </a:r>
          </a:p>
          <a:p>
            <a:r>
              <a:rPr lang="uk-UA" dirty="0"/>
              <a:t> </a:t>
            </a:r>
            <a:r>
              <a:rPr lang="uk-UA" dirty="0" smtClean="0"/>
              <a:t>- виробництво продукції екологічного призначення;</a:t>
            </a:r>
          </a:p>
          <a:p>
            <a:r>
              <a:rPr lang="uk-UA" dirty="0"/>
              <a:t> </a:t>
            </a:r>
            <a:r>
              <a:rPr lang="uk-UA" dirty="0" smtClean="0"/>
              <a:t>- здійснення екологічно орієнтованих видів діяльності</a:t>
            </a:r>
          </a:p>
          <a:p>
            <a:r>
              <a:rPr lang="uk-UA" dirty="0"/>
              <a:t> </a:t>
            </a:r>
            <a:r>
              <a:rPr lang="uk-UA" dirty="0" smtClean="0"/>
              <a:t>- екологічно чиста продукція</a:t>
            </a:r>
          </a:p>
          <a:p>
            <a:r>
              <a:rPr lang="uk-UA" dirty="0"/>
              <a:t> </a:t>
            </a:r>
            <a:r>
              <a:rPr lang="uk-UA" dirty="0" smtClean="0"/>
              <a:t>- інвестиції екологічного призначення</a:t>
            </a:r>
          </a:p>
          <a:p>
            <a:r>
              <a:rPr lang="uk-UA" dirty="0" smtClean="0"/>
              <a:t>Тощо.</a:t>
            </a:r>
          </a:p>
        </p:txBody>
      </p:sp>
    </p:spTree>
    <p:extLst>
      <p:ext uri="{BB962C8B-B14F-4D97-AF65-F5344CB8AC3E}">
        <p14:creationId xmlns:p14="http://schemas.microsoft.com/office/powerpoint/2010/main" val="8378045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</a:rPr>
              <a:t>Платежі, збори, штрафи</a:t>
            </a:r>
            <a:endParaRPr lang="uk-UA" sz="5400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Платежі -  форма вилучення доходу; в природокористуванні найбільш поширений інструмент, який дає </a:t>
            </a:r>
            <a:r>
              <a:rPr lang="uk-UA" b="1" i="1" dirty="0" err="1" smtClean="0">
                <a:solidFill>
                  <a:srgbClr val="FF0000"/>
                </a:solidFill>
              </a:rPr>
              <a:t>можливістьб</a:t>
            </a:r>
            <a:r>
              <a:rPr lang="uk-UA" b="1" i="1" dirty="0" smtClean="0">
                <a:solidFill>
                  <a:srgbClr val="FF0000"/>
                </a:solidFill>
              </a:rPr>
              <a:t> установити зв’язок економічних показників з розмірами впливу на навколишнє середовище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Штраф – засіб  матеріального впливу на юридичних і </a:t>
            </a:r>
            <a:r>
              <a:rPr lang="uk-UA" b="1" dirty="0" err="1" smtClean="0"/>
              <a:t>физичних</a:t>
            </a:r>
            <a:r>
              <a:rPr lang="uk-UA" b="1" dirty="0" smtClean="0"/>
              <a:t> осіб.</a:t>
            </a:r>
          </a:p>
          <a:p>
            <a:r>
              <a:rPr lang="uk-UA" u="sng" dirty="0" smtClean="0">
                <a:solidFill>
                  <a:srgbClr val="00B050"/>
                </a:solidFill>
              </a:rPr>
              <a:t>Стосовно екологічної сфери:</a:t>
            </a:r>
          </a:p>
          <a:p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- </a:t>
            </a:r>
            <a:r>
              <a:rPr lang="uk-UA" sz="2000" dirty="0" smtClean="0">
                <a:solidFill>
                  <a:srgbClr val="FF0000"/>
                </a:solidFill>
              </a:rPr>
              <a:t>міжнародні санкції за порушення умов міжнародних договорів у галузі навколишнього середовища;</a:t>
            </a:r>
          </a:p>
          <a:p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- штрафи за недотримання екологічного законодавства в країні;</a:t>
            </a:r>
          </a:p>
          <a:p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- відшкодування (на міжнародному рівні) збитків, що задані  однією країною іншій  країні (чи країнам);</a:t>
            </a:r>
          </a:p>
          <a:p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- відшкодування (на національному рівні) збитків, заданих одним економічним суб’єктом іншому економічному суб’єкту господарської діяльності.</a:t>
            </a:r>
          </a:p>
          <a:p>
            <a:endParaRPr lang="uk-UA" dirty="0" smtClean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5716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Субсидія</a:t>
            </a:r>
            <a:r>
              <a:rPr lang="uk-UA" dirty="0" smtClean="0"/>
              <a:t> – цільова незворотна допомога в грошовій чи натуральній формі, що надається за рахунок коштів державного бюджету або  спеціальних і недержавних фордів економічним суб’єктам. Грошова допомога, один із напрямів </a:t>
            </a:r>
            <a:r>
              <a:rPr lang="uk-UA" dirty="0" err="1" smtClean="0"/>
              <a:t>фінансуванн</a:t>
            </a:r>
            <a:r>
              <a:rPr lang="uk-UA" dirty="0" smtClean="0"/>
              <a:t> екологічно орієнтованої діяльності.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uk-UA" dirty="0" smtClean="0">
                <a:solidFill>
                  <a:srgbClr val="00B050"/>
                </a:solidFill>
              </a:rPr>
              <a:t>здійснення природоохоронних програм, що мають загальнодержавне, </a:t>
            </a:r>
            <a:r>
              <a:rPr lang="uk-UA" dirty="0" err="1" smtClean="0">
                <a:solidFill>
                  <a:srgbClr val="00B050"/>
                </a:solidFill>
              </a:rPr>
              <a:t>загальнорегіональне</a:t>
            </a:r>
            <a:r>
              <a:rPr lang="uk-UA" dirty="0" smtClean="0">
                <a:solidFill>
                  <a:srgbClr val="00B050"/>
                </a:solidFill>
              </a:rPr>
              <a:t> значення ( створення заповідників, озеленення території, збереження природних об’єктів, створення об’єктів для утилізації відходів тощо);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B050"/>
                </a:solidFill>
              </a:rPr>
              <a:t> - фінансування  науково-дослідних, освітніх програм та міжнародних проектів</a:t>
            </a:r>
          </a:p>
          <a:p>
            <a:pPr marL="0" indent="0">
              <a:buNone/>
            </a:pP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536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u="sng" dirty="0" smtClean="0">
                <a:solidFill>
                  <a:srgbClr val="0070C0"/>
                </a:solidFill>
              </a:rPr>
              <a:t>Дотація </a:t>
            </a:r>
            <a:r>
              <a:rPr lang="uk-UA" dirty="0" smtClean="0"/>
              <a:t>– це вид субсидій на збільшення вигідності екологічно спрямованих видів діяльності.</a:t>
            </a:r>
            <a:endParaRPr lang="uk-UA" dirty="0"/>
          </a:p>
          <a:p>
            <a:r>
              <a:rPr lang="uk-UA" b="1" u="sng" dirty="0" smtClean="0">
                <a:solidFill>
                  <a:srgbClr val="0070C0"/>
                </a:solidFill>
              </a:rPr>
              <a:t>Виплати</a:t>
            </a:r>
            <a:r>
              <a:rPr lang="uk-UA" dirty="0" smtClean="0"/>
              <a:t> – це відшкодування витрат екологічного </a:t>
            </a:r>
            <a:r>
              <a:rPr lang="uk-UA" dirty="0" err="1" smtClean="0"/>
              <a:t>характера</a:t>
            </a:r>
            <a:r>
              <a:rPr lang="uk-UA" dirty="0" smtClean="0"/>
              <a:t>:</a:t>
            </a:r>
          </a:p>
          <a:p>
            <a:r>
              <a:rPr lang="uk-UA" dirty="0"/>
              <a:t> </a:t>
            </a:r>
            <a:r>
              <a:rPr lang="uk-UA" dirty="0" smtClean="0"/>
              <a:t>Форми використання витрат:</a:t>
            </a:r>
          </a:p>
          <a:p>
            <a:r>
              <a:rPr lang="uk-UA" dirty="0"/>
              <a:t> </a:t>
            </a:r>
            <a:r>
              <a:rPr lang="uk-UA" dirty="0" smtClean="0"/>
              <a:t>- витрат підприємствам чи окремим особам </a:t>
            </a:r>
            <a:r>
              <a:rPr lang="uk-UA" dirty="0" smtClean="0">
                <a:solidFill>
                  <a:srgbClr val="FF0000"/>
                </a:solidFill>
              </a:rPr>
              <a:t>на компенсацію збитків </a:t>
            </a:r>
            <a:r>
              <a:rPr lang="uk-UA" dirty="0" smtClean="0"/>
              <a:t>від забруднення середовища ( як аварійного, так і </a:t>
            </a:r>
            <a:r>
              <a:rPr lang="uk-UA" dirty="0" err="1" smtClean="0"/>
              <a:t>того,щодіє</a:t>
            </a:r>
            <a:r>
              <a:rPr lang="uk-UA" dirty="0" smtClean="0"/>
              <a:t> постійно);</a:t>
            </a:r>
          </a:p>
          <a:p>
            <a:r>
              <a:rPr lang="uk-UA" dirty="0"/>
              <a:t> </a:t>
            </a:r>
            <a:r>
              <a:rPr lang="uk-UA" dirty="0" smtClean="0"/>
              <a:t>- виплати країнам, що мають </a:t>
            </a:r>
            <a:r>
              <a:rPr lang="uk-UA" dirty="0" smtClean="0">
                <a:solidFill>
                  <a:srgbClr val="FF0000"/>
                </a:solidFill>
              </a:rPr>
              <a:t>негативний баланс у трансграничному забрудненні</a:t>
            </a:r>
            <a:r>
              <a:rPr lang="uk-UA" dirty="0" smtClean="0"/>
              <a:t> середовища ( тобто, раніш його отримують, ніж експортують);</a:t>
            </a:r>
          </a:p>
          <a:p>
            <a:r>
              <a:rPr lang="uk-UA" dirty="0"/>
              <a:t> </a:t>
            </a:r>
            <a:r>
              <a:rPr lang="uk-UA" dirty="0" smtClean="0"/>
              <a:t>- виплати підприємствам, чи населенню </a:t>
            </a:r>
            <a:r>
              <a:rPr lang="uk-UA" dirty="0" smtClean="0">
                <a:solidFill>
                  <a:srgbClr val="FF0000"/>
                </a:solidFill>
              </a:rPr>
              <a:t>за згоду «терпіти» поруч із </a:t>
            </a:r>
            <a:r>
              <a:rPr lang="uk-UA" dirty="0" smtClean="0"/>
              <a:t>собою екологічно несприятливий або потенційно небезпечний об’єкт;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84189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Виплати регіонам чи </a:t>
            </a:r>
            <a:r>
              <a:rPr lang="uk-UA" dirty="0" smtClean="0"/>
              <a:t>країнам </a:t>
            </a:r>
            <a:r>
              <a:rPr lang="uk-UA" dirty="0" smtClean="0">
                <a:solidFill>
                  <a:srgbClr val="FF0000"/>
                </a:solidFill>
              </a:rPr>
              <a:t>втраченої вигоди</a:t>
            </a:r>
            <a:r>
              <a:rPr lang="uk-UA" dirty="0" smtClean="0"/>
              <a:t>, на що вони змушені погодитися через необхідність «консервувати» рівень свого індустріального розвитку заради збереження суспільно необхідних природних об’єктів (боліт, річок, озер, лісів);</a:t>
            </a:r>
          </a:p>
          <a:p>
            <a:r>
              <a:rPr lang="uk-UA" dirty="0"/>
              <a:t> </a:t>
            </a:r>
            <a:r>
              <a:rPr lang="uk-UA" dirty="0" smtClean="0"/>
              <a:t>- компенсація витрат підприємствам, що здійснюють </a:t>
            </a:r>
            <a:r>
              <a:rPr lang="uk-UA" dirty="0" smtClean="0">
                <a:solidFill>
                  <a:srgbClr val="FF0000"/>
                </a:solidFill>
              </a:rPr>
              <a:t>екологічно необхідні,</a:t>
            </a:r>
            <a:r>
              <a:rPr lang="uk-UA" dirty="0" smtClean="0"/>
              <a:t> але економічно не прибуткові види діяльності (створення і підтримка територій, що охороняються, переробка відходів, ін.)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01160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ЕКОЛОГІЧНЕ СТРАХУВАННЯ (ЕС)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ЕС – це договір, у відповідності з яким страхова компанія за страхову премію, яку вона щорічно отримує, бере на себе відповідальність за можливі екологічні наслідки, які призводять до екологічних збитків у розмірі страхової суми (</a:t>
            </a:r>
            <a:r>
              <a:rPr lang="uk-UA" b="1" dirty="0" smtClean="0"/>
              <a:t>С</a:t>
            </a:r>
            <a:r>
              <a:rPr lang="uk-UA" dirty="0" smtClean="0"/>
              <a:t>). Зазначені збитки можуть виникнути з імовірністю </a:t>
            </a:r>
            <a:r>
              <a:rPr lang="uk-UA" b="1" dirty="0" smtClean="0"/>
              <a:t>Р </a:t>
            </a:r>
            <a:r>
              <a:rPr lang="uk-UA" dirty="0" smtClean="0"/>
              <a:t>внасл</a:t>
            </a:r>
            <a:r>
              <a:rPr lang="uk-UA" dirty="0"/>
              <a:t>ідок </a:t>
            </a:r>
            <a:r>
              <a:rPr lang="uk-UA" dirty="0" smtClean="0"/>
              <a:t>непередбачуваної  поломки обладнання, порушень у технологічному режимі, надзвичайної природної ситуації і </a:t>
            </a:r>
            <a:r>
              <a:rPr lang="uk-UA" dirty="0" err="1" smtClean="0"/>
              <a:t>т.п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При цьому страхові оцінки можуть бути описані за допомогою нерівності</a:t>
            </a:r>
          </a:p>
          <a:p>
            <a:pPr algn="ctr"/>
            <a:r>
              <a:rPr lang="uk-UA" b="1" dirty="0" smtClean="0"/>
              <a:t>П≥ Р ∙ С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583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/>
              <a:t>Нераціональним</a:t>
            </a:r>
            <a:r>
              <a:rPr lang="ru-RU" dirty="0"/>
              <a:t> є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, коли </a:t>
            </a:r>
            <a:r>
              <a:rPr lang="ru-RU" dirty="0" err="1">
                <a:hlinkClick r:id="rId2" tooltip="Антропогенні фактори середовища"/>
              </a:rPr>
              <a:t>вплив</a:t>
            </a:r>
            <a:r>
              <a:rPr lang="ru-RU" dirty="0">
                <a:hlinkClick r:id="rId2" tooltip="Антропогенні фактори середовища"/>
              </a:rPr>
              <a:t> </a:t>
            </a:r>
            <a:r>
              <a:rPr lang="ru-RU" dirty="0" err="1">
                <a:hlinkClick r:id="rId2" tooltip="Антропогенні фактори середовища"/>
              </a:rPr>
              <a:t>людини</a:t>
            </a:r>
            <a:r>
              <a:rPr lang="ru-RU" dirty="0">
                <a:hlinkClick r:id="rId2" tooltip="Антропогенні фактори середовища"/>
              </a:rPr>
              <a:t> на природу</a:t>
            </a:r>
            <a:r>
              <a:rPr lang="ru-RU" dirty="0"/>
              <a:t> 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знесилення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відновлювальних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 </a:t>
            </a:r>
            <a:r>
              <a:rPr lang="ru-RU" dirty="0" err="1">
                <a:hlinkClick r:id="rId3" tooltip="Вичерпання природних ресурсів (ще не написана)"/>
              </a:rPr>
              <a:t>вичерпання</a:t>
            </a:r>
            <a:r>
              <a:rPr lang="ru-RU" dirty="0">
                <a:hlinkClick r:id="rId3" tooltip="Вичерпання природних ресурсів (ще не написана)"/>
              </a:rPr>
              <a:t> </a:t>
            </a:r>
            <a:r>
              <a:rPr lang="ru-RU" dirty="0" err="1">
                <a:hlinkClick r:id="rId3" tooltip="Вичерпання природних ресурсів (ще не написана)"/>
              </a:rPr>
              <a:t>природних</a:t>
            </a:r>
            <a:r>
              <a:rPr lang="ru-RU" dirty="0">
                <a:hlinkClick r:id="rId3" tooltip="Вичерпання природних ресурсів (ще не написана)"/>
              </a:rPr>
              <a:t> </a:t>
            </a:r>
            <a:r>
              <a:rPr lang="ru-RU" dirty="0" err="1">
                <a:hlinkClick r:id="rId3" tooltip="Вичерпання природних ресурсів (ще не написана)"/>
              </a:rPr>
              <a:t>ресурсів</a:t>
            </a:r>
            <a:r>
              <a:rPr lang="ru-RU" dirty="0"/>
              <a:t>, </a:t>
            </a:r>
            <a:r>
              <a:rPr lang="ru-RU" dirty="0" err="1">
                <a:hlinkClick r:id="rId4" tooltip="Забруднення довкілля"/>
              </a:rPr>
              <a:t>забруднення</a:t>
            </a:r>
            <a:r>
              <a:rPr lang="ru-RU" dirty="0">
                <a:hlinkClick r:id="rId4" tooltip="Забруднення довкілля"/>
              </a:rPr>
              <a:t> </a:t>
            </a:r>
            <a:r>
              <a:rPr lang="ru-RU" dirty="0" err="1">
                <a:hlinkClick r:id="rId4" tooltip="Забруднення довкілля"/>
              </a:rPr>
              <a:t>довкілля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як </a:t>
            </a:r>
            <a:r>
              <a:rPr lang="ru-RU" dirty="0" err="1"/>
              <a:t>наслідок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, але й </a:t>
            </a:r>
            <a:r>
              <a:rPr lang="ru-RU" dirty="0" err="1"/>
              <a:t>опосередкованих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на природу.</a:t>
            </a:r>
          </a:p>
          <a:p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 дозволить </a:t>
            </a:r>
            <a:r>
              <a:rPr lang="ru-RU" dirty="0" err="1"/>
              <a:t>розробити</a:t>
            </a:r>
            <a:r>
              <a:rPr lang="ru-RU" dirty="0"/>
              <a:t> заходи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порушені</a:t>
            </a:r>
            <a:r>
              <a:rPr lang="ru-RU" dirty="0"/>
              <a:t> </a:t>
            </a:r>
            <a:r>
              <a:rPr lang="ru-RU" dirty="0" err="1"/>
              <a:t>взаємозв'язки</a:t>
            </a:r>
            <a:r>
              <a:rPr lang="ru-RU" dirty="0"/>
              <a:t> в </a:t>
            </a:r>
            <a:r>
              <a:rPr lang="ru-RU" dirty="0" err="1"/>
              <a:t>екосистемах</a:t>
            </a:r>
            <a:r>
              <a:rPr lang="ru-RU" dirty="0"/>
              <a:t>, </a:t>
            </a:r>
            <a:r>
              <a:rPr lang="ru-RU" dirty="0" err="1"/>
              <a:t>запобігати</a:t>
            </a:r>
            <a:r>
              <a:rPr lang="ru-RU" dirty="0"/>
              <a:t> </a:t>
            </a:r>
            <a:r>
              <a:rPr lang="ru-RU" dirty="0" err="1"/>
              <a:t>загостренню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706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Головним показником для екологічного страхування є ризик виникнення </a:t>
            </a:r>
            <a:r>
              <a:rPr lang="uk-UA" smtClean="0"/>
              <a:t>за встановлений </a:t>
            </a:r>
            <a:r>
              <a:rPr lang="uk-UA" dirty="0" smtClean="0"/>
              <a:t>час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867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Принципи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раціонального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природокористування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Нульовий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» </a:t>
            </a:r>
            <a:r>
              <a:rPr lang="ru-RU" dirty="0" err="1"/>
              <a:t>споживання</a:t>
            </a:r>
            <a:r>
              <a:rPr lang="ru-RU" dirty="0"/>
              <a:t> </a:t>
            </a:r>
            <a:r>
              <a:rPr lang="ru-RU" dirty="0" err="1">
                <a:hlinkClick r:id="rId2" tooltip="Природні ресурси"/>
              </a:rPr>
              <a:t>природних</a:t>
            </a:r>
            <a:r>
              <a:rPr lang="ru-RU" dirty="0">
                <a:hlinkClick r:id="rId2" tooltip="Природні ресурси"/>
              </a:rPr>
              <a:t> </a:t>
            </a:r>
            <a:r>
              <a:rPr lang="ru-RU" dirty="0" err="1">
                <a:hlinkClick r:id="rId2" tooltip="Природні ресурси"/>
              </a:rPr>
              <a:t>ресурсів</a:t>
            </a:r>
            <a:r>
              <a:rPr lang="ru-RU" dirty="0"/>
              <a:t>.</a:t>
            </a:r>
          </a:p>
          <a:p>
            <a:r>
              <a:rPr lang="ru-RU" dirty="0" err="1"/>
              <a:t>Відповідності</a:t>
            </a:r>
            <a:r>
              <a:rPr lang="ru-RU" dirty="0"/>
              <a:t> антропогенного </a:t>
            </a:r>
            <a:r>
              <a:rPr lang="ru-RU" dirty="0" err="1"/>
              <a:t>навантаження</a:t>
            </a:r>
            <a:r>
              <a:rPr lang="ru-RU" dirty="0"/>
              <a:t> природно-ресурсному </a:t>
            </a:r>
            <a:r>
              <a:rPr lang="ru-RU" dirty="0" err="1"/>
              <a:t>потенціалові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endParaRPr lang="ru-RU" dirty="0"/>
          </a:p>
          <a:p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просторової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систем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endParaRPr lang="ru-RU" dirty="0"/>
          </a:p>
          <a:p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природно</a:t>
            </a:r>
            <a:r>
              <a:rPr lang="ru-RU" dirty="0"/>
              <a:t> </a:t>
            </a:r>
            <a:r>
              <a:rPr lang="ru-RU" dirty="0" err="1"/>
              <a:t>обумовленого</a:t>
            </a:r>
            <a:r>
              <a:rPr lang="ru-RU" dirty="0"/>
              <a:t> </a:t>
            </a:r>
            <a:r>
              <a:rPr lang="ru-RU" dirty="0" err="1"/>
              <a:t>кругообігу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антропогенної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ru-RU" dirty="0"/>
          </a:p>
          <a:p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і природного </a:t>
            </a:r>
            <a:r>
              <a:rPr lang="ru-RU" dirty="0" err="1"/>
              <a:t>ритмів</a:t>
            </a:r>
            <a:endParaRPr lang="ru-RU" dirty="0"/>
          </a:p>
          <a:p>
            <a:r>
              <a:rPr lang="ru-RU" dirty="0" err="1"/>
              <a:t>Пріоритетність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оптимальності</a:t>
            </a:r>
            <a:r>
              <a:rPr lang="ru-RU" dirty="0"/>
              <a:t> на </a:t>
            </a:r>
            <a:r>
              <a:rPr lang="ru-RU" dirty="0" err="1"/>
              <a:t>довгострокову</a:t>
            </a:r>
            <a:r>
              <a:rPr lang="ru-RU" dirty="0"/>
              <a:t> перспективу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поточного </a:t>
            </a:r>
            <a:r>
              <a:rPr lang="ru-RU" dirty="0" err="1"/>
              <a:t>природокористування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Умови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раціонального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природокористування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Для </a:t>
            </a:r>
            <a:r>
              <a:rPr lang="ru-RU" dirty="0" err="1"/>
              <a:t>досягнення</a:t>
            </a:r>
            <a:r>
              <a:rPr lang="ru-RU" dirty="0"/>
              <a:t> стану </a:t>
            </a:r>
            <a:r>
              <a:rPr lang="ru-RU" dirty="0" err="1"/>
              <a:t>усталеного</a:t>
            </a:r>
            <a:r>
              <a:rPr lang="ru-RU" dirty="0"/>
              <a:t> (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збалансованого</a:t>
            </a:r>
            <a:r>
              <a:rPr lang="ru-RU" dirty="0"/>
              <a:t>)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необхідна</a:t>
            </a:r>
            <a:r>
              <a:rPr lang="ru-RU" dirty="0"/>
              <a:t> низка </a:t>
            </a:r>
            <a:r>
              <a:rPr lang="ru-RU" dirty="0" err="1"/>
              <a:t>передумов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, як </a:t>
            </a:r>
            <a:r>
              <a:rPr lang="ru-RU" dirty="0" err="1"/>
              <a:t>зазначалося</a:t>
            </a:r>
            <a:r>
              <a:rPr lang="ru-RU" dirty="0"/>
              <a:t> у </a:t>
            </a:r>
            <a:r>
              <a:rPr lang="ru-RU" dirty="0" err="1"/>
              <a:t>доповіді</a:t>
            </a:r>
            <a:r>
              <a:rPr lang="ru-RU" dirty="0"/>
              <a:t> «Наше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майбутнє</a:t>
            </a:r>
            <a:r>
              <a:rPr lang="ru-RU" dirty="0"/>
              <a:t>»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довкілля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(</a:t>
            </a:r>
            <a:r>
              <a:rPr lang="ru-RU" dirty="0">
                <a:hlinkClick r:id="rId2" tooltip="1987"/>
              </a:rPr>
              <a:t>1987</a:t>
            </a:r>
            <a:r>
              <a:rPr lang="ru-RU" dirty="0"/>
              <a:t> р.), є:</a:t>
            </a:r>
          </a:p>
          <a:p>
            <a:r>
              <a:rPr lang="ru-RU" dirty="0" err="1">
                <a:hlinkClick r:id="rId3" tooltip="Політична система"/>
              </a:rPr>
              <a:t>політична</a:t>
            </a:r>
            <a:r>
              <a:rPr lang="ru-RU" dirty="0">
                <a:hlinkClick r:id="rId3" tooltip="Політична система"/>
              </a:rPr>
              <a:t> система</a:t>
            </a:r>
            <a:r>
              <a:rPr lang="ru-RU" dirty="0"/>
              <a:t>,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участь широкого кола </a:t>
            </a:r>
            <a:r>
              <a:rPr lang="ru-RU" dirty="0" err="1"/>
              <a:t>громадськості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endParaRPr lang="ru-RU" dirty="0"/>
          </a:p>
          <a:p>
            <a:r>
              <a:rPr lang="ru-RU" dirty="0" err="1">
                <a:hlinkClick r:id="rId4" tooltip="Економічна система"/>
              </a:rPr>
              <a:t>економічна</a:t>
            </a:r>
            <a:r>
              <a:rPr lang="ru-RU" dirty="0">
                <a:hlinkClick r:id="rId4" tooltip="Економічна система"/>
              </a:rPr>
              <a:t> система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могла б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розширене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та </a:t>
            </a:r>
            <a:r>
              <a:rPr lang="ru-RU" dirty="0" err="1"/>
              <a:t>технічний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на </a:t>
            </a:r>
            <a:r>
              <a:rPr lang="ru-RU" dirty="0" err="1"/>
              <a:t>власній</a:t>
            </a:r>
            <a:r>
              <a:rPr lang="ru-RU" dirty="0"/>
              <a:t> </a:t>
            </a:r>
            <a:r>
              <a:rPr lang="ru-RU" dirty="0" err="1"/>
              <a:t>міцній</a:t>
            </a:r>
            <a:r>
              <a:rPr lang="ru-RU" dirty="0"/>
              <a:t> </a:t>
            </a:r>
            <a:r>
              <a:rPr lang="ru-RU" dirty="0" err="1"/>
              <a:t>базі</a:t>
            </a:r>
            <a:endParaRPr lang="ru-RU" dirty="0"/>
          </a:p>
          <a:p>
            <a:r>
              <a:rPr lang="ru-RU" dirty="0" err="1">
                <a:hlinkClick r:id="rId5" tooltip="Соціальна система"/>
              </a:rPr>
              <a:t>соціальна</a:t>
            </a:r>
            <a:r>
              <a:rPr lang="ru-RU" dirty="0">
                <a:hlinkClick r:id="rId5" tooltip="Соціальна система"/>
              </a:rPr>
              <a:t> система</a:t>
            </a:r>
            <a:r>
              <a:rPr lang="ru-RU" dirty="0"/>
              <a:t>,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напружень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за умов </a:t>
            </a:r>
            <a:r>
              <a:rPr lang="ru-RU" dirty="0" err="1"/>
              <a:t>негармонійного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endParaRPr lang="ru-RU" dirty="0"/>
          </a:p>
          <a:p>
            <a:r>
              <a:rPr lang="ru-RU" dirty="0"/>
              <a:t>система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зорієнтованого</a:t>
            </a:r>
            <a:r>
              <a:rPr lang="ru-RU" dirty="0"/>
              <a:t> на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екологоресурсної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;</a:t>
            </a:r>
          </a:p>
          <a:p>
            <a:r>
              <a:rPr lang="ru-RU" dirty="0" err="1">
                <a:hlinkClick r:id="rId6" tooltip="Технологічна система"/>
              </a:rPr>
              <a:t>технологічна</a:t>
            </a:r>
            <a:r>
              <a:rPr lang="ru-RU" dirty="0">
                <a:hlinkClick r:id="rId6" tooltip="Технологічна система"/>
              </a:rPr>
              <a:t> система</a:t>
            </a:r>
            <a:r>
              <a:rPr lang="ru-RU" dirty="0"/>
              <a:t>, яка могла б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endParaRPr lang="ru-RU" dirty="0"/>
          </a:p>
          <a:p>
            <a:r>
              <a:rPr lang="ru-RU" dirty="0" err="1"/>
              <a:t>міжнародна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б </a:t>
            </a:r>
            <a:r>
              <a:rPr lang="ru-RU" dirty="0" err="1"/>
              <a:t>усталеності</a:t>
            </a:r>
            <a:r>
              <a:rPr lang="ru-RU" dirty="0"/>
              <a:t> </a:t>
            </a:r>
            <a:r>
              <a:rPr lang="ru-RU" dirty="0" err="1"/>
              <a:t>торговельних</a:t>
            </a:r>
            <a:r>
              <a:rPr lang="ru-RU" dirty="0"/>
              <a:t> та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7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Закон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»//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УРСР.-1991.-№ 46.</a:t>
            </a:r>
          </a:p>
          <a:p>
            <a:r>
              <a:rPr lang="ru-RU" i="1" dirty="0" err="1"/>
              <a:t>Трегобчук</a:t>
            </a:r>
            <a:r>
              <a:rPr lang="ru-RU" i="1" dirty="0"/>
              <a:t> В.</a:t>
            </a:r>
            <a:r>
              <a:rPr lang="ru-RU" dirty="0"/>
              <a:t> </a:t>
            </a:r>
            <a:r>
              <a:rPr lang="ru-RU" dirty="0" err="1"/>
              <a:t>Ресурсне</a:t>
            </a:r>
            <a:r>
              <a:rPr lang="ru-RU" dirty="0"/>
              <a:t> — </a:t>
            </a:r>
            <a:r>
              <a:rPr lang="ru-RU" dirty="0" err="1"/>
              <a:t>екологічна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//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 — ] 999. — № 2. — С. 4—15.</a:t>
            </a:r>
          </a:p>
          <a:p>
            <a:r>
              <a:rPr lang="ru-RU" i="1" dirty="0">
                <a:hlinkClick r:id="rId2" tooltip="Данилишин Богдан"/>
              </a:rPr>
              <a:t>Данилишин Б. М.</a:t>
            </a:r>
            <a:r>
              <a:rPr lang="ru-RU" i="1" dirty="0"/>
              <a:t>, </a:t>
            </a:r>
            <a:r>
              <a:rPr lang="ru-RU" i="1" dirty="0" err="1"/>
              <a:t>Дорогунцов</a:t>
            </a:r>
            <a:r>
              <a:rPr lang="ru-RU" i="1" dirty="0"/>
              <a:t> С. І., </a:t>
            </a:r>
            <a:r>
              <a:rPr lang="ru-RU" i="1" dirty="0" err="1"/>
              <a:t>Міщенко</a:t>
            </a:r>
            <a:r>
              <a:rPr lang="ru-RU" i="1" dirty="0"/>
              <a:t> В. С., Коваль Я. В., </a:t>
            </a:r>
            <a:r>
              <a:rPr lang="ru-RU" i="1" dirty="0" err="1"/>
              <a:t>Новоротов</a:t>
            </a:r>
            <a:r>
              <a:rPr lang="ru-RU" i="1" dirty="0"/>
              <a:t> О. С., Паламарчук М. М.</a:t>
            </a:r>
            <a:r>
              <a:rPr lang="ru-RU" dirty="0"/>
              <a:t> Природно-</a:t>
            </a:r>
            <a:r>
              <a:rPr lang="ru-RU" dirty="0" err="1"/>
              <a:t>ресурсний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.- </a:t>
            </a:r>
            <a:r>
              <a:rPr lang="ru-RU" dirty="0" err="1"/>
              <a:t>Київ</a:t>
            </a:r>
            <a:r>
              <a:rPr lang="ru-RU" dirty="0"/>
              <a:t>, РВПС </a:t>
            </a:r>
            <a:r>
              <a:rPr lang="ru-RU" dirty="0" err="1"/>
              <a:t>України</a:t>
            </a:r>
            <a:r>
              <a:rPr lang="ru-RU" dirty="0"/>
              <a:t>. 1999.-716 с.</a:t>
            </a:r>
          </a:p>
          <a:p>
            <a:r>
              <a:rPr lang="ru-RU" i="1" dirty="0" err="1">
                <a:hlinkClick r:id="rId3" tooltip="Хільчевський Валентин Кирилович"/>
              </a:rPr>
              <a:t>Хільчевський</a:t>
            </a:r>
            <a:r>
              <a:rPr lang="ru-RU" i="1" dirty="0">
                <a:hlinkClick r:id="rId3" tooltip="Хільчевський Валентин Кирилович"/>
              </a:rPr>
              <a:t> В.К.</a:t>
            </a:r>
            <a:r>
              <a:rPr lang="ru-RU" i="1" dirty="0"/>
              <a:t>, </a:t>
            </a:r>
            <a:r>
              <a:rPr lang="ru-RU" i="1" dirty="0" err="1"/>
              <a:t>Забокрицька</a:t>
            </a:r>
            <a:r>
              <a:rPr lang="ru-RU" i="1" dirty="0"/>
              <a:t> М.Р., </a:t>
            </a:r>
            <a:r>
              <a:rPr lang="ru-RU" i="1" dirty="0" err="1"/>
              <a:t>Кравчинський</a:t>
            </a:r>
            <a:r>
              <a:rPr lang="ru-RU" i="1" dirty="0"/>
              <a:t> Р.Л.</a:t>
            </a:r>
            <a:r>
              <a:rPr lang="ru-RU" dirty="0"/>
              <a:t> </a:t>
            </a:r>
            <a:r>
              <a:rPr lang="ru-RU" dirty="0" err="1">
                <a:hlinkClick r:id="rId4"/>
              </a:rPr>
              <a:t>Екологічна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стандартизація</a:t>
            </a:r>
            <a:r>
              <a:rPr lang="ru-RU" dirty="0">
                <a:hlinkClick r:id="rId4"/>
              </a:rPr>
              <a:t> та </a:t>
            </a:r>
            <a:r>
              <a:rPr lang="ru-RU" dirty="0" err="1">
                <a:hlinkClick r:id="rId4"/>
              </a:rPr>
              <a:t>запобігання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впливу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відходів</a:t>
            </a:r>
            <a:r>
              <a:rPr lang="ru-RU" dirty="0">
                <a:hlinkClick r:id="rId4"/>
              </a:rPr>
              <a:t> на </a:t>
            </a:r>
            <a:r>
              <a:rPr lang="ru-RU" dirty="0" err="1">
                <a:hlinkClick r:id="rId4"/>
              </a:rPr>
              <a:t>довкілля</a:t>
            </a:r>
            <a:r>
              <a:rPr lang="ru-RU" dirty="0"/>
              <a:t> – К.: ВПЦ «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». – 2016. – 192 с.</a:t>
            </a:r>
          </a:p>
          <a:p>
            <a:r>
              <a:rPr lang="ru-RU" i="1" dirty="0" err="1"/>
              <a:t>Дорогунцов</a:t>
            </a:r>
            <a:r>
              <a:rPr lang="ru-RU" i="1" dirty="0"/>
              <a:t> С. І., </a:t>
            </a:r>
            <a:r>
              <a:rPr lang="ru-RU" i="1" dirty="0" err="1"/>
              <a:t>Коценко</a:t>
            </a:r>
            <a:r>
              <a:rPr lang="ru-RU" i="1" dirty="0"/>
              <a:t> К. Ф., </a:t>
            </a:r>
            <a:r>
              <a:rPr lang="ru-RU" i="1" dirty="0" err="1"/>
              <a:t>Аблова</a:t>
            </a:r>
            <a:r>
              <a:rPr lang="ru-RU" i="1" dirty="0"/>
              <a:t> О. К.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Екологія</a:t>
            </a:r>
            <a:r>
              <a:rPr lang="ru-RU" dirty="0"/>
              <a:t>: </a:t>
            </a:r>
            <a:r>
              <a:rPr lang="ru-RU" dirty="0" err="1"/>
              <a:t>навчально-методичний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.-К.: КНЕУ,1999,-С.152.</a:t>
            </a:r>
          </a:p>
          <a:p>
            <a:r>
              <a:rPr lang="ru-RU" i="1" dirty="0">
                <a:hlinkClick r:id="rId5"/>
              </a:rPr>
              <a:t>О. М. </a:t>
            </a:r>
            <a:r>
              <a:rPr lang="ru-RU" i="1" dirty="0" err="1">
                <a:hlinkClick r:id="rId5"/>
              </a:rPr>
              <a:t>Стефанків</a:t>
            </a:r>
            <a:r>
              <a:rPr lang="ru-RU" i="1" dirty="0">
                <a:hlinkClick r:id="rId5"/>
              </a:rPr>
              <a:t>.</a:t>
            </a:r>
            <a:r>
              <a:rPr lang="ru-RU" dirty="0">
                <a:hlinkClick r:id="rId5"/>
              </a:rPr>
              <a:t> </a:t>
            </a:r>
            <a:r>
              <a:rPr lang="ru-RU" dirty="0" err="1">
                <a:hlinkClick r:id="rId5"/>
              </a:rPr>
              <a:t>Стратегічні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напрями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раціонального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природокористування</a:t>
            </a:r>
            <a:r>
              <a:rPr lang="ru-RU" dirty="0">
                <a:hlinkClick r:id="rId5"/>
              </a:rPr>
              <a:t> в АПК та </a:t>
            </a:r>
            <a:r>
              <a:rPr lang="ru-RU" dirty="0" err="1">
                <a:hlinkClick r:id="rId5"/>
              </a:rPr>
              <a:t>забезпечення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екологічної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безпеки</a:t>
            </a:r>
            <a:r>
              <a:rPr lang="ru-RU" dirty="0">
                <a:hlinkClick r:id="rId5"/>
              </a:rPr>
              <a:t> в </a:t>
            </a:r>
            <a:r>
              <a:rPr lang="ru-RU" dirty="0" err="1">
                <a:hlinkClick r:id="rId5"/>
              </a:rPr>
              <a:t>соціумі</a:t>
            </a:r>
            <a:endParaRPr lang="ru-RU" dirty="0"/>
          </a:p>
          <a:p>
            <a:r>
              <a:rPr lang="ru-RU" i="1" dirty="0"/>
              <a:t>Урсул А. Д.</a:t>
            </a:r>
            <a:r>
              <a:rPr lang="ru-RU" dirty="0"/>
              <a:t> Путь в ноосферу: Концепции выживания и устойчивого развития человечества / А. Д. Урсул. — М. : Луч, 1993. — 41 с.</a:t>
            </a:r>
          </a:p>
          <a:p>
            <a:r>
              <a:rPr lang="ru-RU" dirty="0"/>
              <a:t>Один мир для всех. Контуры </a:t>
            </a:r>
            <a:r>
              <a:rPr lang="ru-RU" dirty="0">
                <a:hlinkClick r:id="rId6" tooltip="Глобальное сознание (ще не написана)"/>
              </a:rPr>
              <a:t>глобального сознания</a:t>
            </a:r>
            <a:r>
              <a:rPr lang="ru-RU" dirty="0"/>
              <a:t>; пер с нем. — М. : Прогресс, 1990. — 16 с. (рос.)</a:t>
            </a:r>
          </a:p>
          <a:p>
            <a:r>
              <a:rPr lang="ru-RU" i="1" dirty="0"/>
              <a:t>Бойчук Ю. Д., Солошенко Е. М., Бугай О. В.</a:t>
            </a:r>
            <a:r>
              <a:rPr lang="ru-RU" dirty="0"/>
              <a:t> </a:t>
            </a:r>
            <a:r>
              <a:rPr lang="ru-RU" dirty="0" err="1"/>
              <a:t>Екологія</a:t>
            </a:r>
            <a:r>
              <a:rPr lang="ru-RU" dirty="0"/>
              <a:t> і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серидовища</a:t>
            </a:r>
            <a:r>
              <a:rPr lang="ru-RU" dirty="0"/>
              <a:t>. — К.: </a:t>
            </a:r>
            <a:r>
              <a:rPr lang="ru-RU" dirty="0" err="1"/>
              <a:t>Суми</a:t>
            </a:r>
            <a:r>
              <a:rPr lang="ru-RU" dirty="0"/>
              <a:t>, </a:t>
            </a:r>
            <a:r>
              <a:rPr lang="ru-RU" dirty="0" err="1"/>
              <a:t>Університетська</a:t>
            </a:r>
            <a:r>
              <a:rPr lang="ru-RU" dirty="0"/>
              <a:t> книга, 2002. — 365 с.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3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екологізація-</a:t>
            </a:r>
            <a:r>
              <a:rPr lang="uk-UA" dirty="0"/>
              <a:t> </a:t>
            </a:r>
            <a:r>
              <a:rPr lang="uk-UA" dirty="0" smtClean="0"/>
              <a:t>процес </a:t>
            </a:r>
            <a:r>
              <a:rPr lang="uk-UA" dirty="0"/>
              <a:t>впровадження систем технологічних, управлінських та інших рішень, що дозволяють підвищити ефективність використання природних ресурсів і умов поряд із збереженням якості природного середовища.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6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1872</Words>
  <Application>Microsoft Office PowerPoint</Application>
  <PresentationFormat>Широкоэкранный</PresentationFormat>
  <Paragraphs>208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Open Sans</vt:lpstr>
      <vt:lpstr>Тема Office</vt:lpstr>
      <vt:lpstr>Закони економіки природи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Принципи раціонального природокористування </vt:lpstr>
      <vt:lpstr>Умови раціонального природокористування </vt:lpstr>
      <vt:lpstr>Презентация PowerPoint</vt:lpstr>
      <vt:lpstr>Презентация PowerPoint</vt:lpstr>
      <vt:lpstr>1. Закон загального зв'язку предметів і явищ (закон внутрішньої динамічної рівноваги),</vt:lpstr>
      <vt:lpstr>Презентация PowerPoint</vt:lpstr>
      <vt:lpstr>2. Закон збереження речовини та енергії </vt:lpstr>
      <vt:lpstr>Закон економії ентропії</vt:lpstr>
      <vt:lpstr>Презентация PowerPoint</vt:lpstr>
      <vt:lpstr>Основні принципи екологічного планування полягають у наступному. </vt:lpstr>
      <vt:lpstr>Презентация PowerPoint</vt:lpstr>
      <vt:lpstr>Презентация PowerPoint</vt:lpstr>
      <vt:lpstr>Економічні чинники розвитку економіки природокористування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Природні ресурси та їх класифікація </vt:lpstr>
      <vt:lpstr>Презентация PowerPoint</vt:lpstr>
      <vt:lpstr>Природна (генетична) класифікація</vt:lpstr>
      <vt:lpstr>Екологічна класифікація природних ресурсів</vt:lpstr>
      <vt:lpstr>Презентация PowerPoint</vt:lpstr>
      <vt:lpstr>Презентация PowerPoint</vt:lpstr>
      <vt:lpstr>види кадастрів природних ресурсів: </vt:lpstr>
      <vt:lpstr>Екологічні витрати </vt:lpstr>
      <vt:lpstr>Презентация PowerPoint</vt:lpstr>
      <vt:lpstr>Економічна оцінка та проблеми використання асиміляційного потенціалу природного середовища </vt:lpstr>
      <vt:lpstr>Економічний оптимум забруднення навколишнього середовища </vt:lpstr>
      <vt:lpstr>Основи управління природокористуванням </vt:lpstr>
      <vt:lpstr>організація системи управління природокористуванням включає: </vt:lpstr>
      <vt:lpstr>Презентация PowerPoint</vt:lpstr>
      <vt:lpstr>ПОДАТКОВІ ІНСТРУМЕНТИ</vt:lpstr>
      <vt:lpstr>Презентация PowerPoint</vt:lpstr>
      <vt:lpstr>Презентация PowerPoint</vt:lpstr>
      <vt:lpstr>Презентация PowerPoint</vt:lpstr>
      <vt:lpstr>Платежі, збори, штрафи</vt:lpstr>
      <vt:lpstr>Презентация PowerPoint</vt:lpstr>
      <vt:lpstr>Презентация PowerPoint</vt:lpstr>
      <vt:lpstr>Презентация PowerPoint</vt:lpstr>
      <vt:lpstr>ЕКОЛОГІЧНЕ СТРАХУВАННЯ (ЕС)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Закони економіки природи</dc:title>
  <dc:creator>Олена Волошкіна</dc:creator>
  <cp:lastModifiedBy>Пользователь Windows</cp:lastModifiedBy>
  <cp:revision>42</cp:revision>
  <dcterms:created xsi:type="dcterms:W3CDTF">2018-10-17T07:10:01Z</dcterms:created>
  <dcterms:modified xsi:type="dcterms:W3CDTF">2020-01-28T09:46:55Z</dcterms:modified>
</cp:coreProperties>
</file>