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66" r:id="rId6"/>
    <p:sldId id="258" r:id="rId7"/>
    <p:sldId id="259"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60" r:id="rId22"/>
    <p:sldId id="261" r:id="rId23"/>
    <p:sldId id="262" r:id="rId24"/>
    <p:sldId id="263" r:id="rId25"/>
    <p:sldId id="264" r:id="rId26"/>
    <p:sldId id="280" r:id="rId27"/>
    <p:sldId id="281" r:id="rId28"/>
    <p:sldId id="265" r:id="rId29"/>
  </p:sldIdLst>
  <p:sldSz cx="14630400" cy="8229600"/>
  <p:notesSz cx="8229600" cy="14630400"/>
  <p:embeddedFontLst>
    <p:embeddedFont>
      <p:font typeface="Lato" panose="020F0802020204030203" pitchFamily="34" charset="0"/>
      <p:bold r:id="rId33"/>
    </p:embeddedFont>
    <p:embeddedFont>
      <p:font typeface="Lato" panose="020F0802020204030203" pitchFamily="34" charset="-122"/>
      <p:bold r:id="rId34"/>
    </p:embeddedFont>
    <p:embeddedFont>
      <p:font typeface="Lato" panose="020F0802020204030203" pitchFamily="34" charset="-120"/>
      <p:bold r:id="rId35"/>
    </p:embeddedFont>
    <p:embeddedFont>
      <p:font typeface="Calibri" panose="020F0502020204030204" charset="0"/>
      <p:regular r:id="rId36"/>
      <p:bold r:id="rId37"/>
      <p:italic r:id="rId38"/>
      <p:boldItalic r:id="rId39"/>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font" Target="fonts/font7.fntdata"/><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p:spPr>
      </p:sp>
      <p:sp>
        <p:nvSpPr>
          <p:cNvPr id="3" name="Shape 1"/>
          <p:cNvSpPr/>
          <p:nvPr/>
        </p:nvSpPr>
        <p:spPr>
          <a:xfrm>
            <a:off x="0" y="0"/>
            <a:ext cx="14630400" cy="8229600"/>
          </a:xfrm>
          <a:prstGeom prst="rect">
            <a:avLst/>
          </a:prstGeom>
          <a:solidFill>
            <a:srgbClr val="EFECE6"/>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9.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829753"/>
            <a:ext cx="7556421" cy="2126337"/>
          </a:xfrm>
          <a:prstGeom prst="rect">
            <a:avLst/>
          </a:prstGeom>
          <a:noFill/>
        </p:spPr>
        <p:txBody>
          <a:bodyPr wrap="square" lIns="0" tIns="0" rIns="0" bIns="0" rtlCol="0" anchor="t"/>
          <a:lstStyle/>
          <a:p>
            <a:pPr marL="0" indent="0" algn="l">
              <a:lnSpc>
                <a:spcPts val="5550"/>
              </a:lnSpc>
              <a:buNone/>
            </a:pPr>
            <a:r>
              <a:rPr lang="en-US" sz="4450" b="1" dirty="0">
                <a:solidFill>
                  <a:srgbClr val="282824"/>
                </a:solidFill>
                <a:latin typeface="Arial" panose="020B0604020202020204" pitchFamily="34" charset="0"/>
                <a:ea typeface="Lato Bold" pitchFamily="34" charset="-122"/>
                <a:cs typeface="Arial" panose="020B0604020202020204" pitchFamily="34" charset="0"/>
              </a:rPr>
              <a:t>Контроль і аудит проєктів в портфелі проєктів</a:t>
            </a:r>
            <a:endParaRPr lang="en-US"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4" name="Text 1"/>
          <p:cNvSpPr/>
          <p:nvPr/>
        </p:nvSpPr>
        <p:spPr>
          <a:xfrm>
            <a:off x="6280190" y="4296251"/>
            <a:ext cx="7556421" cy="1451610"/>
          </a:xfrm>
          <a:prstGeom prst="rect">
            <a:avLst/>
          </a:prstGeom>
          <a:noFill/>
        </p:spPr>
        <p:txBody>
          <a:bodyPr wrap="square" lIns="0" tIns="0" rIns="0" bIns="0" rtlCol="0" anchor="t"/>
          <a:lstStyle/>
          <a:p>
            <a:pPr marL="0" indent="0" algn="l">
              <a:lnSpc>
                <a:spcPts val="2850"/>
              </a:lnSpc>
              <a:buNone/>
            </a:pPr>
            <a:r>
              <a:rPr lang="en-US" sz="2000" dirty="0">
                <a:solidFill>
                  <a:srgbClr val="4A4A45"/>
                </a:solidFill>
                <a:latin typeface="Lato" panose="020F0802020204030203" pitchFamily="34" charset="0"/>
                <a:ea typeface="Lato" panose="020F0802020204030203" pitchFamily="34" charset="-122"/>
                <a:cs typeface="Lato" panose="020F0802020204030203" pitchFamily="34" charset="-120"/>
              </a:rPr>
              <a:t>Контроль і аудит проєктів є ключовими елементами управління портфелем проєктів. Вони допомагають забезпечити відповідність стратегічним цілям, виявити ризики та покращити ефективність реалізації проєктів.</a:t>
            </a:r>
            <a:endParaRPr lang="en-US" sz="2000" dirty="0">
              <a:solidFill>
                <a:srgbClr val="4A4A45"/>
              </a:solidFill>
              <a:latin typeface="Lato" panose="020F0802020204030203" pitchFamily="34" charset="0"/>
              <a:ea typeface="Lato" panose="020F0802020204030203" pitchFamily="34" charset="-122"/>
              <a:cs typeface="Lato" panose="020F0802020204030203" pitchFamily="34" charset="-120"/>
            </a:endParaRPr>
          </a:p>
        </p:txBody>
      </p:sp>
      <p:sp>
        <p:nvSpPr>
          <p:cNvPr id="7" name="Text 3"/>
          <p:cNvSpPr/>
          <p:nvPr/>
        </p:nvSpPr>
        <p:spPr>
          <a:xfrm>
            <a:off x="6756440" y="6003012"/>
            <a:ext cx="2443639" cy="396835"/>
          </a:xfrm>
          <a:prstGeom prst="rect">
            <a:avLst/>
          </a:prstGeom>
          <a:noFill/>
        </p:spPr>
        <p:txBody>
          <a:bodyPr wrap="none" lIns="0" tIns="0" rIns="0" bIns="0" rtlCol="0" anchor="t"/>
          <a:lstStyle/>
          <a:p>
            <a:pPr marL="0" indent="0" algn="l">
              <a:lnSpc>
                <a:spcPts val="3100"/>
              </a:lnSpc>
              <a:buNone/>
            </a:pPr>
            <a:r>
              <a:rPr lang="uk-UA" sz="2200" b="1" dirty="0">
                <a:latin typeface="Arial" panose="020B0604020202020204" pitchFamily="34" charset="0"/>
                <a:cs typeface="Arial" panose="020B0604020202020204" pitchFamily="34" charset="0"/>
              </a:rPr>
              <a:t>Бойко Євгенія Григорівна</a:t>
            </a:r>
            <a:endParaRPr lang="uk-UA" sz="22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0"/>
          <p:cNvSpPr/>
          <p:nvPr/>
        </p:nvSpPr>
        <p:spPr>
          <a:xfrm>
            <a:off x="4391700" y="534114"/>
            <a:ext cx="5670590" cy="708779"/>
          </a:xfrm>
          <a:prstGeom prst="rect">
            <a:avLst/>
          </a:prstGeom>
          <a:noFill/>
        </p:spPr>
        <p:txBody>
          <a:bodyPr wrap="none" lIns="0" tIns="0" rIns="0" bIns="0" rtlCol="0" anchor="t"/>
          <a:p>
            <a:pPr marL="0" indent="0" algn="l">
              <a:lnSpc>
                <a:spcPts val="5550"/>
              </a:lnSpc>
              <a:buNone/>
            </a:pP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Що</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перевіряється</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a:t>
            </a:r>
            <a:endParaRPr lang="en-US" altLang="ru-RU"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2" name="Текстовое поле 1"/>
          <p:cNvSpPr txBox="1"/>
          <p:nvPr/>
        </p:nvSpPr>
        <p:spPr>
          <a:xfrm>
            <a:off x="1733550" y="2022475"/>
            <a:ext cx="11503660" cy="4715510"/>
          </a:xfrm>
          <a:prstGeom prst="rect">
            <a:avLst/>
          </a:prstGeom>
        </p:spPr>
        <p:txBody>
          <a:bodyPr wrap="square">
            <a:spAutoFit/>
          </a:bodyPr>
          <a:p>
            <a:pPr marL="0" indent="0" fontAlgn="base">
              <a:spcBef>
                <a:spcPct val="0"/>
              </a:spcBef>
              <a:spcAft>
                <a:spcPct val="0"/>
              </a:spcAft>
              <a:buAutoNum type="arabicPeriod"/>
            </a:pPr>
            <a:r>
              <a:rPr lang="uk-UA" altLang="en-US" sz="2400" b="1" i="0">
                <a:solidFill>
                  <a:srgbClr val="666666"/>
                </a:solidFill>
                <a:ea typeface="open sans"/>
                <a:cs typeface="Arial" panose="020B0604020202020204" pitchFamily="34" charset="0"/>
              </a:rPr>
              <a:t> </a:t>
            </a:r>
            <a:r>
              <a:rPr lang="en-US" altLang="zh-CN" sz="2400" b="1" i="0">
                <a:solidFill>
                  <a:srgbClr val="666666"/>
                </a:solidFill>
                <a:ea typeface="open sans"/>
                <a:cs typeface="Arial" panose="020B0604020202020204" pitchFamily="34" charset="0"/>
              </a:rPr>
              <a:t>Аудит документації проєкту</a:t>
            </a:r>
            <a:r>
              <a:rPr lang="en-US" altLang="zh-CN" sz="2400" b="0" i="0">
                <a:solidFill>
                  <a:srgbClr val="666666"/>
                </a:solidFill>
                <a:ea typeface="open sans"/>
                <a:cs typeface="Arial" panose="020B0604020202020204" pitchFamily="34" charset="0"/>
              </a:rPr>
              <a:t>:</a:t>
            </a:r>
            <a:endParaRPr lang="en-US" altLang="zh-CN" sz="2400" b="0" i="0">
              <a:solidFill>
                <a:srgbClr val="666666"/>
              </a:solidFill>
              <a:ea typeface="open sans"/>
              <a:cs typeface="Arial" panose="020B0604020202020204" pitchFamily="34" charset="0"/>
            </a:endParaRPr>
          </a:p>
          <a:p>
            <a:pPr marL="0" indent="0" fontAlgn="base">
              <a:spcBef>
                <a:spcPct val="0"/>
              </a:spcBef>
              <a:spcAft>
                <a:spcPct val="0"/>
              </a:spcAft>
              <a:buNone/>
            </a:pP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Відповідність масштабу проєкту</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Склад документів</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Повнота документації згідно з правилами організації</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Взаємозв’язок / не протиріччя документації</a:t>
            </a:r>
            <a:endParaRPr lang="en-US" altLang="zh-CN" sz="2400" b="0" i="0">
              <a:solidFill>
                <a:srgbClr val="666666"/>
              </a:solidFill>
              <a:ea typeface="open sans"/>
              <a:cs typeface="Arial" panose="020B0604020202020204" pitchFamily="34" charset="0"/>
            </a:endParaRPr>
          </a:p>
          <a:p>
            <a:pPr marL="133350" lvl="1" indent="0" fontAlgn="base">
              <a:spcBef>
                <a:spcPct val="0"/>
              </a:spcBef>
              <a:spcAft>
                <a:spcPts val="300"/>
              </a:spcAft>
              <a:buFont typeface="Arial" panose="020B0604020202020204"/>
              <a:buChar char="◦"/>
            </a:pPr>
            <a:endParaRPr lang="en-US" altLang="zh-CN" sz="2400" b="0" i="0">
              <a:solidFill>
                <a:srgbClr val="666666"/>
              </a:solidFill>
              <a:ea typeface="open sans"/>
              <a:cs typeface="Arial" panose="020B0604020202020204" pitchFamily="34" charset="0"/>
            </a:endParaRPr>
          </a:p>
          <a:p>
            <a:pPr marL="0" indent="0" fontAlgn="base">
              <a:spcBef>
                <a:spcPct val="0"/>
              </a:spcBef>
              <a:spcAft>
                <a:spcPct val="0"/>
              </a:spcAft>
              <a:buNone/>
            </a:pPr>
            <a:r>
              <a:rPr lang="uk-UA" altLang="en-US" sz="2400" b="1" i="0">
                <a:solidFill>
                  <a:srgbClr val="666666"/>
                </a:solidFill>
                <a:ea typeface="open sans"/>
                <a:cs typeface="Arial" panose="020B0604020202020204" pitchFamily="34" charset="0"/>
              </a:rPr>
              <a:t>2. </a:t>
            </a:r>
            <a:r>
              <a:rPr lang="en-US" altLang="zh-CN" sz="2400" b="1" i="0">
                <a:solidFill>
                  <a:srgbClr val="666666"/>
                </a:solidFill>
                <a:ea typeface="open sans"/>
                <a:cs typeface="Arial" panose="020B0604020202020204" pitchFamily="34" charset="0"/>
              </a:rPr>
              <a:t>Аудит планування</a:t>
            </a:r>
            <a:r>
              <a:rPr lang="en-US" altLang="zh-CN" sz="2400" b="0" i="0">
                <a:solidFill>
                  <a:srgbClr val="666666"/>
                </a:solidFill>
                <a:ea typeface="open sans"/>
                <a:cs typeface="Arial" panose="020B0604020202020204" pitchFamily="34" charset="0"/>
              </a:rPr>
              <a:t>. Грамотність планування відповідно до використовуваної методології та інструментарію. Рівномірність виконання завдань, завантаження ресурсів, грошового потоку.</a:t>
            </a:r>
            <a:endParaRPr lang="en-US" altLang="zh-CN" sz="2400" b="0" i="0">
              <a:solidFill>
                <a:srgbClr val="666666"/>
              </a:solidFill>
              <a:ea typeface="open sans"/>
              <a:cs typeface="Arial" panose="020B0604020202020204" pitchFamily="34" charset="0"/>
            </a:endParaRPr>
          </a:p>
          <a:p>
            <a:pPr marL="133350" indent="0" fontAlgn="base">
              <a:spcBef>
                <a:spcPct val="0"/>
              </a:spcBef>
              <a:spcAft>
                <a:spcPct val="0"/>
              </a:spcAft>
            </a:pPr>
            <a:r>
              <a:rPr lang="en-US" altLang="zh-CN" sz="2400" b="0" i="0">
                <a:solidFill>
                  <a:srgbClr val="666666"/>
                </a:solidFill>
                <a:ea typeface="open sans"/>
                <a:cs typeface="Arial" panose="020B0604020202020204" pitchFamily="34" charset="0"/>
              </a:rPr>
              <a:t>Огляд переходів від етапу до етапу. Без чого не можна розпочати етап, без чого не можна його закінчити? Як це контролюється?</a:t>
            </a:r>
            <a:endParaRPr lang="en-US" altLang="zh-CN" sz="2400" b="0" i="0">
              <a:solidFill>
                <a:srgbClr val="666666"/>
              </a:solidFill>
              <a:ea typeface="open sans"/>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595120" y="1010920"/>
            <a:ext cx="11983085" cy="4996180"/>
          </a:xfrm>
          <a:prstGeom prst="rect">
            <a:avLst/>
          </a:prstGeom>
        </p:spPr>
        <p:txBody>
          <a:bodyPr>
            <a:noAutofit/>
          </a:bodyPr>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3. </a:t>
            </a:r>
            <a:r>
              <a:rPr lang="en-US" altLang="zh-CN" sz="2400" b="1" i="0">
                <a:solidFill>
                  <a:srgbClr val="666666"/>
                </a:solidFill>
                <a:latin typeface="Arial" panose="020B0604020202020204" pitchFamily="34" charset="0"/>
                <a:ea typeface="open sans"/>
                <a:cs typeface="Arial" panose="020B0604020202020204" pitchFamily="34" charset="0"/>
              </a:rPr>
              <a:t>Аудит звітності та продуктивності</a:t>
            </a:r>
            <a:r>
              <a:rPr lang="en-US" altLang="zh-CN" sz="2400" b="0" i="0">
                <a:solidFill>
                  <a:srgbClr val="666666"/>
                </a:solidFill>
                <a:latin typeface="Arial" panose="020B0604020202020204" pitchFamily="34" charset="0"/>
                <a:ea typeface="open sans"/>
                <a:cs typeface="Arial" panose="020B0604020202020204" pitchFamily="34" charset="0"/>
              </a:rPr>
              <a:t>. Визначення функцій та операцій, пов’язаних з оцінкою виконання проєкту та вчиненням дій для підтримання відповідного виконання.</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buAutoNum type="arabicPeriod"/>
            </a:pP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4. </a:t>
            </a:r>
            <a:r>
              <a:rPr lang="en-US" altLang="zh-CN" sz="2400" b="1" i="0">
                <a:solidFill>
                  <a:srgbClr val="666666"/>
                </a:solidFill>
                <a:latin typeface="Arial" panose="020B0604020202020204" pitchFamily="34" charset="0"/>
                <a:ea typeface="open sans"/>
                <a:cs typeface="Arial" panose="020B0604020202020204" pitchFamily="34" charset="0"/>
              </a:rPr>
              <a:t>Аудит ризиків</a:t>
            </a:r>
            <a:r>
              <a:rPr lang="en-US" altLang="zh-CN" sz="2400" b="0" i="0">
                <a:solidFill>
                  <a:srgbClr val="666666"/>
                </a:solidFill>
                <a:latin typeface="Arial" panose="020B0604020202020204" pitchFamily="34" charset="0"/>
                <a:ea typeface="open sans"/>
                <a:cs typeface="Arial" panose="020B0604020202020204" pitchFamily="34" charset="0"/>
              </a:rPr>
              <a:t>. Реєстр ризиків повинен відповідати шаблону та стандарту управління ризиками організації та її апетиту до ризиків. Але головне – це ризики, які не були включені до реєстру, виявлені завдяки досвіду аудитора та обговоренням із командою проєкту.</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buAutoNum type="arabicPeriod"/>
            </a:pP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5. </a:t>
            </a:r>
            <a:r>
              <a:rPr lang="en-US" altLang="zh-CN" sz="2400" b="1" i="0">
                <a:solidFill>
                  <a:srgbClr val="666666"/>
                </a:solidFill>
                <a:latin typeface="Arial" panose="020B0604020202020204" pitchFamily="34" charset="0"/>
                <a:ea typeface="open sans"/>
                <a:cs typeface="Arial" panose="020B0604020202020204" pitchFamily="34" charset="0"/>
              </a:rPr>
              <a:t>Аудит керування змінами</a:t>
            </a:r>
            <a:r>
              <a:rPr lang="en-US" altLang="zh-CN" sz="2400" b="0" i="0">
                <a:solidFill>
                  <a:srgbClr val="666666"/>
                </a:solidFill>
                <a:latin typeface="Arial" panose="020B0604020202020204" pitchFamily="34" charset="0"/>
                <a:ea typeface="open sans"/>
                <a:cs typeface="Arial" panose="020B0604020202020204" pitchFamily="34" charset="0"/>
              </a:rPr>
              <a:t>. Аналіз процесу модифікації проєктних документів, результатів та/або базових планів, а також процесу схвалення/відхилення змін.</a:t>
            </a:r>
            <a:endParaRPr lang="en-US" altLang="zh-CN" sz="2400" b="0" i="0">
              <a:solidFill>
                <a:srgbClr val="666666"/>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0"/>
          <p:cNvSpPr/>
          <p:nvPr/>
        </p:nvSpPr>
        <p:spPr>
          <a:xfrm>
            <a:off x="4391700" y="534114"/>
            <a:ext cx="5670590" cy="708779"/>
          </a:xfrm>
          <a:prstGeom prst="rect">
            <a:avLst/>
          </a:prstGeom>
          <a:noFill/>
        </p:spPr>
        <p:txBody>
          <a:bodyPr wrap="none" lIns="0" tIns="0" rIns="0" bIns="0" rtlCol="0" anchor="t"/>
          <a:p>
            <a:pPr marL="0" indent="0" algn="l">
              <a:lnSpc>
                <a:spcPts val="5550"/>
              </a:lnSpc>
              <a:buNone/>
            </a:pP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Як</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проводиться</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аудит</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a:t>
            </a:r>
            <a:endParaRPr lang="en-US" altLang="ru-RU"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2" name="Текстовое поле 1"/>
          <p:cNvSpPr txBox="1"/>
          <p:nvPr/>
        </p:nvSpPr>
        <p:spPr>
          <a:xfrm>
            <a:off x="1392555" y="1814830"/>
            <a:ext cx="12059285" cy="5171440"/>
          </a:xfrm>
          <a:prstGeom prst="rect">
            <a:avLst/>
          </a:prstGeom>
        </p:spPr>
        <p:txBody>
          <a:bodyPr wrap="square">
            <a:noAutofit/>
          </a:bodyPr>
          <a:p>
            <a:pPr marL="0" indent="0" fontAlgn="base">
              <a:spcBef>
                <a:spcPct val="0"/>
              </a:spcBef>
              <a:spcAft>
                <a:spcPct val="0"/>
              </a:spcAft>
            </a:pPr>
            <a:r>
              <a:rPr lang="en-US" altLang="zh-CN" sz="2600" b="0" i="0">
                <a:solidFill>
                  <a:srgbClr val="666666"/>
                </a:solidFill>
                <a:ea typeface="open sans"/>
                <a:cs typeface="Arial" panose="020B0604020202020204" pitchFamily="34" charset="0"/>
              </a:rPr>
              <a:t>Процес проведення аудиту зазвичай складається з наступних етапів:</a:t>
            </a:r>
            <a:endParaRPr lang="en-US" altLang="zh-CN" sz="2600" b="0" i="0">
              <a:solidFill>
                <a:srgbClr val="666666"/>
              </a:solidFill>
              <a:ea typeface="open sans"/>
              <a:cs typeface="Arial" panose="020B0604020202020204" pitchFamily="34" charset="0"/>
            </a:endParaRPr>
          </a:p>
          <a:p>
            <a:pPr marL="0" indent="0" fontAlgn="base">
              <a:spcBef>
                <a:spcPct val="0"/>
              </a:spcBef>
              <a:spcAft>
                <a:spcPct val="0"/>
              </a:spcAft>
            </a:pPr>
            <a:endParaRPr lang="en-US" altLang="zh-CN" sz="2600" b="0" i="0">
              <a:solidFill>
                <a:srgbClr val="666666"/>
              </a:solidFill>
              <a:ea typeface="open sans"/>
              <a:cs typeface="Arial" panose="020B0604020202020204" pitchFamily="34" charset="0"/>
            </a:endParaRPr>
          </a:p>
          <a:p>
            <a:pPr marL="0" indent="0" fontAlgn="base">
              <a:spcBef>
                <a:spcPct val="0"/>
              </a:spcBef>
              <a:spcAft>
                <a:spcPct val="0"/>
              </a:spcAft>
              <a:buAutoNum type="arabicPeriod"/>
            </a:pPr>
            <a:r>
              <a:rPr lang="en-US" altLang="zh-CN" sz="2600" b="1" i="0">
                <a:solidFill>
                  <a:srgbClr val="666666"/>
                </a:solidFill>
                <a:ea typeface="open sans"/>
                <a:cs typeface="Arial" panose="020B0604020202020204" pitchFamily="34" charset="0"/>
              </a:rPr>
              <a:t>Вивчення політик організації</a:t>
            </a:r>
            <a:r>
              <a:rPr lang="en-US" altLang="zh-CN" sz="2600" b="0" i="0">
                <a:solidFill>
                  <a:srgbClr val="666666"/>
                </a:solidFill>
                <a:ea typeface="open sans"/>
                <a:cs typeface="Arial" panose="020B0604020202020204" pitchFamily="34" charset="0"/>
              </a:rPr>
              <a:t>. До початку аудиту аудитори розглядають політики, процедури та інструментарій організації у галузі управління проєктами. Можуть бути запитані такі документи як:</a:t>
            </a:r>
            <a:endParaRPr lang="en-US" altLang="zh-CN" sz="2600" b="0" i="0">
              <a:solidFill>
                <a:srgbClr val="666666"/>
              </a:solidFill>
              <a:ea typeface="open sans"/>
              <a:cs typeface="Arial" panose="020B0604020202020204" pitchFamily="34" charset="0"/>
            </a:endParaRPr>
          </a:p>
          <a:p>
            <a:pPr marL="0" indent="0" fontAlgn="base">
              <a:spcBef>
                <a:spcPct val="0"/>
              </a:spcBef>
              <a:spcAft>
                <a:spcPct val="0"/>
              </a:spcAft>
              <a:buNone/>
            </a:pPr>
            <a:endParaRPr lang="en-US" altLang="zh-CN" sz="26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600" b="0" i="0">
                <a:solidFill>
                  <a:srgbClr val="666666"/>
                </a:solidFill>
                <a:ea typeface="open sans"/>
                <a:cs typeface="Arial" panose="020B0604020202020204" pitchFamily="34" charset="0"/>
              </a:rPr>
              <a:t>Структура управління проєктами;</a:t>
            </a:r>
            <a:endParaRPr lang="en-US" altLang="zh-CN" sz="26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600" b="0" i="0">
                <a:solidFill>
                  <a:srgbClr val="666666"/>
                </a:solidFill>
                <a:ea typeface="open sans"/>
                <a:cs typeface="Arial" panose="020B0604020202020204" pitchFamily="34" charset="0"/>
              </a:rPr>
              <a:t>Методологія управління проєктами;</a:t>
            </a:r>
            <a:endParaRPr lang="en-US" altLang="zh-CN" sz="26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600" b="0" i="0">
                <a:solidFill>
                  <a:srgbClr val="666666"/>
                </a:solidFill>
                <a:ea typeface="open sans"/>
                <a:cs typeface="Arial" panose="020B0604020202020204" pitchFamily="34" charset="0"/>
              </a:rPr>
              <a:t>Політики та процедури, що стосуються забезпечення якості;</a:t>
            </a:r>
            <a:endParaRPr lang="en-US" altLang="zh-CN" sz="26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600" b="0" i="0">
                <a:solidFill>
                  <a:srgbClr val="666666"/>
                </a:solidFill>
                <a:ea typeface="open sans"/>
                <a:cs typeface="Arial" panose="020B0604020202020204" pitchFamily="34" charset="0"/>
              </a:rPr>
              <a:t>Опис інформаційної системи управління проєктами;</a:t>
            </a:r>
            <a:endParaRPr lang="en-US" altLang="zh-CN" sz="26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600" b="0" i="0">
                <a:solidFill>
                  <a:srgbClr val="666666"/>
                </a:solidFill>
                <a:ea typeface="open sans"/>
                <a:cs typeface="Arial" panose="020B0604020202020204" pitchFamily="34" charset="0"/>
              </a:rPr>
              <a:t>тощо…</a:t>
            </a:r>
            <a:endParaRPr lang="en-US" altLang="zh-CN" sz="2600" b="0" i="0">
              <a:solidFill>
                <a:srgbClr val="666666"/>
              </a:solidFill>
              <a:ea typeface="open sans"/>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797050" y="1278890"/>
            <a:ext cx="11566525" cy="4851400"/>
          </a:xfrm>
          <a:prstGeom prst="rect">
            <a:avLst/>
          </a:prstGeom>
        </p:spPr>
        <p:txBody>
          <a:bodyPr>
            <a:noAutofit/>
          </a:bodyPr>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2. </a:t>
            </a:r>
            <a:r>
              <a:rPr lang="en-US" altLang="zh-CN" sz="2400" b="1" i="0">
                <a:solidFill>
                  <a:srgbClr val="666666"/>
                </a:solidFill>
                <a:latin typeface="Arial" panose="020B0604020202020204" pitchFamily="34" charset="0"/>
                <a:ea typeface="open sans"/>
                <a:cs typeface="Arial" panose="020B0604020202020204" pitchFamily="34" charset="0"/>
              </a:rPr>
              <a:t>Лист-оголошення</a:t>
            </a:r>
            <a:r>
              <a:rPr lang="en-US" altLang="zh-CN" sz="2400" b="0" i="0">
                <a:solidFill>
                  <a:srgbClr val="666666"/>
                </a:solidFill>
                <a:latin typeface="Arial" panose="020B0604020202020204" pitchFamily="34" charset="0"/>
                <a:ea typeface="open sans"/>
                <a:cs typeface="Arial" panose="020B0604020202020204" pitchFamily="34" charset="0"/>
              </a:rPr>
              <a:t>. Першим кроком є ​​повідомлення керівника та учасників проєкту про намір провести аудит та про запропоновані терміни. Залежно від організації, це спочатку можна повідомити неофіційно усним або електронним способом, а потім надіслати офіційний лист або формальний документ. Якщо терміни та трудові витрати на аудит можуть негативно вплинути на проєкт, керівник проєкту має бути готовим пояснити причину та запропонувати альтернативні терміни. </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457200" fontAlgn="base">
              <a:spcBef>
                <a:spcPct val="0"/>
              </a:spcBef>
              <a:spcAft>
                <a:spcPct val="0"/>
              </a:spcAft>
              <a:buNone/>
            </a:pPr>
            <a:r>
              <a:rPr lang="en-US" altLang="zh-CN" sz="2400" b="0" i="0">
                <a:solidFill>
                  <a:srgbClr val="666666"/>
                </a:solidFill>
                <a:latin typeface="Arial" panose="020B0604020202020204" pitchFamily="34" charset="0"/>
                <a:ea typeface="open sans"/>
                <a:cs typeface="Arial" panose="020B0604020202020204" pitchFamily="34" charset="0"/>
              </a:rPr>
              <a:t>Лист-оголошення містить ключову інформацію для керівника та команди проєкту: </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342900" indent="-342900" fontAlgn="base">
              <a:spcBef>
                <a:spcPct val="0"/>
              </a:spcBef>
              <a:spcAft>
                <a:spcPct val="0"/>
              </a:spcAft>
              <a:buFont typeface="Wingdings" panose="05000000000000000000" charset="0"/>
              <a:buChar char="Ø"/>
            </a:pPr>
            <a:r>
              <a:rPr lang="en-US" altLang="zh-CN" sz="2400" b="0" i="0">
                <a:solidFill>
                  <a:srgbClr val="666666"/>
                </a:solidFill>
                <a:latin typeface="Arial" panose="020B0604020202020204" pitchFamily="34" charset="0"/>
                <a:ea typeface="open sans"/>
                <a:cs typeface="Arial" panose="020B0604020202020204" pitchFamily="34" charset="0"/>
              </a:rPr>
              <a:t>цілі аудиту, </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342900" indent="-342900" fontAlgn="base">
              <a:spcBef>
                <a:spcPct val="0"/>
              </a:spcBef>
              <a:spcAft>
                <a:spcPct val="0"/>
              </a:spcAft>
              <a:buFont typeface="Wingdings" panose="05000000000000000000" charset="0"/>
              <a:buChar char="Ø"/>
            </a:pPr>
            <a:r>
              <a:rPr lang="en-US" altLang="zh-CN" sz="2400" b="0" i="0">
                <a:solidFill>
                  <a:srgbClr val="666666"/>
                </a:solidFill>
                <a:latin typeface="Arial" panose="020B0604020202020204" pitchFamily="34" charset="0"/>
                <a:ea typeface="open sans"/>
                <a:cs typeface="Arial" panose="020B0604020202020204" pitchFamily="34" charset="0"/>
              </a:rPr>
              <a:t>обсяг аудиту </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342900" indent="-342900" fontAlgn="base">
              <a:spcBef>
                <a:spcPct val="0"/>
              </a:spcBef>
              <a:spcAft>
                <a:spcPct val="0"/>
              </a:spcAft>
              <a:buFont typeface="Wingdings" panose="05000000000000000000" charset="0"/>
              <a:buChar char="Ø"/>
            </a:pPr>
            <a:r>
              <a:rPr lang="en-US" altLang="zh-CN" sz="2400" b="0" i="0">
                <a:solidFill>
                  <a:srgbClr val="666666"/>
                </a:solidFill>
                <a:latin typeface="Arial" panose="020B0604020202020204" pitchFamily="34" charset="0"/>
                <a:ea typeface="open sans"/>
                <a:cs typeface="Arial" panose="020B0604020202020204" pitchFamily="34" charset="0"/>
              </a:rPr>
              <a:t>склад аудиторської команди.</a:t>
            </a:r>
            <a:endParaRPr lang="en-US" altLang="zh-CN" sz="2400" b="0" i="0">
              <a:solidFill>
                <a:srgbClr val="666666"/>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270510" y="156845"/>
            <a:ext cx="14102715" cy="9233535"/>
          </a:xfrm>
          <a:prstGeom prst="rect">
            <a:avLst/>
          </a:prstGeom>
        </p:spPr>
        <p:txBody>
          <a:bodyPr wrap="square">
            <a:noAutofit/>
          </a:bodyPr>
          <a:p>
            <a:pPr marL="0" indent="0" fontAlgn="base">
              <a:spcBef>
                <a:spcPct val="0"/>
              </a:spcBef>
              <a:spcAft>
                <a:spcPct val="0"/>
              </a:spcAft>
              <a:buNone/>
            </a:pPr>
            <a:r>
              <a:rPr lang="uk-UA" altLang="en-US" sz="2400" b="1" i="0">
                <a:solidFill>
                  <a:srgbClr val="666666"/>
                </a:solidFill>
                <a:ea typeface="open sans"/>
                <a:cs typeface="Arial" panose="020B0604020202020204" pitchFamily="34" charset="0"/>
              </a:rPr>
              <a:t>3. </a:t>
            </a:r>
            <a:r>
              <a:rPr lang="en-US" altLang="zh-CN" sz="2400" b="1" i="0">
                <a:solidFill>
                  <a:srgbClr val="666666"/>
                </a:solidFill>
                <a:ea typeface="open sans"/>
                <a:cs typeface="Arial" panose="020B0604020202020204" pitchFamily="34" charset="0"/>
              </a:rPr>
              <a:t>Запити документації</a:t>
            </a:r>
            <a:r>
              <a:rPr lang="en-US" altLang="zh-CN" sz="2400" b="0" i="0">
                <a:solidFill>
                  <a:srgbClr val="666666"/>
                </a:solidFill>
                <a:ea typeface="open sans"/>
                <a:cs typeface="Arial" panose="020B0604020202020204" pitchFamily="34" charset="0"/>
              </a:rPr>
              <a:t>. Перед виїздом на місце аудитори запитують документацію. Керівник проєкту має бути готовим відповісти на такі запити або делегувати їх своїм співробітникам. Як правило, документи повинні мати титульну сторінку із зазначенням власника документа, номера редакції та історії, а також підписання/прийняття. Але, залежно від політики документообігу організації, документи можуть бути у форматі електронних листів, електронних таблиць, скріншотів з інформаційної системи управління проєктами та дашбордів та в іншому вигляді. Склад документів залежить від стандарту управління проєктами в організації, але документи, що зазвичай запитуються, включають:</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Економічне обгрунтування або Бізнес-кейс</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Статут проєкту</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Організаційну структуру та матрицю відповідальності</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Реєстр стейкхолдерів та План комунікацій</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Реєстр ризиків та Плани реагування на ризики</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Опис змісту та фази проєкту</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Розклад проєкту</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Комплексний план проєкту</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Звіти про статус проєкту</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Протоколи засідань щодо статусу проєкту / плани дій</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План забезпечення якості</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Звіти про якість проєкту</a:t>
            </a:r>
            <a:endParaRPr lang="en-US" altLang="zh-CN" sz="2400" b="0" i="0">
              <a:solidFill>
                <a:srgbClr val="666666"/>
              </a:solidFill>
              <a:ea typeface="open sans"/>
              <a:cs typeface="Arial" panose="020B0604020202020204" pitchFamily="34" charset="0"/>
            </a:endParaRPr>
          </a:p>
          <a:p>
            <a:pPr marL="476250" lvl="1" indent="-342900" fontAlgn="base">
              <a:spcBef>
                <a:spcPct val="0"/>
              </a:spcBef>
              <a:spcAft>
                <a:spcPts val="300"/>
              </a:spcAft>
              <a:buFont typeface="Wingdings" panose="05000000000000000000" charset="0"/>
              <a:buChar char="Ø"/>
            </a:pPr>
            <a:r>
              <a:rPr lang="en-US" altLang="zh-CN" sz="2400" b="0" i="0">
                <a:solidFill>
                  <a:srgbClr val="666666"/>
                </a:solidFill>
                <a:ea typeface="open sans"/>
                <a:cs typeface="Arial" panose="020B0604020202020204" pitchFamily="34" charset="0"/>
              </a:rPr>
              <a:t>Журнали проблем</a:t>
            </a:r>
            <a:r>
              <a:rPr lang="uk-UA" altLang="en-US" sz="2400" b="0" i="0">
                <a:solidFill>
                  <a:srgbClr val="666666"/>
                </a:solidFill>
                <a:ea typeface="open sans"/>
                <a:cs typeface="Arial" panose="020B0604020202020204" pitchFamily="34" charset="0"/>
              </a:rPr>
              <a:t>, </a:t>
            </a:r>
            <a:r>
              <a:rPr lang="en-US" altLang="zh-CN" sz="2400" b="0" i="0">
                <a:solidFill>
                  <a:srgbClr val="666666"/>
                </a:solidFill>
                <a:ea typeface="open sans"/>
                <a:cs typeface="Arial" panose="020B0604020202020204" pitchFamily="34" charset="0"/>
              </a:rPr>
              <a:t>тощо…</a:t>
            </a:r>
            <a:endParaRPr lang="en-US" altLang="zh-CN" sz="2400" b="0" i="0">
              <a:solidFill>
                <a:srgbClr val="666666"/>
              </a:solidFill>
              <a:ea typeface="open sans"/>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557020" y="1045845"/>
            <a:ext cx="11490960" cy="5191125"/>
          </a:xfrm>
          <a:prstGeom prst="rect">
            <a:avLst/>
          </a:prstGeom>
        </p:spPr>
        <p:txBody>
          <a:bodyPr>
            <a:noAutofit/>
          </a:bodyPr>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4. </a:t>
            </a:r>
            <a:r>
              <a:rPr lang="en-US" altLang="zh-CN" sz="2400" b="1" i="0">
                <a:solidFill>
                  <a:srgbClr val="666666"/>
                </a:solidFill>
                <a:latin typeface="Arial" panose="020B0604020202020204" pitchFamily="34" charset="0"/>
                <a:ea typeface="open sans"/>
                <a:cs typeface="Arial" panose="020B0604020202020204" pitchFamily="34" charset="0"/>
              </a:rPr>
              <a:t>Стартова нарада</a:t>
            </a:r>
            <a:r>
              <a:rPr lang="en-US" altLang="zh-CN" sz="2400" b="0" i="0">
                <a:solidFill>
                  <a:srgbClr val="666666"/>
                </a:solidFill>
                <a:latin typeface="Arial" panose="020B0604020202020204" pitchFamily="34" charset="0"/>
                <a:ea typeface="open sans"/>
                <a:cs typeface="Arial" panose="020B0604020202020204" pitchFamily="34" charset="0"/>
              </a:rPr>
              <a:t>. Стартова нарада зазвичай проводиться для пояснення цілей, процесу та термінів аудиту. Це дозволяє керівнику та команді проєкту поставити питання і дозволяє всім сторонам зустрітися віч-на-віч. Обговорюються конкретні області, які будуть вивчені, а також стандарти та критерії, що використовуються. Також організовуються періодичні зустрічі між керівником проєкту та провідним аудитором. Це дозволяє обом сторонам обговорювати те, що виявили аудитори, а керівнику проєкту, за необхідності, подати свою точку зору.</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buNone/>
            </a:pP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5. </a:t>
            </a:r>
            <a:r>
              <a:rPr lang="en-US" altLang="en-US" sz="2400" b="1" i="0">
                <a:solidFill>
                  <a:srgbClr val="666666"/>
                </a:solidFill>
                <a:latin typeface="Arial" panose="020B0604020202020204" pitchFamily="34" charset="0"/>
                <a:ea typeface="open sans"/>
                <a:cs typeface="Arial" panose="020B0604020202020204" pitchFamily="34" charset="0"/>
              </a:rPr>
              <a:t>Форми</a:t>
            </a:r>
            <a:r>
              <a:rPr lang="en-US" altLang="ru-RU" sz="2400" b="1" i="0">
                <a:solidFill>
                  <a:srgbClr val="666666"/>
                </a:solidFill>
                <a:latin typeface="Arial" panose="020B0604020202020204" pitchFamily="34" charset="0"/>
                <a:ea typeface="open sans"/>
                <a:cs typeface="Arial" panose="020B0604020202020204" pitchFamily="34" charset="0"/>
              </a:rPr>
              <a:t> </a:t>
            </a:r>
            <a:r>
              <a:rPr lang="en-US" altLang="en-US" sz="2400" b="1" i="0">
                <a:solidFill>
                  <a:srgbClr val="666666"/>
                </a:solidFill>
                <a:latin typeface="Arial" panose="020B0604020202020204" pitchFamily="34" charset="0"/>
                <a:ea typeface="open sans"/>
                <a:cs typeface="Arial" panose="020B0604020202020204" pitchFamily="34" charset="0"/>
              </a:rPr>
              <a:t>самооцінки</a:t>
            </a:r>
            <a:r>
              <a:rPr lang="en-US" altLang="ru-RU" sz="2400" b="1"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Частиною</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процесу</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аудиту</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є</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контрольні</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самооцінки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Цей</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підхід</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використовує</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анкети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для</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отримання</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даних</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про</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засоби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контролю</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ризики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та</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процеси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Анкети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заповнюються</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учасниками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та</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стейкхолдерами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проєкту</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але</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не</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аудиторами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Відповіді</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збираються</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аудиторами</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та</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використовуються</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для</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збирання</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та</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аналізу</a:t>
            </a:r>
            <a:r>
              <a:rPr lang="en-US" altLang="ru-RU" sz="2400" b="0" i="0">
                <a:solidFill>
                  <a:srgbClr val="666666"/>
                </a:solidFill>
                <a:latin typeface="Arial" panose="020B0604020202020204" pitchFamily="34" charset="0"/>
                <a:ea typeface="open sans"/>
                <a:cs typeface="Arial" panose="020B0604020202020204" pitchFamily="34" charset="0"/>
              </a:rPr>
              <a:t> </a:t>
            </a:r>
            <a:r>
              <a:rPr lang="en-US" altLang="en-US" sz="2400" b="0" i="0">
                <a:solidFill>
                  <a:srgbClr val="666666"/>
                </a:solidFill>
                <a:latin typeface="Arial" panose="020B0604020202020204" pitchFamily="34" charset="0"/>
                <a:ea typeface="open sans"/>
                <a:cs typeface="Arial" panose="020B0604020202020204" pitchFamily="34" charset="0"/>
              </a:rPr>
              <a:t>інформації</a:t>
            </a:r>
            <a:r>
              <a:rPr lang="en-US" altLang="ru-RU" sz="2400" b="0" i="0">
                <a:solidFill>
                  <a:srgbClr val="666666"/>
                </a:solidFill>
                <a:latin typeface="Arial" panose="020B0604020202020204" pitchFamily="34" charset="0"/>
                <a:ea typeface="open sans"/>
                <a:cs typeface="Arial" panose="020B0604020202020204" pitchFamily="34" charset="0"/>
              </a:rPr>
              <a:t>.</a:t>
            </a:r>
            <a:endParaRPr lang="en-US" altLang="ru-RU" sz="2400" b="0" i="0">
              <a:solidFill>
                <a:srgbClr val="666666"/>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784350" y="1114425"/>
            <a:ext cx="11301730" cy="4892675"/>
          </a:xfrm>
          <a:prstGeom prst="rect">
            <a:avLst/>
          </a:prstGeom>
        </p:spPr>
        <p:txBody>
          <a:bodyPr wrap="square">
            <a:spAutoFit/>
          </a:bodyPr>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6. </a:t>
            </a:r>
            <a:r>
              <a:rPr lang="en-US" altLang="zh-CN" sz="2400" b="1" i="0">
                <a:solidFill>
                  <a:srgbClr val="666666"/>
                </a:solidFill>
                <a:latin typeface="Arial" panose="020B0604020202020204" pitchFamily="34" charset="0"/>
                <a:ea typeface="open sans"/>
                <a:cs typeface="Arial" panose="020B0604020202020204" pitchFamily="34" charset="0"/>
              </a:rPr>
              <a:t>“Польові роботи”</a:t>
            </a:r>
            <a:r>
              <a:rPr lang="en-US" altLang="zh-CN" sz="2400" b="0" i="0">
                <a:solidFill>
                  <a:srgbClr val="666666"/>
                </a:solidFill>
                <a:latin typeface="Arial" panose="020B0604020202020204" pitchFamily="34" charset="0"/>
                <a:ea typeface="open sans"/>
                <a:cs typeface="Arial" panose="020B0604020202020204" pitchFamily="34" charset="0"/>
              </a:rPr>
              <a:t>. Робота на місцях, яку виконує аудиторська команда, зазвичай складається з відвідування зборів, спостережень, вивчення та оцінки документації, а також документування доказів у робочих документах. Висновки та виявлені проблеми мають бути задокументовані з доказами, які мають бути ясними, переконливими, повними, точними, об’єктивними та короткими. Результати інтерв’ювання та опитувань порівнюються з документацією та спостереженнями. Більшість часу «польових робіт» проводиться в місцях виконання проєкту, і часто триває два-три тижні, хоча це залежить від обсягу та складності аудиту. Опитування стейкхолдерів проєкту з використанням структурованих методів особисто або телефоном є частиною роботи на місцях. Зазвичай проводяться індивідуальні, а чи не групові інтерв’ю. Це захищає конфіденційність інтерв’юваного та знижує тиск, який респонденти можуть відчувати у груповій ситуації.</a:t>
            </a:r>
            <a:endParaRPr lang="en-US" altLang="zh-CN" sz="2400" b="0" i="0">
              <a:solidFill>
                <a:srgbClr val="666666"/>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593850" y="1114425"/>
            <a:ext cx="11404600" cy="5262245"/>
          </a:xfrm>
          <a:prstGeom prst="rect">
            <a:avLst/>
          </a:prstGeom>
        </p:spPr>
        <p:txBody>
          <a:bodyPr wrap="square">
            <a:spAutoFit/>
          </a:bodyPr>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7. </a:t>
            </a:r>
            <a:r>
              <a:rPr lang="en-US" altLang="zh-CN" sz="2400" b="1" i="0">
                <a:solidFill>
                  <a:srgbClr val="666666"/>
                </a:solidFill>
                <a:latin typeface="Arial" panose="020B0604020202020204" pitchFamily="34" charset="0"/>
                <a:ea typeface="open sans"/>
                <a:cs typeface="Arial" panose="020B0604020202020204" pitchFamily="34" charset="0"/>
              </a:rPr>
              <a:t>Аудиторський звіт</a:t>
            </a:r>
            <a:r>
              <a:rPr lang="en-US" altLang="zh-CN" sz="2400" b="0" i="0">
                <a:solidFill>
                  <a:srgbClr val="666666"/>
                </a:solidFill>
                <a:latin typeface="Arial" panose="020B0604020202020204" pitchFamily="34" charset="0"/>
                <a:ea typeface="open sans"/>
                <a:cs typeface="Arial" panose="020B0604020202020204" pitchFamily="34" charset="0"/>
              </a:rPr>
              <a:t>. Ч</a:t>
            </a:r>
            <a:r>
              <a:rPr lang="uk-UA" altLang="en-US" sz="2400" b="0" i="0">
                <a:solidFill>
                  <a:srgbClr val="666666"/>
                </a:solidFill>
                <a:latin typeface="Arial" panose="020B0604020202020204" pitchFamily="34" charset="0"/>
                <a:ea typeface="open sans"/>
                <a:cs typeface="Arial" panose="020B0604020202020204" pitchFamily="34" charset="0"/>
              </a:rPr>
              <a:t>орновий варіант </a:t>
            </a:r>
            <a:r>
              <a:rPr lang="en-US" altLang="zh-CN" sz="2400" b="0" i="0">
                <a:solidFill>
                  <a:srgbClr val="666666"/>
                </a:solidFill>
                <a:latin typeface="Arial" panose="020B0604020202020204" pitchFamily="34" charset="0"/>
                <a:ea typeface="open sans"/>
                <a:cs typeface="Arial" panose="020B0604020202020204" pitchFamily="34" charset="0"/>
              </a:rPr>
              <a:t>звіту з висновками та рекомендаціями, а також </a:t>
            </a:r>
            <a:r>
              <a:rPr lang="uk-UA" altLang="en-US" sz="2400" b="0" i="0">
                <a:solidFill>
                  <a:srgbClr val="666666"/>
                </a:solidFill>
                <a:latin typeface="Arial" panose="020B0604020202020204" pitchFamily="34" charset="0"/>
                <a:ea typeface="open sans"/>
                <a:cs typeface="Arial" panose="020B0604020202020204" pitchFamily="34" charset="0"/>
              </a:rPr>
              <a:t>загальний </a:t>
            </a:r>
            <a:r>
              <a:rPr lang="en-US" altLang="zh-CN" sz="2400" b="0" i="0">
                <a:solidFill>
                  <a:srgbClr val="666666"/>
                </a:solidFill>
                <a:latin typeface="Arial" panose="020B0604020202020204" pitchFamily="34" charset="0"/>
                <a:ea typeface="open sans"/>
                <a:cs typeface="Arial" panose="020B0604020202020204" pitchFamily="34" charset="0"/>
              </a:rPr>
              <a:t>висновок, становлять основу аудиторського звіту, що описує проблеми та дає рекомендації щодо коригувальних дій, щоб запобігти їх повторенню в майбутньому. Коли аудитор виявляє те, що, на його думку, є відкриттям, він, як правило, обговорює це з керівником проєкту. Для цього є дві причини: (1) аудитор хоче переконатися в точності укладання, а також задокументувати відповідь менеджера проєкту, а (2) керівник проєкту повинен визначити, чи має аудитор повну картину, а якщо ні, то готовий надати докази, що підтверджують його позицію.</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133350" indent="0" fontAlgn="base">
              <a:spcBef>
                <a:spcPct val="0"/>
              </a:spcBef>
              <a:spcAft>
                <a:spcPct val="0"/>
              </a:spcAft>
            </a:pPr>
            <a:r>
              <a:rPr lang="en-US" altLang="zh-CN" sz="2400" b="0" i="0">
                <a:solidFill>
                  <a:srgbClr val="666666"/>
                </a:solidFill>
                <a:latin typeface="Arial" panose="020B0604020202020204" pitchFamily="34" charset="0"/>
                <a:ea typeface="open sans"/>
                <a:cs typeface="Arial" panose="020B0604020202020204" pitchFamily="34" charset="0"/>
              </a:rPr>
              <a:t>Формат аудиторського звіту відрізняється</a:t>
            </a:r>
            <a:r>
              <a:rPr lang="uk-UA" altLang="en-US" sz="2400" b="0" i="0">
                <a:solidFill>
                  <a:srgbClr val="666666"/>
                </a:solidFill>
                <a:latin typeface="Arial" panose="020B0604020202020204" pitchFamily="34" charset="0"/>
                <a:ea typeface="open sans"/>
                <a:cs typeface="Arial" panose="020B0604020202020204" pitchFamily="34" charset="0"/>
              </a:rPr>
              <a:t> від звичайного звіту</a:t>
            </a:r>
            <a:r>
              <a:rPr lang="en-US" altLang="zh-CN" sz="2400" b="0" i="0">
                <a:solidFill>
                  <a:srgbClr val="666666"/>
                </a:solidFill>
                <a:latin typeface="Arial" panose="020B0604020202020204" pitchFamily="34" charset="0"/>
                <a:ea typeface="open sans"/>
                <a:cs typeface="Arial" panose="020B0604020202020204" pitchFamily="34" charset="0"/>
              </a:rPr>
              <a:t>, хоча є деякі спільні риси. В аудиторському звіті має бути короткий виклад аудиторської думки чи рекомендації. Найважча для написання частина звіту, і те, що спонсор проєкту та керівництво організації, швидше за все, запам’ятають – це аудиторський висновок.</a:t>
            </a:r>
            <a:endParaRPr lang="en-US" altLang="zh-CN" sz="2400" b="0" i="0">
              <a:solidFill>
                <a:srgbClr val="666666"/>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341755" y="498475"/>
            <a:ext cx="12148820" cy="6093460"/>
          </a:xfrm>
          <a:prstGeom prst="rect">
            <a:avLst/>
          </a:prstGeom>
        </p:spPr>
        <p:txBody>
          <a:bodyPr wrap="square">
            <a:noAutofit/>
          </a:bodyPr>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8. </a:t>
            </a:r>
            <a:r>
              <a:rPr lang="en-US" altLang="zh-CN" sz="2400" b="1" i="0">
                <a:solidFill>
                  <a:srgbClr val="666666"/>
                </a:solidFill>
                <a:latin typeface="Arial" panose="020B0604020202020204" pitchFamily="34" charset="0"/>
                <a:ea typeface="open sans"/>
                <a:cs typeface="Arial" panose="020B0604020202020204" pitchFamily="34" charset="0"/>
              </a:rPr>
              <a:t>Заключна презентація</a:t>
            </a:r>
            <a:r>
              <a:rPr lang="en-US" altLang="zh-CN" sz="2400" b="0" i="0">
                <a:solidFill>
                  <a:srgbClr val="666666"/>
                </a:solidFill>
                <a:latin typeface="Arial" panose="020B0604020202020204" pitchFamily="34" charset="0"/>
                <a:ea typeface="open sans"/>
                <a:cs typeface="Arial" panose="020B0604020202020204" pitchFamily="34" charset="0"/>
              </a:rPr>
              <a:t>. Заключна презентація дозволяє учасникам обговорити найважливіші результати аудиту та наступні кроки. Керівництву проєкту пропонується надати свою відповідь та план дій за чорновою версією звіту. Ця відповідь і план дій потім передається у вигляді остаточного звіту.</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buNone/>
            </a:pPr>
            <a:r>
              <a:rPr lang="uk-UA" altLang="en-US" sz="2400" b="1" i="0">
                <a:solidFill>
                  <a:srgbClr val="666666"/>
                </a:solidFill>
                <a:latin typeface="Arial" panose="020B0604020202020204" pitchFamily="34" charset="0"/>
                <a:ea typeface="open sans"/>
                <a:cs typeface="Arial" panose="020B0604020202020204" pitchFamily="34" charset="0"/>
              </a:rPr>
              <a:t>9. </a:t>
            </a:r>
            <a:r>
              <a:rPr lang="en-US" altLang="zh-CN" sz="2400" b="1" i="0">
                <a:solidFill>
                  <a:srgbClr val="666666"/>
                </a:solidFill>
                <a:latin typeface="Arial" panose="020B0604020202020204" pitchFamily="34" charset="0"/>
                <a:ea typeface="open sans"/>
                <a:cs typeface="Arial" panose="020B0604020202020204" pitchFamily="34" charset="0"/>
              </a:rPr>
              <a:t>План дій та наступні кроки</a:t>
            </a:r>
            <a:r>
              <a:rPr lang="en-US" altLang="zh-CN" sz="2400" b="0" i="0">
                <a:solidFill>
                  <a:srgbClr val="666666"/>
                </a:solidFill>
                <a:latin typeface="Arial" panose="020B0604020202020204" pitchFamily="34" charset="0"/>
                <a:ea typeface="open sans"/>
                <a:cs typeface="Arial" panose="020B0604020202020204" pitchFamily="34" charset="0"/>
              </a:rPr>
              <a:t>. Для кожного висновку у звіті призначається відповідальна сторона, яка може становити план дій. У плані пропонуються коригувальні та попереджувальні дії із встановленими термінами для усунення будь-яких недоліків, виявлених у ході аудиту. </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457200" fontAlgn="base">
              <a:spcBef>
                <a:spcPct val="0"/>
              </a:spcBef>
              <a:spcAft>
                <a:spcPct val="0"/>
              </a:spcAft>
              <a:buNone/>
            </a:pPr>
            <a:r>
              <a:rPr lang="en-US" altLang="zh-CN" sz="2400" b="0" i="0">
                <a:solidFill>
                  <a:srgbClr val="666666"/>
                </a:solidFill>
                <a:latin typeface="Arial" panose="020B0604020202020204" pitchFamily="34" charset="0"/>
                <a:ea typeface="open sans"/>
                <a:cs typeface="Arial" panose="020B0604020202020204" pitchFamily="34" charset="0"/>
              </a:rPr>
              <a:t>Потім команда аудиту оцінює план дій та може брати участь у перевірці його подальшої реалізації. Процедури перевірки завершення плану дій повинні бути узгоджені між командою проєкту, що перевіряється, і аудиторською групою.</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457200" fontAlgn="base">
              <a:spcBef>
                <a:spcPct val="0"/>
              </a:spcBef>
              <a:spcAft>
                <a:spcPct val="0"/>
              </a:spcAft>
              <a:buNone/>
            </a:pPr>
            <a:r>
              <a:rPr lang="en-US" altLang="zh-CN" sz="2400" b="0" i="0">
                <a:solidFill>
                  <a:srgbClr val="666666"/>
                </a:solidFill>
                <a:latin typeface="Arial" panose="020B0604020202020204" pitchFamily="34" charset="0"/>
                <a:ea typeface="open sans"/>
                <a:cs typeface="Arial" panose="020B0604020202020204" pitchFamily="34" charset="0"/>
              </a:rPr>
              <a:t>Залежно від політики організації керівника проєкту, можуть попросити заповнити опитування про задоволеність клієнтів. Це вважається найкращою практикою у світі аудиту, оскільки дозволяє зробити внесок у процес аудиту і дає гарантії того, що процес проводиться справедливо та професійно.</a:t>
            </a:r>
            <a:endParaRPr lang="en-US" altLang="zh-CN" sz="2400" b="0" i="0">
              <a:solidFill>
                <a:srgbClr val="666666"/>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985724"/>
            <a:ext cx="5670590" cy="708779"/>
          </a:xfrm>
          <a:prstGeom prst="rect">
            <a:avLst/>
          </a:prstGeom>
          <a:noFill/>
        </p:spPr>
        <p:txBody>
          <a:bodyPr wrap="none" lIns="0" tIns="0" rIns="0" bIns="0" rtlCol="0" anchor="t"/>
          <a:lstStyle/>
          <a:p>
            <a:pPr marL="0" indent="0" algn="l">
              <a:lnSpc>
                <a:spcPts val="5550"/>
              </a:lnSpc>
              <a:buNone/>
            </a:pPr>
            <a:r>
              <a:rPr lang="en-US" sz="4450" b="1" dirty="0">
                <a:solidFill>
                  <a:srgbClr val="282824"/>
                </a:solidFill>
                <a:latin typeface="Arial" panose="020B0604020202020204" pitchFamily="34" charset="0"/>
                <a:ea typeface="Lato Bold" pitchFamily="34" charset="-122"/>
                <a:cs typeface="Arial" panose="020B0604020202020204" pitchFamily="34" charset="0"/>
              </a:rPr>
              <a:t>Аудит проєктів</a:t>
            </a:r>
            <a:endParaRPr lang="en-US" sz="4450" b="1" dirty="0">
              <a:solidFill>
                <a:srgbClr val="282824"/>
              </a:solidFill>
              <a:latin typeface="Arial" panose="020B0604020202020204" pitchFamily="34" charset="0"/>
              <a:ea typeface="Lato Bold" pitchFamily="34" charset="-122"/>
              <a:cs typeface="Arial" panose="020B0604020202020204" pitchFamily="34" charset="0"/>
            </a:endParaRPr>
          </a:p>
        </p:txBody>
      </p:sp>
      <p:pic>
        <p:nvPicPr>
          <p:cNvPr id="4" name="Image 1" descr="preencoded.png"/>
          <p:cNvPicPr>
            <a:picLocks noChangeAspect="1"/>
          </p:cNvPicPr>
          <p:nvPr/>
        </p:nvPicPr>
        <p:blipFill>
          <a:blip r:embed="rId2"/>
          <a:stretch>
            <a:fillRect/>
          </a:stretch>
        </p:blipFill>
        <p:spPr>
          <a:xfrm>
            <a:off x="793790" y="3034665"/>
            <a:ext cx="566976" cy="566976"/>
          </a:xfrm>
          <a:prstGeom prst="rect">
            <a:avLst/>
          </a:prstGeom>
        </p:spPr>
      </p:pic>
      <p:sp>
        <p:nvSpPr>
          <p:cNvPr id="5" name="Text 1"/>
          <p:cNvSpPr/>
          <p:nvPr/>
        </p:nvSpPr>
        <p:spPr>
          <a:xfrm>
            <a:off x="793790" y="3828455"/>
            <a:ext cx="2291953" cy="708660"/>
          </a:xfrm>
          <a:prstGeom prst="rect">
            <a:avLst/>
          </a:prstGeom>
          <a:noFill/>
        </p:spPr>
        <p:txBody>
          <a:bodyPr wrap="squar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Організаційний аудит</a:t>
            </a:r>
            <a:endParaRPr lang="en-US" sz="2200" dirty="0"/>
          </a:p>
        </p:txBody>
      </p:sp>
      <p:pic>
        <p:nvPicPr>
          <p:cNvPr id="6" name="Image 2" descr="preencoded.png"/>
          <p:cNvPicPr>
            <a:picLocks noChangeAspect="1"/>
          </p:cNvPicPr>
          <p:nvPr/>
        </p:nvPicPr>
        <p:blipFill>
          <a:blip r:embed="rId3"/>
          <a:stretch>
            <a:fillRect/>
          </a:stretch>
        </p:blipFill>
        <p:spPr>
          <a:xfrm>
            <a:off x="3425904" y="3034665"/>
            <a:ext cx="566976" cy="566976"/>
          </a:xfrm>
          <a:prstGeom prst="rect">
            <a:avLst/>
          </a:prstGeom>
        </p:spPr>
      </p:pic>
      <p:sp>
        <p:nvSpPr>
          <p:cNvPr id="7" name="Text 2"/>
          <p:cNvSpPr/>
          <p:nvPr/>
        </p:nvSpPr>
        <p:spPr>
          <a:xfrm>
            <a:off x="3425904" y="3828455"/>
            <a:ext cx="2292072" cy="708660"/>
          </a:xfrm>
          <a:prstGeom prst="rect">
            <a:avLst/>
          </a:prstGeom>
          <a:noFill/>
        </p:spPr>
        <p:txBody>
          <a:bodyPr wrap="squar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Фінансовий аудит</a:t>
            </a:r>
            <a:endParaRPr lang="en-US" sz="2200" dirty="0"/>
          </a:p>
        </p:txBody>
      </p:sp>
      <p:pic>
        <p:nvPicPr>
          <p:cNvPr id="8" name="Image 3" descr="preencoded.png"/>
          <p:cNvPicPr>
            <a:picLocks noChangeAspect="1"/>
          </p:cNvPicPr>
          <p:nvPr/>
        </p:nvPicPr>
        <p:blipFill>
          <a:blip r:embed="rId4"/>
          <a:stretch>
            <a:fillRect/>
          </a:stretch>
        </p:blipFill>
        <p:spPr>
          <a:xfrm>
            <a:off x="6058138" y="3034665"/>
            <a:ext cx="566976" cy="566976"/>
          </a:xfrm>
          <a:prstGeom prst="rect">
            <a:avLst/>
          </a:prstGeom>
        </p:spPr>
      </p:pic>
      <p:sp>
        <p:nvSpPr>
          <p:cNvPr id="9" name="Text 3"/>
          <p:cNvSpPr/>
          <p:nvPr/>
        </p:nvSpPr>
        <p:spPr>
          <a:xfrm>
            <a:off x="6058138" y="3828455"/>
            <a:ext cx="2291953" cy="708660"/>
          </a:xfrm>
          <a:prstGeom prst="rect">
            <a:avLst/>
          </a:prstGeom>
          <a:noFill/>
        </p:spPr>
        <p:txBody>
          <a:bodyPr wrap="squar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Технологічний аудит</a:t>
            </a:r>
            <a:endParaRPr lang="en-US" sz="2200" dirty="0"/>
          </a:p>
        </p:txBody>
      </p:sp>
      <p:sp>
        <p:nvSpPr>
          <p:cNvPr id="10" name="Text 4"/>
          <p:cNvSpPr/>
          <p:nvPr/>
        </p:nvSpPr>
        <p:spPr>
          <a:xfrm>
            <a:off x="793790" y="4792266"/>
            <a:ext cx="7556421" cy="1451610"/>
          </a:xfrm>
          <a:prstGeom prst="rect">
            <a:avLst/>
          </a:prstGeom>
          <a:noFill/>
        </p:spPr>
        <p:txBody>
          <a:bodyPr wrap="square" lIns="0" tIns="0" rIns="0" bIns="0" rtlCol="0" anchor="t"/>
          <a:lstStyle/>
          <a:p>
            <a:pPr marL="0" indent="0" algn="l">
              <a:lnSpc>
                <a:spcPts val="2850"/>
              </a:lnSpc>
              <a:buNone/>
            </a:pPr>
            <a:r>
              <a:rPr lang="en-US" sz="2000" dirty="0">
                <a:solidFill>
                  <a:srgbClr val="4A4A45"/>
                </a:solidFill>
                <a:latin typeface="Lato" panose="020F0802020204030203" pitchFamily="34" charset="0"/>
                <a:ea typeface="Lato" panose="020F0802020204030203" pitchFamily="34" charset="-122"/>
                <a:cs typeface="Lato" panose="020F0802020204030203" pitchFamily="34" charset="-120"/>
              </a:rPr>
              <a:t>Аудит проєктів є незалежною оцінкою стану проєктів для виявлення проблем, відповідності стандартам та можливостей для покращення. Аудит охоплює організаційні, фінансові та технологічні аспекти проєкту.</a:t>
            </a:r>
            <a:endParaRPr lang="en-US" sz="2000" dirty="0">
              <a:solidFill>
                <a:srgbClr val="4A4A45"/>
              </a:solidFill>
              <a:latin typeface="Lato" panose="020F0802020204030203" pitchFamily="34" charset="0"/>
              <a:ea typeface="Lato" panose="020F0802020204030203" pitchFamily="34" charset="-122"/>
              <a:cs typeface="Lato" panose="020F0802020204030203"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9893"/>
            <a:ext cx="8794433" cy="708779"/>
          </a:xfrm>
          <a:prstGeom prst="rect">
            <a:avLst/>
          </a:prstGeom>
          <a:noFill/>
        </p:spPr>
        <p:txBody>
          <a:bodyPr wrap="none" lIns="0" tIns="0" rIns="0" bIns="0" rtlCol="0" anchor="t"/>
          <a:lstStyle/>
          <a:p>
            <a:pPr marL="0" indent="0" algn="l">
              <a:lnSpc>
                <a:spcPts val="5550"/>
              </a:lnSpc>
              <a:buNone/>
            </a:pPr>
            <a:r>
              <a:rPr lang="en-US" sz="4450" b="1" dirty="0">
                <a:solidFill>
                  <a:srgbClr val="282824"/>
                </a:solidFill>
                <a:latin typeface="Arial" panose="020B0604020202020204" pitchFamily="34" charset="0"/>
                <a:ea typeface="Lato Bold" pitchFamily="34" charset="-122"/>
                <a:cs typeface="Arial" panose="020B0604020202020204" pitchFamily="34" charset="0"/>
              </a:rPr>
              <a:t>Контроль проєктів у портфелі</a:t>
            </a:r>
            <a:endParaRPr lang="en-US"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3" name="Text 1"/>
          <p:cNvSpPr/>
          <p:nvPr/>
        </p:nvSpPr>
        <p:spPr>
          <a:xfrm>
            <a:off x="793790" y="3275648"/>
            <a:ext cx="4747617" cy="354330"/>
          </a:xfrm>
          <a:prstGeom prst="rect">
            <a:avLst/>
          </a:prstGeom>
          <a:noFill/>
        </p:spPr>
        <p:txBody>
          <a:bodyPr wrap="none" lIns="0" tIns="0" rIns="0" bIns="0" rtlCol="0" anchor="t"/>
          <a:lstStyle/>
          <a:p>
            <a:pPr marL="0" indent="0" algn="l">
              <a:lnSpc>
                <a:spcPts val="2750"/>
              </a:lnSpc>
              <a:buNone/>
            </a:pPr>
            <a:r>
              <a:rPr lang="en-US" sz="2200" b="1" dirty="0">
                <a:solidFill>
                  <a:srgbClr val="282824"/>
                </a:solidFill>
                <a:latin typeface="Arial" panose="020B0604020202020204" pitchFamily="34" charset="0"/>
                <a:ea typeface="Lato Bold" pitchFamily="34" charset="-122"/>
                <a:cs typeface="Arial" panose="020B0604020202020204" pitchFamily="34" charset="0"/>
              </a:rPr>
              <a:t>Визначення контрольних точок</a:t>
            </a:r>
            <a:endParaRPr lang="en-US" sz="220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4" name="Text 2"/>
          <p:cNvSpPr/>
          <p:nvPr/>
        </p:nvSpPr>
        <p:spPr>
          <a:xfrm>
            <a:off x="793790" y="3856792"/>
            <a:ext cx="6244709" cy="1814513"/>
          </a:xfrm>
          <a:prstGeom prst="rect">
            <a:avLst/>
          </a:prstGeom>
          <a:noFill/>
        </p:spPr>
        <p:txBody>
          <a:bodyPr wrap="square" lIns="0" tIns="0" rIns="0" bIns="0" rtlCol="0" anchor="t"/>
          <a:lstStyle/>
          <a:p>
            <a:pPr marL="0" indent="0" algn="l">
              <a:lnSpc>
                <a:spcPts val="2850"/>
              </a:lnSpc>
              <a:buNone/>
            </a:pPr>
            <a:r>
              <a:rPr lang="en-US" sz="2000" dirty="0">
                <a:solidFill>
                  <a:srgbClr val="4A4A45"/>
                </a:solidFill>
                <a:latin typeface="Lato" panose="020F0802020204030203" pitchFamily="34" charset="0"/>
                <a:ea typeface="Lato" panose="020F0802020204030203" pitchFamily="34" charset="-122"/>
                <a:cs typeface="Lato" panose="020F0802020204030203" pitchFamily="34" charset="-120"/>
              </a:rPr>
              <a:t>Контрольні точки дозволяють оцінити прогрес проєктів у портфелі. Це включає регулярні звіти про стан проєктів, проведення оглядових зустрічей із зацікавленими сторонами та визначення ключових моментів прийняття рішень щодо коригування проєктів.</a:t>
            </a:r>
            <a:endParaRPr lang="en-US" sz="2000" dirty="0">
              <a:solidFill>
                <a:srgbClr val="4A4A45"/>
              </a:solidFill>
              <a:latin typeface="Lato" panose="020F0802020204030203" pitchFamily="34" charset="0"/>
              <a:ea typeface="Lato" panose="020F0802020204030203" pitchFamily="34" charset="-122"/>
              <a:cs typeface="Lato" panose="020F0802020204030203" pitchFamily="34" charset="-120"/>
            </a:endParaRPr>
          </a:p>
        </p:txBody>
      </p:sp>
      <p:sp>
        <p:nvSpPr>
          <p:cNvPr id="5" name="Text 3"/>
          <p:cNvSpPr/>
          <p:nvPr/>
        </p:nvSpPr>
        <p:spPr>
          <a:xfrm>
            <a:off x="7599521" y="3275648"/>
            <a:ext cx="6244709" cy="708660"/>
          </a:xfrm>
          <a:prstGeom prst="rect">
            <a:avLst/>
          </a:prstGeom>
          <a:noFill/>
        </p:spPr>
        <p:txBody>
          <a:bodyPr wrap="square" lIns="0" tIns="0" rIns="0" bIns="0" rtlCol="0" anchor="t"/>
          <a:lstStyle/>
          <a:p>
            <a:pPr marL="0" indent="0" algn="l">
              <a:lnSpc>
                <a:spcPts val="2750"/>
              </a:lnSpc>
              <a:buNone/>
            </a:pPr>
            <a:r>
              <a:rPr lang="en-US" sz="2200" b="1" dirty="0">
                <a:solidFill>
                  <a:srgbClr val="282824"/>
                </a:solidFill>
                <a:latin typeface="Arial" panose="020B0604020202020204" pitchFamily="34" charset="0"/>
                <a:ea typeface="Lato Bold" pitchFamily="34" charset="-122"/>
                <a:cs typeface="Arial" panose="020B0604020202020204" pitchFamily="34" charset="0"/>
              </a:rPr>
              <a:t>Порівняння фактичних та запланованих показників</a:t>
            </a:r>
            <a:endParaRPr lang="en-US" sz="220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6" name="Text 4"/>
          <p:cNvSpPr/>
          <p:nvPr/>
        </p:nvSpPr>
        <p:spPr>
          <a:xfrm>
            <a:off x="7599521" y="4211122"/>
            <a:ext cx="6244709" cy="1814513"/>
          </a:xfrm>
          <a:prstGeom prst="rect">
            <a:avLst/>
          </a:prstGeom>
          <a:noFill/>
        </p:spPr>
        <p:txBody>
          <a:bodyPr wrap="square" lIns="0" tIns="0" rIns="0" bIns="0" rtlCol="0" anchor="t"/>
          <a:lstStyle/>
          <a:p>
            <a:pPr marL="0" indent="0" algn="l">
              <a:lnSpc>
                <a:spcPts val="2850"/>
              </a:lnSpc>
              <a:buNone/>
            </a:pPr>
            <a:r>
              <a:rPr lang="en-US" sz="2000" dirty="0">
                <a:solidFill>
                  <a:srgbClr val="4A4A45"/>
                </a:solidFill>
                <a:latin typeface="Lato" panose="020F0802020204030203" pitchFamily="34" charset="0"/>
                <a:ea typeface="Lato" panose="020F0802020204030203" pitchFamily="34" charset="-122"/>
                <a:cs typeface="Lato" panose="020F0802020204030203" pitchFamily="34" charset="-120"/>
              </a:rPr>
              <a:t>Для оцінки успішності проєкту необхідно регулярно аналізувати відповідність реальних результатів запланованим. Використовуються такі методи, як аналіз ключових показників ефективності (KPI) та методів Earned Value Management (EVM).</a:t>
            </a:r>
            <a:endParaRPr lang="en-US" sz="2000" dirty="0">
              <a:solidFill>
                <a:srgbClr val="4A4A45"/>
              </a:solidFill>
              <a:latin typeface="Lato" panose="020F0802020204030203" pitchFamily="34" charset="0"/>
              <a:ea typeface="Lato" panose="020F0802020204030203" pitchFamily="34" charset="-122"/>
              <a:cs typeface="Lato" panose="020F0802020204030203"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20447" y="846772"/>
            <a:ext cx="7703106" cy="1286589"/>
          </a:xfrm>
          <a:prstGeom prst="rect">
            <a:avLst/>
          </a:prstGeom>
          <a:noFill/>
        </p:spPr>
        <p:txBody>
          <a:bodyPr wrap="square" lIns="0" tIns="0" rIns="0" bIns="0" rtlCol="0" anchor="t"/>
          <a:lstStyle/>
          <a:p>
            <a:pPr marL="0" indent="0" algn="ctr">
              <a:lnSpc>
                <a:spcPts val="5050"/>
              </a:lnSpc>
              <a:buNone/>
            </a:pPr>
            <a:r>
              <a:rPr lang="en-US" sz="4050" b="1" dirty="0">
                <a:solidFill>
                  <a:srgbClr val="282824"/>
                </a:solidFill>
                <a:latin typeface="Arial" panose="020B0604020202020204" pitchFamily="34" charset="0"/>
                <a:ea typeface="Lato Bold" pitchFamily="34" charset="-122"/>
                <a:cs typeface="Arial" panose="020B0604020202020204" pitchFamily="34" charset="0"/>
              </a:rPr>
              <a:t>Алгоритм проведення аудиту проєкту</a:t>
            </a:r>
            <a:endParaRPr lang="en-US" sz="4050" b="1" dirty="0">
              <a:solidFill>
                <a:srgbClr val="282824"/>
              </a:solidFill>
              <a:latin typeface="Arial" panose="020B0604020202020204" pitchFamily="34" charset="0"/>
              <a:ea typeface="Lato Bold" pitchFamily="34" charset="-122"/>
              <a:cs typeface="Arial" panose="020B0604020202020204" pitchFamily="34" charset="0"/>
            </a:endParaRPr>
          </a:p>
        </p:txBody>
      </p:sp>
      <p:pic>
        <p:nvPicPr>
          <p:cNvPr id="4" name="Image 1" descr="preencoded.png"/>
          <p:cNvPicPr>
            <a:picLocks noChangeAspect="1"/>
          </p:cNvPicPr>
          <p:nvPr/>
        </p:nvPicPr>
        <p:blipFill>
          <a:blip r:embed="rId2"/>
          <a:stretch>
            <a:fillRect/>
          </a:stretch>
        </p:blipFill>
        <p:spPr>
          <a:xfrm>
            <a:off x="720447" y="2442091"/>
            <a:ext cx="1029295" cy="1235154"/>
          </a:xfrm>
          <a:prstGeom prst="rect">
            <a:avLst/>
          </a:prstGeom>
        </p:spPr>
      </p:pic>
      <p:sp>
        <p:nvSpPr>
          <p:cNvPr id="5" name="Text 1"/>
          <p:cNvSpPr/>
          <p:nvPr/>
        </p:nvSpPr>
        <p:spPr>
          <a:xfrm>
            <a:off x="2058472" y="2647950"/>
            <a:ext cx="2876431" cy="321588"/>
          </a:xfrm>
          <a:prstGeom prst="rect">
            <a:avLst/>
          </a:prstGeom>
          <a:noFill/>
        </p:spPr>
        <p:txBody>
          <a:bodyPr wrap="none" lIns="0" tIns="0" rIns="0" bIns="0" rtlCol="0" anchor="t"/>
          <a:lstStyle/>
          <a:p>
            <a:pPr marL="0" indent="0" algn="l">
              <a:lnSpc>
                <a:spcPts val="2500"/>
              </a:lnSpc>
              <a:buNone/>
            </a:pPr>
            <a:r>
              <a:rPr lang="en-US" sz="2000" b="1" dirty="0">
                <a:solidFill>
                  <a:srgbClr val="4A4A45"/>
                </a:solidFill>
                <a:latin typeface="Lato Bold" pitchFamily="34" charset="0"/>
                <a:ea typeface="Lato Bold" pitchFamily="34" charset="-122"/>
                <a:cs typeface="Lato Bold" pitchFamily="34" charset="-120"/>
              </a:rPr>
              <a:t>Підготовка до аудиту</a:t>
            </a:r>
            <a:endParaRPr lang="en-US" sz="2000" dirty="0"/>
          </a:p>
        </p:txBody>
      </p:sp>
      <p:sp>
        <p:nvSpPr>
          <p:cNvPr id="6" name="Text 2"/>
          <p:cNvSpPr/>
          <p:nvPr/>
        </p:nvSpPr>
        <p:spPr>
          <a:xfrm>
            <a:off x="2058472" y="3093006"/>
            <a:ext cx="6365081" cy="329327"/>
          </a:xfrm>
          <a:prstGeom prst="rect">
            <a:avLst/>
          </a:prstGeom>
          <a:noFill/>
        </p:spPr>
        <p:txBody>
          <a:bodyPr wrap="none" lIns="0" tIns="0" rIns="0" bIns="0" rtlCol="0" anchor="t"/>
          <a:lstStyle/>
          <a:p>
            <a:pPr marL="0" indent="0" algn="l">
              <a:lnSpc>
                <a:spcPts val="2550"/>
              </a:lnSpc>
              <a:buNone/>
            </a:pPr>
            <a:r>
              <a:rPr lang="en-US" sz="1600" dirty="0">
                <a:solidFill>
                  <a:srgbClr val="4A4A45"/>
                </a:solidFill>
                <a:latin typeface="Lato" panose="020F0802020204030203" pitchFamily="34" charset="0"/>
                <a:ea typeface="Lato" panose="020F0802020204030203" pitchFamily="34" charset="-122"/>
                <a:cs typeface="Lato" panose="020F0802020204030203" pitchFamily="34" charset="-120"/>
              </a:rPr>
              <a:t>Визначення мети аудиту та формування аудиторської команди.</a:t>
            </a:r>
            <a:endParaRPr lang="en-US" sz="1600" dirty="0"/>
          </a:p>
        </p:txBody>
      </p:sp>
      <p:pic>
        <p:nvPicPr>
          <p:cNvPr id="7" name="Image 2" descr="preencoded.png"/>
          <p:cNvPicPr>
            <a:picLocks noChangeAspect="1"/>
          </p:cNvPicPr>
          <p:nvPr/>
        </p:nvPicPr>
        <p:blipFill>
          <a:blip r:embed="rId3"/>
          <a:stretch>
            <a:fillRect/>
          </a:stretch>
        </p:blipFill>
        <p:spPr>
          <a:xfrm>
            <a:off x="720447" y="3677245"/>
            <a:ext cx="1029295" cy="1235154"/>
          </a:xfrm>
          <a:prstGeom prst="rect">
            <a:avLst/>
          </a:prstGeom>
        </p:spPr>
      </p:pic>
      <p:sp>
        <p:nvSpPr>
          <p:cNvPr id="8" name="Text 3"/>
          <p:cNvSpPr/>
          <p:nvPr/>
        </p:nvSpPr>
        <p:spPr>
          <a:xfrm>
            <a:off x="2058472" y="3883104"/>
            <a:ext cx="2573179" cy="321588"/>
          </a:xfrm>
          <a:prstGeom prst="rect">
            <a:avLst/>
          </a:prstGeom>
          <a:noFill/>
        </p:spPr>
        <p:txBody>
          <a:bodyPr wrap="none" lIns="0" tIns="0" rIns="0" bIns="0" rtlCol="0" anchor="t"/>
          <a:lstStyle/>
          <a:p>
            <a:pPr marL="0" indent="0" algn="l">
              <a:lnSpc>
                <a:spcPts val="2500"/>
              </a:lnSpc>
              <a:buNone/>
            </a:pPr>
            <a:r>
              <a:rPr lang="en-US" sz="2000" b="1" dirty="0">
                <a:solidFill>
                  <a:srgbClr val="4A4A45"/>
                </a:solidFill>
                <a:latin typeface="Lato Bold" pitchFamily="34" charset="0"/>
                <a:ea typeface="Lato Bold" pitchFamily="34" charset="-122"/>
                <a:cs typeface="Lato Bold" pitchFamily="34" charset="-120"/>
              </a:rPr>
              <a:t>Збір інформації</a:t>
            </a:r>
            <a:endParaRPr lang="en-US" sz="2000" dirty="0"/>
          </a:p>
        </p:txBody>
      </p:sp>
      <p:sp>
        <p:nvSpPr>
          <p:cNvPr id="9" name="Text 4"/>
          <p:cNvSpPr/>
          <p:nvPr/>
        </p:nvSpPr>
        <p:spPr>
          <a:xfrm>
            <a:off x="2058472" y="4328160"/>
            <a:ext cx="6365081" cy="329327"/>
          </a:xfrm>
          <a:prstGeom prst="rect">
            <a:avLst/>
          </a:prstGeom>
          <a:noFill/>
        </p:spPr>
        <p:txBody>
          <a:bodyPr wrap="none" lIns="0" tIns="0" rIns="0" bIns="0" rtlCol="0" anchor="t"/>
          <a:lstStyle/>
          <a:p>
            <a:pPr marL="0" indent="0" algn="l">
              <a:lnSpc>
                <a:spcPts val="2550"/>
              </a:lnSpc>
              <a:buNone/>
            </a:pPr>
            <a:r>
              <a:rPr lang="en-US" sz="1600" dirty="0">
                <a:solidFill>
                  <a:srgbClr val="4A4A45"/>
                </a:solidFill>
                <a:latin typeface="Lato" panose="020F0802020204030203" pitchFamily="34" charset="0"/>
                <a:ea typeface="Lato" panose="020F0802020204030203" pitchFamily="34" charset="-122"/>
                <a:cs typeface="Lato" panose="020F0802020204030203" pitchFamily="34" charset="-120"/>
              </a:rPr>
              <a:t>Вивчення документації проєкту та проведення інтерв’ю.</a:t>
            </a:r>
            <a:endParaRPr lang="en-US" sz="1600" dirty="0"/>
          </a:p>
        </p:txBody>
      </p:sp>
      <p:pic>
        <p:nvPicPr>
          <p:cNvPr id="10" name="Image 3" descr="preencoded.png"/>
          <p:cNvPicPr>
            <a:picLocks noChangeAspect="1"/>
          </p:cNvPicPr>
          <p:nvPr/>
        </p:nvPicPr>
        <p:blipFill>
          <a:blip r:embed="rId4"/>
          <a:stretch>
            <a:fillRect/>
          </a:stretch>
        </p:blipFill>
        <p:spPr>
          <a:xfrm>
            <a:off x="720447" y="4912400"/>
            <a:ext cx="1029295" cy="1235154"/>
          </a:xfrm>
          <a:prstGeom prst="rect">
            <a:avLst/>
          </a:prstGeom>
        </p:spPr>
      </p:pic>
      <p:sp>
        <p:nvSpPr>
          <p:cNvPr id="11" name="Text 5"/>
          <p:cNvSpPr/>
          <p:nvPr/>
        </p:nvSpPr>
        <p:spPr>
          <a:xfrm>
            <a:off x="2058472" y="5118259"/>
            <a:ext cx="2838807" cy="321588"/>
          </a:xfrm>
          <a:prstGeom prst="rect">
            <a:avLst/>
          </a:prstGeom>
          <a:noFill/>
        </p:spPr>
        <p:txBody>
          <a:bodyPr wrap="none" lIns="0" tIns="0" rIns="0" bIns="0" rtlCol="0" anchor="t"/>
          <a:lstStyle/>
          <a:p>
            <a:pPr marL="0" indent="0" algn="l">
              <a:lnSpc>
                <a:spcPts val="2500"/>
              </a:lnSpc>
              <a:buNone/>
            </a:pPr>
            <a:r>
              <a:rPr lang="en-US" sz="2000" b="1" dirty="0">
                <a:solidFill>
                  <a:srgbClr val="4A4A45"/>
                </a:solidFill>
                <a:latin typeface="Lato Bold" pitchFamily="34" charset="0"/>
                <a:ea typeface="Lato Bold" pitchFamily="34" charset="-122"/>
                <a:cs typeface="Lato Bold" pitchFamily="34" charset="-120"/>
              </a:rPr>
              <a:t>Оцінка ефективності</a:t>
            </a:r>
            <a:endParaRPr lang="en-US" sz="2000" dirty="0"/>
          </a:p>
        </p:txBody>
      </p:sp>
      <p:sp>
        <p:nvSpPr>
          <p:cNvPr id="12" name="Text 6"/>
          <p:cNvSpPr/>
          <p:nvPr/>
        </p:nvSpPr>
        <p:spPr>
          <a:xfrm>
            <a:off x="2058472" y="5563314"/>
            <a:ext cx="6365081" cy="329327"/>
          </a:xfrm>
          <a:prstGeom prst="rect">
            <a:avLst/>
          </a:prstGeom>
          <a:noFill/>
        </p:spPr>
        <p:txBody>
          <a:bodyPr wrap="none" lIns="0" tIns="0" rIns="0" bIns="0" rtlCol="0" anchor="t"/>
          <a:lstStyle/>
          <a:p>
            <a:pPr marL="0" indent="0" algn="l">
              <a:lnSpc>
                <a:spcPts val="2550"/>
              </a:lnSpc>
              <a:buNone/>
            </a:pPr>
            <a:r>
              <a:rPr lang="en-US" sz="1600" dirty="0">
                <a:solidFill>
                  <a:srgbClr val="4A4A45"/>
                </a:solidFill>
                <a:latin typeface="Lato" panose="020F0802020204030203" pitchFamily="34" charset="0"/>
                <a:ea typeface="Lato" panose="020F0802020204030203" pitchFamily="34" charset="-122"/>
                <a:cs typeface="Lato" panose="020F0802020204030203" pitchFamily="34" charset="-120"/>
              </a:rPr>
              <a:t>Аналіз застосованих методів управління.</a:t>
            </a:r>
            <a:endParaRPr lang="en-US" sz="1600" dirty="0"/>
          </a:p>
        </p:txBody>
      </p:sp>
      <p:pic>
        <p:nvPicPr>
          <p:cNvPr id="13" name="Image 4" descr="preencoded.png"/>
          <p:cNvPicPr>
            <a:picLocks noChangeAspect="1"/>
          </p:cNvPicPr>
          <p:nvPr/>
        </p:nvPicPr>
        <p:blipFill>
          <a:blip r:embed="rId5"/>
          <a:stretch>
            <a:fillRect/>
          </a:stretch>
        </p:blipFill>
        <p:spPr>
          <a:xfrm>
            <a:off x="720447" y="6147554"/>
            <a:ext cx="1029295" cy="1235154"/>
          </a:xfrm>
          <a:prstGeom prst="rect">
            <a:avLst/>
          </a:prstGeom>
        </p:spPr>
      </p:pic>
      <p:sp>
        <p:nvSpPr>
          <p:cNvPr id="14" name="Text 7"/>
          <p:cNvSpPr/>
          <p:nvPr/>
        </p:nvSpPr>
        <p:spPr>
          <a:xfrm>
            <a:off x="2058472" y="6353413"/>
            <a:ext cx="2573179" cy="321588"/>
          </a:xfrm>
          <a:prstGeom prst="rect">
            <a:avLst/>
          </a:prstGeom>
          <a:noFill/>
        </p:spPr>
        <p:txBody>
          <a:bodyPr wrap="none" lIns="0" tIns="0" rIns="0" bIns="0" rtlCol="0" anchor="t"/>
          <a:lstStyle/>
          <a:p>
            <a:pPr marL="0" indent="0" algn="l">
              <a:lnSpc>
                <a:spcPts val="2500"/>
              </a:lnSpc>
              <a:buNone/>
            </a:pPr>
            <a:r>
              <a:rPr lang="en-US" sz="2000" b="1" dirty="0">
                <a:solidFill>
                  <a:srgbClr val="4A4A45"/>
                </a:solidFill>
                <a:latin typeface="Lato Bold" pitchFamily="34" charset="0"/>
                <a:ea typeface="Lato Bold" pitchFamily="34" charset="-122"/>
                <a:cs typeface="Lato Bold" pitchFamily="34" charset="-120"/>
              </a:rPr>
              <a:t>Формування звіту</a:t>
            </a:r>
            <a:endParaRPr lang="en-US" sz="2000" dirty="0"/>
          </a:p>
        </p:txBody>
      </p:sp>
      <p:sp>
        <p:nvSpPr>
          <p:cNvPr id="15" name="Text 8"/>
          <p:cNvSpPr/>
          <p:nvPr/>
        </p:nvSpPr>
        <p:spPr>
          <a:xfrm>
            <a:off x="2058472" y="6798469"/>
            <a:ext cx="6365081" cy="329327"/>
          </a:xfrm>
          <a:prstGeom prst="rect">
            <a:avLst/>
          </a:prstGeom>
          <a:noFill/>
        </p:spPr>
        <p:txBody>
          <a:bodyPr wrap="none" lIns="0" tIns="0" rIns="0" bIns="0" rtlCol="0" anchor="t"/>
          <a:lstStyle/>
          <a:p>
            <a:pPr marL="0" indent="0" algn="l">
              <a:lnSpc>
                <a:spcPts val="2550"/>
              </a:lnSpc>
              <a:buNone/>
            </a:pPr>
            <a:r>
              <a:rPr lang="en-US" sz="1600" dirty="0">
                <a:solidFill>
                  <a:srgbClr val="4A4A45"/>
                </a:solidFill>
                <a:latin typeface="Lato" panose="020F0802020204030203" pitchFamily="34" charset="0"/>
                <a:ea typeface="Lato" panose="020F0802020204030203" pitchFamily="34" charset="-122"/>
                <a:cs typeface="Lato" panose="020F0802020204030203" pitchFamily="34" charset="-120"/>
              </a:rPr>
              <a:t>Опис виявлених недоліків та рекомендації.</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636151"/>
            <a:ext cx="6420207" cy="708779"/>
          </a:xfrm>
          <a:prstGeom prst="rect">
            <a:avLst/>
          </a:prstGeom>
          <a:noFill/>
        </p:spPr>
        <p:txBody>
          <a:bodyPr wrap="none" lIns="0" tIns="0" rIns="0" bIns="0" rtlCol="0" anchor="t"/>
          <a:lstStyle/>
          <a:p>
            <a:pPr marL="0" indent="0" algn="l">
              <a:lnSpc>
                <a:spcPts val="5550"/>
              </a:lnSpc>
              <a:buNone/>
            </a:pPr>
            <a:r>
              <a:rPr lang="en-US" sz="4450" b="1" dirty="0">
                <a:solidFill>
                  <a:srgbClr val="282824"/>
                </a:solidFill>
                <a:latin typeface="Arial" panose="020B0604020202020204" pitchFamily="34" charset="0"/>
                <a:ea typeface="Lato Bold" pitchFamily="34" charset="-122"/>
                <a:cs typeface="Arial" panose="020B0604020202020204" pitchFamily="34" charset="0"/>
              </a:rPr>
              <a:t>Етапи аудиту проєкту</a:t>
            </a:r>
            <a:endParaRPr lang="en-US"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4" name="Shape 1"/>
          <p:cNvSpPr/>
          <p:nvPr/>
        </p:nvSpPr>
        <p:spPr>
          <a:xfrm>
            <a:off x="6535341" y="1685092"/>
            <a:ext cx="30480" cy="5908238"/>
          </a:xfrm>
          <a:prstGeom prst="roundRect">
            <a:avLst>
              <a:gd name="adj" fmla="val 111628"/>
            </a:avLst>
          </a:prstGeom>
          <a:solidFill>
            <a:srgbClr val="CBC5B8"/>
          </a:solidFill>
        </p:spPr>
      </p:sp>
      <p:sp>
        <p:nvSpPr>
          <p:cNvPr id="5" name="Shape 2"/>
          <p:cNvSpPr/>
          <p:nvPr/>
        </p:nvSpPr>
        <p:spPr>
          <a:xfrm>
            <a:off x="6760012" y="2180153"/>
            <a:ext cx="680442" cy="30480"/>
          </a:xfrm>
          <a:prstGeom prst="roundRect">
            <a:avLst>
              <a:gd name="adj" fmla="val 111628"/>
            </a:avLst>
          </a:prstGeom>
          <a:solidFill>
            <a:srgbClr val="CBC5B8"/>
          </a:solidFill>
        </p:spPr>
      </p:sp>
      <p:sp>
        <p:nvSpPr>
          <p:cNvPr id="6" name="Shape 3"/>
          <p:cNvSpPr/>
          <p:nvPr/>
        </p:nvSpPr>
        <p:spPr>
          <a:xfrm>
            <a:off x="6280190" y="1940243"/>
            <a:ext cx="510302" cy="510302"/>
          </a:xfrm>
          <a:prstGeom prst="roundRect">
            <a:avLst>
              <a:gd name="adj" fmla="val 6667"/>
            </a:avLst>
          </a:prstGeom>
          <a:solidFill>
            <a:srgbClr val="E5DFD2"/>
          </a:solidFill>
        </p:spPr>
      </p:sp>
      <p:sp>
        <p:nvSpPr>
          <p:cNvPr id="7" name="Text 4"/>
          <p:cNvSpPr/>
          <p:nvPr/>
        </p:nvSpPr>
        <p:spPr>
          <a:xfrm>
            <a:off x="6365260" y="1982748"/>
            <a:ext cx="340162" cy="425291"/>
          </a:xfrm>
          <a:prstGeom prst="rect">
            <a:avLst/>
          </a:prstGeom>
          <a:noFill/>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1</a:t>
            </a:r>
            <a:endParaRPr lang="en-US" sz="2650" dirty="0"/>
          </a:p>
        </p:txBody>
      </p:sp>
      <p:sp>
        <p:nvSpPr>
          <p:cNvPr id="8" name="Text 5"/>
          <p:cNvSpPr/>
          <p:nvPr/>
        </p:nvSpPr>
        <p:spPr>
          <a:xfrm>
            <a:off x="7669411" y="1911906"/>
            <a:ext cx="2835235"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Підготовка</a:t>
            </a:r>
            <a:endParaRPr lang="en-US" sz="2200" dirty="0"/>
          </a:p>
        </p:txBody>
      </p:sp>
      <p:sp>
        <p:nvSpPr>
          <p:cNvPr id="9" name="Text 6"/>
          <p:cNvSpPr/>
          <p:nvPr/>
        </p:nvSpPr>
        <p:spPr>
          <a:xfrm>
            <a:off x="7669411" y="2402324"/>
            <a:ext cx="6167199" cy="362903"/>
          </a:xfrm>
          <a:prstGeom prst="rect">
            <a:avLst/>
          </a:prstGeom>
          <a:noFill/>
        </p:spPr>
        <p:txBody>
          <a:bodyPr wrap="non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Визначення мети та обсягу аудиту.</a:t>
            </a:r>
            <a:endParaRPr lang="en-US" sz="1750" dirty="0"/>
          </a:p>
        </p:txBody>
      </p:sp>
      <p:sp>
        <p:nvSpPr>
          <p:cNvPr id="10" name="Shape 7"/>
          <p:cNvSpPr/>
          <p:nvPr/>
        </p:nvSpPr>
        <p:spPr>
          <a:xfrm>
            <a:off x="6760012" y="3713917"/>
            <a:ext cx="680442" cy="30480"/>
          </a:xfrm>
          <a:prstGeom prst="roundRect">
            <a:avLst>
              <a:gd name="adj" fmla="val 111628"/>
            </a:avLst>
          </a:prstGeom>
          <a:solidFill>
            <a:srgbClr val="CBC5B8"/>
          </a:solidFill>
        </p:spPr>
      </p:sp>
      <p:sp>
        <p:nvSpPr>
          <p:cNvPr id="11" name="Shape 8"/>
          <p:cNvSpPr/>
          <p:nvPr/>
        </p:nvSpPr>
        <p:spPr>
          <a:xfrm>
            <a:off x="6280190" y="3474006"/>
            <a:ext cx="510302" cy="510302"/>
          </a:xfrm>
          <a:prstGeom prst="roundRect">
            <a:avLst>
              <a:gd name="adj" fmla="val 6667"/>
            </a:avLst>
          </a:prstGeom>
          <a:solidFill>
            <a:srgbClr val="E5DFD2"/>
          </a:solidFill>
        </p:spPr>
      </p:sp>
      <p:sp>
        <p:nvSpPr>
          <p:cNvPr id="12" name="Text 9"/>
          <p:cNvSpPr/>
          <p:nvPr/>
        </p:nvSpPr>
        <p:spPr>
          <a:xfrm>
            <a:off x="6365260" y="3516511"/>
            <a:ext cx="340162" cy="425291"/>
          </a:xfrm>
          <a:prstGeom prst="rect">
            <a:avLst/>
          </a:prstGeom>
          <a:noFill/>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2</a:t>
            </a:r>
            <a:endParaRPr lang="en-US" sz="2650" dirty="0"/>
          </a:p>
        </p:txBody>
      </p:sp>
      <p:sp>
        <p:nvSpPr>
          <p:cNvPr id="13" name="Text 10"/>
          <p:cNvSpPr/>
          <p:nvPr/>
        </p:nvSpPr>
        <p:spPr>
          <a:xfrm>
            <a:off x="7669411" y="3445669"/>
            <a:ext cx="2835235"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Збір даних</a:t>
            </a:r>
            <a:endParaRPr lang="en-US" sz="2200" dirty="0"/>
          </a:p>
        </p:txBody>
      </p:sp>
      <p:sp>
        <p:nvSpPr>
          <p:cNvPr id="14" name="Text 11"/>
          <p:cNvSpPr/>
          <p:nvPr/>
        </p:nvSpPr>
        <p:spPr>
          <a:xfrm>
            <a:off x="7669411" y="3936087"/>
            <a:ext cx="6167199" cy="362903"/>
          </a:xfrm>
          <a:prstGeom prst="rect">
            <a:avLst/>
          </a:prstGeom>
          <a:noFill/>
        </p:spPr>
        <p:txBody>
          <a:bodyPr wrap="non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Вивчення документації та інтерв'ю з учасниками.</a:t>
            </a:r>
            <a:endParaRPr lang="en-US" sz="1750" dirty="0"/>
          </a:p>
        </p:txBody>
      </p:sp>
      <p:sp>
        <p:nvSpPr>
          <p:cNvPr id="15" name="Shape 12"/>
          <p:cNvSpPr/>
          <p:nvPr/>
        </p:nvSpPr>
        <p:spPr>
          <a:xfrm>
            <a:off x="6760012" y="5247680"/>
            <a:ext cx="680442" cy="30480"/>
          </a:xfrm>
          <a:prstGeom prst="roundRect">
            <a:avLst>
              <a:gd name="adj" fmla="val 111628"/>
            </a:avLst>
          </a:prstGeom>
          <a:solidFill>
            <a:srgbClr val="CBC5B8"/>
          </a:solidFill>
        </p:spPr>
      </p:sp>
      <p:sp>
        <p:nvSpPr>
          <p:cNvPr id="16" name="Shape 13"/>
          <p:cNvSpPr/>
          <p:nvPr/>
        </p:nvSpPr>
        <p:spPr>
          <a:xfrm>
            <a:off x="6280190" y="5007769"/>
            <a:ext cx="510302" cy="510302"/>
          </a:xfrm>
          <a:prstGeom prst="roundRect">
            <a:avLst>
              <a:gd name="adj" fmla="val 6667"/>
            </a:avLst>
          </a:prstGeom>
          <a:solidFill>
            <a:srgbClr val="E5DFD2"/>
          </a:solidFill>
        </p:spPr>
      </p:sp>
      <p:sp>
        <p:nvSpPr>
          <p:cNvPr id="17" name="Text 14"/>
          <p:cNvSpPr/>
          <p:nvPr/>
        </p:nvSpPr>
        <p:spPr>
          <a:xfrm>
            <a:off x="6365260" y="5050274"/>
            <a:ext cx="340162" cy="425291"/>
          </a:xfrm>
          <a:prstGeom prst="rect">
            <a:avLst/>
          </a:prstGeom>
          <a:noFill/>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3</a:t>
            </a:r>
            <a:endParaRPr lang="en-US" sz="2650" dirty="0"/>
          </a:p>
        </p:txBody>
      </p:sp>
      <p:sp>
        <p:nvSpPr>
          <p:cNvPr id="18" name="Text 15"/>
          <p:cNvSpPr/>
          <p:nvPr/>
        </p:nvSpPr>
        <p:spPr>
          <a:xfrm>
            <a:off x="7669411" y="4979432"/>
            <a:ext cx="2835235"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Оцінка</a:t>
            </a:r>
            <a:endParaRPr lang="en-US" sz="2200" dirty="0"/>
          </a:p>
        </p:txBody>
      </p:sp>
      <p:sp>
        <p:nvSpPr>
          <p:cNvPr id="19" name="Text 16"/>
          <p:cNvSpPr/>
          <p:nvPr/>
        </p:nvSpPr>
        <p:spPr>
          <a:xfrm>
            <a:off x="7669411" y="5469850"/>
            <a:ext cx="6167199" cy="362903"/>
          </a:xfrm>
          <a:prstGeom prst="rect">
            <a:avLst/>
          </a:prstGeom>
          <a:noFill/>
        </p:spPr>
        <p:txBody>
          <a:bodyPr wrap="non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Аналіз методів управління та виявлення проблем.</a:t>
            </a:r>
            <a:endParaRPr lang="en-US" sz="1750" dirty="0"/>
          </a:p>
        </p:txBody>
      </p:sp>
      <p:sp>
        <p:nvSpPr>
          <p:cNvPr id="20" name="Shape 17"/>
          <p:cNvSpPr/>
          <p:nvPr/>
        </p:nvSpPr>
        <p:spPr>
          <a:xfrm>
            <a:off x="6760012" y="6781443"/>
            <a:ext cx="680442" cy="30480"/>
          </a:xfrm>
          <a:prstGeom prst="roundRect">
            <a:avLst>
              <a:gd name="adj" fmla="val 111628"/>
            </a:avLst>
          </a:prstGeom>
          <a:solidFill>
            <a:srgbClr val="CBC5B8"/>
          </a:solidFill>
        </p:spPr>
      </p:sp>
      <p:sp>
        <p:nvSpPr>
          <p:cNvPr id="21" name="Shape 18"/>
          <p:cNvSpPr/>
          <p:nvPr/>
        </p:nvSpPr>
        <p:spPr>
          <a:xfrm>
            <a:off x="6280190" y="6541532"/>
            <a:ext cx="510302" cy="510302"/>
          </a:xfrm>
          <a:prstGeom prst="roundRect">
            <a:avLst>
              <a:gd name="adj" fmla="val 6667"/>
            </a:avLst>
          </a:prstGeom>
          <a:solidFill>
            <a:srgbClr val="E5DFD2"/>
          </a:solidFill>
        </p:spPr>
      </p:sp>
      <p:sp>
        <p:nvSpPr>
          <p:cNvPr id="22" name="Text 19"/>
          <p:cNvSpPr/>
          <p:nvPr/>
        </p:nvSpPr>
        <p:spPr>
          <a:xfrm>
            <a:off x="6365260" y="6584037"/>
            <a:ext cx="340162" cy="425291"/>
          </a:xfrm>
          <a:prstGeom prst="rect">
            <a:avLst/>
          </a:prstGeom>
          <a:noFill/>
        </p:spPr>
        <p:txBody>
          <a:bodyPr wrap="none" lIns="0" tIns="0" rIns="0" bIns="0" rtlCol="0" anchor="t"/>
          <a:lstStyle/>
          <a:p>
            <a:pPr marL="0" indent="0" algn="ctr">
              <a:lnSpc>
                <a:spcPts val="2650"/>
              </a:lnSpc>
              <a:buNone/>
            </a:pPr>
            <a:r>
              <a:rPr lang="en-US" sz="2650" b="1" dirty="0">
                <a:solidFill>
                  <a:srgbClr val="4A4A45"/>
                </a:solidFill>
                <a:latin typeface="Lato Bold" pitchFamily="34" charset="0"/>
                <a:ea typeface="Lato Bold" pitchFamily="34" charset="-122"/>
                <a:cs typeface="Lato Bold" pitchFamily="34" charset="-120"/>
              </a:rPr>
              <a:t>4</a:t>
            </a:r>
            <a:endParaRPr lang="en-US" sz="2650" dirty="0"/>
          </a:p>
        </p:txBody>
      </p:sp>
      <p:sp>
        <p:nvSpPr>
          <p:cNvPr id="23" name="Text 20"/>
          <p:cNvSpPr/>
          <p:nvPr/>
        </p:nvSpPr>
        <p:spPr>
          <a:xfrm>
            <a:off x="7669411" y="6513195"/>
            <a:ext cx="2835235"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Звітність</a:t>
            </a:r>
            <a:endParaRPr lang="en-US" sz="2200" dirty="0"/>
          </a:p>
        </p:txBody>
      </p:sp>
      <p:sp>
        <p:nvSpPr>
          <p:cNvPr id="24" name="Text 21"/>
          <p:cNvSpPr/>
          <p:nvPr/>
        </p:nvSpPr>
        <p:spPr>
          <a:xfrm>
            <a:off x="7669411" y="7003613"/>
            <a:ext cx="6167199" cy="362903"/>
          </a:xfrm>
          <a:prstGeom prst="rect">
            <a:avLst/>
          </a:prstGeom>
          <a:noFill/>
        </p:spPr>
        <p:txBody>
          <a:bodyPr wrap="non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Формування звіту з рекомендаціями.</a:t>
            </a:r>
            <a:endParaRPr lang="en-US" sz="175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251109"/>
            <a:ext cx="12974360" cy="708779"/>
          </a:xfrm>
          <a:prstGeom prst="rect">
            <a:avLst/>
          </a:prstGeom>
          <a:noFill/>
        </p:spPr>
        <p:txBody>
          <a:bodyPr wrap="none" lIns="0" tIns="0" rIns="0" bIns="0" rtlCol="0" anchor="t"/>
          <a:lstStyle/>
          <a:p>
            <a:pPr marL="0" indent="0" algn="l">
              <a:lnSpc>
                <a:spcPts val="5550"/>
              </a:lnSpc>
              <a:buNone/>
            </a:pPr>
            <a:r>
              <a:rPr lang="en-US" sz="4450" b="1" dirty="0">
                <a:solidFill>
                  <a:srgbClr val="282824"/>
                </a:solidFill>
                <a:latin typeface="Arial" panose="020B0604020202020204" pitchFamily="34" charset="0"/>
                <a:ea typeface="Lato Bold" pitchFamily="34" charset="-122"/>
                <a:cs typeface="Arial" panose="020B0604020202020204" pitchFamily="34" charset="0"/>
              </a:rPr>
              <a:t>Методи та інструменти контролю та аудиту</a:t>
            </a:r>
            <a:endParaRPr lang="en-US"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3" name="Text 1"/>
          <p:cNvSpPr/>
          <p:nvPr/>
        </p:nvSpPr>
        <p:spPr>
          <a:xfrm>
            <a:off x="1857256" y="2952274"/>
            <a:ext cx="2835235" cy="354330"/>
          </a:xfrm>
          <a:prstGeom prst="rect">
            <a:avLst/>
          </a:prstGeom>
          <a:noFill/>
        </p:spPr>
        <p:txBody>
          <a:bodyPr wrap="none" lIns="0" tIns="0" rIns="0" bIns="0" rtlCol="0" anchor="t"/>
          <a:lstStyle/>
          <a:p>
            <a:pPr marL="0" indent="0" algn="r">
              <a:lnSpc>
                <a:spcPts val="2750"/>
              </a:lnSpc>
              <a:buNone/>
            </a:pPr>
            <a:r>
              <a:rPr lang="en-US" sz="2200" b="1" dirty="0">
                <a:solidFill>
                  <a:srgbClr val="4A4A45"/>
                </a:solidFill>
                <a:latin typeface="Lato Bold" pitchFamily="34" charset="0"/>
                <a:ea typeface="Lato Bold" pitchFamily="34" charset="-122"/>
                <a:cs typeface="Lato Bold" pitchFamily="34" charset="-120"/>
              </a:rPr>
              <a:t>Програмні засоби</a:t>
            </a:r>
            <a:endParaRPr lang="en-US" sz="2200" dirty="0"/>
          </a:p>
        </p:txBody>
      </p:sp>
      <p:sp>
        <p:nvSpPr>
          <p:cNvPr id="4" name="Text 2"/>
          <p:cNvSpPr/>
          <p:nvPr/>
        </p:nvSpPr>
        <p:spPr>
          <a:xfrm>
            <a:off x="793790" y="3442692"/>
            <a:ext cx="3898702" cy="362903"/>
          </a:xfrm>
          <a:prstGeom prst="rect">
            <a:avLst/>
          </a:prstGeom>
          <a:noFill/>
        </p:spPr>
        <p:txBody>
          <a:bodyPr wrap="none" lIns="0" tIns="0" rIns="0" bIns="0" rtlCol="0" anchor="t"/>
          <a:lstStyle/>
          <a:p>
            <a:pPr marL="0" indent="0" algn="r">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MS Project, Jira, Trello.</a:t>
            </a:r>
            <a:endParaRPr lang="en-US" sz="1750" dirty="0"/>
          </a:p>
        </p:txBody>
      </p:sp>
      <p:pic>
        <p:nvPicPr>
          <p:cNvPr id="5" name="Image 0" descr="preencoded.png"/>
          <p:cNvPicPr>
            <a:picLocks noChangeAspect="1"/>
          </p:cNvPicPr>
          <p:nvPr/>
        </p:nvPicPr>
        <p:blipFill>
          <a:blip r:embed="rId1"/>
          <a:stretch>
            <a:fillRect/>
          </a:stretch>
        </p:blipFill>
        <p:spPr>
          <a:xfrm>
            <a:off x="5032653" y="2413516"/>
            <a:ext cx="4564975" cy="4564975"/>
          </a:xfrm>
          <a:prstGeom prst="rect">
            <a:avLst/>
          </a:prstGeom>
        </p:spPr>
      </p:pic>
      <p:sp>
        <p:nvSpPr>
          <p:cNvPr id="6" name="Text 3"/>
          <p:cNvSpPr/>
          <p:nvPr/>
        </p:nvSpPr>
        <p:spPr>
          <a:xfrm>
            <a:off x="6226731" y="3176588"/>
            <a:ext cx="339328" cy="424220"/>
          </a:xfrm>
          <a:prstGeom prst="rect">
            <a:avLst/>
          </a:prstGeom>
          <a:noFill/>
        </p:spPr>
        <p:txBody>
          <a:bodyPr wrap="none" lIns="0" tIns="0" rIns="0" bIns="0" rtlCol="0" anchor="t"/>
          <a:lstStyle/>
          <a:p>
            <a:pPr marL="0" indent="0" algn="l">
              <a:lnSpc>
                <a:spcPts val="4250"/>
              </a:lnSpc>
              <a:buNone/>
            </a:pPr>
            <a:r>
              <a:rPr lang="en-US" sz="2650" b="1" dirty="0">
                <a:solidFill>
                  <a:srgbClr val="4A4A45"/>
                </a:solidFill>
                <a:latin typeface="Lato Bold" pitchFamily="34" charset="0"/>
                <a:ea typeface="Lato Bold" pitchFamily="34" charset="-122"/>
                <a:cs typeface="Lato Bold" pitchFamily="34" charset="-120"/>
              </a:rPr>
              <a:t>1</a:t>
            </a:r>
            <a:endParaRPr lang="en-US" sz="2650" dirty="0"/>
          </a:p>
        </p:txBody>
      </p:sp>
      <p:sp>
        <p:nvSpPr>
          <p:cNvPr id="7" name="Text 4"/>
          <p:cNvSpPr/>
          <p:nvPr/>
        </p:nvSpPr>
        <p:spPr>
          <a:xfrm>
            <a:off x="9937790" y="2952274"/>
            <a:ext cx="2835235"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Методи аналізу</a:t>
            </a:r>
            <a:endParaRPr lang="en-US" sz="2200" dirty="0"/>
          </a:p>
        </p:txBody>
      </p:sp>
      <p:sp>
        <p:nvSpPr>
          <p:cNvPr id="8" name="Text 5"/>
          <p:cNvSpPr/>
          <p:nvPr/>
        </p:nvSpPr>
        <p:spPr>
          <a:xfrm>
            <a:off x="9937790" y="3442692"/>
            <a:ext cx="3898821" cy="362903"/>
          </a:xfrm>
          <a:prstGeom prst="rect">
            <a:avLst/>
          </a:prstGeom>
          <a:noFill/>
        </p:spPr>
        <p:txBody>
          <a:bodyPr wrap="non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SWOT, аналіз відхилень, KPI.</a:t>
            </a:r>
            <a:endParaRPr lang="en-US" sz="1750" dirty="0"/>
          </a:p>
        </p:txBody>
      </p:sp>
      <p:pic>
        <p:nvPicPr>
          <p:cNvPr id="9" name="Image 1" descr="preencoded.png"/>
          <p:cNvPicPr>
            <a:picLocks noChangeAspect="1"/>
          </p:cNvPicPr>
          <p:nvPr/>
        </p:nvPicPr>
        <p:blipFill>
          <a:blip r:embed="rId2"/>
          <a:stretch>
            <a:fillRect/>
          </a:stretch>
        </p:blipFill>
        <p:spPr>
          <a:xfrm>
            <a:off x="5032653" y="2413516"/>
            <a:ext cx="4564975" cy="4564975"/>
          </a:xfrm>
          <a:prstGeom prst="rect">
            <a:avLst/>
          </a:prstGeom>
        </p:spPr>
      </p:pic>
      <p:sp>
        <p:nvSpPr>
          <p:cNvPr id="10" name="Text 6"/>
          <p:cNvSpPr/>
          <p:nvPr/>
        </p:nvSpPr>
        <p:spPr>
          <a:xfrm>
            <a:off x="8452604" y="3565088"/>
            <a:ext cx="339328" cy="424220"/>
          </a:xfrm>
          <a:prstGeom prst="rect">
            <a:avLst/>
          </a:prstGeom>
          <a:noFill/>
        </p:spPr>
        <p:txBody>
          <a:bodyPr wrap="none" lIns="0" tIns="0" rIns="0" bIns="0" rtlCol="0" anchor="t"/>
          <a:lstStyle/>
          <a:p>
            <a:pPr marL="0" indent="0" algn="l">
              <a:lnSpc>
                <a:spcPts val="4250"/>
              </a:lnSpc>
              <a:buNone/>
            </a:pPr>
            <a:r>
              <a:rPr lang="en-US" sz="2650" b="1" dirty="0">
                <a:solidFill>
                  <a:srgbClr val="4A4A45"/>
                </a:solidFill>
                <a:latin typeface="Lato Bold" pitchFamily="34" charset="0"/>
                <a:ea typeface="Lato Bold" pitchFamily="34" charset="-122"/>
                <a:cs typeface="Lato Bold" pitchFamily="34" charset="-120"/>
              </a:rPr>
              <a:t>2</a:t>
            </a:r>
            <a:endParaRPr lang="en-US" sz="2650" dirty="0"/>
          </a:p>
        </p:txBody>
      </p:sp>
      <p:sp>
        <p:nvSpPr>
          <p:cNvPr id="11" name="Text 7"/>
          <p:cNvSpPr/>
          <p:nvPr/>
        </p:nvSpPr>
        <p:spPr>
          <a:xfrm>
            <a:off x="9937790" y="5223391"/>
            <a:ext cx="2968943"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Ризик-менеджмент</a:t>
            </a:r>
            <a:endParaRPr lang="en-US" sz="2200" dirty="0"/>
          </a:p>
        </p:txBody>
      </p:sp>
      <p:sp>
        <p:nvSpPr>
          <p:cNvPr id="12" name="Text 8"/>
          <p:cNvSpPr/>
          <p:nvPr/>
        </p:nvSpPr>
        <p:spPr>
          <a:xfrm>
            <a:off x="9937790" y="5713809"/>
            <a:ext cx="3898821" cy="725805"/>
          </a:xfrm>
          <a:prstGeom prst="rect">
            <a:avLst/>
          </a:prstGeom>
          <a:noFill/>
        </p:spPr>
        <p:txBody>
          <a:bodyPr wrap="squar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Виявлення та управління ризиками.</a:t>
            </a:r>
            <a:endParaRPr lang="en-US" sz="1750" dirty="0"/>
          </a:p>
        </p:txBody>
      </p:sp>
      <p:pic>
        <p:nvPicPr>
          <p:cNvPr id="13" name="Image 2"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14" name="Text 9"/>
          <p:cNvSpPr/>
          <p:nvPr/>
        </p:nvSpPr>
        <p:spPr>
          <a:xfrm>
            <a:off x="8064103" y="5790962"/>
            <a:ext cx="339328" cy="424220"/>
          </a:xfrm>
          <a:prstGeom prst="rect">
            <a:avLst/>
          </a:prstGeom>
          <a:noFill/>
        </p:spPr>
        <p:txBody>
          <a:bodyPr wrap="none" lIns="0" tIns="0" rIns="0" bIns="0" rtlCol="0" anchor="t"/>
          <a:lstStyle/>
          <a:p>
            <a:pPr marL="0" indent="0" algn="l">
              <a:lnSpc>
                <a:spcPts val="4250"/>
              </a:lnSpc>
              <a:buNone/>
            </a:pPr>
            <a:r>
              <a:rPr lang="en-US" sz="2650" b="1" dirty="0">
                <a:solidFill>
                  <a:srgbClr val="4A4A45"/>
                </a:solidFill>
                <a:latin typeface="Lato Bold" pitchFamily="34" charset="0"/>
                <a:ea typeface="Lato Bold" pitchFamily="34" charset="-122"/>
                <a:cs typeface="Lato Bold" pitchFamily="34" charset="-120"/>
              </a:rPr>
              <a:t>3</a:t>
            </a:r>
            <a:endParaRPr lang="en-US" sz="2650" dirty="0"/>
          </a:p>
        </p:txBody>
      </p:sp>
      <p:sp>
        <p:nvSpPr>
          <p:cNvPr id="15" name="Text 10"/>
          <p:cNvSpPr/>
          <p:nvPr/>
        </p:nvSpPr>
        <p:spPr>
          <a:xfrm>
            <a:off x="1446967" y="5404842"/>
            <a:ext cx="3245525" cy="354330"/>
          </a:xfrm>
          <a:prstGeom prst="rect">
            <a:avLst/>
          </a:prstGeom>
          <a:noFill/>
        </p:spPr>
        <p:txBody>
          <a:bodyPr wrap="none" lIns="0" tIns="0" rIns="0" bIns="0" rtlCol="0" anchor="t"/>
          <a:lstStyle/>
          <a:p>
            <a:pPr marL="0" indent="0" algn="r">
              <a:lnSpc>
                <a:spcPts val="2750"/>
              </a:lnSpc>
              <a:buNone/>
            </a:pPr>
            <a:r>
              <a:rPr lang="en-US" sz="2200" b="1" dirty="0">
                <a:solidFill>
                  <a:srgbClr val="4A4A45"/>
                </a:solidFill>
                <a:latin typeface="Lato Bold" pitchFamily="34" charset="0"/>
                <a:ea typeface="Lato Bold" pitchFamily="34" charset="-122"/>
                <a:cs typeface="Lato Bold" pitchFamily="34" charset="-120"/>
              </a:rPr>
              <a:t>Фінансовий контроль</a:t>
            </a:r>
            <a:endParaRPr lang="en-US" sz="2200" dirty="0"/>
          </a:p>
        </p:txBody>
      </p:sp>
      <p:sp>
        <p:nvSpPr>
          <p:cNvPr id="16" name="Text 11"/>
          <p:cNvSpPr/>
          <p:nvPr/>
        </p:nvSpPr>
        <p:spPr>
          <a:xfrm>
            <a:off x="793790" y="5895261"/>
            <a:ext cx="3898702" cy="362903"/>
          </a:xfrm>
          <a:prstGeom prst="rect">
            <a:avLst/>
          </a:prstGeom>
          <a:noFill/>
        </p:spPr>
        <p:txBody>
          <a:bodyPr wrap="none" lIns="0" tIns="0" rIns="0" bIns="0" rtlCol="0" anchor="t"/>
          <a:lstStyle/>
          <a:p>
            <a:pPr marL="0" indent="0" algn="r">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Аналіз бюджету та витрат.</a:t>
            </a:r>
            <a:endParaRPr lang="en-US" sz="1750" dirty="0"/>
          </a:p>
        </p:txBody>
      </p:sp>
      <p:pic>
        <p:nvPicPr>
          <p:cNvPr id="17" name="Image 3"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8" name="Text 12"/>
          <p:cNvSpPr/>
          <p:nvPr/>
        </p:nvSpPr>
        <p:spPr>
          <a:xfrm>
            <a:off x="5838230" y="5402461"/>
            <a:ext cx="339328" cy="424220"/>
          </a:xfrm>
          <a:prstGeom prst="rect">
            <a:avLst/>
          </a:prstGeom>
          <a:noFill/>
        </p:spPr>
        <p:txBody>
          <a:bodyPr wrap="none" lIns="0" tIns="0" rIns="0" bIns="0" rtlCol="0" anchor="t"/>
          <a:lstStyle/>
          <a:p>
            <a:pPr marL="0" indent="0" algn="l">
              <a:lnSpc>
                <a:spcPts val="4250"/>
              </a:lnSpc>
              <a:buNone/>
            </a:pPr>
            <a:r>
              <a:rPr lang="en-US" sz="2650" b="1" dirty="0">
                <a:solidFill>
                  <a:srgbClr val="4A4A45"/>
                </a:solidFill>
                <a:latin typeface="Lato Bold" pitchFamily="34" charset="0"/>
                <a:ea typeface="Lato Bold" pitchFamily="34" charset="-122"/>
                <a:cs typeface="Lato Bold" pitchFamily="34" charset="-120"/>
              </a:rPr>
              <a:t>4</a:t>
            </a:r>
            <a:endParaRPr lang="en-US" sz="265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105376"/>
            <a:ext cx="13042821" cy="1417558"/>
          </a:xfrm>
          <a:prstGeom prst="rect">
            <a:avLst/>
          </a:prstGeom>
          <a:noFill/>
        </p:spPr>
        <p:txBody>
          <a:bodyPr wrap="square" lIns="0" tIns="0" rIns="0" bIns="0" rtlCol="0" anchor="t"/>
          <a:lstStyle/>
          <a:p>
            <a:pPr marL="0" indent="0" algn="l">
              <a:lnSpc>
                <a:spcPts val="5550"/>
              </a:lnSpc>
              <a:buNone/>
            </a:pPr>
            <a:r>
              <a:rPr lang="en-US" sz="4450" b="1" dirty="0">
                <a:solidFill>
                  <a:srgbClr val="282824"/>
                </a:solidFill>
                <a:latin typeface="Arial" panose="020B0604020202020204" pitchFamily="34" charset="0"/>
                <a:ea typeface="Lato Bold" pitchFamily="34" charset="-122"/>
                <a:cs typeface="Arial" panose="020B0604020202020204" pitchFamily="34" charset="0"/>
              </a:rPr>
              <a:t>Ключові виклики контролю портфеля проєктів</a:t>
            </a:r>
            <a:endParaRPr lang="en-US"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3" name="Shape 1"/>
          <p:cNvSpPr/>
          <p:nvPr/>
        </p:nvSpPr>
        <p:spPr>
          <a:xfrm>
            <a:off x="793790" y="2976563"/>
            <a:ext cx="2173724" cy="1306949"/>
          </a:xfrm>
          <a:prstGeom prst="roundRect">
            <a:avLst>
              <a:gd name="adj" fmla="val 2603"/>
            </a:avLst>
          </a:prstGeom>
          <a:solidFill>
            <a:srgbClr val="E5DFD2"/>
          </a:solidFill>
        </p:spPr>
      </p:sp>
      <p:sp>
        <p:nvSpPr>
          <p:cNvPr id="4" name="Text 2"/>
          <p:cNvSpPr/>
          <p:nvPr/>
        </p:nvSpPr>
        <p:spPr>
          <a:xfrm>
            <a:off x="1721167" y="3430667"/>
            <a:ext cx="318968" cy="398621"/>
          </a:xfrm>
          <a:prstGeom prst="rect">
            <a:avLst/>
          </a:prstGeom>
          <a:noFill/>
        </p:spPr>
        <p:txBody>
          <a:bodyPr wrap="none" lIns="0" tIns="0" rIns="0" bIns="0" rtlCol="0" anchor="t"/>
          <a:lstStyle/>
          <a:p>
            <a:pPr marL="0" indent="0" algn="ctr">
              <a:lnSpc>
                <a:spcPts val="4000"/>
              </a:lnSpc>
              <a:buNone/>
            </a:pPr>
            <a:r>
              <a:rPr lang="en-US" sz="2500" b="1" dirty="0">
                <a:solidFill>
                  <a:srgbClr val="4A4A45"/>
                </a:solidFill>
                <a:latin typeface="Lato Bold" pitchFamily="34" charset="0"/>
                <a:ea typeface="Lato Bold" pitchFamily="34" charset="-122"/>
                <a:cs typeface="Lato Bold" pitchFamily="34" charset="-120"/>
              </a:rPr>
              <a:t>1</a:t>
            </a:r>
            <a:endParaRPr lang="en-US" sz="2500" dirty="0"/>
          </a:p>
        </p:txBody>
      </p:sp>
      <p:sp>
        <p:nvSpPr>
          <p:cNvPr id="5" name="Text 3"/>
          <p:cNvSpPr/>
          <p:nvPr/>
        </p:nvSpPr>
        <p:spPr>
          <a:xfrm>
            <a:off x="3194328" y="3203377"/>
            <a:ext cx="2835235" cy="354330"/>
          </a:xfrm>
          <a:prstGeom prst="rect">
            <a:avLst/>
          </a:prstGeom>
          <a:noFill/>
        </p:spPr>
        <p:txBody>
          <a:bodyPr wrap="none" lIns="0" tIns="0" rIns="0" bIns="0" rtlCol="0" anchor="t"/>
          <a:lstStyle/>
          <a:p>
            <a:pPr marL="0" indent="0" algn="l">
              <a:lnSpc>
                <a:spcPts val="2750"/>
              </a:lnSpc>
              <a:buNone/>
            </a:pPr>
            <a:r>
              <a:rPr lang="en-US" sz="2400" b="1" dirty="0">
                <a:solidFill>
                  <a:srgbClr val="4A4A45"/>
                </a:solidFill>
                <a:latin typeface="Arial" panose="020B0604020202020204" pitchFamily="34" charset="0"/>
                <a:ea typeface="Lato Bold" pitchFamily="34" charset="-122"/>
                <a:cs typeface="Arial" panose="020B0604020202020204" pitchFamily="34" charset="0"/>
              </a:rPr>
              <a:t>Нестача ресурсів</a:t>
            </a:r>
            <a:endParaRPr lang="en-US" sz="2400" b="1" dirty="0">
              <a:solidFill>
                <a:srgbClr val="4A4A45"/>
              </a:solidFill>
              <a:latin typeface="Arial" panose="020B0604020202020204" pitchFamily="34" charset="0"/>
              <a:ea typeface="Lato Bold" pitchFamily="34" charset="-122"/>
              <a:cs typeface="Arial" panose="020B0604020202020204" pitchFamily="34" charset="0"/>
            </a:endParaRPr>
          </a:p>
        </p:txBody>
      </p:sp>
      <p:sp>
        <p:nvSpPr>
          <p:cNvPr id="6" name="Text 4"/>
          <p:cNvSpPr/>
          <p:nvPr/>
        </p:nvSpPr>
        <p:spPr>
          <a:xfrm>
            <a:off x="3194050" y="3693795"/>
            <a:ext cx="9772650" cy="363220"/>
          </a:xfrm>
          <a:prstGeom prst="rect">
            <a:avLst/>
          </a:prstGeom>
          <a:noFill/>
        </p:spPr>
        <p:txBody>
          <a:bodyPr wrap="none" lIns="0" tIns="0" rIns="0" bIns="0" rtlCol="0" anchor="t"/>
          <a:lstStyle/>
          <a:p>
            <a:pPr marL="0" indent="0" algn="l">
              <a:lnSpc>
                <a:spcPts val="2850"/>
              </a:lnSpc>
              <a:buNone/>
            </a:pPr>
            <a:r>
              <a:rPr lang="uk-UA" altLang="en-US" sz="2000" dirty="0"/>
              <a:t>О</a:t>
            </a:r>
            <a:r>
              <a:rPr lang="en-US" altLang="en-US" sz="2000" dirty="0"/>
              <a:t>бмеженість</a:t>
            </a:r>
            <a:r>
              <a:rPr lang="en-US" altLang="ru-RU" sz="2000" dirty="0"/>
              <a:t> </a:t>
            </a:r>
            <a:r>
              <a:rPr lang="en-US" altLang="en-US" sz="2000" dirty="0"/>
              <a:t>людських</a:t>
            </a:r>
            <a:r>
              <a:rPr lang="en-US" altLang="ru-RU" sz="2000" dirty="0"/>
              <a:t>, </a:t>
            </a:r>
            <a:r>
              <a:rPr lang="en-US" altLang="en-US" sz="2000" dirty="0"/>
              <a:t>фінансових</a:t>
            </a:r>
            <a:r>
              <a:rPr lang="en-US" altLang="ru-RU" sz="2000" dirty="0"/>
              <a:t> </a:t>
            </a:r>
            <a:r>
              <a:rPr lang="en-US" altLang="en-US" sz="2000" dirty="0"/>
              <a:t>чи</a:t>
            </a:r>
            <a:r>
              <a:rPr lang="en-US" altLang="ru-RU" sz="2000" dirty="0"/>
              <a:t> </a:t>
            </a:r>
            <a:r>
              <a:rPr lang="en-US" altLang="en-US" sz="2000" dirty="0"/>
              <a:t>технічних</a:t>
            </a:r>
            <a:r>
              <a:rPr lang="en-US" altLang="ru-RU" sz="2000" dirty="0"/>
              <a:t> </a:t>
            </a:r>
            <a:r>
              <a:rPr lang="en-US" altLang="en-US" sz="2000" dirty="0"/>
              <a:t>ресурсів</a:t>
            </a:r>
            <a:r>
              <a:rPr lang="en-US" altLang="ru-RU" sz="2000" dirty="0"/>
              <a:t> </a:t>
            </a:r>
            <a:r>
              <a:rPr lang="en-US" altLang="en-US" sz="2000" dirty="0"/>
              <a:t>для</a:t>
            </a:r>
            <a:r>
              <a:rPr lang="en-US" altLang="ru-RU" sz="2000" dirty="0"/>
              <a:t> </a:t>
            </a:r>
            <a:r>
              <a:rPr lang="en-US" altLang="en-US" sz="2000" dirty="0"/>
              <a:t>ефективного</a:t>
            </a:r>
            <a:r>
              <a:rPr lang="en-US" altLang="ru-RU" sz="2000" dirty="0"/>
              <a:t> </a:t>
            </a:r>
            <a:r>
              <a:rPr lang="en-US" altLang="en-US" sz="2000" dirty="0"/>
              <a:t>виконання</a:t>
            </a:r>
            <a:r>
              <a:rPr lang="en-US" altLang="ru-RU" sz="2000" dirty="0"/>
              <a:t> </a:t>
            </a:r>
            <a:r>
              <a:rPr lang="en-US" altLang="en-US" sz="2000" dirty="0"/>
              <a:t>всіх</a:t>
            </a:r>
            <a:r>
              <a:rPr lang="en-US" altLang="ru-RU" sz="2000" dirty="0"/>
              <a:t> </a:t>
            </a:r>
            <a:r>
              <a:rPr lang="en-US" altLang="en-US" sz="2000" dirty="0"/>
              <a:t>проєктів</a:t>
            </a:r>
            <a:r>
              <a:rPr lang="en-US" altLang="ru-RU" sz="2000" dirty="0"/>
              <a:t>.</a:t>
            </a:r>
            <a:endParaRPr lang="en-US" altLang="ru-RU" sz="2000" dirty="0"/>
          </a:p>
        </p:txBody>
      </p:sp>
      <p:sp>
        <p:nvSpPr>
          <p:cNvPr id="7" name="Shape 5"/>
          <p:cNvSpPr/>
          <p:nvPr/>
        </p:nvSpPr>
        <p:spPr>
          <a:xfrm>
            <a:off x="3080861" y="4268272"/>
            <a:ext cx="10642402" cy="15240"/>
          </a:xfrm>
          <a:prstGeom prst="roundRect">
            <a:avLst>
              <a:gd name="adj" fmla="val 223256"/>
            </a:avLst>
          </a:prstGeom>
          <a:solidFill>
            <a:srgbClr val="CBC5B8"/>
          </a:solidFill>
        </p:spPr>
      </p:sp>
      <p:sp>
        <p:nvSpPr>
          <p:cNvPr id="8" name="Shape 6"/>
          <p:cNvSpPr/>
          <p:nvPr/>
        </p:nvSpPr>
        <p:spPr>
          <a:xfrm>
            <a:off x="793790" y="4396859"/>
            <a:ext cx="4347567" cy="1306949"/>
          </a:xfrm>
          <a:prstGeom prst="roundRect">
            <a:avLst>
              <a:gd name="adj" fmla="val 2603"/>
            </a:avLst>
          </a:prstGeom>
          <a:solidFill>
            <a:srgbClr val="E5DFD2"/>
          </a:solidFill>
        </p:spPr>
      </p:sp>
      <p:sp>
        <p:nvSpPr>
          <p:cNvPr id="9" name="Text 7"/>
          <p:cNvSpPr/>
          <p:nvPr/>
        </p:nvSpPr>
        <p:spPr>
          <a:xfrm>
            <a:off x="2808089" y="4850963"/>
            <a:ext cx="318968" cy="398621"/>
          </a:xfrm>
          <a:prstGeom prst="rect">
            <a:avLst/>
          </a:prstGeom>
          <a:noFill/>
        </p:spPr>
        <p:txBody>
          <a:bodyPr wrap="none" lIns="0" tIns="0" rIns="0" bIns="0" rtlCol="0" anchor="t"/>
          <a:lstStyle/>
          <a:p>
            <a:pPr marL="0" indent="0" algn="ctr">
              <a:lnSpc>
                <a:spcPts val="4000"/>
              </a:lnSpc>
              <a:buNone/>
            </a:pPr>
            <a:r>
              <a:rPr lang="en-US" sz="2500" b="1" dirty="0">
                <a:solidFill>
                  <a:srgbClr val="4A4A45"/>
                </a:solidFill>
                <a:latin typeface="Lato Bold" pitchFamily="34" charset="0"/>
                <a:ea typeface="Lato Bold" pitchFamily="34" charset="-122"/>
                <a:cs typeface="Lato Bold" pitchFamily="34" charset="-120"/>
              </a:rPr>
              <a:t>2</a:t>
            </a:r>
            <a:endParaRPr lang="en-US" sz="2500" dirty="0"/>
          </a:p>
        </p:txBody>
      </p:sp>
      <p:sp>
        <p:nvSpPr>
          <p:cNvPr id="10" name="Text 8"/>
          <p:cNvSpPr/>
          <p:nvPr/>
        </p:nvSpPr>
        <p:spPr>
          <a:xfrm>
            <a:off x="5368171" y="4623673"/>
            <a:ext cx="2835235" cy="354330"/>
          </a:xfrm>
          <a:prstGeom prst="rect">
            <a:avLst/>
          </a:prstGeom>
          <a:noFill/>
        </p:spPr>
        <p:txBody>
          <a:bodyPr wrap="none" lIns="0" tIns="0" rIns="0" bIns="0" rtlCol="0" anchor="t"/>
          <a:lstStyle/>
          <a:p>
            <a:pPr marL="0" indent="0" algn="l">
              <a:lnSpc>
                <a:spcPts val="2750"/>
              </a:lnSpc>
              <a:buNone/>
            </a:pPr>
            <a:r>
              <a:rPr lang="en-US" altLang="en-US" sz="2200" b="1" dirty="0">
                <a:latin typeface="Arial" panose="020B0604020202020204" pitchFamily="34" charset="0"/>
                <a:cs typeface="Arial" panose="020B0604020202020204" pitchFamily="34" charset="0"/>
              </a:rPr>
              <a:t>Відсутність</a:t>
            </a:r>
            <a:r>
              <a:rPr lang="en-US" altLang="ru-RU" sz="2200" b="1" dirty="0">
                <a:latin typeface="Arial" panose="020B0604020202020204" pitchFamily="34" charset="0"/>
                <a:cs typeface="Arial" panose="020B0604020202020204" pitchFamily="34" charset="0"/>
              </a:rPr>
              <a:t> </a:t>
            </a:r>
            <a:r>
              <a:rPr lang="en-US" altLang="en-US" sz="2200" b="1" dirty="0">
                <a:latin typeface="Arial" panose="020B0604020202020204" pitchFamily="34" charset="0"/>
                <a:cs typeface="Arial" panose="020B0604020202020204" pitchFamily="34" charset="0"/>
              </a:rPr>
              <a:t>єдиних</a:t>
            </a:r>
            <a:r>
              <a:rPr lang="en-US" altLang="ru-RU" sz="2200" b="1" dirty="0">
                <a:latin typeface="Arial" panose="020B0604020202020204" pitchFamily="34" charset="0"/>
                <a:cs typeface="Arial" panose="020B0604020202020204" pitchFamily="34" charset="0"/>
              </a:rPr>
              <a:t> </a:t>
            </a:r>
            <a:r>
              <a:rPr lang="en-US" altLang="en-US" sz="2200" b="1" dirty="0">
                <a:latin typeface="Arial" panose="020B0604020202020204" pitchFamily="34" charset="0"/>
                <a:cs typeface="Arial" panose="020B0604020202020204" pitchFamily="34" charset="0"/>
              </a:rPr>
              <a:t>стандартів</a:t>
            </a:r>
            <a:r>
              <a:rPr lang="en-US" altLang="ru-RU" sz="2200" b="1" dirty="0">
                <a:latin typeface="Arial" panose="020B0604020202020204" pitchFamily="34" charset="0"/>
                <a:cs typeface="Arial" panose="020B0604020202020204" pitchFamily="34" charset="0"/>
              </a:rPr>
              <a:t> </a:t>
            </a:r>
            <a:r>
              <a:rPr lang="en-US" altLang="en-US" sz="2200" b="1" dirty="0">
                <a:latin typeface="Arial" panose="020B0604020202020204" pitchFamily="34" charset="0"/>
                <a:cs typeface="Arial" panose="020B0604020202020204" pitchFamily="34" charset="0"/>
              </a:rPr>
              <a:t>оцінки</a:t>
            </a:r>
            <a:endParaRPr lang="en-US" altLang="en-US" sz="2200" b="1" dirty="0">
              <a:latin typeface="Arial" panose="020B0604020202020204" pitchFamily="34" charset="0"/>
              <a:cs typeface="Arial" panose="020B0604020202020204" pitchFamily="34" charset="0"/>
            </a:endParaRPr>
          </a:p>
        </p:txBody>
      </p:sp>
      <p:sp>
        <p:nvSpPr>
          <p:cNvPr id="11" name="Text 9"/>
          <p:cNvSpPr/>
          <p:nvPr/>
        </p:nvSpPr>
        <p:spPr>
          <a:xfrm>
            <a:off x="5368171" y="5114092"/>
            <a:ext cx="4605695" cy="362903"/>
          </a:xfrm>
          <a:prstGeom prst="rect">
            <a:avLst/>
          </a:prstGeom>
          <a:noFill/>
        </p:spPr>
        <p:txBody>
          <a:bodyPr wrap="none" lIns="0" tIns="0" rIns="0" bIns="0" rtlCol="0" anchor="t"/>
          <a:lstStyle/>
          <a:p>
            <a:pPr marL="0" indent="0" algn="l">
              <a:lnSpc>
                <a:spcPts val="2850"/>
              </a:lnSpc>
              <a:buNone/>
            </a:pPr>
            <a:r>
              <a:rPr lang="en-US" altLang="en-US" sz="2000" dirty="0">
                <a:latin typeface="Arial" panose="020B0604020202020204" pitchFamily="34" charset="0"/>
                <a:cs typeface="Arial" panose="020B0604020202020204" pitchFamily="34" charset="0"/>
              </a:rPr>
              <a:t>Cкладність</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уніфікації</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показників</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ефективності</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для</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різних</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проєктів</a:t>
            </a:r>
            <a:r>
              <a:rPr lang="en-US" altLang="ru-RU" sz="2000" dirty="0">
                <a:latin typeface="Arial" panose="020B0604020202020204" pitchFamily="34" charset="0"/>
                <a:cs typeface="Arial" panose="020B0604020202020204" pitchFamily="34" charset="0"/>
              </a:rPr>
              <a:t>.</a:t>
            </a:r>
            <a:endParaRPr lang="en-US" altLang="ru-RU" sz="2000" dirty="0">
              <a:latin typeface="Arial" panose="020B0604020202020204" pitchFamily="34" charset="0"/>
              <a:cs typeface="Arial" panose="020B0604020202020204" pitchFamily="34" charset="0"/>
            </a:endParaRPr>
          </a:p>
        </p:txBody>
      </p:sp>
      <p:sp>
        <p:nvSpPr>
          <p:cNvPr id="12" name="Shape 10"/>
          <p:cNvSpPr/>
          <p:nvPr/>
        </p:nvSpPr>
        <p:spPr>
          <a:xfrm>
            <a:off x="5254704" y="5688568"/>
            <a:ext cx="8468558" cy="15240"/>
          </a:xfrm>
          <a:prstGeom prst="roundRect">
            <a:avLst>
              <a:gd name="adj" fmla="val 223256"/>
            </a:avLst>
          </a:prstGeom>
          <a:solidFill>
            <a:srgbClr val="CBC5B8"/>
          </a:solidFill>
        </p:spPr>
      </p:sp>
      <p:sp>
        <p:nvSpPr>
          <p:cNvPr id="13" name="Shape 11"/>
          <p:cNvSpPr/>
          <p:nvPr/>
        </p:nvSpPr>
        <p:spPr>
          <a:xfrm>
            <a:off x="793790" y="5817156"/>
            <a:ext cx="6521410" cy="1306949"/>
          </a:xfrm>
          <a:prstGeom prst="roundRect">
            <a:avLst>
              <a:gd name="adj" fmla="val 2603"/>
            </a:avLst>
          </a:prstGeom>
          <a:solidFill>
            <a:srgbClr val="E5DFD2"/>
          </a:solidFill>
        </p:spPr>
      </p:sp>
      <p:sp>
        <p:nvSpPr>
          <p:cNvPr id="14" name="Text 12"/>
          <p:cNvSpPr/>
          <p:nvPr/>
        </p:nvSpPr>
        <p:spPr>
          <a:xfrm>
            <a:off x="3895011" y="6271260"/>
            <a:ext cx="318968" cy="398621"/>
          </a:xfrm>
          <a:prstGeom prst="rect">
            <a:avLst/>
          </a:prstGeom>
          <a:noFill/>
        </p:spPr>
        <p:txBody>
          <a:bodyPr wrap="none" lIns="0" tIns="0" rIns="0" bIns="0" rtlCol="0" anchor="t"/>
          <a:lstStyle/>
          <a:p>
            <a:pPr marL="0" indent="0" algn="ctr">
              <a:lnSpc>
                <a:spcPts val="4000"/>
              </a:lnSpc>
              <a:buNone/>
            </a:pPr>
            <a:r>
              <a:rPr lang="en-US" sz="2500" b="1" dirty="0">
                <a:solidFill>
                  <a:srgbClr val="4A4A45"/>
                </a:solidFill>
                <a:latin typeface="Lato Bold" pitchFamily="34" charset="0"/>
                <a:ea typeface="Lato Bold" pitchFamily="34" charset="-122"/>
                <a:cs typeface="Lato Bold" pitchFamily="34" charset="-120"/>
              </a:rPr>
              <a:t>3</a:t>
            </a:r>
            <a:endParaRPr lang="en-US" sz="2500" dirty="0"/>
          </a:p>
        </p:txBody>
      </p:sp>
      <p:sp>
        <p:nvSpPr>
          <p:cNvPr id="15" name="Text 13"/>
          <p:cNvSpPr/>
          <p:nvPr/>
        </p:nvSpPr>
        <p:spPr>
          <a:xfrm>
            <a:off x="7542014" y="6043970"/>
            <a:ext cx="2835235" cy="354330"/>
          </a:xfrm>
          <a:prstGeom prst="rect">
            <a:avLst/>
          </a:prstGeom>
          <a:noFill/>
        </p:spPr>
        <p:txBody>
          <a:bodyPr wrap="none" lIns="0" tIns="0" rIns="0" bIns="0" rtlCol="0" anchor="t"/>
          <a:lstStyle/>
          <a:p>
            <a:pPr marL="0" indent="0" algn="l">
              <a:lnSpc>
                <a:spcPts val="2750"/>
              </a:lnSpc>
              <a:buNone/>
            </a:pPr>
            <a:r>
              <a:rPr lang="uk-UA" sz="2200" b="1" dirty="0">
                <a:latin typeface="Arial" panose="020B0604020202020204" pitchFamily="34" charset="0"/>
                <a:cs typeface="Arial" panose="020B0604020202020204" pitchFamily="34" charset="0"/>
              </a:rPr>
              <a:t>Низька якість даних</a:t>
            </a:r>
            <a:endParaRPr lang="uk-UA" sz="2200" b="1" dirty="0">
              <a:latin typeface="Arial" panose="020B0604020202020204" pitchFamily="34" charset="0"/>
              <a:cs typeface="Arial" panose="020B0604020202020204" pitchFamily="34" charset="0"/>
            </a:endParaRPr>
          </a:p>
        </p:txBody>
      </p:sp>
      <p:sp>
        <p:nvSpPr>
          <p:cNvPr id="16" name="Text 14"/>
          <p:cNvSpPr/>
          <p:nvPr/>
        </p:nvSpPr>
        <p:spPr>
          <a:xfrm>
            <a:off x="7542014" y="6534388"/>
            <a:ext cx="5790009" cy="362903"/>
          </a:xfrm>
          <a:prstGeom prst="rect">
            <a:avLst/>
          </a:prstGeom>
          <a:noFill/>
        </p:spPr>
        <p:txBody>
          <a:bodyPr wrap="none" lIns="0" tIns="0" rIns="0" bIns="0" rtlCol="0" anchor="t"/>
          <a:lstStyle/>
          <a:p>
            <a:pPr marL="0" indent="0" algn="l">
              <a:lnSpc>
                <a:spcPts val="2850"/>
              </a:lnSpc>
              <a:buNone/>
            </a:pPr>
            <a:r>
              <a:rPr lang="en-US" altLang="ru-RU" sz="2000" dirty="0">
                <a:latin typeface="Arial" panose="020B0604020202020204" pitchFamily="34" charset="0"/>
                <a:cs typeface="Arial" panose="020B0604020202020204" pitchFamily="34" charset="0"/>
              </a:rPr>
              <a:t> </a:t>
            </a:r>
            <a:r>
              <a:rPr lang="uk-UA" altLang="en-US" sz="2000" dirty="0">
                <a:latin typeface="Arial" panose="020B0604020202020204" pitchFamily="34" charset="0"/>
                <a:cs typeface="Arial" panose="020B0604020202020204" pitchFamily="34" charset="0"/>
              </a:rPr>
              <a:t>Н</a:t>
            </a:r>
            <a:r>
              <a:rPr lang="en-US" altLang="en-US" sz="2000" dirty="0">
                <a:latin typeface="Arial" panose="020B0604020202020204" pitchFamily="34" charset="0"/>
                <a:cs typeface="Arial" panose="020B0604020202020204" pitchFamily="34" charset="0"/>
              </a:rPr>
              <a:t>еправильна</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або</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несвоєчасна</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звітність</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може</a:t>
            </a:r>
            <a:r>
              <a:rPr lang="en-US" altLang="ru-RU" sz="2000" dirty="0">
                <a:latin typeface="Arial" panose="020B0604020202020204" pitchFamily="34" charset="0"/>
                <a:cs typeface="Arial" panose="020B0604020202020204" pitchFamily="34" charset="0"/>
              </a:rPr>
              <a:t> </a:t>
            </a:r>
            <a:endParaRPr lang="en-US" altLang="ru-RU" sz="2000" dirty="0">
              <a:latin typeface="Arial" panose="020B0604020202020204" pitchFamily="34" charset="0"/>
              <a:cs typeface="Arial" panose="020B0604020202020204" pitchFamily="34" charset="0"/>
            </a:endParaRPr>
          </a:p>
          <a:p>
            <a:pPr marL="0" indent="0" algn="l">
              <a:lnSpc>
                <a:spcPts val="2850"/>
              </a:lnSpc>
              <a:buNone/>
            </a:pPr>
            <a:r>
              <a:rPr lang="en-US" altLang="en-US" sz="2000" dirty="0">
                <a:latin typeface="Arial" panose="020B0604020202020204" pitchFamily="34" charset="0"/>
                <a:cs typeface="Arial" panose="020B0604020202020204" pitchFamily="34" charset="0"/>
              </a:rPr>
              <a:t>спотворювати</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реальний</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стан</a:t>
            </a:r>
            <a:r>
              <a:rPr lang="en-US" altLang="ru-RU"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справ</a:t>
            </a:r>
            <a:r>
              <a:rPr lang="en-US" altLang="ru-RU" sz="2000" dirty="0">
                <a:latin typeface="Arial" panose="020B0604020202020204" pitchFamily="34" charset="0"/>
                <a:cs typeface="Arial" panose="020B0604020202020204" pitchFamily="34" charset="0"/>
              </a:rPr>
              <a:t>.</a:t>
            </a:r>
            <a:endParaRPr lang="en-US" altLang="ru-RU" sz="2000"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Текстовое поле 2"/>
          <p:cNvSpPr txBox="1"/>
          <p:nvPr/>
        </p:nvSpPr>
        <p:spPr>
          <a:xfrm>
            <a:off x="965200" y="588645"/>
            <a:ext cx="12739370" cy="6156960"/>
          </a:xfrm>
          <a:prstGeom prst="rect">
            <a:avLst/>
          </a:prstGeom>
        </p:spPr>
        <p:txBody>
          <a:bodyPr>
            <a:noAutofit/>
          </a:bodyPr>
          <a:p>
            <a:r>
              <a:rPr lang="uk-UA" altLang="en-US" sz="2400">
                <a:latin typeface="Arial" panose="020B0604020202020204" pitchFamily="34" charset="0"/>
                <a:cs typeface="Arial" panose="020B0604020202020204" pitchFamily="34" charset="0"/>
              </a:rPr>
              <a:t>4. </a:t>
            </a:r>
            <a:r>
              <a:rPr lang="en-US" altLang="zh-CN" sz="2400" b="1">
                <a:latin typeface="Arial" panose="020B0604020202020204" pitchFamily="34" charset="0"/>
                <a:cs typeface="Arial" panose="020B0604020202020204" pitchFamily="34" charset="0"/>
              </a:rPr>
              <a:t>Зміни в пріоритетах</a:t>
            </a:r>
            <a:r>
              <a:rPr lang="en-US" altLang="zh-CN" sz="2400">
                <a:latin typeface="Arial" panose="020B0604020202020204" pitchFamily="34" charset="0"/>
                <a:cs typeface="Arial" panose="020B0604020202020204" pitchFamily="34" charset="0"/>
              </a:rPr>
              <a:t> – стратегічні цілі компанії можуть змінюватися, що впливає на портфель проєктів.</a:t>
            </a:r>
            <a:endParaRPr lang="en-US" altLang="zh-CN" sz="2400">
              <a:latin typeface="Arial" panose="020B0604020202020204" pitchFamily="34" charset="0"/>
              <a:cs typeface="Arial" panose="020B0604020202020204" pitchFamily="34" charset="0"/>
            </a:endParaRPr>
          </a:p>
          <a:p>
            <a:endParaRPr lang="en-US" altLang="zh-CN" sz="2400">
              <a:latin typeface="Arial" panose="020B0604020202020204" pitchFamily="34" charset="0"/>
              <a:cs typeface="Arial" panose="020B0604020202020204" pitchFamily="34" charset="0"/>
            </a:endParaRPr>
          </a:p>
          <a:p>
            <a:r>
              <a:rPr lang="uk-UA" altLang="en-US" sz="2400">
                <a:latin typeface="Arial" panose="020B0604020202020204" pitchFamily="34" charset="0"/>
                <a:cs typeface="Arial" panose="020B0604020202020204" pitchFamily="34" charset="0"/>
              </a:rPr>
              <a:t>5.</a:t>
            </a:r>
            <a:r>
              <a:rPr lang="uk-UA" altLang="en-US" sz="2400" b="1">
                <a:latin typeface="Arial" panose="020B0604020202020204" pitchFamily="34" charset="0"/>
                <a:cs typeface="Arial" panose="020B0604020202020204" pitchFamily="34" charset="0"/>
              </a:rPr>
              <a:t> </a:t>
            </a:r>
            <a:r>
              <a:rPr lang="en-US" altLang="zh-CN" sz="2400" b="1">
                <a:latin typeface="Arial" panose="020B0604020202020204" pitchFamily="34" charset="0"/>
                <a:cs typeface="Arial" panose="020B0604020202020204" pitchFamily="34" charset="0"/>
              </a:rPr>
              <a:t>Ризики та невизначеність</a:t>
            </a:r>
            <a:r>
              <a:rPr lang="en-US" altLang="zh-CN" sz="2400">
                <a:latin typeface="Arial" panose="020B0604020202020204" pitchFamily="34" charset="0"/>
                <a:cs typeface="Arial" panose="020B0604020202020204" pitchFamily="34" charset="0"/>
              </a:rPr>
              <a:t> – несподівані зовнішні фактори (економічна криза, зміни в законодавстві тощо).</a:t>
            </a:r>
            <a:endParaRPr lang="en-US" altLang="zh-CN" sz="2400">
              <a:latin typeface="Arial" panose="020B0604020202020204" pitchFamily="34" charset="0"/>
              <a:cs typeface="Arial" panose="020B0604020202020204" pitchFamily="34" charset="0"/>
            </a:endParaRPr>
          </a:p>
          <a:p>
            <a:endParaRPr lang="en-US" altLang="zh-CN" sz="2400">
              <a:latin typeface="Arial" panose="020B0604020202020204" pitchFamily="34" charset="0"/>
              <a:cs typeface="Arial" panose="020B0604020202020204" pitchFamily="34" charset="0"/>
            </a:endParaRPr>
          </a:p>
          <a:p>
            <a:r>
              <a:rPr lang="uk-UA" altLang="en-US" sz="2400">
                <a:latin typeface="Arial" panose="020B0604020202020204" pitchFamily="34" charset="0"/>
                <a:cs typeface="Arial" panose="020B0604020202020204" pitchFamily="34" charset="0"/>
              </a:rPr>
              <a:t>6. </a:t>
            </a:r>
            <a:r>
              <a:rPr lang="en-US" altLang="zh-CN" sz="2400" b="1">
                <a:latin typeface="Arial" panose="020B0604020202020204" pitchFamily="34" charset="0"/>
                <a:cs typeface="Arial" panose="020B0604020202020204" pitchFamily="34" charset="0"/>
              </a:rPr>
              <a:t>Комунікаційні бар’єри</a:t>
            </a:r>
            <a:r>
              <a:rPr lang="en-US" altLang="zh-CN" sz="2400">
                <a:latin typeface="Arial" panose="020B0604020202020204" pitchFamily="34" charset="0"/>
                <a:cs typeface="Arial" panose="020B0604020202020204" pitchFamily="34" charset="0"/>
              </a:rPr>
              <a:t> – погана взаємодія між командами проєктів, керівництвом і стейкхолдерами.</a:t>
            </a:r>
            <a:endParaRPr lang="en-US" altLang="zh-CN" sz="2400">
              <a:latin typeface="Arial" panose="020B0604020202020204" pitchFamily="34" charset="0"/>
              <a:cs typeface="Arial" panose="020B0604020202020204" pitchFamily="34" charset="0"/>
            </a:endParaRPr>
          </a:p>
          <a:p>
            <a:endParaRPr lang="en-US" altLang="zh-CN" sz="2400">
              <a:latin typeface="Arial" panose="020B0604020202020204" pitchFamily="34" charset="0"/>
              <a:cs typeface="Arial" panose="020B0604020202020204" pitchFamily="34" charset="0"/>
            </a:endParaRPr>
          </a:p>
          <a:p>
            <a:r>
              <a:rPr lang="uk-UA" altLang="en-US" sz="2400">
                <a:latin typeface="Arial" panose="020B0604020202020204" pitchFamily="34" charset="0"/>
                <a:cs typeface="Arial" panose="020B0604020202020204" pitchFamily="34" charset="0"/>
              </a:rPr>
              <a:t>7. </a:t>
            </a:r>
            <a:r>
              <a:rPr lang="en-US" altLang="zh-CN" sz="2400" b="1">
                <a:latin typeface="Arial" panose="020B0604020202020204" pitchFamily="34" charset="0"/>
                <a:cs typeface="Arial" panose="020B0604020202020204" pitchFamily="34" charset="0"/>
              </a:rPr>
              <a:t>Зміни в обсязі робіт </a:t>
            </a:r>
            <a:r>
              <a:rPr lang="en-US" altLang="zh-CN" sz="2400">
                <a:latin typeface="Arial" panose="020B0604020202020204" pitchFamily="34" charset="0"/>
                <a:cs typeface="Arial" panose="020B0604020202020204" pitchFamily="34" charset="0"/>
              </a:rPr>
              <a:t>– постійне розширення проєктів без відповідного збільшення ресурсів (scope creep).</a:t>
            </a:r>
            <a:endParaRPr lang="en-US" altLang="zh-CN" sz="2400">
              <a:latin typeface="Arial" panose="020B0604020202020204" pitchFamily="34" charset="0"/>
              <a:cs typeface="Arial" panose="020B0604020202020204" pitchFamily="34" charset="0"/>
            </a:endParaRPr>
          </a:p>
          <a:p>
            <a:endParaRPr lang="en-US" altLang="zh-CN" sz="2400">
              <a:latin typeface="Arial" panose="020B0604020202020204" pitchFamily="34" charset="0"/>
              <a:cs typeface="Arial" panose="020B0604020202020204" pitchFamily="34" charset="0"/>
            </a:endParaRPr>
          </a:p>
          <a:p>
            <a:r>
              <a:rPr lang="uk-UA" altLang="en-US" sz="2400">
                <a:latin typeface="Arial" panose="020B0604020202020204" pitchFamily="34" charset="0"/>
                <a:cs typeface="Arial" panose="020B0604020202020204" pitchFamily="34" charset="0"/>
              </a:rPr>
              <a:t>8.</a:t>
            </a:r>
            <a:r>
              <a:rPr lang="uk-UA" altLang="en-US" sz="2400" b="1">
                <a:latin typeface="Arial" panose="020B0604020202020204" pitchFamily="34" charset="0"/>
                <a:cs typeface="Arial" panose="020B0604020202020204" pitchFamily="34" charset="0"/>
              </a:rPr>
              <a:t> </a:t>
            </a:r>
            <a:r>
              <a:rPr lang="en-US" altLang="zh-CN" sz="2400" b="1">
                <a:latin typeface="Arial" panose="020B0604020202020204" pitchFamily="34" charset="0"/>
                <a:cs typeface="Arial" panose="020B0604020202020204" pitchFamily="34" charset="0"/>
              </a:rPr>
              <a:t>Опір змінам</a:t>
            </a:r>
            <a:r>
              <a:rPr lang="en-US" altLang="zh-CN" sz="2400">
                <a:latin typeface="Arial" panose="020B0604020202020204" pitchFamily="34" charset="0"/>
                <a:cs typeface="Arial" panose="020B0604020202020204" pitchFamily="34" charset="0"/>
              </a:rPr>
              <a:t> – команди можуть неохоче приймати нові підходи до контролю та управління.</a:t>
            </a:r>
            <a:endParaRPr lang="en-US" altLang="zh-CN" sz="2400">
              <a:latin typeface="Arial" panose="020B0604020202020204" pitchFamily="34" charset="0"/>
              <a:cs typeface="Arial" panose="020B0604020202020204" pitchFamily="34" charset="0"/>
            </a:endParaRPr>
          </a:p>
          <a:p>
            <a:endParaRPr lang="en-US" altLang="zh-CN" sz="2400">
              <a:latin typeface="Arial" panose="020B0604020202020204" pitchFamily="34" charset="0"/>
              <a:cs typeface="Arial" panose="020B0604020202020204" pitchFamily="34" charset="0"/>
            </a:endParaRPr>
          </a:p>
          <a:p>
            <a:r>
              <a:rPr lang="uk-UA" altLang="en-US" sz="2400">
                <a:latin typeface="Arial" panose="020B0604020202020204" pitchFamily="34" charset="0"/>
                <a:cs typeface="Arial" panose="020B0604020202020204" pitchFamily="34" charset="0"/>
              </a:rPr>
              <a:t>9. </a:t>
            </a:r>
            <a:r>
              <a:rPr lang="en-US" altLang="zh-CN" sz="2400" b="1">
                <a:latin typeface="Arial" panose="020B0604020202020204" pitchFamily="34" charset="0"/>
                <a:cs typeface="Arial" panose="020B0604020202020204" pitchFamily="34" charset="0"/>
              </a:rPr>
              <a:t>Синхронізація проєктів</a:t>
            </a:r>
            <a:r>
              <a:rPr lang="en-US" altLang="zh-CN" sz="2400">
                <a:latin typeface="Arial" panose="020B0604020202020204" pitchFamily="34" charset="0"/>
                <a:cs typeface="Arial" panose="020B0604020202020204" pitchFamily="34" charset="0"/>
              </a:rPr>
              <a:t> – складнощі з координацією взаємопов’язаних проєктів у портфелі.</a:t>
            </a:r>
            <a:endParaRPr lang="en-US" altLang="zh-CN" sz="2400">
              <a:latin typeface="Arial" panose="020B0604020202020204" pitchFamily="34" charset="0"/>
              <a:cs typeface="Arial" panose="020B0604020202020204" pitchFamily="34" charset="0"/>
            </a:endParaRPr>
          </a:p>
          <a:p>
            <a:endParaRPr lang="en-US" altLang="zh-CN" sz="2400">
              <a:latin typeface="Arial" panose="020B0604020202020204" pitchFamily="34" charset="0"/>
              <a:cs typeface="Arial" panose="020B0604020202020204" pitchFamily="34" charset="0"/>
            </a:endParaRPr>
          </a:p>
          <a:p>
            <a:r>
              <a:rPr lang="uk-UA" altLang="en-US" sz="2400">
                <a:latin typeface="Arial" panose="020B0604020202020204" pitchFamily="34" charset="0"/>
                <a:cs typeface="Arial" panose="020B0604020202020204" pitchFamily="34" charset="0"/>
              </a:rPr>
              <a:t>10. </a:t>
            </a:r>
            <a:r>
              <a:rPr lang="en-US" altLang="zh-CN" sz="2400" b="1">
                <a:latin typeface="Arial" panose="020B0604020202020204" pitchFamily="34" charset="0"/>
                <a:cs typeface="Arial" panose="020B0604020202020204" pitchFamily="34" charset="0"/>
              </a:rPr>
              <a:t>Автоматизація та цифровізація</a:t>
            </a:r>
            <a:r>
              <a:rPr lang="en-US" altLang="zh-CN" sz="2400">
                <a:latin typeface="Arial" panose="020B0604020202020204" pitchFamily="34" charset="0"/>
                <a:cs typeface="Arial" panose="020B0604020202020204" pitchFamily="34" charset="0"/>
              </a:rPr>
              <a:t> – інтеграція сучасних інструментів для контролю може вимагати часу та ресурсів.</a:t>
            </a:r>
            <a:endParaRPr lang="en-US" altLang="zh-CN" sz="240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0"/>
          <p:cNvSpPr/>
          <p:nvPr/>
        </p:nvSpPr>
        <p:spPr>
          <a:xfrm>
            <a:off x="793790" y="499586"/>
            <a:ext cx="13042821" cy="1417558"/>
          </a:xfrm>
          <a:prstGeom prst="rect">
            <a:avLst/>
          </a:prstGeom>
          <a:noFill/>
        </p:spPr>
        <p:txBody>
          <a:bodyPr wrap="square" lIns="0" tIns="0" rIns="0" bIns="0" rtlCol="0" anchor="t"/>
          <a:p>
            <a:pPr marL="0" indent="0" algn="ctr">
              <a:lnSpc>
                <a:spcPts val="5550"/>
              </a:lnSpc>
              <a:buNone/>
            </a:pP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Міжнародні</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стандарти</a:t>
            </a:r>
            <a:r>
              <a:rPr lang="uk-UA" altLang="en-US" sz="4450" b="1" dirty="0">
                <a:solidFill>
                  <a:srgbClr val="282824"/>
                </a:solidFill>
                <a:latin typeface="Arial" panose="020B0604020202020204" pitchFamily="34" charset="0"/>
                <a:ea typeface="Lato Bold" pitchFamily="34" charset="-122"/>
                <a:cs typeface="Arial" panose="020B0604020202020204" pitchFamily="34" charset="0"/>
              </a:rPr>
              <a:t>, що дають визначення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аудиту</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проєктів</a:t>
            </a:r>
            <a:endParaRPr lang="en-US"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3" name="Текстовое поле 2"/>
          <p:cNvSpPr txBox="1"/>
          <p:nvPr/>
        </p:nvSpPr>
        <p:spPr>
          <a:xfrm>
            <a:off x="621665" y="1917065"/>
            <a:ext cx="13034645" cy="5631180"/>
          </a:xfrm>
          <a:prstGeom prst="rect">
            <a:avLst/>
          </a:prstGeom>
        </p:spPr>
        <p:txBody>
          <a:bodyPr wrap="square">
            <a:spAutoFit/>
          </a:bodyPr>
          <a:p>
            <a:pPr>
              <a:spcAft>
                <a:spcPct val="0"/>
              </a:spcAft>
            </a:pPr>
            <a:r>
              <a:rPr lang="en-US" altLang="zh-CN" sz="2400" b="1">
                <a:latin typeface="Arial" panose="020B0604020202020204" pitchFamily="34" charset="0"/>
                <a:cs typeface="Arial" panose="020B0604020202020204" pitchFamily="34" charset="0"/>
              </a:rPr>
              <a:t>1. PMBOK (Project Management Body of Knowledge)</a:t>
            </a:r>
            <a:endParaRPr lang="en-US" altLang="zh-CN" sz="2400" b="1">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PMBOK – стандарт управління проєктами, розроблений PMI. Він містить рекомендації щодо проведення аудиту, аналізу ризиків і контролю проєктів.</a:t>
            </a:r>
            <a:endParaRPr lang="en-US" altLang="zh-CN" sz="2400">
              <a:latin typeface="Arial" panose="020B0604020202020204" pitchFamily="34" charset="0"/>
              <a:cs typeface="Arial" panose="020B0604020202020204" pitchFamily="34" charset="0"/>
            </a:endParaRPr>
          </a:p>
          <a:p>
            <a:pPr>
              <a:spcAft>
                <a:spcPct val="0"/>
              </a:spcAft>
            </a:pPr>
            <a:r>
              <a:rPr lang="en-US" altLang="zh-CN" sz="2400" b="1">
                <a:latin typeface="Arial" panose="020B0604020202020204" pitchFamily="34" charset="0"/>
                <a:cs typeface="Arial" panose="020B0604020202020204" pitchFamily="34" charset="0"/>
              </a:rPr>
              <a:t>2. ISO 21500</a:t>
            </a:r>
            <a:endParaRPr lang="en-US" altLang="zh-CN" sz="2400" b="1">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ISO 21500 – міжнародний стандарт, що описує загальні принципи та процеси управління проєктами, включаючи аудит і контроль.</a:t>
            </a:r>
            <a:endParaRPr lang="en-US" altLang="zh-CN" sz="2400">
              <a:latin typeface="Arial" panose="020B0604020202020204" pitchFamily="34" charset="0"/>
              <a:cs typeface="Arial" panose="020B0604020202020204" pitchFamily="34" charset="0"/>
            </a:endParaRPr>
          </a:p>
          <a:p>
            <a:pPr>
              <a:spcAft>
                <a:spcPct val="0"/>
              </a:spcAft>
            </a:pPr>
            <a:r>
              <a:rPr lang="en-US" altLang="zh-CN" sz="2400" b="1">
                <a:latin typeface="Arial" panose="020B0604020202020204" pitchFamily="34" charset="0"/>
                <a:cs typeface="Arial" panose="020B0604020202020204" pitchFamily="34" charset="0"/>
              </a:rPr>
              <a:t>3. ISO 9001</a:t>
            </a:r>
            <a:endParaRPr lang="en-US" altLang="zh-CN" sz="2400" b="1">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ISO 9001 – стандарт управління якістю, який містить вимоги до процесів перевірки та аудиту проєктів для забезпечення їх відповідності бізнес-цілям і клієнтським вимогам.</a:t>
            </a:r>
            <a:endParaRPr lang="en-US" altLang="zh-CN" sz="2400">
              <a:latin typeface="Arial" panose="020B0604020202020204" pitchFamily="34" charset="0"/>
              <a:cs typeface="Arial" panose="020B0604020202020204" pitchFamily="34" charset="0"/>
            </a:endParaRPr>
          </a:p>
          <a:p>
            <a:pPr>
              <a:spcAft>
                <a:spcPct val="0"/>
              </a:spcAft>
            </a:pPr>
            <a:r>
              <a:rPr lang="en-US" altLang="zh-CN" sz="2400" b="1">
                <a:latin typeface="Arial" panose="020B0604020202020204" pitchFamily="34" charset="0"/>
                <a:cs typeface="Arial" panose="020B0604020202020204" pitchFamily="34" charset="0"/>
              </a:rPr>
              <a:t>4. PRINCE2</a:t>
            </a:r>
            <a:endParaRPr lang="en-US" altLang="zh-CN" sz="2400" b="1">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PRINCE2 – методологія управління проєктами, яка включає механізми контролю та аудиту для підвищення ефективності та прозорості.</a:t>
            </a:r>
            <a:endParaRPr lang="en-US" altLang="zh-CN" sz="2400">
              <a:latin typeface="Arial" panose="020B0604020202020204" pitchFamily="34" charset="0"/>
              <a:cs typeface="Arial" panose="020B0604020202020204" pitchFamily="34" charset="0"/>
            </a:endParaRPr>
          </a:p>
          <a:p>
            <a:pPr>
              <a:spcAft>
                <a:spcPct val="0"/>
              </a:spcAft>
            </a:pPr>
            <a:r>
              <a:rPr lang="en-US" altLang="zh-CN" sz="2400" b="1">
                <a:latin typeface="Arial" panose="020B0604020202020204" pitchFamily="34" charset="0"/>
                <a:cs typeface="Arial" panose="020B0604020202020204" pitchFamily="34" charset="0"/>
              </a:rPr>
              <a:t>5. COBIT (Control Objectives for Information and Related Technologies)</a:t>
            </a:r>
            <a:endParaRPr lang="en-US" altLang="zh-CN" sz="2400" b="1">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COBIT – стандарт для управління ІТ-проєктами, що містить рекомендації щодо аудиту, контролю та оцінки ефективності.</a:t>
            </a:r>
            <a:endParaRPr lang="en-US" altLang="zh-CN" sz="2400">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829633"/>
            <a:ext cx="5670590" cy="708779"/>
          </a:xfrm>
          <a:prstGeom prst="rect">
            <a:avLst/>
          </a:prstGeom>
          <a:noFill/>
        </p:spPr>
        <p:txBody>
          <a:bodyPr wrap="none" lIns="0" tIns="0" rIns="0" bIns="0" rtlCol="0" anchor="t"/>
          <a:lstStyle/>
          <a:p>
            <a:pPr marL="0" indent="0" algn="l">
              <a:lnSpc>
                <a:spcPts val="5550"/>
              </a:lnSpc>
              <a:buNone/>
            </a:pPr>
            <a:r>
              <a:rPr lang="en-US" sz="4450" b="1" dirty="0">
                <a:solidFill>
                  <a:srgbClr val="282824"/>
                </a:solidFill>
                <a:latin typeface="Arial" panose="020B0604020202020204" pitchFamily="34" charset="0"/>
                <a:ea typeface="Lato Bold" pitchFamily="34" charset="-122"/>
                <a:cs typeface="Arial" panose="020B0604020202020204" pitchFamily="34" charset="0"/>
              </a:rPr>
              <a:t>Висновки</a:t>
            </a:r>
            <a:endParaRPr lang="en-US"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4" name="Text 1"/>
          <p:cNvSpPr/>
          <p:nvPr/>
        </p:nvSpPr>
        <p:spPr>
          <a:xfrm>
            <a:off x="6280190" y="2878574"/>
            <a:ext cx="7556421" cy="1451610"/>
          </a:xfrm>
          <a:prstGeom prst="rect">
            <a:avLst/>
          </a:prstGeom>
          <a:noFill/>
        </p:spPr>
        <p:txBody>
          <a:bodyPr wrap="square" lIns="0" tIns="0" rIns="0" bIns="0" rtlCol="0" anchor="t"/>
          <a:lstStyle/>
          <a:p>
            <a:pPr marL="0" indent="0" algn="l">
              <a:lnSpc>
                <a:spcPts val="2850"/>
              </a:lnSpc>
              <a:buNone/>
            </a:pPr>
            <a:r>
              <a:rPr lang="en-US" sz="2000" dirty="0">
                <a:solidFill>
                  <a:srgbClr val="4A4A45"/>
                </a:solidFill>
                <a:latin typeface="Lato" panose="020F0802020204030203" pitchFamily="34" charset="0"/>
                <a:ea typeface="Lato" panose="020F0802020204030203" pitchFamily="34" charset="-122"/>
                <a:cs typeface="Lato" panose="020F0802020204030203" pitchFamily="34" charset="-120"/>
              </a:rPr>
              <a:t>Контроль та аудит проєктів у портфелі є важливими елементами для забезпечення успішного досягнення цілей організації. Вони допомагають оптимізувати ресурси, мінімізувати ризики та покращити якість реалізації проєктів.</a:t>
            </a:r>
            <a:endParaRPr lang="en-US" sz="2000" dirty="0">
              <a:solidFill>
                <a:srgbClr val="4A4A45"/>
              </a:solidFill>
              <a:latin typeface="Lato" panose="020F0802020204030203" pitchFamily="34" charset="0"/>
              <a:ea typeface="Lato" panose="020F0802020204030203" pitchFamily="34" charset="-122"/>
              <a:cs typeface="Lato" panose="020F0802020204030203" pitchFamily="34" charset="-120"/>
            </a:endParaRPr>
          </a:p>
        </p:txBody>
      </p:sp>
      <p:sp>
        <p:nvSpPr>
          <p:cNvPr id="5" name="Text 2"/>
          <p:cNvSpPr/>
          <p:nvPr/>
        </p:nvSpPr>
        <p:spPr>
          <a:xfrm>
            <a:off x="6280190" y="4585335"/>
            <a:ext cx="7556421" cy="1814513"/>
          </a:xfrm>
          <a:prstGeom prst="rect">
            <a:avLst/>
          </a:prstGeom>
          <a:noFill/>
        </p:spPr>
        <p:txBody>
          <a:bodyPr wrap="square" lIns="0" tIns="0" rIns="0" bIns="0" rtlCol="0" anchor="t"/>
          <a:lstStyle/>
          <a:p>
            <a:pPr marL="0" indent="0" algn="l">
              <a:lnSpc>
                <a:spcPts val="2850"/>
              </a:lnSpc>
              <a:buNone/>
            </a:pPr>
            <a:r>
              <a:rPr lang="en-US" sz="2000" dirty="0">
                <a:solidFill>
                  <a:srgbClr val="4A4A45"/>
                </a:solidFill>
                <a:latin typeface="Lato" panose="020F0802020204030203" pitchFamily="34" charset="0"/>
                <a:ea typeface="Lato" panose="020F0802020204030203" pitchFamily="34" charset="-122"/>
                <a:cs typeface="Lato" panose="020F0802020204030203" pitchFamily="34" charset="-120"/>
              </a:rPr>
              <a:t>Для ефективного контролю та аудиту необхідно використовувати різноманітні методи та інструменти, а також враховувати можливі виклики та ризики. Регулярний моніторинг та оцінка проєктів дозволяють вчасно виявляти проблеми та приймати коригувальні заходи.</a:t>
            </a:r>
            <a:endParaRPr lang="en-US" sz="2000" dirty="0">
              <a:solidFill>
                <a:srgbClr val="4A4A45"/>
              </a:solidFill>
              <a:latin typeface="Lato" panose="020F0802020204030203" pitchFamily="34" charset="0"/>
              <a:ea typeface="Lato" panose="020F0802020204030203" pitchFamily="34" charset="-122"/>
              <a:cs typeface="Lato" panose="020F0802020204030203"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447040" y="347980"/>
            <a:ext cx="13508990" cy="8121015"/>
          </a:xfrm>
          <a:prstGeom prst="rect">
            <a:avLst/>
          </a:prstGeom>
        </p:spPr>
        <p:txBody>
          <a:bodyPr wrap="square">
            <a:noAutofit/>
          </a:bodyPr>
          <a:p>
            <a:r>
              <a:rPr lang="en-US" altLang="zh-CN" sz="2400" b="1">
                <a:latin typeface="Arial" panose="020B0604020202020204" pitchFamily="34" charset="0"/>
                <a:cs typeface="Arial" panose="020B0604020202020204" pitchFamily="34" charset="0"/>
              </a:rPr>
              <a:t>Earned Value Management (EVM)</a:t>
            </a:r>
            <a:r>
              <a:rPr lang="en-US" altLang="zh-CN" sz="2400">
                <a:latin typeface="Arial" panose="020B0604020202020204" pitchFamily="34" charset="0"/>
                <a:cs typeface="Arial" panose="020B0604020202020204" pitchFamily="34" charset="0"/>
              </a:rPr>
              <a:t> – це метод управління та оцінки ефективності проєкту, який допомагає виміряти продуктивність за часом, бюджетом і виконаними роботами. Він поєднує три ключові показники:</a:t>
            </a:r>
            <a:endParaRPr lang="en-US" altLang="zh-CN" sz="2400">
              <a:latin typeface="Arial" panose="020B0604020202020204" pitchFamily="34" charset="0"/>
              <a:cs typeface="Arial" panose="020B0604020202020204" pitchFamily="34" charset="0"/>
            </a:endParaRPr>
          </a:p>
          <a:p>
            <a:endParaRPr lang="en-US" altLang="zh-CN" sz="2400">
              <a:latin typeface="Arial" panose="020B0604020202020204" pitchFamily="34" charset="0"/>
              <a:cs typeface="Arial" panose="020B0604020202020204" pitchFamily="34" charset="0"/>
            </a:endParaRPr>
          </a:p>
          <a:p>
            <a:pPr>
              <a:buAutoNum type="arabicPeriod"/>
            </a:pPr>
            <a:r>
              <a:rPr lang="en-US" altLang="zh-CN" sz="2400">
                <a:latin typeface="Arial" panose="020B0604020202020204" pitchFamily="34" charset="0"/>
                <a:cs typeface="Arial" panose="020B0604020202020204" pitchFamily="34" charset="0"/>
              </a:rPr>
              <a:t>Запланована вартість (Planned Value, PV) – вартість запланованих робіт на певний момент часу.</a:t>
            </a:r>
            <a:endParaRPr lang="en-US" altLang="zh-CN" sz="2400">
              <a:latin typeface="Arial" panose="020B0604020202020204" pitchFamily="34" charset="0"/>
              <a:cs typeface="Arial" panose="020B0604020202020204" pitchFamily="34" charset="0"/>
            </a:endParaRPr>
          </a:p>
          <a:p>
            <a:pPr>
              <a:buAutoNum type="arabicPeriod"/>
            </a:pPr>
            <a:r>
              <a:rPr lang="uk-UA" altLang="en-US" sz="2400">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Освоєна вартість (Earned Value, EV) – вартість фактично виконаних робіт на певний момент часу.</a:t>
            </a:r>
            <a:endParaRPr lang="en-US" altLang="zh-CN" sz="2400">
              <a:latin typeface="Arial" panose="020B0604020202020204" pitchFamily="34" charset="0"/>
              <a:cs typeface="Arial" panose="020B0604020202020204" pitchFamily="34" charset="0"/>
            </a:endParaRPr>
          </a:p>
          <a:p>
            <a:pPr>
              <a:buAutoNum type="arabicPeriod"/>
            </a:pPr>
            <a:r>
              <a:rPr lang="en-US" altLang="zh-CN" sz="2400">
                <a:latin typeface="Arial" panose="020B0604020202020204" pitchFamily="34" charset="0"/>
                <a:cs typeface="Arial" panose="020B0604020202020204" pitchFamily="34" charset="0"/>
              </a:rPr>
              <a:t>Фактичні витрати (Actual Cost, AC) – реальні витрати, понесені на виконані роботи.</a:t>
            </a:r>
            <a:endParaRPr lang="en-US" altLang="zh-CN" sz="2400">
              <a:latin typeface="Arial" panose="020B0604020202020204" pitchFamily="34" charset="0"/>
              <a:cs typeface="Arial" panose="020B0604020202020204" pitchFamily="34" charset="0"/>
            </a:endParaRPr>
          </a:p>
          <a:p>
            <a:endParaRPr lang="en-US" altLang="zh-CN" sz="2400">
              <a:latin typeface="Arial" panose="020B0604020202020204" pitchFamily="34" charset="0"/>
              <a:cs typeface="Arial" panose="020B0604020202020204" pitchFamily="34" charset="0"/>
            </a:endParaRPr>
          </a:p>
          <a:p>
            <a:r>
              <a:rPr lang="en-US" altLang="zh-CN" sz="2400" b="1">
                <a:latin typeface="Arial" panose="020B0604020202020204" pitchFamily="34" charset="0"/>
                <a:cs typeface="Arial" panose="020B0604020202020204" pitchFamily="34" charset="0"/>
              </a:rPr>
              <a:t>Основні аналітичні показники EVM:</a:t>
            </a:r>
            <a:endParaRPr lang="en-US" altLang="zh-CN" sz="2400" b="1">
              <a:latin typeface="Arial" panose="020B0604020202020204" pitchFamily="34" charset="0"/>
              <a:cs typeface="Arial" panose="020B0604020202020204" pitchFamily="34" charset="0"/>
            </a:endParaRPr>
          </a:p>
          <a:p>
            <a:endParaRPr lang="en-US" altLang="zh-CN" sz="2400">
              <a:latin typeface="Arial" panose="020B0604020202020204" pitchFamily="34" charset="0"/>
              <a:cs typeface="Arial" panose="020B0604020202020204" pitchFamily="34" charset="0"/>
            </a:endParaRPr>
          </a:p>
          <a:p>
            <a:pPr>
              <a:buFont typeface="Arial" panose="020B0604020202020204"/>
              <a:buChar char="•"/>
            </a:pPr>
            <a:r>
              <a:rPr lang="en-US" altLang="zh-CN" sz="2400">
                <a:latin typeface="Arial" panose="020B0604020202020204" pitchFamily="34" charset="0"/>
                <a:cs typeface="Arial" panose="020B0604020202020204" pitchFamily="34" charset="0"/>
              </a:rPr>
              <a:t>Коефіцієнт виконання за витратами (CPI = EV / AC) – показує, наскільки ефективно витрачаються кошти.</a:t>
            </a:r>
            <a:endParaRPr lang="en-US" altLang="zh-CN" sz="2400">
              <a:latin typeface="Arial" panose="020B0604020202020204" pitchFamily="34" charset="0"/>
              <a:cs typeface="Arial" panose="020B0604020202020204" pitchFamily="34" charset="0"/>
            </a:endParaRPr>
          </a:p>
          <a:p>
            <a:pPr>
              <a:buFont typeface="Arial" panose="020B0604020202020204"/>
              <a:buChar char="•"/>
            </a:pPr>
            <a:endParaRPr lang="en-US" altLang="zh-CN" sz="2400">
              <a:latin typeface="Arial" panose="020B0604020202020204" pitchFamily="34" charset="0"/>
              <a:cs typeface="Arial" panose="020B0604020202020204" pitchFamily="34" charset="0"/>
            </a:endParaRPr>
          </a:p>
          <a:p>
            <a:pPr>
              <a:buFont typeface="Arial" panose="020B0604020202020204"/>
              <a:buChar char="•"/>
            </a:pPr>
            <a:r>
              <a:rPr lang="en-US" altLang="zh-CN" sz="2400">
                <a:latin typeface="Arial" panose="020B0604020202020204" pitchFamily="34" charset="0"/>
                <a:cs typeface="Arial" panose="020B0604020202020204" pitchFamily="34" charset="0"/>
              </a:rPr>
              <a:t>Коефіцієнт виконання за графіком (SPI = EV / PV) – оцінює, чи відповідає виконання проєкту запланованому графіку.</a:t>
            </a:r>
            <a:endParaRPr lang="en-US" altLang="zh-CN" sz="2400">
              <a:latin typeface="Arial" panose="020B0604020202020204" pitchFamily="34" charset="0"/>
              <a:cs typeface="Arial" panose="020B0604020202020204" pitchFamily="34" charset="0"/>
            </a:endParaRPr>
          </a:p>
          <a:p>
            <a:pPr indent="0">
              <a:buFont typeface="Arial" panose="020B0604020202020204"/>
              <a:buNone/>
            </a:pPr>
            <a:endParaRPr lang="en-US" altLang="zh-CN" sz="2400">
              <a:latin typeface="Arial" panose="020B0604020202020204" pitchFamily="34" charset="0"/>
              <a:cs typeface="Arial" panose="020B0604020202020204" pitchFamily="34" charset="0"/>
            </a:endParaRPr>
          </a:p>
          <a:p>
            <a:r>
              <a:rPr lang="en-US" altLang="zh-CN" sz="2400">
                <a:latin typeface="Arial" panose="020B0604020202020204" pitchFamily="34" charset="0"/>
                <a:cs typeface="Arial" panose="020B0604020202020204" pitchFamily="34" charset="0"/>
              </a:rPr>
              <a:t>Цей метод допомагає прогнозувати завершення проєкту, визначати відхилення від бюджету та термінів і приймати обґрунтовані управлінські рішення.</a:t>
            </a:r>
            <a:endParaRPr lang="en-US" altLang="zh-CN" sz="240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473994"/>
            <a:ext cx="7556421" cy="1417558"/>
          </a:xfrm>
          <a:prstGeom prst="rect">
            <a:avLst/>
          </a:prstGeom>
          <a:noFill/>
        </p:spPr>
        <p:txBody>
          <a:bodyPr wrap="square" lIns="0" tIns="0" rIns="0" bIns="0" rtlCol="0" anchor="t"/>
          <a:lstStyle/>
          <a:p>
            <a:pPr marL="0" indent="0" algn="l">
              <a:lnSpc>
                <a:spcPts val="5550"/>
              </a:lnSpc>
              <a:buNone/>
            </a:pPr>
            <a:r>
              <a:rPr lang="en-US" sz="4450" b="1" dirty="0">
                <a:solidFill>
                  <a:srgbClr val="282824"/>
                </a:solidFill>
                <a:latin typeface="Arial" panose="020B0604020202020204" pitchFamily="34" charset="0"/>
                <a:ea typeface="Lato Bold" pitchFamily="34" charset="-122"/>
                <a:cs typeface="Arial" panose="020B0604020202020204" pitchFamily="34" charset="0"/>
              </a:rPr>
              <a:t>Виявлення та аналіз ризиків</a:t>
            </a:r>
            <a:endParaRPr lang="en-US" sz="4450" dirty="0">
              <a:latin typeface="Arial" panose="020B0604020202020204" pitchFamily="34" charset="0"/>
              <a:cs typeface="Arial" panose="020B0604020202020204" pitchFamily="34" charset="0"/>
            </a:endParaRPr>
          </a:p>
        </p:txBody>
      </p:sp>
      <p:sp>
        <p:nvSpPr>
          <p:cNvPr id="4" name="Shape 1"/>
          <p:cNvSpPr/>
          <p:nvPr/>
        </p:nvSpPr>
        <p:spPr>
          <a:xfrm>
            <a:off x="793790" y="3486864"/>
            <a:ext cx="510302" cy="510302"/>
          </a:xfrm>
          <a:prstGeom prst="roundRect">
            <a:avLst>
              <a:gd name="adj" fmla="val 6667"/>
            </a:avLst>
          </a:prstGeom>
          <a:solidFill>
            <a:srgbClr val="E5DFD2"/>
          </a:solidFill>
        </p:spPr>
      </p:sp>
      <p:pic>
        <p:nvPicPr>
          <p:cNvPr id="5" name="Image 1" descr="preencoded.png"/>
          <p:cNvPicPr>
            <a:picLocks noChangeAspect="1"/>
          </p:cNvPicPr>
          <p:nvPr/>
        </p:nvPicPr>
        <p:blipFill>
          <a:blip r:embed="rId2"/>
          <a:stretch>
            <a:fillRect/>
          </a:stretch>
        </p:blipFill>
        <p:spPr>
          <a:xfrm>
            <a:off x="878860" y="3529370"/>
            <a:ext cx="340162" cy="425291"/>
          </a:xfrm>
          <a:prstGeom prst="rect">
            <a:avLst/>
          </a:prstGeom>
        </p:spPr>
      </p:pic>
      <p:sp>
        <p:nvSpPr>
          <p:cNvPr id="6" name="Text 2"/>
          <p:cNvSpPr/>
          <p:nvPr/>
        </p:nvSpPr>
        <p:spPr>
          <a:xfrm>
            <a:off x="1530906" y="3486864"/>
            <a:ext cx="2927747" cy="708660"/>
          </a:xfrm>
          <a:prstGeom prst="rect">
            <a:avLst/>
          </a:prstGeom>
          <a:noFill/>
        </p:spPr>
        <p:txBody>
          <a:bodyPr wrap="squar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Ідентифікація ризиків</a:t>
            </a:r>
            <a:endParaRPr lang="en-US" sz="2200" dirty="0"/>
          </a:p>
        </p:txBody>
      </p:sp>
      <p:sp>
        <p:nvSpPr>
          <p:cNvPr id="7" name="Text 3"/>
          <p:cNvSpPr/>
          <p:nvPr/>
        </p:nvSpPr>
        <p:spPr>
          <a:xfrm>
            <a:off x="1530906" y="4331613"/>
            <a:ext cx="2927747" cy="1088708"/>
          </a:xfrm>
          <a:prstGeom prst="rect">
            <a:avLst/>
          </a:prstGeom>
          <a:noFill/>
        </p:spPr>
        <p:txBody>
          <a:bodyPr wrap="squar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Виявлення потенційних ризиків, які можуть вплинути на проєкт.</a:t>
            </a:r>
            <a:endParaRPr lang="en-US" sz="1750" dirty="0"/>
          </a:p>
        </p:txBody>
      </p:sp>
      <p:sp>
        <p:nvSpPr>
          <p:cNvPr id="8" name="Shape 4"/>
          <p:cNvSpPr/>
          <p:nvPr/>
        </p:nvSpPr>
        <p:spPr>
          <a:xfrm>
            <a:off x="4685467" y="3486864"/>
            <a:ext cx="510302" cy="510302"/>
          </a:xfrm>
          <a:prstGeom prst="roundRect">
            <a:avLst>
              <a:gd name="adj" fmla="val 6667"/>
            </a:avLst>
          </a:prstGeom>
          <a:solidFill>
            <a:srgbClr val="E5DFD2"/>
          </a:solidFill>
        </p:spPr>
      </p:sp>
      <p:pic>
        <p:nvPicPr>
          <p:cNvPr id="9" name="Image 2" descr="preencoded.png"/>
          <p:cNvPicPr>
            <a:picLocks noChangeAspect="1"/>
          </p:cNvPicPr>
          <p:nvPr/>
        </p:nvPicPr>
        <p:blipFill>
          <a:blip r:embed="rId3"/>
          <a:stretch>
            <a:fillRect/>
          </a:stretch>
        </p:blipFill>
        <p:spPr>
          <a:xfrm>
            <a:off x="4770537" y="3529370"/>
            <a:ext cx="340162" cy="425291"/>
          </a:xfrm>
          <a:prstGeom prst="rect">
            <a:avLst/>
          </a:prstGeom>
        </p:spPr>
      </p:pic>
      <p:sp>
        <p:nvSpPr>
          <p:cNvPr id="10" name="Text 5"/>
          <p:cNvSpPr/>
          <p:nvPr/>
        </p:nvSpPr>
        <p:spPr>
          <a:xfrm>
            <a:off x="5422583" y="3486864"/>
            <a:ext cx="2835235"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Оцінка ризиків</a:t>
            </a:r>
            <a:endParaRPr lang="en-US" sz="2200" dirty="0"/>
          </a:p>
        </p:txBody>
      </p:sp>
      <p:sp>
        <p:nvSpPr>
          <p:cNvPr id="11" name="Text 6"/>
          <p:cNvSpPr/>
          <p:nvPr/>
        </p:nvSpPr>
        <p:spPr>
          <a:xfrm>
            <a:off x="5422583" y="3977283"/>
            <a:ext cx="2927747" cy="1088708"/>
          </a:xfrm>
          <a:prstGeom prst="rect">
            <a:avLst/>
          </a:prstGeom>
          <a:noFill/>
        </p:spPr>
        <p:txBody>
          <a:bodyPr wrap="squar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Оцінка ймовірності та впливу кожного ризику на проєкт.</a:t>
            </a:r>
            <a:endParaRPr lang="en-US" sz="1750" dirty="0"/>
          </a:p>
        </p:txBody>
      </p:sp>
      <p:sp>
        <p:nvSpPr>
          <p:cNvPr id="12" name="Shape 7"/>
          <p:cNvSpPr/>
          <p:nvPr/>
        </p:nvSpPr>
        <p:spPr>
          <a:xfrm>
            <a:off x="793790" y="5902285"/>
            <a:ext cx="510302" cy="510302"/>
          </a:xfrm>
          <a:prstGeom prst="roundRect">
            <a:avLst>
              <a:gd name="adj" fmla="val 6667"/>
            </a:avLst>
          </a:prstGeom>
          <a:solidFill>
            <a:srgbClr val="E5DFD2"/>
          </a:solidFill>
        </p:spPr>
      </p:sp>
      <p:pic>
        <p:nvPicPr>
          <p:cNvPr id="13" name="Image 3" descr="preencoded.png"/>
          <p:cNvPicPr>
            <a:picLocks noChangeAspect="1"/>
          </p:cNvPicPr>
          <p:nvPr/>
        </p:nvPicPr>
        <p:blipFill>
          <a:blip r:embed="rId4"/>
          <a:stretch>
            <a:fillRect/>
          </a:stretch>
        </p:blipFill>
        <p:spPr>
          <a:xfrm>
            <a:off x="878860" y="5944791"/>
            <a:ext cx="340162" cy="425291"/>
          </a:xfrm>
          <a:prstGeom prst="rect">
            <a:avLst/>
          </a:prstGeom>
        </p:spPr>
      </p:pic>
      <p:sp>
        <p:nvSpPr>
          <p:cNvPr id="14" name="Text 8"/>
          <p:cNvSpPr/>
          <p:nvPr/>
        </p:nvSpPr>
        <p:spPr>
          <a:xfrm>
            <a:off x="1530906" y="5902285"/>
            <a:ext cx="2835235"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Розробка заходів</a:t>
            </a:r>
            <a:endParaRPr lang="en-US" sz="2200" dirty="0"/>
          </a:p>
        </p:txBody>
      </p:sp>
      <p:sp>
        <p:nvSpPr>
          <p:cNvPr id="15" name="Text 9"/>
          <p:cNvSpPr/>
          <p:nvPr/>
        </p:nvSpPr>
        <p:spPr>
          <a:xfrm>
            <a:off x="1530906" y="6392704"/>
            <a:ext cx="6819305" cy="362903"/>
          </a:xfrm>
          <a:prstGeom prst="rect">
            <a:avLst/>
          </a:prstGeom>
          <a:noFill/>
        </p:spPr>
        <p:txBody>
          <a:bodyPr wrap="non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Розробка стратегій для пом'якшення або усунення ризиків.</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275517"/>
            <a:ext cx="7556421" cy="1417558"/>
          </a:xfrm>
          <a:prstGeom prst="rect">
            <a:avLst/>
          </a:prstGeom>
          <a:noFill/>
        </p:spPr>
        <p:txBody>
          <a:bodyPr wrap="square" lIns="0" tIns="0" rIns="0" bIns="0" rtlCol="0" anchor="t"/>
          <a:lstStyle/>
          <a:p>
            <a:pPr marL="0" indent="0" algn="l">
              <a:lnSpc>
                <a:spcPts val="5550"/>
              </a:lnSpc>
              <a:buNone/>
            </a:pPr>
            <a:r>
              <a:rPr lang="en-US" sz="4450" b="1" dirty="0">
                <a:solidFill>
                  <a:srgbClr val="282824"/>
                </a:solidFill>
                <a:latin typeface="Arial" panose="020B0604020202020204" pitchFamily="34" charset="0"/>
                <a:ea typeface="Lato Bold" pitchFamily="34" charset="-122"/>
                <a:cs typeface="Arial" panose="020B0604020202020204" pitchFamily="34" charset="0"/>
              </a:rPr>
              <a:t>Прийняття рішень про коригування</a:t>
            </a:r>
            <a:endParaRPr lang="en-US"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4" name="Shape 1"/>
          <p:cNvSpPr/>
          <p:nvPr/>
        </p:nvSpPr>
        <p:spPr>
          <a:xfrm>
            <a:off x="793790" y="3033236"/>
            <a:ext cx="3664863" cy="2387084"/>
          </a:xfrm>
          <a:prstGeom prst="roundRect">
            <a:avLst>
              <a:gd name="adj" fmla="val 1425"/>
            </a:avLst>
          </a:prstGeom>
          <a:solidFill>
            <a:srgbClr val="E5DFD2"/>
          </a:solidFill>
        </p:spPr>
      </p:sp>
      <p:sp>
        <p:nvSpPr>
          <p:cNvPr id="5" name="Text 2"/>
          <p:cNvSpPr/>
          <p:nvPr/>
        </p:nvSpPr>
        <p:spPr>
          <a:xfrm>
            <a:off x="1020604" y="3260050"/>
            <a:ext cx="3211235" cy="708660"/>
          </a:xfrm>
          <a:prstGeom prst="rect">
            <a:avLst/>
          </a:prstGeom>
          <a:noFill/>
        </p:spPr>
        <p:txBody>
          <a:bodyPr wrap="squar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Перерозподіл ресурсів</a:t>
            </a:r>
            <a:endParaRPr lang="en-US" sz="2200" dirty="0"/>
          </a:p>
        </p:txBody>
      </p:sp>
      <p:sp>
        <p:nvSpPr>
          <p:cNvPr id="6" name="Text 3"/>
          <p:cNvSpPr/>
          <p:nvPr/>
        </p:nvSpPr>
        <p:spPr>
          <a:xfrm>
            <a:off x="1020604" y="4104799"/>
            <a:ext cx="3211235" cy="1088708"/>
          </a:xfrm>
          <a:prstGeom prst="rect">
            <a:avLst/>
          </a:prstGeom>
          <a:noFill/>
        </p:spPr>
        <p:txBody>
          <a:bodyPr wrap="squar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Перерозподіл ресурсів між проєктами для оптимізації ефективності.</a:t>
            </a:r>
            <a:endParaRPr lang="en-US" sz="1750" dirty="0"/>
          </a:p>
        </p:txBody>
      </p:sp>
      <p:sp>
        <p:nvSpPr>
          <p:cNvPr id="7" name="Shape 4"/>
          <p:cNvSpPr/>
          <p:nvPr/>
        </p:nvSpPr>
        <p:spPr>
          <a:xfrm>
            <a:off x="4685467" y="3033236"/>
            <a:ext cx="3664863" cy="2387084"/>
          </a:xfrm>
          <a:prstGeom prst="roundRect">
            <a:avLst>
              <a:gd name="adj" fmla="val 1425"/>
            </a:avLst>
          </a:prstGeom>
          <a:solidFill>
            <a:srgbClr val="E5DFD2"/>
          </a:solidFill>
        </p:spPr>
      </p:sp>
      <p:sp>
        <p:nvSpPr>
          <p:cNvPr id="8" name="Text 5"/>
          <p:cNvSpPr/>
          <p:nvPr/>
        </p:nvSpPr>
        <p:spPr>
          <a:xfrm>
            <a:off x="4912281" y="3260050"/>
            <a:ext cx="2835235"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Внесення змін</a:t>
            </a:r>
            <a:endParaRPr lang="en-US" sz="2200" dirty="0"/>
          </a:p>
        </p:txBody>
      </p:sp>
      <p:sp>
        <p:nvSpPr>
          <p:cNvPr id="9" name="Text 6"/>
          <p:cNvSpPr/>
          <p:nvPr/>
        </p:nvSpPr>
        <p:spPr>
          <a:xfrm>
            <a:off x="4912281" y="3750469"/>
            <a:ext cx="3211235" cy="725805"/>
          </a:xfrm>
          <a:prstGeom prst="rect">
            <a:avLst/>
          </a:prstGeom>
          <a:noFill/>
        </p:spPr>
        <p:txBody>
          <a:bodyPr wrap="squar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Внесення змін у графіки та бюджети проєктів.</a:t>
            </a:r>
            <a:endParaRPr lang="en-US" sz="1750" dirty="0"/>
          </a:p>
        </p:txBody>
      </p:sp>
      <p:sp>
        <p:nvSpPr>
          <p:cNvPr id="10" name="Shape 7"/>
          <p:cNvSpPr/>
          <p:nvPr/>
        </p:nvSpPr>
        <p:spPr>
          <a:xfrm>
            <a:off x="793790" y="5647134"/>
            <a:ext cx="7556421" cy="1306949"/>
          </a:xfrm>
          <a:prstGeom prst="roundRect">
            <a:avLst>
              <a:gd name="adj" fmla="val 2603"/>
            </a:avLst>
          </a:prstGeom>
          <a:solidFill>
            <a:srgbClr val="E5DFD2"/>
          </a:solidFill>
        </p:spPr>
      </p:sp>
      <p:sp>
        <p:nvSpPr>
          <p:cNvPr id="11" name="Text 8"/>
          <p:cNvSpPr/>
          <p:nvPr/>
        </p:nvSpPr>
        <p:spPr>
          <a:xfrm>
            <a:off x="1020604" y="5873948"/>
            <a:ext cx="3221236" cy="354330"/>
          </a:xfrm>
          <a:prstGeom prst="rect">
            <a:avLst/>
          </a:prstGeom>
          <a:noFill/>
        </p:spPr>
        <p:txBody>
          <a:bodyPr wrap="none" lIns="0" tIns="0" rIns="0" bIns="0" rtlCol="0" anchor="t"/>
          <a:lstStyle/>
          <a:p>
            <a:pPr marL="0" indent="0" algn="l">
              <a:lnSpc>
                <a:spcPts val="2750"/>
              </a:lnSpc>
              <a:buNone/>
            </a:pPr>
            <a:r>
              <a:rPr lang="en-US" sz="2200" b="1" dirty="0">
                <a:solidFill>
                  <a:srgbClr val="4A4A45"/>
                </a:solidFill>
                <a:latin typeface="Lato Bold" pitchFamily="34" charset="0"/>
                <a:ea typeface="Lato Bold" pitchFamily="34" charset="-122"/>
                <a:cs typeface="Lato Bold" pitchFamily="34" charset="-120"/>
              </a:rPr>
              <a:t>Припинення проєктів</a:t>
            </a:r>
            <a:endParaRPr lang="en-US" sz="2200" dirty="0"/>
          </a:p>
        </p:txBody>
      </p:sp>
      <p:sp>
        <p:nvSpPr>
          <p:cNvPr id="12" name="Text 9"/>
          <p:cNvSpPr/>
          <p:nvPr/>
        </p:nvSpPr>
        <p:spPr>
          <a:xfrm>
            <a:off x="1020604" y="6364367"/>
            <a:ext cx="7102793" cy="362903"/>
          </a:xfrm>
          <a:prstGeom prst="rect">
            <a:avLst/>
          </a:prstGeom>
          <a:noFill/>
        </p:spPr>
        <p:txBody>
          <a:bodyPr wrap="none" lIns="0" tIns="0" rIns="0" bIns="0" rtlCol="0" anchor="t"/>
          <a:lstStyle/>
          <a:p>
            <a:pPr marL="0" indent="0" algn="l">
              <a:lnSpc>
                <a:spcPts val="2850"/>
              </a:lnSpc>
              <a:buNone/>
            </a:pPr>
            <a:r>
              <a:rPr lang="en-US" sz="1750" dirty="0">
                <a:solidFill>
                  <a:srgbClr val="4A4A45"/>
                </a:solidFill>
                <a:latin typeface="Lato" panose="020F0802020204030203" pitchFamily="34" charset="0"/>
                <a:ea typeface="Lato" panose="020F0802020204030203" pitchFamily="34" charset="-122"/>
                <a:cs typeface="Lato" panose="020F0802020204030203" pitchFamily="34" charset="-120"/>
              </a:rPr>
              <a:t>Припинення неефективних проєктів або перегляд їхніх цілей.</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Изображение 1"/>
          <p:cNvPicPr>
            <a:picLocks noChangeAspect="1"/>
          </p:cNvPicPr>
          <p:nvPr/>
        </p:nvPicPr>
        <p:blipFill>
          <a:blip r:embed="rId1"/>
          <a:stretch>
            <a:fillRect/>
          </a:stretch>
        </p:blipFill>
        <p:spPr>
          <a:xfrm>
            <a:off x="393700" y="1969770"/>
            <a:ext cx="7734300" cy="4064000"/>
          </a:xfrm>
          <a:prstGeom prst="rect">
            <a:avLst/>
          </a:prstGeom>
        </p:spPr>
      </p:pic>
      <p:sp>
        <p:nvSpPr>
          <p:cNvPr id="3" name="Text 0"/>
          <p:cNvSpPr/>
          <p:nvPr/>
        </p:nvSpPr>
        <p:spPr>
          <a:xfrm>
            <a:off x="4391700" y="736044"/>
            <a:ext cx="5670590" cy="708779"/>
          </a:xfrm>
          <a:prstGeom prst="rect">
            <a:avLst/>
          </a:prstGeom>
          <a:noFill/>
        </p:spPr>
        <p:txBody>
          <a:bodyPr wrap="none" lIns="0" tIns="0" rIns="0" bIns="0" rtlCol="0" anchor="t"/>
          <a:p>
            <a:pPr marL="0" indent="0" algn="l">
              <a:lnSpc>
                <a:spcPts val="5550"/>
              </a:lnSpc>
              <a:buNone/>
            </a:pP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Що</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таке</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аудит</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проєкту</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a:t>
            </a:r>
            <a:endParaRPr lang="en-US" altLang="ru-RU"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4" name="Текстовое поле 3"/>
          <p:cNvSpPr txBox="1"/>
          <p:nvPr/>
        </p:nvSpPr>
        <p:spPr>
          <a:xfrm>
            <a:off x="8410575" y="1969770"/>
            <a:ext cx="5521325" cy="3476625"/>
          </a:xfrm>
          <a:prstGeom prst="rect">
            <a:avLst/>
          </a:prstGeom>
        </p:spPr>
        <p:txBody>
          <a:bodyPr wrap="square">
            <a:spAutoFit/>
          </a:bodyPr>
          <a:p>
            <a:pPr marL="0" indent="0"/>
            <a:r>
              <a:rPr lang="en-US" altLang="zh-CN" sz="2200" b="1" i="0">
                <a:solidFill>
                  <a:schemeClr val="tx1"/>
                </a:solidFill>
                <a:latin typeface="Arial" panose="020B0604020202020204" pitchFamily="34" charset="0"/>
                <a:ea typeface="open sans"/>
                <a:cs typeface="Arial" panose="020B0604020202020204" pitchFamily="34" charset="0"/>
              </a:rPr>
              <a:t>Аудит проєкту</a:t>
            </a:r>
            <a:r>
              <a:rPr lang="en-US" altLang="zh-CN" sz="2200" b="0" i="0">
                <a:solidFill>
                  <a:schemeClr val="tx1"/>
                </a:solidFill>
                <a:latin typeface="Arial" panose="020B0604020202020204" pitchFamily="34" charset="0"/>
                <a:ea typeface="open sans"/>
                <a:cs typeface="Arial" panose="020B0604020202020204" pitchFamily="34" charset="0"/>
              </a:rPr>
              <a:t> – це формальний огляд проєкту, призначений для оцінки рівня дотримання стандартів управління проєктами. Аудит проєкту встановлює, що управління проєктом відповідає стандартам, оцінюючи, чи воно відповідає політиці, процесам і процедурам організації. Аудит виявляє прогалини з метою внесення необхідних поліпшень.</a:t>
            </a:r>
            <a:endParaRPr lang="en-US" altLang="zh-CN" sz="2200" b="0" i="0">
              <a:solidFill>
                <a:schemeClr val="tx1"/>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758950" y="1089660"/>
            <a:ext cx="11681460" cy="4389755"/>
          </a:xfrm>
          <a:prstGeom prst="rect">
            <a:avLst/>
          </a:prstGeom>
        </p:spPr>
        <p:txBody>
          <a:bodyPr wrap="square">
            <a:noAutofit/>
          </a:bodyPr>
          <a:p>
            <a:pPr marL="0" indent="0"/>
            <a:r>
              <a:rPr lang="en-US" altLang="zh-CN" sz="2400" b="0" i="0">
                <a:solidFill>
                  <a:schemeClr val="tx1"/>
                </a:solidFill>
                <a:latin typeface="Arial" panose="020B0604020202020204" pitchFamily="34" charset="0"/>
                <a:ea typeface="open sans"/>
                <a:cs typeface="Arial" panose="020B0604020202020204" pitchFamily="34" charset="0"/>
              </a:rPr>
              <a:t>Якщо проєкту не вдалося успішно пройти аудит, це не обов’язково означає, що керівник проєкту або команда винні. </a:t>
            </a:r>
            <a:endParaRPr lang="en-US" altLang="zh-CN" sz="2400" b="0" i="0">
              <a:solidFill>
                <a:schemeClr val="tx1"/>
              </a:solidFill>
              <a:latin typeface="Arial" panose="020B0604020202020204" pitchFamily="34" charset="0"/>
              <a:ea typeface="open sans"/>
              <a:cs typeface="Arial" panose="020B0604020202020204" pitchFamily="34" charset="0"/>
            </a:endParaRPr>
          </a:p>
          <a:p>
            <a:pPr marL="342900" indent="-342900">
              <a:buFont typeface="Arial" panose="020B0604020202020204" pitchFamily="34" charset="0"/>
              <a:buChar char="•"/>
            </a:pPr>
            <a:r>
              <a:rPr lang="en-US" altLang="zh-CN" sz="2400" b="0" i="0">
                <a:solidFill>
                  <a:schemeClr val="tx1"/>
                </a:solidFill>
                <a:latin typeface="Arial" panose="020B0604020202020204" pitchFamily="34" charset="0"/>
                <a:ea typeface="open sans"/>
                <a:cs typeface="Arial" panose="020B0604020202020204" pitchFamily="34" charset="0"/>
              </a:rPr>
              <a:t>Можливо, стандарти управління проєктами недостатньо масштабовані та адаптовані до потреб проєкту чи організації? </a:t>
            </a:r>
            <a:endParaRPr lang="en-US" altLang="zh-CN" sz="2400" b="0" i="0">
              <a:solidFill>
                <a:schemeClr val="tx1"/>
              </a:solidFill>
              <a:latin typeface="Arial" panose="020B0604020202020204" pitchFamily="34" charset="0"/>
              <a:ea typeface="open sans"/>
              <a:cs typeface="Arial" panose="020B0604020202020204" pitchFamily="34" charset="0"/>
            </a:endParaRPr>
          </a:p>
          <a:p>
            <a:pPr marL="342900" indent="-342900">
              <a:buFont typeface="Arial" panose="020B0604020202020204" pitchFamily="34" charset="0"/>
              <a:buChar char="•"/>
            </a:pPr>
            <a:r>
              <a:rPr lang="en-US" altLang="zh-CN" sz="2400" b="0" i="0">
                <a:solidFill>
                  <a:schemeClr val="tx1"/>
                </a:solidFill>
                <a:latin typeface="Arial" panose="020B0604020202020204" pitchFamily="34" charset="0"/>
                <a:ea typeface="open sans"/>
                <a:cs typeface="Arial" panose="020B0604020202020204" pitchFamily="34" charset="0"/>
              </a:rPr>
              <a:t>Може бути причина, яка призвела до негативного результату – це нестача навчання чи взаємодії? </a:t>
            </a:r>
            <a:endParaRPr lang="en-US" altLang="zh-CN" sz="2400" b="0" i="0">
              <a:solidFill>
                <a:schemeClr val="tx1"/>
              </a:solidFill>
              <a:latin typeface="Arial" panose="020B0604020202020204" pitchFamily="34" charset="0"/>
              <a:ea typeface="open sans"/>
              <a:cs typeface="Arial" panose="020B0604020202020204" pitchFamily="34" charset="0"/>
            </a:endParaRPr>
          </a:p>
          <a:p>
            <a:pPr indent="0">
              <a:buFont typeface="Arial" panose="020B0604020202020204" pitchFamily="34" charset="0"/>
              <a:buNone/>
            </a:pPr>
            <a:r>
              <a:rPr lang="en-US" altLang="zh-CN" sz="2400" b="0" i="0">
                <a:solidFill>
                  <a:schemeClr val="tx1"/>
                </a:solidFill>
                <a:latin typeface="Arial" panose="020B0604020202020204" pitchFamily="34" charset="0"/>
                <a:ea typeface="open sans"/>
                <a:cs typeface="Arial" panose="020B0604020202020204" pitchFamily="34" charset="0"/>
              </a:rPr>
              <a:t>По суті, аудит проєктів рідко буває позитивним і часто викликає суперечки та незгоду учасників, але при правильному проведенні аудит надає безпрецедентні можливості для отримання уроків з помилок та виявлених важливих проблем, які неминуче призведуть до провалу проєкту.</a:t>
            </a:r>
            <a:endParaRPr lang="en-US" altLang="zh-CN" sz="2400" b="0" i="0">
              <a:solidFill>
                <a:schemeClr val="tx1"/>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0"/>
          <p:cNvSpPr/>
          <p:nvPr/>
        </p:nvSpPr>
        <p:spPr>
          <a:xfrm>
            <a:off x="4391700" y="534114"/>
            <a:ext cx="5670590" cy="708779"/>
          </a:xfrm>
          <a:prstGeom prst="rect">
            <a:avLst/>
          </a:prstGeom>
          <a:noFill/>
        </p:spPr>
        <p:txBody>
          <a:bodyPr wrap="none" lIns="0" tIns="0" rIns="0" bIns="0" rtlCol="0" anchor="t"/>
          <a:p>
            <a:pPr marL="0" indent="0" algn="l">
              <a:lnSpc>
                <a:spcPts val="5550"/>
              </a:lnSpc>
              <a:buNone/>
            </a:pP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Цілі</a:t>
            </a:r>
            <a:r>
              <a:rPr lang="en-US" altLang="ru-RU" sz="4450" b="1" dirty="0">
                <a:solidFill>
                  <a:srgbClr val="282824"/>
                </a:solidFill>
                <a:latin typeface="Arial" panose="020B0604020202020204" pitchFamily="34" charset="0"/>
                <a:ea typeface="Lato Bold" pitchFamily="34" charset="-122"/>
                <a:cs typeface="Arial" panose="020B0604020202020204" pitchFamily="34" charset="0"/>
              </a:rPr>
              <a:t> </a:t>
            </a:r>
            <a:r>
              <a:rPr lang="en-US" altLang="en-US" sz="4450" b="1" dirty="0">
                <a:solidFill>
                  <a:srgbClr val="282824"/>
                </a:solidFill>
                <a:latin typeface="Arial" panose="020B0604020202020204" pitchFamily="34" charset="0"/>
                <a:ea typeface="Lato Bold" pitchFamily="34" charset="-122"/>
                <a:cs typeface="Arial" panose="020B0604020202020204" pitchFamily="34" charset="0"/>
              </a:rPr>
              <a:t>аудиту</a:t>
            </a:r>
            <a:endParaRPr lang="en-US" altLang="ru-RU" sz="4450" b="1" dirty="0">
              <a:solidFill>
                <a:srgbClr val="282824"/>
              </a:solidFill>
              <a:latin typeface="Arial" panose="020B0604020202020204" pitchFamily="34" charset="0"/>
              <a:ea typeface="Lato Bold" pitchFamily="34" charset="-122"/>
              <a:cs typeface="Arial" panose="020B0604020202020204" pitchFamily="34" charset="0"/>
            </a:endParaRPr>
          </a:p>
        </p:txBody>
      </p:sp>
      <p:sp>
        <p:nvSpPr>
          <p:cNvPr id="2" name="Текстовое поле 1"/>
          <p:cNvSpPr txBox="1"/>
          <p:nvPr/>
        </p:nvSpPr>
        <p:spPr>
          <a:xfrm>
            <a:off x="1417955" y="1976755"/>
            <a:ext cx="11819255" cy="4523105"/>
          </a:xfrm>
          <a:prstGeom prst="rect">
            <a:avLst/>
          </a:prstGeom>
        </p:spPr>
        <p:txBody>
          <a:bodyPr wrap="square">
            <a:spAutoFit/>
          </a:bodyPr>
          <a:p>
            <a:pPr marL="0" indent="0" fontAlgn="base">
              <a:spcBef>
                <a:spcPct val="0"/>
              </a:spcBef>
              <a:spcAft>
                <a:spcPct val="0"/>
              </a:spcAft>
            </a:pPr>
            <a:r>
              <a:rPr lang="en-US" altLang="zh-CN" sz="2400" b="1" i="0">
                <a:solidFill>
                  <a:srgbClr val="666666"/>
                </a:solidFill>
                <a:latin typeface="Arial" panose="020B0604020202020204" pitchFamily="34" charset="0"/>
                <a:ea typeface="open sans"/>
                <a:cs typeface="Arial" panose="020B0604020202020204" pitchFamily="34" charset="0"/>
              </a:rPr>
              <a:t>1. Гарантія якості послуг та продуктів.</a:t>
            </a:r>
            <a:endParaRPr lang="en-US" altLang="zh-CN" sz="2400" b="1"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r>
              <a:rPr lang="en-US" altLang="zh-CN" sz="2400" b="0" i="0">
                <a:solidFill>
                  <a:srgbClr val="666666"/>
                </a:solidFill>
                <a:latin typeface="Arial" panose="020B0604020202020204" pitchFamily="34" charset="0"/>
                <a:ea typeface="open sans"/>
                <a:cs typeface="Arial" panose="020B0604020202020204" pitchFamily="34" charset="0"/>
              </a:rPr>
              <a:t>Аудит проєкту – це перший крок у виконанні майбутніх гарантійних зобов’язань. Аудит оцінює життєвий цикл проєкту, аналізуючи результати, отримані різних етапах до завершення проєкту. Оцінюються можливості перевірки та демонстрації результатів на кожному етапі. Крім того, оцінюються способи отримання зворотного зв’язку від замовників і користувачів, і процес обробки цього зворотного зв’язку.</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r>
              <a:rPr lang="en-US" altLang="zh-CN" sz="2400" b="1" i="0">
                <a:solidFill>
                  <a:srgbClr val="666666"/>
                </a:solidFill>
                <a:latin typeface="Arial" panose="020B0604020202020204" pitchFamily="34" charset="0"/>
                <a:ea typeface="open sans"/>
                <a:cs typeface="Arial" panose="020B0604020202020204" pitchFamily="34" charset="0"/>
              </a:rPr>
              <a:t>2. Перевірка якості управління завданнями</a:t>
            </a:r>
            <a:endParaRPr lang="en-US" altLang="zh-CN" sz="2400" b="1"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r>
              <a:rPr lang="en-US" altLang="zh-CN" sz="2400" b="0" i="0">
                <a:solidFill>
                  <a:srgbClr val="666666"/>
                </a:solidFill>
                <a:latin typeface="Arial" panose="020B0604020202020204" pitchFamily="34" charset="0"/>
                <a:ea typeface="open sans"/>
                <a:cs typeface="Arial" panose="020B0604020202020204" pitchFamily="34" charset="0"/>
              </a:rPr>
              <a:t>Аудит проєкту визначає, чи відповідає управління проєктом вимогам політик, процедур та процесів організації. Крім того, аудит визначаємо місця, де можна буде провести необхідні поліпшення.</a:t>
            </a:r>
            <a:endParaRPr lang="en-US" altLang="zh-CN" sz="2400" b="0" i="0">
              <a:solidFill>
                <a:srgbClr val="666666"/>
              </a:solidFill>
              <a:latin typeface="Arial" panose="020B0604020202020204" pitchFamily="34" charset="0"/>
              <a:ea typeface="open sans"/>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Текстовое поле 1"/>
          <p:cNvSpPr txBox="1"/>
          <p:nvPr/>
        </p:nvSpPr>
        <p:spPr>
          <a:xfrm>
            <a:off x="1493520" y="1288415"/>
            <a:ext cx="12059285" cy="5493385"/>
          </a:xfrm>
          <a:prstGeom prst="rect">
            <a:avLst/>
          </a:prstGeom>
        </p:spPr>
        <p:txBody>
          <a:bodyPr wrap="square">
            <a:noAutofit/>
          </a:bodyPr>
          <a:p>
            <a:pPr marL="0" indent="0" fontAlgn="base">
              <a:spcBef>
                <a:spcPct val="0"/>
              </a:spcBef>
              <a:spcAft>
                <a:spcPct val="0"/>
              </a:spcAft>
            </a:pPr>
            <a:r>
              <a:rPr lang="en-US" altLang="zh-CN" sz="2400" b="1" i="0">
                <a:solidFill>
                  <a:srgbClr val="666666"/>
                </a:solidFill>
                <a:latin typeface="Arial" panose="020B0604020202020204" pitchFamily="34" charset="0"/>
                <a:ea typeface="open sans"/>
                <a:cs typeface="Arial" panose="020B0604020202020204" pitchFamily="34" charset="0"/>
              </a:rPr>
              <a:t>3. Виявлення ризиків проєкту</a:t>
            </a:r>
            <a:endParaRPr lang="en-US" altLang="zh-CN" sz="2400" b="1"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r>
              <a:rPr lang="en-US" altLang="zh-CN" sz="2400" b="0" i="0">
                <a:solidFill>
                  <a:srgbClr val="666666"/>
                </a:solidFill>
                <a:latin typeface="Arial" panose="020B0604020202020204" pitchFamily="34" charset="0"/>
                <a:ea typeface="open sans"/>
                <a:cs typeface="Arial" panose="020B0604020202020204" pitchFamily="34" charset="0"/>
              </a:rPr>
              <a:t>Аудит допомагає виявити фактори ризику, які можуть вплинути на утримання, якість, ресурси, термін та бюджет проєкту.</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r>
              <a:rPr lang="en-US" altLang="zh-CN" sz="2400" b="1" i="0">
                <a:solidFill>
                  <a:srgbClr val="666666"/>
                </a:solidFill>
                <a:latin typeface="Arial" panose="020B0604020202020204" pitchFamily="34" charset="0"/>
                <a:ea typeface="open sans"/>
                <a:cs typeface="Arial" panose="020B0604020202020204" pitchFamily="34" charset="0"/>
              </a:rPr>
              <a:t>4. Підвищення ефективності</a:t>
            </a:r>
            <a:endParaRPr lang="en-US" altLang="zh-CN" sz="2400" b="1"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r>
              <a:rPr lang="en-US" altLang="zh-CN" sz="2400" b="0" i="0">
                <a:solidFill>
                  <a:srgbClr val="666666"/>
                </a:solidFill>
                <a:latin typeface="Arial" panose="020B0604020202020204" pitchFamily="34" charset="0"/>
                <a:ea typeface="open sans"/>
                <a:cs typeface="Arial" panose="020B0604020202020204" pitchFamily="34" charset="0"/>
              </a:rPr>
              <a:t>Відстеження різних фаз життєвого циклу управління проєктами допоможе підвищити ефективність команди. Аудит дозволяє визначити попереджувальні та коригувальні дії та допомогти команді запобігти проблемам, які можуть виникнути в майбутньому.</a:t>
            </a: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endParaRPr lang="en-US" altLang="zh-CN" sz="2400" b="0"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r>
              <a:rPr lang="en-US" altLang="zh-CN" sz="2400" b="1" i="0">
                <a:solidFill>
                  <a:srgbClr val="666666"/>
                </a:solidFill>
                <a:latin typeface="Arial" panose="020B0604020202020204" pitchFamily="34" charset="0"/>
                <a:ea typeface="open sans"/>
                <a:cs typeface="Arial" panose="020B0604020202020204" pitchFamily="34" charset="0"/>
              </a:rPr>
              <a:t>5. Навчання</a:t>
            </a:r>
            <a:endParaRPr lang="en-US" altLang="zh-CN" sz="2400" b="1" i="0">
              <a:solidFill>
                <a:srgbClr val="666666"/>
              </a:solidFill>
              <a:latin typeface="Arial" panose="020B0604020202020204" pitchFamily="34" charset="0"/>
              <a:ea typeface="open sans"/>
              <a:cs typeface="Arial" panose="020B0604020202020204" pitchFamily="34" charset="0"/>
            </a:endParaRPr>
          </a:p>
          <a:p>
            <a:pPr marL="0" indent="0" fontAlgn="base">
              <a:spcBef>
                <a:spcPct val="0"/>
              </a:spcBef>
              <a:spcAft>
                <a:spcPct val="0"/>
              </a:spcAft>
            </a:pPr>
            <a:r>
              <a:rPr lang="en-US" altLang="zh-CN" sz="2400" b="0" i="0">
                <a:solidFill>
                  <a:srgbClr val="666666"/>
                </a:solidFill>
                <a:latin typeface="Arial" panose="020B0604020202020204" pitchFamily="34" charset="0"/>
                <a:ea typeface="open sans"/>
                <a:cs typeface="Arial" panose="020B0604020202020204" pitchFamily="34" charset="0"/>
              </a:rPr>
              <a:t>За допомогою процесу аудиту можна отримати уроки з отриманого досвіду та відгуків. Таким чином, команда навчається на власних помилках, але до того моменту, коли вже пізно їх виправляти.</a:t>
            </a:r>
            <a:endParaRPr lang="en-US" altLang="zh-CN" sz="2400" b="0" i="0">
              <a:solidFill>
                <a:srgbClr val="666666"/>
              </a:solidFill>
              <a:latin typeface="Arial" panose="020B0604020202020204" pitchFamily="34" charset="0"/>
              <a:ea typeface="open sans"/>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14801</Words>
  <Application>WPS Presentation</Application>
  <PresentationFormat>On-screen Show (16:9)</PresentationFormat>
  <Paragraphs>283</Paragraphs>
  <Slides>26</Slides>
  <Notes>10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SimSun</vt:lpstr>
      <vt:lpstr>Wingdings</vt:lpstr>
      <vt:lpstr>Lato Bold</vt:lpstr>
      <vt:lpstr>Lato</vt:lpstr>
      <vt:lpstr>Lato</vt:lpstr>
      <vt:lpstr>Lato</vt:lpstr>
      <vt:lpstr>Arial</vt:lpstr>
      <vt:lpstr>Lato Bold</vt:lpstr>
      <vt:lpstr>Lato Bold</vt:lpstr>
      <vt:lpstr>open sans</vt:lpstr>
      <vt:lpstr>Segoe Print</vt:lpstr>
      <vt:lpstr>Wingdings</vt:lpstr>
      <vt:lpstr>Microsoft YaHei</vt:lpstr>
      <vt:lpstr>Arial Unicode MS</vt:lpstr>
      <vt:lpstr>Calibri</vt:lpstr>
      <vt:lpstr>等线</vt:lpstr>
      <vt:lpstr>MingLiU-ExtB</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Євгенія Бойко</cp:lastModifiedBy>
  <cp:revision>12</cp:revision>
  <dcterms:created xsi:type="dcterms:W3CDTF">2025-03-27T20:28:00Z</dcterms:created>
  <dcterms:modified xsi:type="dcterms:W3CDTF">2025-04-18T09:59:20Z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E27109D669B641458704AA8B29D60DB4_12</vt:lpwstr>
  </property>
  <property fmtid="{D5CDD505-2E9C-101B-9397-08002B2CF9AE}" pid="3" name="KSOProductBuildVer">
    <vt:lpwstr>1049-12.2.0.20795</vt:lpwstr>
  </property>
</Properties>
</file>