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82"/>
  </p:notesMasterIdLst>
  <p:sldIdLst>
    <p:sldId id="262" r:id="rId2"/>
    <p:sldId id="256" r:id="rId3"/>
    <p:sldId id="310" r:id="rId4"/>
    <p:sldId id="309" r:id="rId5"/>
    <p:sldId id="279" r:id="rId6"/>
    <p:sldId id="311" r:id="rId7"/>
    <p:sldId id="281" r:id="rId8"/>
    <p:sldId id="283" r:id="rId9"/>
    <p:sldId id="312" r:id="rId10"/>
    <p:sldId id="282" r:id="rId11"/>
    <p:sldId id="284" r:id="rId12"/>
    <p:sldId id="323" r:id="rId13"/>
    <p:sldId id="324" r:id="rId14"/>
    <p:sldId id="325" r:id="rId15"/>
    <p:sldId id="326" r:id="rId16"/>
    <p:sldId id="330" r:id="rId17"/>
    <p:sldId id="327" r:id="rId18"/>
    <p:sldId id="328" r:id="rId19"/>
    <p:sldId id="329" r:id="rId20"/>
    <p:sldId id="331" r:id="rId21"/>
    <p:sldId id="314" r:id="rId22"/>
    <p:sldId id="315" r:id="rId23"/>
    <p:sldId id="313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2" r:id="rId41"/>
    <p:sldId id="341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60" r:id="rId59"/>
    <p:sldId id="359" r:id="rId60"/>
    <p:sldId id="369" r:id="rId61"/>
    <p:sldId id="361" r:id="rId62"/>
    <p:sldId id="363" r:id="rId63"/>
    <p:sldId id="364" r:id="rId64"/>
    <p:sldId id="375" r:id="rId65"/>
    <p:sldId id="366" r:id="rId66"/>
    <p:sldId id="365" r:id="rId67"/>
    <p:sldId id="367" r:id="rId68"/>
    <p:sldId id="371" r:id="rId69"/>
    <p:sldId id="372" r:id="rId70"/>
    <p:sldId id="373" r:id="rId71"/>
    <p:sldId id="374" r:id="rId72"/>
    <p:sldId id="370" r:id="rId73"/>
    <p:sldId id="368" r:id="rId74"/>
    <p:sldId id="376" r:id="rId75"/>
    <p:sldId id="377" r:id="rId76"/>
    <p:sldId id="378" r:id="rId77"/>
    <p:sldId id="379" r:id="rId78"/>
    <p:sldId id="380" r:id="rId79"/>
    <p:sldId id="381" r:id="rId80"/>
    <p:sldId id="382" r:id="rId81"/>
  </p:sldIdLst>
  <p:sldSz cx="9144000" cy="6858000" type="screen4x3"/>
  <p:notesSz cx="6858000" cy="9144000"/>
  <p:custDataLst>
    <p:tags r:id="rId83"/>
  </p:custDataLst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>
      <p:cViewPr varScale="1">
        <p:scale>
          <a:sx n="131" d="100"/>
          <a:sy n="131" d="100"/>
        </p:scale>
        <p:origin x="111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C0F65FE-1A7D-4533-A690-3D5DFFFFED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0600B4-4E4D-4FF0-ABDF-110BB867E5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CEF18A-1841-48BE-9FE6-A23043D99580}" type="datetimeFigureOut">
              <a:rPr lang="uk-UA"/>
              <a:pPr>
                <a:defRPr/>
              </a:pPr>
              <a:t>25.05.2021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E2323CE-7AAE-4859-A9D4-99F597AC39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0EEDB84-32DE-4DE0-A437-37FAF9B5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CDC8E9-2A25-4E98-B030-9B9F066C4D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DD8A7C-37EC-4E84-9E81-F91D9C69C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DFE974-F3FF-431C-9D95-73C68F893AB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425B9642-72C5-47BA-B472-9DAEA4FCC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579B4394-ACD3-4699-ABC0-37F949082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DD4CD679-EF47-430E-80F6-958ECB71E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CDBC09B-16ED-433C-8563-5E87CD4B2030}" type="slidenum">
              <a:rPr lang="uk-UA" altLang="uk-UA" smtClean="0"/>
              <a:pPr/>
              <a:t>1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BB7EE51E-6B5F-44B0-9D15-0058C330E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76D1C252-070A-468B-B9D1-F893AD0E4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3600D839-18DB-4E73-8B1D-30DCBBD03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6DEB686-85CA-4F53-8EEA-582A5E31A245}" type="slidenum">
              <a:rPr lang="uk-UA" altLang="uk-UA" smtClean="0"/>
              <a:pPr/>
              <a:t>5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D4D4B835-23A3-4840-87B1-E968D5CE1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E9723161-F038-4EB4-9917-465BC2B36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19339DFD-330A-4375-9515-37CA5BD793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C6FD470-36D9-497D-AE06-DAE4085A592A}" type="slidenum">
              <a:rPr lang="uk-UA" altLang="uk-UA" smtClean="0"/>
              <a:pPr/>
              <a:t>6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C3831809-C93A-41E7-8EEC-A9691944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7251FE71-704D-415C-BB76-C5A87FC4C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453921E0-05B3-40FA-9D0A-4018E3B1C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128269F-F6CB-4D6B-9D66-A1E06DF9E3CC}" type="slidenum">
              <a:rPr lang="uk-UA" altLang="uk-UA" smtClean="0"/>
              <a:pPr/>
              <a:t>8</a:t>
            </a:fld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2A2E6E4-1A64-40B3-911E-2CD97D240FF9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F7957C79-DAE9-4C12-A27C-EF7D698B47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DB73A962-3573-457F-8C39-260057611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63C41D8D-8B23-43FB-A654-E2CB0403A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8FA1DCE0-CEBC-4E35-AD48-43707E17A1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6F59B539-B3F0-49E4-BE2F-6D5DE5639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9B40D7E1-96EE-4852-B3DB-4F64B18CD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328D559-6C88-4C8F-89BE-59FE70BAF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CB586AE9-E3E2-4C4A-9E92-B61D238A0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1F0A404-B3FA-4FBC-9054-2974A986C9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uk-UA" altLang="uk-UA" noProof="0"/>
              <a:t>Образец заголовка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uk-UA" altLang="uk-UA" noProof="0"/>
              <a:t>Образец подзаголовка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78610AEB-56F0-494C-9A5F-1CE4DF2B4C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385D813-8D0D-413B-B8FB-77FCA6D9F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C8EA7C4E-A207-4D6A-B79D-4631F7000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477F5D7-D2A6-4AD7-A371-1C9C2582F784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40298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5015A41-7AE4-4237-B9E6-A8DD4FEE3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978721B-2EE1-4F4C-8D98-0AC347D89D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7C2487A-F9ED-480A-8E41-5590E3034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46868-1BB7-4ED6-8833-EF048E7E44AA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98589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67BD694-0347-49F0-B4AE-CD8730758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EEAB96D-2134-4EC9-B5D0-7AD47E46F1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B214842-EC03-46F7-9C5C-F606C144C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7009C-AD2F-4BB9-8530-880769BFD340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2093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175026E-68E0-4E1C-9B50-6063AD550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22CA5FB-20E8-44C7-8711-B9B1CD569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2518142-3440-4775-A631-03144D7C7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7F61-0CA6-4276-B591-2D9EA0E5369C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9871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DD8CB18-6674-43C7-9B13-BA4DA2D87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ED0D3D0-F1A3-4B84-B10C-868F7613C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42F3C98-1469-448A-93D4-EF41EA86F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EA6F0-9A26-484C-87FF-0C78EF91FAE5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7506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A370D91-54CB-4F62-AFD1-A7BFFBEBF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6E092B4-9CD2-4235-ADFC-32E154C36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91A5E65-3254-482B-AB26-0900AE58C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C9C75-E020-40A5-AA07-E788D044341B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81435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CB091B6-3B66-4583-BE42-02F7AD26B0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147A6C0-3D0F-4D39-B9A2-0A2AF5507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BB731F1-3FC3-44B0-BA3E-7CD3CE39A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7C84-6424-48E8-811B-C92A884962A3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2518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94E2DE7-4121-4E17-8160-C45735047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B68BB1C-8296-429E-B65A-1B5D7063E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F484E45-75A4-4D4B-81E9-A5D64B683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E1BA3-9BA7-437E-A839-21D913CF8149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85550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D910F2F-CDD1-4CD9-844B-2F7102C59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2090FA0-92D1-4AE6-B9B3-876A73690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DF537D7-3F72-45F4-88F7-C4A1D8860C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E33EB-6805-4D78-9AC6-50F3D7D2AE4C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30792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491F439D-5D14-4616-9FEA-242401F64B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CD1649D0-3ECA-4A4B-87DA-F57BA5844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5E5BAA0-39A8-4609-A7F2-F734B2BF46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E679-BF77-4245-8F77-D63C38D297A9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56326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710EB9A-2C4F-44D0-98CB-2488469EE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48008F7-E6F0-4175-BB6C-AA02050C28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6C76784-1EC6-4537-9CA3-183C09D0F0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F8A06-E325-4B43-9190-952E3C00AA03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4802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BE87B7C-4813-4891-86E3-4EE251988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984F496-0E82-4F02-AD5C-BAA651FE90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3BE3AC1-DAC5-4296-ACDA-670D3D5BF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7B76-8193-4B22-BA45-52FCE57901F5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2615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63955EA-A9D6-4BBD-9936-3B92D2A93D4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uk-UA" altLang="uk-UA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40B8EC-78FD-4200-8463-62212480F71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uk-UA" altLang="uk-UA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7C8350-4253-4672-98AF-940C455289C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uk-UA" altLang="uk-UA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CF3457-B9D1-490D-9EDE-F3BF0AFB8E4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uk-UA" altLang="uk-UA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D13CB4-95B7-44BB-B1B3-848773F8931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uk-UA" altLang="uk-UA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1304B5A-C2D7-4E7E-B41B-798DF9F3C7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uk-UA" altLang="uk-UA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FF4FB3B-60B2-4750-96E2-4288064925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uk-UA" altLang="uk-UA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ABE61915-A71B-47D1-92B1-F17857CDC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Образец заголовка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80CADAF2-D04F-4C28-8D6B-9724BE227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Образец текста</a:t>
            </a:r>
          </a:p>
          <a:p>
            <a:pPr lvl="1"/>
            <a:r>
              <a:rPr lang="uk-UA" altLang="uk-UA"/>
              <a:t>Второй уровень</a:t>
            </a:r>
          </a:p>
          <a:p>
            <a:pPr lvl="2"/>
            <a:r>
              <a:rPr lang="uk-UA" altLang="uk-UA"/>
              <a:t>Третий уровень</a:t>
            </a:r>
          </a:p>
          <a:p>
            <a:pPr lvl="3"/>
            <a:r>
              <a:rPr lang="uk-UA" altLang="uk-UA"/>
              <a:t>Четвертый уровень</a:t>
            </a:r>
          </a:p>
          <a:p>
            <a:pPr lvl="4"/>
            <a:r>
              <a:rPr lang="uk-UA" altLang="uk-UA"/>
              <a:t>Пятый уровень</a:t>
            </a:r>
          </a:p>
        </p:txBody>
      </p:sp>
      <p:sp>
        <p:nvSpPr>
          <p:cNvPr id="80907" name="Rectangle 11">
            <a:extLst>
              <a:ext uri="{FF2B5EF4-FFF2-40B4-BE49-F238E27FC236}">
                <a16:creationId xmlns:a16="http://schemas.microsoft.com/office/drawing/2014/main" id="{782146F0-AE95-4EFE-9455-2103AC5DC1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0908" name="Rectangle 12">
            <a:extLst>
              <a:ext uri="{FF2B5EF4-FFF2-40B4-BE49-F238E27FC236}">
                <a16:creationId xmlns:a16="http://schemas.microsoft.com/office/drawing/2014/main" id="{F5868FB3-8531-4469-B046-C72358AB6C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0909" name="Rectangle 13">
            <a:extLst>
              <a:ext uri="{FF2B5EF4-FFF2-40B4-BE49-F238E27FC236}">
                <a16:creationId xmlns:a16="http://schemas.microsoft.com/office/drawing/2014/main" id="{145CEC59-8141-4186-AF3C-4B414CA584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DF99E1-CF80-4D3A-93CF-F5521BD28F4C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g-cpp.ru/asm-coprocessor-command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3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C9446B1-A6C7-4001-9AC9-3B72F9924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075" y="441325"/>
            <a:ext cx="7972425" cy="755650"/>
          </a:xfrm>
        </p:spPr>
        <p:txBody>
          <a:bodyPr/>
          <a:lstStyle/>
          <a:p>
            <a:pPr algn="ctr" eaLnBrk="1" hangingPunct="1"/>
            <a:r>
              <a:rPr lang="uk-UA" altLang="uk-UA" sz="3600" b="1"/>
              <a:t>Схемотехніка мікропроцесорів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933A6F7-CEEA-4F05-B567-D5AACB16F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625" y="2139950"/>
            <a:ext cx="8861425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FF0000"/>
                </a:solidFill>
              </a:rPr>
              <a:t>Мікропроцесор</a:t>
            </a:r>
            <a:r>
              <a:rPr lang="uk-UA" altLang="uk-UA" sz="2800" b="1"/>
              <a:t> – процесор, виконаний у вигляді однієї чи кількох мікросхем.</a:t>
            </a:r>
            <a:endParaRPr lang="uk-UA" altLang="uk-UA" sz="280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uk-UA" altLang="uk-UA" sz="2400">
              <a:solidFill>
                <a:srgbClr val="0070C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uk-UA" sz="2400">
                <a:solidFill>
                  <a:srgbClr val="0070C0"/>
                </a:solidFill>
              </a:rPr>
              <a:t>Бувають однокристальні й секціоновані МП. Секція містить певну кількість розрядів всіх регістрів МП. Щоб створити МП потрібної розрядності об’єднують відповідну кількість секцій.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uk-UA" altLang="uk-UA" sz="2400" b="1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FF0000"/>
                </a:solidFill>
              </a:rPr>
              <a:t>Мікроконтролер</a:t>
            </a:r>
            <a:r>
              <a:rPr lang="uk-UA" altLang="uk-UA" sz="2800" b="1"/>
              <a:t> – мікросхема, яка крім мікропроцесора містить в собі також пам’ять, порти вводу/виводу тощо.</a:t>
            </a:r>
            <a:endParaRPr lang="en-US" altLang="uk-UA" sz="2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58D02F6E-E34C-489A-8221-7E4E624A1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7" y="-528326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Часові діаграми циклу шини</a:t>
            </a:r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B6430A25-1E2B-4653-B0F9-CB2B39C52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199" y="2276873"/>
            <a:ext cx="3769050" cy="93610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uk-UA" sz="2400" dirty="0">
                <a:solidFill>
                  <a:srgbClr val="0070C0"/>
                </a:solidFill>
              </a:rPr>
              <a:t>T1-T2-T3-[TW]-T4-[TI]-T1…</a:t>
            </a:r>
            <a:endParaRPr lang="uk-UA" altLang="uk-UA" sz="2400" dirty="0">
              <a:solidFill>
                <a:srgbClr val="0070C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uk-UA" altLang="uk-UA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048DA3-A9A5-4A4A-9392-33B1A1EDE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37112"/>
            <a:ext cx="3769050" cy="1224136"/>
          </a:xfrm>
          <a:prstGeom prst="rect">
            <a:avLst/>
          </a:prstGeom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6FF81479-4C59-4102-96B4-5A25DDDA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84" y="1916832"/>
            <a:ext cx="504788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260350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Будова і підключення мікросхем пам’яті</a:t>
            </a:r>
          </a:p>
        </p:txBody>
      </p:sp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932D9A51-4560-431C-A23D-ABC88A40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49" y="2482850"/>
            <a:ext cx="8775576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Типи</a:t>
            </a:r>
            <a:r>
              <a:rPr lang="fr-CA" dirty="0"/>
              <a:t> </a:t>
            </a:r>
            <a:r>
              <a:rPr lang="uk-UA" dirty="0"/>
              <a:t>мікросхем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:</a:t>
            </a:r>
          </a:p>
          <a:p>
            <a:r>
              <a:rPr lang="ru-RU" dirty="0"/>
              <a:t>Оперативна </a:t>
            </a:r>
            <a:r>
              <a:rPr lang="fr-CA" dirty="0"/>
              <a:t>(</a:t>
            </a:r>
            <a:r>
              <a:rPr lang="fr-CA" dirty="0" err="1"/>
              <a:t>Random</a:t>
            </a:r>
            <a:r>
              <a:rPr lang="fr-CA" dirty="0"/>
              <a:t> Access Memory)</a:t>
            </a:r>
            <a:endParaRPr lang="ru-RU" dirty="0"/>
          </a:p>
          <a:p>
            <a:pPr lvl="1"/>
            <a:r>
              <a:rPr lang="ru-RU" dirty="0"/>
              <a:t>статична </a:t>
            </a:r>
            <a:r>
              <a:rPr lang="fr-CA" dirty="0"/>
              <a:t>RAM </a:t>
            </a:r>
            <a:r>
              <a:rPr lang="uk-UA" dirty="0"/>
              <a:t>(на тригерах), кеш-пам’ять</a:t>
            </a:r>
            <a:endParaRPr lang="ru-RU" dirty="0"/>
          </a:p>
          <a:p>
            <a:pPr lvl="1"/>
            <a:r>
              <a:rPr lang="ru-RU" dirty="0" err="1"/>
              <a:t>динамічна</a:t>
            </a:r>
            <a:r>
              <a:rPr lang="fr-CA" dirty="0"/>
              <a:t> DRAM</a:t>
            </a:r>
            <a:r>
              <a:rPr lang="uk-UA" dirty="0"/>
              <a:t> (на конденсаторах), основна</a:t>
            </a:r>
            <a:endParaRPr lang="ru-RU" dirty="0"/>
          </a:p>
          <a:p>
            <a:r>
              <a:rPr lang="ru-RU" dirty="0" err="1"/>
              <a:t>Постійна</a:t>
            </a:r>
            <a:r>
              <a:rPr lang="ru-RU" dirty="0"/>
              <a:t> </a:t>
            </a:r>
            <a:r>
              <a:rPr lang="fr-CA" dirty="0"/>
              <a:t>(Read </a:t>
            </a:r>
            <a:r>
              <a:rPr lang="fr-CA" dirty="0" err="1"/>
              <a:t>Only</a:t>
            </a:r>
            <a:r>
              <a:rPr lang="fr-CA" dirty="0"/>
              <a:t> Memory) R</a:t>
            </a:r>
            <a:r>
              <a:rPr lang="uk-UA" dirty="0"/>
              <a:t>О</a:t>
            </a:r>
            <a:r>
              <a:rPr lang="fr-CA" dirty="0"/>
              <a:t>M, PROM,</a:t>
            </a:r>
            <a:r>
              <a:rPr lang="uk-UA" dirty="0"/>
              <a:t> Е</a:t>
            </a:r>
            <a:r>
              <a:rPr lang="fr-CA" dirty="0"/>
              <a:t>PROM,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4" y="-387424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Будова статичної пам’яті</a:t>
            </a:r>
          </a:p>
        </p:txBody>
      </p:sp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932D9A51-4560-431C-A23D-ABC88A40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48" y="2132856"/>
            <a:ext cx="8775576" cy="4114800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/>
              <a:t>Збереження:</a:t>
            </a:r>
            <a:r>
              <a:rPr lang="uk-UA" sz="2000" dirty="0"/>
              <a:t> АШ=-</a:t>
            </a:r>
            <a:r>
              <a:rPr lang="en-US" sz="2000" dirty="0"/>
              <a:t>U (</a:t>
            </a:r>
            <a:r>
              <a:rPr lang="ru-RU" sz="2000" dirty="0"/>
              <a:t>АШХ=АШ</a:t>
            </a:r>
            <a:r>
              <a:rPr lang="fr-CA" sz="2000" dirty="0"/>
              <a:t>Y</a:t>
            </a:r>
            <a:r>
              <a:rPr lang="ru-RU" sz="2000" dirty="0"/>
              <a:t>=-</a:t>
            </a:r>
            <a:r>
              <a:rPr lang="fr-CA" sz="2000" dirty="0"/>
              <a:t>U)</a:t>
            </a:r>
            <a:r>
              <a:rPr lang="uk-UA" sz="2000" dirty="0"/>
              <a:t>,</a:t>
            </a:r>
            <a:br>
              <a:rPr lang="uk-UA" sz="2000" dirty="0"/>
            </a:br>
            <a:r>
              <a:rPr lang="uk-UA" sz="2000" dirty="0"/>
              <a:t>струм відкритого транзистора тече в АШ.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b="1" dirty="0"/>
              <a:t>Зчитування:</a:t>
            </a:r>
            <a:r>
              <a:rPr lang="uk-UA" sz="2000" dirty="0"/>
              <a:t> АШ=</a:t>
            </a:r>
            <a:r>
              <a:rPr lang="fr-CA" sz="2000" dirty="0"/>
              <a:t>+</a:t>
            </a:r>
            <a:r>
              <a:rPr lang="en-US" sz="2000" dirty="0"/>
              <a:t>U (</a:t>
            </a:r>
            <a:r>
              <a:rPr lang="ru-RU" sz="2000" dirty="0"/>
              <a:t>АШХ=АШ</a:t>
            </a:r>
            <a:r>
              <a:rPr lang="fr-CA" sz="2000" dirty="0"/>
              <a:t>Y</a:t>
            </a:r>
            <a:r>
              <a:rPr lang="ru-RU" sz="2000" dirty="0"/>
              <a:t>=</a:t>
            </a:r>
            <a:r>
              <a:rPr lang="fr-CA" sz="2000" dirty="0"/>
              <a:t>+U)</a:t>
            </a:r>
            <a:r>
              <a:rPr lang="uk-UA" sz="20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uk-UA" sz="2000" dirty="0"/>
              <a:t>струм відкритого транзистора тече в </a:t>
            </a:r>
            <a:r>
              <a:rPr lang="ru-RU" sz="2000" dirty="0"/>
              <a:t>Р</a:t>
            </a:r>
            <a:r>
              <a:rPr lang="uk-UA" sz="2000" dirty="0"/>
              <a:t>Ш.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b="1" dirty="0"/>
              <a:t>Запис:</a:t>
            </a:r>
            <a:r>
              <a:rPr lang="uk-UA" sz="2000" dirty="0"/>
              <a:t> АШ=</a:t>
            </a:r>
            <a:r>
              <a:rPr lang="fr-CA" sz="2000" dirty="0"/>
              <a:t>+</a:t>
            </a:r>
            <a:r>
              <a:rPr lang="en-US" sz="2000" dirty="0"/>
              <a:t>U (</a:t>
            </a:r>
            <a:r>
              <a:rPr lang="ru-RU" sz="2000" dirty="0"/>
              <a:t>АШХ=АШ</a:t>
            </a:r>
            <a:r>
              <a:rPr lang="fr-CA" sz="2000" dirty="0"/>
              <a:t>Y</a:t>
            </a:r>
            <a:r>
              <a:rPr lang="ru-RU" sz="2000" dirty="0"/>
              <a:t>=</a:t>
            </a:r>
            <a:r>
              <a:rPr lang="fr-CA" sz="2000" dirty="0"/>
              <a:t>+U)</a:t>
            </a:r>
            <a:r>
              <a:rPr lang="uk-UA" sz="20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ru-RU" sz="2000" dirty="0"/>
              <a:t>Для </a:t>
            </a:r>
            <a:r>
              <a:rPr lang="ru-RU" sz="2000" dirty="0" err="1"/>
              <a:t>запису</a:t>
            </a:r>
            <a:r>
              <a:rPr lang="ru-RU" sz="2000" dirty="0"/>
              <a:t> нуля Р</a:t>
            </a:r>
            <a:r>
              <a:rPr lang="uk-UA" sz="2000" dirty="0"/>
              <a:t>Ш0=-</a:t>
            </a:r>
            <a:r>
              <a:rPr lang="en-US" sz="2000" dirty="0"/>
              <a:t>U</a:t>
            </a:r>
            <a:r>
              <a:rPr lang="ru-RU" sz="2000" dirty="0"/>
              <a:t>, РШ1=</a:t>
            </a:r>
            <a:r>
              <a:rPr lang="fr-CA" sz="2000" dirty="0"/>
              <a:t>+</a:t>
            </a:r>
            <a:r>
              <a:rPr lang="en-US" sz="2000" dirty="0"/>
              <a:t>U</a:t>
            </a:r>
            <a:r>
              <a:rPr lang="uk-UA" sz="2000" dirty="0"/>
              <a:t>.</a:t>
            </a:r>
            <a:br>
              <a:rPr lang="uk-UA" sz="2000" dirty="0"/>
            </a:br>
            <a:r>
              <a:rPr lang="ru-RU" sz="2000" dirty="0"/>
              <a:t>Для </a:t>
            </a:r>
            <a:r>
              <a:rPr lang="ru-RU" sz="2000" dirty="0" err="1"/>
              <a:t>запису</a:t>
            </a:r>
            <a:r>
              <a:rPr lang="ru-RU" sz="2000" dirty="0"/>
              <a:t> </a:t>
            </a:r>
            <a:r>
              <a:rPr lang="ru-RU" sz="2000" dirty="0" err="1"/>
              <a:t>одиниці</a:t>
            </a:r>
            <a:r>
              <a:rPr lang="ru-RU" sz="2000" dirty="0"/>
              <a:t> Р</a:t>
            </a:r>
            <a:r>
              <a:rPr lang="uk-UA" sz="2000" dirty="0"/>
              <a:t>Ш0=+</a:t>
            </a:r>
            <a:r>
              <a:rPr lang="en-US" sz="2000" dirty="0"/>
              <a:t>U</a:t>
            </a:r>
            <a:r>
              <a:rPr lang="ru-RU" sz="2000" dirty="0"/>
              <a:t>, РШ1=</a:t>
            </a:r>
            <a:r>
              <a:rPr lang="uk-UA" sz="2000" dirty="0"/>
              <a:t>-</a:t>
            </a:r>
            <a:r>
              <a:rPr lang="en-US" sz="2000" dirty="0"/>
              <a:t>U</a:t>
            </a:r>
            <a:r>
              <a:rPr lang="uk-UA" sz="20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2D2221-77EC-4C03-A31C-987B8F2E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053" y="2492896"/>
            <a:ext cx="38195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4" y="-387424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Будова статичної пам’яті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865DB8E9-721C-4FCB-9262-821268717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988840"/>
            <a:ext cx="6912718" cy="2722041"/>
          </a:xfrm>
        </p:spPr>
      </p:pic>
      <p:sp>
        <p:nvSpPr>
          <p:cNvPr id="5" name="Місце для вмісту 1">
            <a:extLst>
              <a:ext uri="{FF2B5EF4-FFF2-40B4-BE49-F238E27FC236}">
                <a16:creationId xmlns:a16="http://schemas.microsoft.com/office/drawing/2014/main" id="{6900A207-7CE4-48EE-AA80-2B397B59560C}"/>
              </a:ext>
            </a:extLst>
          </p:cNvPr>
          <p:cNvSpPr txBox="1">
            <a:spLocks/>
          </p:cNvSpPr>
          <p:nvPr/>
        </p:nvSpPr>
        <p:spPr bwMode="auto">
          <a:xfrm>
            <a:off x="251520" y="4498776"/>
            <a:ext cx="877557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uk-UA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E225D3-F12F-4665-9AD8-76EBB79A8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563" y="3193309"/>
            <a:ext cx="2109859" cy="15889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B5CB05-0829-4369-8616-DBBAF8BC6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813" y="1096628"/>
            <a:ext cx="2109859" cy="1588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30F2AC-2714-437B-B1FC-2329E4F90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38" y="3193309"/>
            <a:ext cx="2109859" cy="15889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538305-6385-4BD6-A943-2A578776F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488" y="1096628"/>
            <a:ext cx="2109859" cy="15889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63B61A-DE90-4967-A474-8E85BBDD0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895" y="4676779"/>
            <a:ext cx="4896569" cy="20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4" y="-387424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Будова статичної пам’яті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865DB8E9-721C-4FCB-9262-821268717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988840"/>
            <a:ext cx="6912718" cy="2722041"/>
          </a:xfrm>
        </p:spPr>
      </p:pic>
      <p:sp>
        <p:nvSpPr>
          <p:cNvPr id="5" name="Місце для вмісту 1">
            <a:extLst>
              <a:ext uri="{FF2B5EF4-FFF2-40B4-BE49-F238E27FC236}">
                <a16:creationId xmlns:a16="http://schemas.microsoft.com/office/drawing/2014/main" id="{6900A207-7CE4-48EE-AA80-2B397B59560C}"/>
              </a:ext>
            </a:extLst>
          </p:cNvPr>
          <p:cNvSpPr txBox="1">
            <a:spLocks/>
          </p:cNvSpPr>
          <p:nvPr/>
        </p:nvSpPr>
        <p:spPr bwMode="auto">
          <a:xfrm>
            <a:off x="251520" y="4498776"/>
            <a:ext cx="877557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uk-UA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E225D3-F12F-4665-9AD8-76EBB79A8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563" y="3193309"/>
            <a:ext cx="2109859" cy="15889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B5CB05-0829-4369-8616-DBBAF8BC6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813" y="1096628"/>
            <a:ext cx="2109859" cy="1588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30F2AC-2714-437B-B1FC-2329E4F90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38" y="3193309"/>
            <a:ext cx="2109859" cy="15889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538305-6385-4BD6-A943-2A578776F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488" y="1096628"/>
            <a:ext cx="2109859" cy="15889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63B61A-DE90-4967-A474-8E85BBDD0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895" y="4676779"/>
            <a:ext cx="4896569" cy="20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17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AE614-8FDD-4006-948B-7FA977F3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-315416"/>
            <a:ext cx="7793037" cy="1462087"/>
          </a:xfrm>
        </p:spPr>
        <p:txBody>
          <a:bodyPr/>
          <a:lstStyle/>
          <a:p>
            <a:r>
              <a:rPr lang="uk-UA" altLang="uk-UA" dirty="0"/>
              <a:t>Будова статичної пам’яті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8401A42-81F7-4C7D-BE55-528473641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052736"/>
            <a:ext cx="6048672" cy="5666496"/>
          </a:xfrm>
        </p:spPr>
      </p:pic>
    </p:spTree>
    <p:extLst>
      <p:ext uri="{BB962C8B-B14F-4D97-AF65-F5344CB8AC3E}">
        <p14:creationId xmlns:p14="http://schemas.microsoft.com/office/powerpoint/2010/main" val="415035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260350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Підключення пам’яті різної розрядності</a:t>
            </a:r>
          </a:p>
        </p:txBody>
      </p:sp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932D9A51-4560-431C-A23D-ABC88A40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12" y="2060848"/>
            <a:ext cx="8775576" cy="41148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8-розрядна шина: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1848A1-29AB-4FA8-B2EC-A3ABA4FA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429000"/>
            <a:ext cx="7134225" cy="22288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020540-AF45-4D18-9874-A81DA9C7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12" y="2653806"/>
            <a:ext cx="1334039" cy="37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4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AE614-8FDD-4006-948B-7FA977F3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045" y="-5557"/>
            <a:ext cx="7793037" cy="1462087"/>
          </a:xfrm>
        </p:spPr>
        <p:txBody>
          <a:bodyPr/>
          <a:lstStyle/>
          <a:p>
            <a:r>
              <a:rPr lang="uk-UA" altLang="uk-UA" dirty="0"/>
              <a:t>Будова динамічної пам’яті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AD29A868-DAB8-4366-AA93-48665AA0F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060848"/>
            <a:ext cx="8457239" cy="2992214"/>
          </a:xfrm>
        </p:spPr>
      </p:pic>
    </p:spTree>
    <p:extLst>
      <p:ext uri="{BB962C8B-B14F-4D97-AF65-F5344CB8AC3E}">
        <p14:creationId xmlns:p14="http://schemas.microsoft.com/office/powerpoint/2010/main" val="162652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63F00-C363-4E30-8BE5-0B6D82A6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-317674"/>
            <a:ext cx="8225085" cy="1462087"/>
          </a:xfrm>
        </p:spPr>
        <p:txBody>
          <a:bodyPr/>
          <a:lstStyle/>
          <a:p>
            <a:r>
              <a:rPr lang="uk-UA" altLang="uk-UA" dirty="0"/>
              <a:t>Мікросхема динамічної пам’яті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9BB9F5C-3BF0-4D47-B22D-7635F7B12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348880"/>
            <a:ext cx="6334125" cy="4095750"/>
          </a:xfrm>
        </p:spPr>
      </p:pic>
    </p:spTree>
    <p:extLst>
      <p:ext uri="{BB962C8B-B14F-4D97-AF65-F5344CB8AC3E}">
        <p14:creationId xmlns:p14="http://schemas.microsoft.com/office/powerpoint/2010/main" val="66065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63F00-C363-4E30-8BE5-0B6D82A6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-243408"/>
            <a:ext cx="8225085" cy="1462087"/>
          </a:xfrm>
        </p:spPr>
        <p:txBody>
          <a:bodyPr/>
          <a:lstStyle/>
          <a:p>
            <a:r>
              <a:rPr lang="uk-UA" altLang="uk-UA" dirty="0"/>
              <a:t>Елемент постійної пам’яті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0275266-F094-461B-8830-B79EB50E7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F80BD9-4DAD-4C1C-A01F-3F1BFE6AD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591904"/>
            <a:ext cx="2628900" cy="1343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91657A-B05A-4A82-BA94-2F7AAC2A9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574" y="4149080"/>
            <a:ext cx="6503416" cy="23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0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2A4C7675-71FA-4AE9-B66A-9AD8CE5AF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-603250"/>
            <a:ext cx="8353425" cy="1462088"/>
          </a:xfrm>
        </p:spPr>
        <p:txBody>
          <a:bodyPr/>
          <a:lstStyle/>
          <a:p>
            <a:pPr eaLnBrk="1" hangingPunct="1"/>
            <a:r>
              <a:rPr lang="uk-UA" altLang="uk-UA"/>
              <a:t>Організація шин у МП-системах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B51A2132-0503-4EE7-A98C-D631AB4D2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858838"/>
            <a:ext cx="7488238" cy="50133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uk-UA" altLang="uk-UA" sz="1800" dirty="0">
                <a:solidFill>
                  <a:srgbClr val="FF0000"/>
                </a:solidFill>
              </a:rPr>
              <a:t>Шина</a:t>
            </a:r>
            <a:r>
              <a:rPr lang="uk-UA" altLang="uk-UA" sz="1800" dirty="0"/>
              <a:t> – набір провідників, для передачі сигналів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uk-UA" altLang="uk-UA" sz="1800" dirty="0">
                <a:solidFill>
                  <a:srgbClr val="FF0000"/>
                </a:solidFill>
              </a:rPr>
              <a:t>Цикл шини</a:t>
            </a:r>
            <a:r>
              <a:rPr lang="uk-UA" altLang="uk-UA" sz="1800" dirty="0"/>
              <a:t> – один сеанс передачі інформації по системній шині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br>
              <a:rPr lang="en-US" altLang="uk-UA" sz="2800" dirty="0">
                <a:solidFill>
                  <a:srgbClr val="0070C0"/>
                </a:solidFill>
              </a:rPr>
            </a:br>
            <a:endParaRPr lang="uk-UA" altLang="uk-UA" sz="2000" dirty="0"/>
          </a:p>
          <a:p>
            <a:pPr lvl="1" eaLnBrk="1" hangingPunct="1">
              <a:defRPr/>
            </a:pPr>
            <a:endParaRPr lang="uk-UA" altLang="uk-UA" sz="2000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uk-UA" sz="2000" dirty="0"/>
          </a:p>
          <a:p>
            <a:pPr eaLnBrk="1" hangingPunct="1">
              <a:defRPr/>
            </a:pPr>
            <a:endParaRPr lang="uk-UA" altLang="uk-UA" dirty="0"/>
          </a:p>
        </p:txBody>
      </p:sp>
      <p:pic>
        <p:nvPicPr>
          <p:cNvPr id="6148" name="Рисунок 6">
            <a:extLst>
              <a:ext uri="{FF2B5EF4-FFF2-40B4-BE49-F238E27FC236}">
                <a16:creationId xmlns:a16="http://schemas.microsoft.com/office/drawing/2014/main" id="{52149A6D-D593-4CDA-B389-6163DBD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94438"/>
            <a:ext cx="8712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8">
            <a:extLst>
              <a:ext uri="{FF2B5EF4-FFF2-40B4-BE49-F238E27FC236}">
                <a16:creationId xmlns:a16="http://schemas.microsoft.com/office/drawing/2014/main" id="{05E08954-AA50-4906-8D77-207D04E1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57413"/>
            <a:ext cx="7942262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260350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Підключення пам’яті різної розрядності</a:t>
            </a:r>
          </a:p>
        </p:txBody>
      </p:sp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932D9A51-4560-431C-A23D-ABC88A40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12" y="2060848"/>
            <a:ext cx="8775576" cy="41148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8-розрядна шина: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1848A1-29AB-4FA8-B2EC-A3ABA4FA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429000"/>
            <a:ext cx="7134225" cy="22288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020540-AF45-4D18-9874-A81DA9C7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12" y="2653806"/>
            <a:ext cx="1334039" cy="37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4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260350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Підключення пам’яті різної розрядності</a:t>
            </a:r>
          </a:p>
        </p:txBody>
      </p:sp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932D9A51-4560-431C-A23D-ABC88A40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12" y="2060848"/>
            <a:ext cx="8775576" cy="4114800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16</a:t>
            </a:r>
            <a:r>
              <a:rPr lang="uk-UA" dirty="0"/>
              <a:t>-розрядна шина: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24230F-92AA-4523-A38B-93F67A887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708920"/>
            <a:ext cx="2334569" cy="36495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83F029-356E-44B8-8663-17578C43D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46813"/>
            <a:ext cx="2848373" cy="15242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A75007-4B8A-4319-B648-2BB07CA89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277" y="3585061"/>
            <a:ext cx="4656187" cy="314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61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260350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Підключення пам’яті різної розрядності</a:t>
            </a:r>
          </a:p>
        </p:txBody>
      </p:sp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932D9A51-4560-431C-A23D-ABC88A40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64" y="1916832"/>
            <a:ext cx="8775576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32</a:t>
            </a:r>
            <a:r>
              <a:rPr lang="uk-UA" dirty="0"/>
              <a:t>-розрядна шина: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3EDD9E-8183-4276-8903-3EC09FA9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022443"/>
            <a:ext cx="3341233" cy="47636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76BC44-FFA7-432A-9E06-4E99CDCC1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98" y="2449224"/>
            <a:ext cx="4488089" cy="3611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6A384B-5CAA-489C-BE97-494A56180295}"/>
              </a:ext>
            </a:extLst>
          </p:cNvPr>
          <p:cNvSpPr txBox="1"/>
          <p:nvPr/>
        </p:nvSpPr>
        <p:spPr>
          <a:xfrm>
            <a:off x="107504" y="623731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Аналогічно 64-розрядна шина: А3-А</a:t>
            </a:r>
            <a:r>
              <a:rPr lang="fr-CA" dirty="0"/>
              <a:t>N, B0-B7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6578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463" y="-219720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Мікросхема постійної пам’яті</a:t>
            </a:r>
          </a:p>
        </p:txBody>
      </p:sp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932D9A51-4560-431C-A23D-ABC88A40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12" y="2060848"/>
            <a:ext cx="8775576" cy="41148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191921-74BF-4BF2-8F5D-B2106A99C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92896"/>
            <a:ext cx="7619498" cy="30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55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260350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Розподіл адресного простору між </a:t>
            </a:r>
            <a:r>
              <a:rPr lang="fr-CA" altLang="uk-UA" dirty="0"/>
              <a:t>RAM </a:t>
            </a:r>
            <a:r>
              <a:rPr lang="uk-UA" altLang="uk-UA" dirty="0"/>
              <a:t>і</a:t>
            </a:r>
            <a:r>
              <a:rPr lang="fr-CA" altLang="uk-UA" dirty="0"/>
              <a:t> ROM</a:t>
            </a:r>
            <a:endParaRPr lang="uk-UA" alt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0385645-A8CB-4ADA-8D91-30DD9B6FC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744" y="1988840"/>
            <a:ext cx="7501134" cy="432048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306E5F-5D0E-4F64-9929-1C5C23293513}"/>
              </a:ext>
            </a:extLst>
          </p:cNvPr>
          <p:cNvSpPr txBox="1"/>
          <p:nvPr/>
        </p:nvSpPr>
        <p:spPr>
          <a:xfrm>
            <a:off x="358775" y="4980873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?</a:t>
            </a:r>
            <a:endParaRPr lang="uk-UA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9263BA-2B2E-4B5A-8ECB-6CED4A1C7818}"/>
              </a:ext>
            </a:extLst>
          </p:cNvPr>
          <p:cNvSpPr txBox="1"/>
          <p:nvPr/>
        </p:nvSpPr>
        <p:spPr>
          <a:xfrm>
            <a:off x="5220072" y="4797152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?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3324914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980728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Розподіл адресного простору між </a:t>
            </a:r>
            <a:r>
              <a:rPr lang="fr-CA" altLang="uk-UA" dirty="0"/>
              <a:t>RAM </a:t>
            </a:r>
            <a:r>
              <a:rPr lang="uk-UA" altLang="uk-UA" dirty="0"/>
              <a:t>і</a:t>
            </a:r>
            <a:r>
              <a:rPr lang="fr-CA" altLang="uk-UA" dirty="0"/>
              <a:t> ROM</a:t>
            </a:r>
            <a:br>
              <a:rPr lang="uk-UA" altLang="uk-UA" dirty="0"/>
            </a:br>
            <a:r>
              <a:rPr lang="uk-UA" altLang="uk-UA" dirty="0"/>
              <a:t>для 8-розрядної пам’яті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Місце для вмісту 1">
                <a:extLst>
                  <a:ext uri="{FF2B5EF4-FFF2-40B4-BE49-F238E27FC236}">
                    <a16:creationId xmlns:a16="http://schemas.microsoft.com/office/drawing/2014/main" id="{541A159C-2DBD-48AE-ACF1-DC3F299F7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2442816"/>
                <a:ext cx="8496944" cy="86409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4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𝐶𝑆</m:t>
                        </m:r>
                      </m:e>
                      <m:sub>
                        <m:r>
                          <a:rPr lang="uk-UA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𝑅𝐴𝑀</m:t>
                        </m:r>
                      </m:sub>
                    </m:sSub>
                    <m:r>
                      <a:rPr lang="uk-UA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uk-UA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uk-UA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uk-UA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</m:bar>
                    <m:r>
                      <a:rPr lang="uk-UA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uk-UA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bar>
                          <m:barPr>
                            <m:pos m:val="top"/>
                            <m:ctrlPr>
                              <a:rPr lang="uk-UA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uk-UA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uk-UA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𝑀𝑅𝐷𝐶</m:t>
                            </m:r>
                            <m:r>
                              <a:rPr lang="uk-UA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∨</m:t>
                            </m:r>
                            <m:r>
                              <a:rPr lang="uk-UA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𝑀𝑊𝑅𝐶</m:t>
                            </m:r>
                            <m:r>
                              <a:rPr lang="uk-UA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bar>
                      </m:e>
                    </m:bar>
                  </m:oMath>
                </a14:m>
                <a:r>
                  <a:rPr lang="uk-UA" sz="40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br>
                  <a:rPr lang="en-US" sz="40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0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uk-UA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uk-UA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</m:bar>
                    <m:r>
                      <a:rPr lang="uk-UA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 </m:t>
                    </m:r>
                    <m:bar>
                      <m:barPr>
                        <m:pos m:val="top"/>
                        <m:ctrlPr>
                          <a:rPr lang="uk-UA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bar>
                          <m:barPr>
                            <m:pos m:val="top"/>
                            <m:ctrlPr>
                              <a:rPr lang="uk-UA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uk-UA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𝑀𝑅𝐷𝐶</m:t>
                            </m:r>
                          </m:e>
                        </m:bar>
                        <m:r>
                          <a:rPr lang="uk-UA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∙</m:t>
                        </m:r>
                        <m:bar>
                          <m:barPr>
                            <m:pos m:val="top"/>
                            <m:ctrlPr>
                              <a:rPr lang="uk-UA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uk-UA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𝑀𝑊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  <m:r>
                              <a:rPr lang="uk-UA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bar>
                      </m:e>
                    </m:bar>
                  </m:oMath>
                </a14:m>
                <a:endParaRPr lang="uk-UA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𝐶𝑆</m:t>
                          </m:r>
                        </m:e>
                        <m:sub>
                          <m:r>
                            <a:rPr lang="uk-UA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𝑅𝑂𝑀</m:t>
                          </m:r>
                        </m:sub>
                      </m:sSub>
                      <m:r>
                        <a:rPr lang="uk-UA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uk-UA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15∙</m:t>
                      </m:r>
                      <m:bar>
                        <m:barPr>
                          <m:pos m:val="top"/>
                          <m:ctrlPr>
                            <a:rPr lang="uk-UA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bar>
                            <m:barPr>
                              <m:pos m:val="top"/>
                              <m:ctrlPr>
                                <a:rPr lang="uk-UA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uk-UA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𝑀𝑅𝐷𝐶</m:t>
                              </m:r>
                            </m:e>
                          </m:bar>
                        </m:e>
                      </m:bar>
                    </m:oMath>
                  </m:oMathPara>
                </a14:m>
                <a:endParaRPr lang="uk-UA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sz="4000" dirty="0"/>
              </a:p>
            </p:txBody>
          </p:sp>
        </mc:Choice>
        <mc:Fallback xmlns="">
          <p:sp>
            <p:nvSpPr>
              <p:cNvPr id="2" name="Місце для вмісту 1">
                <a:extLst>
                  <a:ext uri="{FF2B5EF4-FFF2-40B4-BE49-F238E27FC236}">
                    <a16:creationId xmlns:a16="http://schemas.microsoft.com/office/drawing/2014/main" id="{541A159C-2DBD-48AE-ACF1-DC3F299F7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442816"/>
                <a:ext cx="8496944" cy="864096"/>
              </a:xfrm>
              <a:blipFill>
                <a:blip r:embed="rId2"/>
                <a:stretch>
                  <a:fillRect l="-2511" b="-19503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3222F9-78AF-41A2-9E4A-C7E56912C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5085184"/>
            <a:ext cx="6632081" cy="1143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7DCBD-2AB0-41A5-81D9-3F9E9C3FDEFB}"/>
              </a:ext>
            </a:extLst>
          </p:cNvPr>
          <p:cNvSpPr txBox="1"/>
          <p:nvPr/>
        </p:nvSpPr>
        <p:spPr>
          <a:xfrm>
            <a:off x="107504" y="63813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Для 16-розр. – </a:t>
            </a:r>
            <a:r>
              <a:rPr lang="uk-UA" dirty="0" err="1"/>
              <a:t>домножити</a:t>
            </a:r>
            <a:r>
              <a:rPr lang="uk-UA" dirty="0"/>
              <a:t> на А0 або ВНЕ, для 32- </a:t>
            </a:r>
            <a:r>
              <a:rPr lang="uk-UA" dirty="0" err="1"/>
              <a:t>розр</a:t>
            </a:r>
            <a:r>
              <a:rPr lang="uk-UA" dirty="0"/>
              <a:t>. – на В0, В1, В2 або В3.</a:t>
            </a:r>
          </a:p>
        </p:txBody>
      </p:sp>
    </p:spTree>
    <p:extLst>
      <p:ext uri="{BB962C8B-B14F-4D97-AF65-F5344CB8AC3E}">
        <p14:creationId xmlns:p14="http://schemas.microsoft.com/office/powerpoint/2010/main" val="2000542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260350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Підключення портів.</a:t>
            </a:r>
            <a:br>
              <a:rPr lang="uk-UA" altLang="uk-UA" dirty="0"/>
            </a:br>
            <a:r>
              <a:rPr lang="uk-UA" altLang="uk-UA" dirty="0"/>
              <a:t>Паралельний інтерфейс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6A31DA3-B0FA-46D3-89D2-D029F8491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612" y="1925563"/>
            <a:ext cx="4676775" cy="2295525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445424-7090-451A-8413-A3B3E9239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28" y="4509120"/>
            <a:ext cx="7479764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71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9246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Паралельний</a:t>
            </a:r>
            <a:r>
              <a:rPr lang="fr-CA" altLang="uk-UA" dirty="0"/>
              <a:t> </a:t>
            </a:r>
            <a:r>
              <a:rPr lang="uk-UA" altLang="uk-UA" dirty="0"/>
              <a:t>програмований інтерфейс 8255 (К580ВВ55)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uk-UA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C0AF8E-D4FF-42B3-9BC6-02E5EAE4B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53" y="1505057"/>
            <a:ext cx="2477743" cy="38478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57151F-4EC5-4E2C-A220-95131F6A1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81721"/>
            <a:ext cx="7092281" cy="31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68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546" y="-99392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Адресація внутрішніх регістрів 8255 (К580ВВ55)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uk-UA" dirty="0"/>
          </a:p>
        </p:txBody>
      </p:sp>
      <p:graphicFrame>
        <p:nvGraphicFramePr>
          <p:cNvPr id="2" name="Таблиця 2">
            <a:extLst>
              <a:ext uri="{FF2B5EF4-FFF2-40B4-BE49-F238E27FC236}">
                <a16:creationId xmlns:a16="http://schemas.microsoft.com/office/drawing/2014/main" id="{0A5F60AF-EBDA-4DA9-83A2-AB3D78EE6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43252"/>
              </p:ext>
            </p:extLst>
          </p:nvPr>
        </p:nvGraphicFramePr>
        <p:xfrm>
          <a:off x="503546" y="1362696"/>
          <a:ext cx="8353301" cy="540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524">
                  <a:extLst>
                    <a:ext uri="{9D8B030D-6E8A-4147-A177-3AD203B41FA5}">
                      <a16:colId xmlns:a16="http://schemas.microsoft.com/office/drawing/2014/main" val="1765723953"/>
                    </a:ext>
                  </a:extLst>
                </a:gridCol>
                <a:gridCol w="1843177">
                  <a:extLst>
                    <a:ext uri="{9D8B030D-6E8A-4147-A177-3AD203B41FA5}">
                      <a16:colId xmlns:a16="http://schemas.microsoft.com/office/drawing/2014/main" val="1556129413"/>
                    </a:ext>
                  </a:extLst>
                </a:gridCol>
                <a:gridCol w="5352600">
                  <a:extLst>
                    <a:ext uri="{9D8B030D-6E8A-4147-A177-3AD203B41FA5}">
                      <a16:colId xmlns:a16="http://schemas.microsoft.com/office/drawing/2014/main" val="34196245"/>
                    </a:ext>
                  </a:extLst>
                </a:gridCol>
              </a:tblGrid>
              <a:tr h="56590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А1 А0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RD  WR  CS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Операція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164695"/>
                  </a:ext>
                </a:extLst>
              </a:tr>
              <a:tr h="480452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0  0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800" dirty="0"/>
                        <a:t>0   1   0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→ ШД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333966"/>
                  </a:ext>
                </a:extLst>
              </a:tr>
              <a:tr h="480452"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0   1   0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→ ШД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987998"/>
                  </a:ext>
                </a:extLst>
              </a:tr>
              <a:tr h="480452"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0   1   0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→ ШД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501477"/>
                  </a:ext>
                </a:extLst>
              </a:tr>
              <a:tr h="480452"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0   1   0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використовується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369812"/>
                  </a:ext>
                </a:extLst>
              </a:tr>
              <a:tr h="480452"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1   0   0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ШД → 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87357"/>
                  </a:ext>
                </a:extLst>
              </a:tr>
              <a:tr h="501385"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1   0   0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ШД → 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619372"/>
                  </a:ext>
                </a:extLst>
              </a:tr>
              <a:tr h="480452"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1   0   0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ШД → 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64180"/>
                  </a:ext>
                </a:extLst>
              </a:tr>
              <a:tr h="1212648"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1   0   0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Якщо </a:t>
                      </a:r>
                      <a:r>
                        <a:rPr lang="fr-CA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D7=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 то ШД → </a:t>
                      </a:r>
                      <a:r>
                        <a:rPr lang="fr-CA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RG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упр.</a:t>
                      </a:r>
                      <a:endParaRPr lang="uk-U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Інакше </a:t>
                      </a:r>
                      <a:r>
                        <a:rPr lang="fr-CA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D0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записується в біт з номером </a:t>
                      </a:r>
                      <a:r>
                        <a:rPr lang="fr-CA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D3-D2-D1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регістра С</a:t>
                      </a:r>
                      <a:r>
                        <a:rPr lang="fr-CA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671258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77F9F2-68E4-4ED3-AB9C-7678BC9B4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800" y="1894904"/>
            <a:ext cx="358769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4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Формат регістра управління 8255 (К580ВВ55)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427487"/>
            <a:ext cx="9036496" cy="2090028"/>
          </a:xfrm>
        </p:spPr>
        <p:txBody>
          <a:bodyPr/>
          <a:lstStyle/>
          <a:p>
            <a:r>
              <a:rPr lang="ru-RU" sz="2400" dirty="0"/>
              <a:t>0-й – режим </a:t>
            </a:r>
            <a:r>
              <a:rPr lang="ru-RU" sz="2400" dirty="0" err="1"/>
              <a:t>нестробованого</a:t>
            </a:r>
            <a:r>
              <a:rPr lang="ru-RU" sz="2400" dirty="0"/>
              <a:t> </a:t>
            </a:r>
            <a:r>
              <a:rPr lang="ru-RU" sz="2400" dirty="0" err="1"/>
              <a:t>введення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виведення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реалізований</a:t>
            </a:r>
            <a:r>
              <a:rPr lang="ru-RU" sz="2400" dirty="0"/>
              <a:t> в </a:t>
            </a:r>
            <a:r>
              <a:rPr lang="ru-RU" sz="2400" dirty="0" err="1"/>
              <a:t>регістрах</a:t>
            </a:r>
            <a:r>
              <a:rPr lang="ru-RU" sz="2400" dirty="0"/>
              <a:t> А, В, СН (С0-3), </a:t>
            </a:r>
            <a:r>
              <a:rPr lang="fr-CA" sz="2400" dirty="0"/>
              <a:t>CL (</a:t>
            </a:r>
            <a:r>
              <a:rPr lang="ru-RU" sz="2400" dirty="0"/>
              <a:t>С</a:t>
            </a:r>
            <a:r>
              <a:rPr lang="uk-UA" sz="2400" dirty="0"/>
              <a:t>4-7</a:t>
            </a:r>
            <a:r>
              <a:rPr lang="fr-CA" sz="2400" dirty="0"/>
              <a:t>)</a:t>
            </a:r>
            <a:r>
              <a:rPr lang="ru-RU" sz="2400" dirty="0"/>
              <a:t>;</a:t>
            </a:r>
          </a:p>
          <a:p>
            <a:r>
              <a:rPr lang="ru-RU" sz="2400" dirty="0"/>
              <a:t>1-й - режим </a:t>
            </a:r>
            <a:r>
              <a:rPr lang="ru-RU" sz="2400" dirty="0" err="1"/>
              <a:t>стробованого</a:t>
            </a:r>
            <a:r>
              <a:rPr lang="ru-RU" sz="2400" dirty="0"/>
              <a:t> </a:t>
            </a:r>
            <a:r>
              <a:rPr lang="ru-RU" sz="2400" dirty="0" err="1"/>
              <a:t>введення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виведення</a:t>
            </a:r>
            <a:r>
              <a:rPr lang="fr-CA" sz="2400" dirty="0"/>
              <a:t> (</a:t>
            </a:r>
            <a:r>
              <a:rPr lang="uk-UA" sz="2400" dirty="0"/>
              <a:t>група А і група В)</a:t>
            </a:r>
            <a:r>
              <a:rPr lang="ru-RU" sz="2400" dirty="0"/>
              <a:t>;</a:t>
            </a:r>
          </a:p>
          <a:p>
            <a:r>
              <a:rPr lang="ru-RU" sz="2400" dirty="0"/>
              <a:t>2-й – режим </a:t>
            </a:r>
            <a:r>
              <a:rPr lang="ru-RU" sz="2400" dirty="0" err="1"/>
              <a:t>двонаправленного</a:t>
            </a:r>
            <a:r>
              <a:rPr lang="ru-RU" sz="2400" dirty="0"/>
              <a:t> </a:t>
            </a:r>
            <a:r>
              <a:rPr lang="ru-RU" sz="2400" dirty="0" err="1"/>
              <a:t>стробованого</a:t>
            </a:r>
            <a:r>
              <a:rPr lang="ru-RU" sz="2400" dirty="0"/>
              <a:t> </a:t>
            </a:r>
            <a:r>
              <a:rPr lang="ru-RU" sz="2400" dirty="0" err="1"/>
              <a:t>введення</a:t>
            </a:r>
            <a:r>
              <a:rPr lang="fr-CA" sz="2400" dirty="0"/>
              <a:t> </a:t>
            </a:r>
            <a:r>
              <a:rPr lang="uk-UA" sz="2400" dirty="0"/>
              <a:t>і</a:t>
            </a:r>
            <a:r>
              <a:rPr lang="fr-CA" sz="2400" dirty="0"/>
              <a:t> </a:t>
            </a:r>
            <a:r>
              <a:rPr lang="ru-RU" sz="2400" dirty="0" err="1"/>
              <a:t>виведення</a:t>
            </a:r>
            <a:r>
              <a:rPr lang="ru-RU" sz="2400" dirty="0"/>
              <a:t> </a:t>
            </a:r>
            <a:r>
              <a:rPr lang="fr-CA" sz="2400" dirty="0"/>
              <a:t>(</a:t>
            </a:r>
            <a:r>
              <a:rPr lang="uk-UA" sz="2400" dirty="0"/>
              <a:t>група А)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411F26-97FF-4114-9202-F4A7E3FA6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30346"/>
            <a:ext cx="4896544" cy="25654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180386-1F98-461B-A63E-3C98A4A4932D}"/>
              </a:ext>
            </a:extLst>
          </p:cNvPr>
          <p:cNvSpPr txBox="1"/>
          <p:nvPr/>
        </p:nvSpPr>
        <p:spPr>
          <a:xfrm>
            <a:off x="5051550" y="1498277"/>
            <a:ext cx="3531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А, В, СН, </a:t>
            </a:r>
            <a:r>
              <a:rPr lang="fr-CA" b="1" dirty="0"/>
              <a:t>CL </a:t>
            </a:r>
            <a:r>
              <a:rPr lang="uk-UA" b="1" dirty="0"/>
              <a:t>= 0 – введення</a:t>
            </a:r>
            <a:endParaRPr lang="fr-CA" b="1" dirty="0"/>
          </a:p>
          <a:p>
            <a:r>
              <a:rPr lang="ru-RU" b="1" dirty="0"/>
              <a:t>                     </a:t>
            </a:r>
            <a:r>
              <a:rPr lang="fr-CA" b="1" dirty="0"/>
              <a:t>= 1 - </a:t>
            </a:r>
            <a:r>
              <a:rPr lang="uk-UA" b="1" dirty="0"/>
              <a:t>в</a:t>
            </a:r>
            <a:r>
              <a:rPr lang="ru-RU" b="1" dirty="0"/>
              <a:t>ив</a:t>
            </a:r>
            <a:r>
              <a:rPr lang="uk-UA" b="1" dirty="0" err="1"/>
              <a:t>едення</a:t>
            </a:r>
            <a:endParaRPr lang="uk-UA" b="1" dirty="0"/>
          </a:p>
          <a:p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1E085-859C-4043-8E05-1CBDAA81A35A}"/>
              </a:ext>
            </a:extLst>
          </p:cNvPr>
          <p:cNvSpPr txBox="1"/>
          <p:nvPr/>
        </p:nvSpPr>
        <p:spPr>
          <a:xfrm>
            <a:off x="5139518" y="2269155"/>
            <a:ext cx="38164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Приклад: запрограмувати </a:t>
            </a:r>
            <a:r>
              <a:rPr lang="uk-UA" dirty="0" err="1"/>
              <a:t>рег</a:t>
            </a:r>
            <a:r>
              <a:rPr lang="uk-UA" dirty="0"/>
              <a:t>. А – на введення, решту на виведення в 0-му режимі й записати 1 в 5-й біт порту С</a:t>
            </a:r>
          </a:p>
          <a:p>
            <a:pPr marL="0" indent="0">
              <a:buNone/>
            </a:pPr>
            <a:r>
              <a:rPr lang="uk-UA" sz="1800" dirty="0"/>
              <a:t>	</a:t>
            </a:r>
            <a:r>
              <a:rPr lang="fr-CA" sz="1800" b="1" dirty="0"/>
              <a:t>MOV AL,10</a:t>
            </a:r>
            <a:r>
              <a:rPr lang="uk-UA" sz="1800" b="1" dirty="0"/>
              <a:t>001011В</a:t>
            </a:r>
          </a:p>
          <a:p>
            <a:pPr marL="0" indent="0">
              <a:buNone/>
            </a:pPr>
            <a:r>
              <a:rPr lang="uk-UA" sz="1800" b="1" dirty="0"/>
              <a:t>	</a:t>
            </a:r>
            <a:r>
              <a:rPr lang="fr-CA" sz="1800" b="1" dirty="0"/>
              <a:t>OUT …11B,AL</a:t>
            </a:r>
            <a:endParaRPr lang="ru-RU" sz="1800" b="1" dirty="0"/>
          </a:p>
          <a:p>
            <a:pPr marL="0" indent="0">
              <a:buNone/>
            </a:pPr>
            <a:r>
              <a:rPr lang="uk-UA" sz="1800" dirty="0"/>
              <a:t>	</a:t>
            </a:r>
            <a:r>
              <a:rPr lang="fr-CA" sz="1800" b="1" dirty="0"/>
              <a:t>MOV AL,00</a:t>
            </a:r>
            <a:r>
              <a:rPr lang="uk-UA" sz="1800" b="1" dirty="0"/>
              <a:t>001011В</a:t>
            </a:r>
          </a:p>
          <a:p>
            <a:pPr marL="0" indent="0">
              <a:buNone/>
            </a:pPr>
            <a:r>
              <a:rPr lang="uk-UA" sz="1800" b="1" dirty="0"/>
              <a:t>	</a:t>
            </a:r>
            <a:r>
              <a:rPr lang="fr-CA" sz="1800" b="1" dirty="0"/>
              <a:t>OUT …11B,AL</a:t>
            </a:r>
            <a:endParaRPr lang="ru-RU" sz="1800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944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315095B3-5E0F-42B5-82D6-5E5DDE448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-531813"/>
            <a:ext cx="8712200" cy="1462088"/>
          </a:xfrm>
        </p:spPr>
        <p:txBody>
          <a:bodyPr/>
          <a:lstStyle/>
          <a:p>
            <a:r>
              <a:rPr lang="uk-UA" altLang="uk-UA"/>
              <a:t>Мікропроцесори </a:t>
            </a:r>
            <a:r>
              <a:rPr lang="fr-CA" altLang="uk-UA"/>
              <a:t>Intel 8086, 8088</a:t>
            </a:r>
            <a:endParaRPr lang="uk-UA" altLang="uk-UA"/>
          </a:p>
        </p:txBody>
      </p:sp>
      <p:pic>
        <p:nvPicPr>
          <p:cNvPr id="7171" name="Рисунок 2">
            <a:extLst>
              <a:ext uri="{FF2B5EF4-FFF2-40B4-BE49-F238E27FC236}">
                <a16:creationId xmlns:a16="http://schemas.microsoft.com/office/drawing/2014/main" id="{393B54E2-3599-4657-8913-FABB6DED0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34893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4">
            <a:extLst>
              <a:ext uri="{FF2B5EF4-FFF2-40B4-BE49-F238E27FC236}">
                <a16:creationId xmlns:a16="http://schemas.microsoft.com/office/drawing/2014/main" id="{ECCF9CAA-983B-459B-847D-44F0BF4C8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09763"/>
            <a:ext cx="338296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-29914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Введення в режимі 1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BA636D-68BF-4A78-BD5D-53BE25F3E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1" y="2492896"/>
            <a:ext cx="3744416" cy="3074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CCCFD5-00E9-4880-8142-9F23ED471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145" y="2769816"/>
            <a:ext cx="512965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2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-29914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Виведення в режимі 1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CE835-7CA1-4246-B11A-56C5FE2AF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550" y="3259976"/>
            <a:ext cx="4558659" cy="2279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71D06-4166-4DAB-9F8B-12FFB4A7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1" y="2813476"/>
            <a:ext cx="3915058" cy="317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68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7667" y="-574389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Введення-виведення в режимі 2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7CF855-3B2E-443C-950A-BF7BCC16A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38" y="2492896"/>
            <a:ext cx="3479683" cy="19961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32262C-B596-46C4-99F9-F299303B7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276872"/>
            <a:ext cx="482241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20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-29914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Формат регістра С</a:t>
            </a:r>
            <a:r>
              <a:rPr lang="en-US" altLang="uk-UA" dirty="0"/>
              <a:t> </a:t>
            </a:r>
            <a:r>
              <a:rPr lang="uk-UA" altLang="uk-UA" dirty="0"/>
              <a:t>в режимі 1 </a:t>
            </a:r>
            <a:br>
              <a:rPr lang="uk-UA" altLang="uk-UA" dirty="0"/>
            </a:br>
            <a:r>
              <a:rPr lang="uk-UA" altLang="uk-UA" dirty="0"/>
              <a:t>(стан інтерфейсу)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9966A2-610C-4C28-BF61-850813767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08" y="1434881"/>
            <a:ext cx="8509264" cy="54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77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569325" cy="1082650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Послідовний інтерфейс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0C19F6-AC43-41DC-8787-000C85FCEB37}"/>
              </a:ext>
            </a:extLst>
          </p:cNvPr>
          <p:cNvSpPr txBox="1"/>
          <p:nvPr/>
        </p:nvSpPr>
        <p:spPr>
          <a:xfrm>
            <a:off x="107504" y="2276872"/>
            <a:ext cx="90364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Дані передаються по одній парі провідників (сигнальний провідник та «земля») біт за бітом:</a:t>
            </a:r>
          </a:p>
          <a:p>
            <a:endParaRPr lang="uk-UA" dirty="0"/>
          </a:p>
          <a:p>
            <a:endParaRPr lang="uk-UA" dirty="0"/>
          </a:p>
          <a:p>
            <a:r>
              <a:rPr lang="ru-RU" sz="2800" dirty="0"/>
              <a:t>Як </a:t>
            </a:r>
            <a:r>
              <a:rPr lang="uk-UA" sz="2800" dirty="0"/>
              <a:t>відділити біт від біту? </a:t>
            </a:r>
          </a:p>
          <a:p>
            <a:r>
              <a:rPr lang="uk-UA" sz="2800" dirty="0"/>
              <a:t>                                             0 0 1 0 1 1 </a:t>
            </a:r>
          </a:p>
          <a:p>
            <a:r>
              <a:rPr lang="uk-UA" sz="2800" dirty="0"/>
              <a:t>                                             </a:t>
            </a:r>
            <a:r>
              <a:rPr lang="uk-UA" sz="2200" dirty="0"/>
              <a:t>000011001111</a:t>
            </a:r>
          </a:p>
          <a:p>
            <a:endParaRPr lang="uk-UA" sz="2800" dirty="0"/>
          </a:p>
          <a:p>
            <a:r>
              <a:rPr lang="uk-UA" sz="2800" dirty="0"/>
              <a:t>Де в потоці бітів проходить межа між байтами?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A6DE13-B42F-4F0C-A494-61FBF0CA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697001"/>
            <a:ext cx="1791424" cy="5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34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328" y="543088"/>
            <a:ext cx="7632848" cy="1082650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Стандарти швидкості передачі даних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Місце для вмісту 1">
            <a:extLst>
              <a:ext uri="{FF2B5EF4-FFF2-40B4-BE49-F238E27FC236}">
                <a16:creationId xmlns:a16="http://schemas.microsoft.com/office/drawing/2014/main" id="{57E72E1A-6E32-41E5-A06E-C9FF60FF05DD}"/>
              </a:ext>
            </a:extLst>
          </p:cNvPr>
          <p:cNvSpPr txBox="1">
            <a:spLocks/>
          </p:cNvSpPr>
          <p:nvPr/>
        </p:nvSpPr>
        <p:spPr bwMode="auto">
          <a:xfrm>
            <a:off x="255649" y="2482850"/>
            <a:ext cx="8775576" cy="317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uk-UA" dirty="0"/>
              <a:t>Швидкості передачі даних у бітах за секунду.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(</a:t>
            </a:r>
            <a:r>
              <a:rPr lang="uk-UA" dirty="0"/>
              <a:t>Стандарт МКТТ</a:t>
            </a:r>
            <a:r>
              <a:rPr lang="en-US" dirty="0"/>
              <a:t>)</a:t>
            </a:r>
            <a:r>
              <a:rPr lang="ru-RU" dirty="0"/>
              <a:t>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dirty="0"/>
              <a:t>110, 300, 600, 1200, 2400, 4800, 9600, </a:t>
            </a:r>
            <a:br>
              <a:rPr lang="en-US" dirty="0"/>
            </a:br>
            <a:r>
              <a:rPr lang="ru-RU" dirty="0"/>
              <a:t>14400, 28800, 33600, 56600 (</a:t>
            </a:r>
            <a:r>
              <a:rPr lang="fr-CA" dirty="0"/>
              <a:t>V90)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148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328" y="543088"/>
            <a:ext cx="7632848" cy="1082650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Як відділити байт від байту?</a:t>
            </a:r>
            <a:br>
              <a:rPr lang="uk-UA" altLang="uk-UA" dirty="0"/>
            </a:br>
            <a:r>
              <a:rPr lang="uk-UA" altLang="uk-UA" dirty="0"/>
              <a:t>Асинхронний зв’язок: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Місце для вмісту 1">
            <a:extLst>
              <a:ext uri="{FF2B5EF4-FFF2-40B4-BE49-F238E27FC236}">
                <a16:creationId xmlns:a16="http://schemas.microsoft.com/office/drawing/2014/main" id="{57E72E1A-6E32-41E5-A06E-C9FF60FF05DD}"/>
              </a:ext>
            </a:extLst>
          </p:cNvPr>
          <p:cNvSpPr txBox="1">
            <a:spLocks/>
          </p:cNvSpPr>
          <p:nvPr/>
        </p:nvSpPr>
        <p:spPr bwMode="auto">
          <a:xfrm>
            <a:off x="133332" y="2564904"/>
            <a:ext cx="89848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F6888C-D776-475E-9A81-9C574C0F1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9" y="2591643"/>
            <a:ext cx="9144000" cy="22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66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328" y="543088"/>
            <a:ext cx="7632848" cy="1082650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Як відділити байт від байту?</a:t>
            </a:r>
            <a:br>
              <a:rPr lang="uk-UA" altLang="uk-UA" dirty="0"/>
            </a:br>
            <a:r>
              <a:rPr lang="fr-CA" altLang="uk-UA" dirty="0"/>
              <a:t>C</a:t>
            </a:r>
            <a:r>
              <a:rPr lang="uk-UA" altLang="uk-UA" dirty="0" err="1"/>
              <a:t>инхронний</a:t>
            </a:r>
            <a:r>
              <a:rPr lang="uk-UA" altLang="uk-UA" dirty="0"/>
              <a:t> зв’язок: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Місце для вмісту 1">
            <a:extLst>
              <a:ext uri="{FF2B5EF4-FFF2-40B4-BE49-F238E27FC236}">
                <a16:creationId xmlns:a16="http://schemas.microsoft.com/office/drawing/2014/main" id="{57E72E1A-6E32-41E5-A06E-C9FF60FF05DD}"/>
              </a:ext>
            </a:extLst>
          </p:cNvPr>
          <p:cNvSpPr txBox="1">
            <a:spLocks/>
          </p:cNvSpPr>
          <p:nvPr/>
        </p:nvSpPr>
        <p:spPr bwMode="auto">
          <a:xfrm>
            <a:off x="0" y="5301208"/>
            <a:ext cx="911817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dirty="0" err="1"/>
              <a:t>Синхросимвол</a:t>
            </a:r>
            <a:r>
              <a:rPr lang="ru-RU" dirty="0"/>
              <a:t> – </a:t>
            </a:r>
            <a:r>
              <a:rPr lang="ru-RU" dirty="0" err="1"/>
              <a:t>неперіодична</a:t>
            </a:r>
            <a:r>
              <a:rPr lang="ru-RU" dirty="0"/>
              <a:t> </a:t>
            </a:r>
            <a:r>
              <a:rPr lang="ru-RU" dirty="0" err="1"/>
              <a:t>комбінація</a:t>
            </a:r>
            <a:r>
              <a:rPr lang="ru-RU" dirty="0"/>
              <a:t> 0 і 1: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400" dirty="0"/>
              <a:t>01010101, 01100110 – не </a:t>
            </a:r>
            <a:r>
              <a:rPr lang="ru-RU" sz="2400" dirty="0" err="1"/>
              <a:t>підходять</a:t>
            </a:r>
            <a:r>
              <a:rPr lang="ru-RU" sz="2400" dirty="0"/>
              <a:t>. 01001110 – годиться.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пердавати</a:t>
            </a:r>
            <a:r>
              <a:rPr lang="ru-RU" sz="2400" dirty="0"/>
              <a:t> </a:t>
            </a:r>
            <a:r>
              <a:rPr lang="ru-RU" sz="2400" dirty="0" err="1"/>
              <a:t>нічого</a:t>
            </a:r>
            <a:r>
              <a:rPr lang="ru-RU" sz="2400" dirty="0"/>
              <a:t>, то </a:t>
            </a:r>
            <a:r>
              <a:rPr lang="ru-RU" sz="2400" dirty="0" err="1"/>
              <a:t>передають</a:t>
            </a:r>
            <a:r>
              <a:rPr lang="ru-RU" sz="2400" dirty="0"/>
              <a:t> </a:t>
            </a:r>
            <a:r>
              <a:rPr lang="ru-RU" sz="2400" dirty="0" err="1"/>
              <a:t>синхросимволи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90291B-D590-425D-BEA4-BCD317CC3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76872"/>
            <a:ext cx="5791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54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328" y="543088"/>
            <a:ext cx="7632848" cy="1082650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Проблеми передачі даних на великі відстані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Місце для вмісту 1">
            <a:extLst>
              <a:ext uri="{FF2B5EF4-FFF2-40B4-BE49-F238E27FC236}">
                <a16:creationId xmlns:a16="http://schemas.microsoft.com/office/drawing/2014/main" id="{57E72E1A-6E32-41E5-A06E-C9FF60FF05DD}"/>
              </a:ext>
            </a:extLst>
          </p:cNvPr>
          <p:cNvSpPr txBox="1">
            <a:spLocks/>
          </p:cNvSpPr>
          <p:nvPr/>
        </p:nvSpPr>
        <p:spPr bwMode="auto">
          <a:xfrm>
            <a:off x="-23331" y="1958428"/>
            <a:ext cx="8892480" cy="43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/>
              <a:t>Лінія зв’язку називається електрично довгою, якщо її довжина сумірна з довжиною хвилі, яка передається по цій лінії.</a:t>
            </a:r>
          </a:p>
          <a:p>
            <a:r>
              <a:rPr lang="uk-UA" sz="2400" dirty="0"/>
              <a:t>В електрично довгих лініях треба враховувати властивості середовища поширення хвиль, зокрема відбиття сигналів від </a:t>
            </a:r>
            <a:r>
              <a:rPr lang="uk-UA" sz="2400" dirty="0" err="1"/>
              <a:t>неоднорідностей</a:t>
            </a:r>
            <a:r>
              <a:rPr lang="uk-UA" sz="2400" dirty="0"/>
              <a:t>. Хвильовий опір - </a:t>
            </a:r>
          </a:p>
          <a:p>
            <a:r>
              <a:rPr lang="uk-UA" sz="2400" dirty="0"/>
              <a:t>Відбитий сигнал накладається на основний, що викликає </a:t>
            </a:r>
            <a:r>
              <a:rPr lang="uk-UA" sz="2400" dirty="0" err="1"/>
              <a:t>спотворенння</a:t>
            </a:r>
            <a:r>
              <a:rPr lang="uk-UA" sz="2400" dirty="0"/>
              <a:t> сигналу.</a:t>
            </a:r>
          </a:p>
        </p:txBody>
      </p:sp>
      <p:pic>
        <p:nvPicPr>
          <p:cNvPr id="2050" name="Picture 2" descr="Отражение ударных волн - Автоматизированная Интернет-система формирования  баз данных репродуктивных и формализованных описаний естественнонаучных и  научно-технических эффектов">
            <a:extLst>
              <a:ext uri="{FF2B5EF4-FFF2-40B4-BE49-F238E27FC236}">
                <a16:creationId xmlns:a16="http://schemas.microsoft.com/office/drawing/2014/main" id="{8BB6B725-ABF8-44CD-BB74-2CBF16947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" y="5428433"/>
            <a:ext cx="3408809" cy="12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ерминатор (электроника) - это... Что такое Терминатор (электроника)?">
            <a:extLst>
              <a:ext uri="{FF2B5EF4-FFF2-40B4-BE49-F238E27FC236}">
                <a16:creationId xmlns:a16="http://schemas.microsoft.com/office/drawing/2014/main" id="{B5311B6E-109C-4DF8-A340-30F0B172A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30" y="5202439"/>
            <a:ext cx="1769707" cy="140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к соединить антенный кабель">
            <a:extLst>
              <a:ext uri="{FF2B5EF4-FFF2-40B4-BE49-F238E27FC236}">
                <a16:creationId xmlns:a16="http://schemas.microsoft.com/office/drawing/2014/main" id="{7942741C-AED4-4745-B7E4-BA327940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78" y="5449108"/>
            <a:ext cx="1781768" cy="120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E2B8EA4-8B2A-48DE-A40B-347243D2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46" y="5135435"/>
            <a:ext cx="1637484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МЕТОДИ КОНТРОЛЮ ВНУТРІШНОЇ ІЗОЛЯЦІЇ 3 страница">
            <a:extLst>
              <a:ext uri="{FF2B5EF4-FFF2-40B4-BE49-F238E27FC236}">
                <a16:creationId xmlns:a16="http://schemas.microsoft.com/office/drawing/2014/main" id="{07DC7880-FFD1-4EEF-85EC-19C5BD43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47622"/>
            <a:ext cx="1010221" cy="5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31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328" y="543088"/>
            <a:ext cx="7632848" cy="1082650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Проблеми передачі даних на великі відстані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Місце для вмісту 1">
            <a:extLst>
              <a:ext uri="{FF2B5EF4-FFF2-40B4-BE49-F238E27FC236}">
                <a16:creationId xmlns:a16="http://schemas.microsoft.com/office/drawing/2014/main" id="{57E72E1A-6E32-41E5-A06E-C9FF60FF05DD}"/>
              </a:ext>
            </a:extLst>
          </p:cNvPr>
          <p:cNvSpPr txBox="1">
            <a:spLocks/>
          </p:cNvSpPr>
          <p:nvPr/>
        </p:nvSpPr>
        <p:spPr bwMode="auto">
          <a:xfrm>
            <a:off x="-23331" y="1958428"/>
            <a:ext cx="8892480" cy="43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/>
              <a:t>Відбиття сигналу має місце там, де хвильовий опір змінюється. Щоб уникнути спотворення форми сигналу, треба зробити так, щоб хвильовий опір по всій довжині лінії залишався незмінним.</a:t>
            </a:r>
          </a:p>
          <a:p>
            <a:r>
              <a:rPr lang="uk-UA" sz="2400" dirty="0"/>
              <a:t>Якщо це неможливо, то обмежують довжину лінії зв’язку або довжину хвилі, тобто швидкість передачі даних в біт/секунду.</a:t>
            </a:r>
          </a:p>
          <a:p>
            <a:r>
              <a:rPr lang="uk-UA" sz="2400" dirty="0"/>
              <a:t>Або передають дані так, щоб носієм інформації була не форма сигналу, а похідні від неї величини: амплітуда, частота, фаза. Тобто здійснюють </a:t>
            </a:r>
            <a:r>
              <a:rPr lang="uk-UA" sz="2400" b="1" dirty="0"/>
              <a:t>модуляцію</a:t>
            </a:r>
            <a:r>
              <a:rPr lang="uk-UA" sz="2400" dirty="0"/>
              <a:t> сигналу.</a:t>
            </a:r>
          </a:p>
        </p:txBody>
      </p:sp>
    </p:spTree>
    <p:extLst>
      <p:ext uri="{BB962C8B-B14F-4D97-AF65-F5344CB8AC3E}">
        <p14:creationId xmlns:p14="http://schemas.microsoft.com/office/powerpoint/2010/main" val="109949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tel 8086 | Sector_Thirteen">
            <a:extLst>
              <a:ext uri="{FF2B5EF4-FFF2-40B4-BE49-F238E27FC236}">
                <a16:creationId xmlns:a16="http://schemas.microsoft.com/office/drawing/2014/main" id="{BE947004-5F78-4C9B-9790-69B0F24C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9275"/>
            <a:ext cx="18256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>
            <a:extLst>
              <a:ext uri="{FF2B5EF4-FFF2-40B4-BE49-F238E27FC236}">
                <a16:creationId xmlns:a16="http://schemas.microsoft.com/office/drawing/2014/main" id="{7BB671FD-5E5D-4DDE-A0DE-6AAD6BB29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-398463"/>
            <a:ext cx="7775575" cy="1462088"/>
          </a:xfrm>
        </p:spPr>
        <p:txBody>
          <a:bodyPr/>
          <a:lstStyle/>
          <a:p>
            <a:pPr eaLnBrk="1" hangingPunct="1"/>
            <a:r>
              <a:rPr lang="ru-RU" altLang="uk-UA"/>
              <a:t>Мультиплексування</a:t>
            </a:r>
            <a:r>
              <a:rPr lang="uk-UA" altLang="uk-UA"/>
              <a:t> шин МП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C485E95-93A2-408A-8351-793DB0291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838" y="4295775"/>
            <a:ext cx="8639175" cy="22764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uk-UA" sz="2400" dirty="0">
                <a:solidFill>
                  <a:srgbClr val="0070C0"/>
                </a:solidFill>
              </a:rPr>
              <a:t>МП – </a:t>
            </a:r>
            <a:r>
              <a:rPr lang="ru-RU" altLang="uk-UA" sz="2400" dirty="0" err="1">
                <a:solidFill>
                  <a:srgbClr val="0070C0"/>
                </a:solidFill>
              </a:rPr>
              <a:t>мікропроцесор</a:t>
            </a:r>
            <a:r>
              <a:rPr lang="ru-RU" altLang="uk-UA" sz="2400" dirty="0">
                <a:solidFill>
                  <a:srgbClr val="0070C0"/>
                </a:solidFill>
              </a:rPr>
              <a:t> </a:t>
            </a:r>
            <a:r>
              <a:rPr lang="fr-CA" altLang="uk-UA" sz="2400" dirty="0">
                <a:solidFill>
                  <a:srgbClr val="0070C0"/>
                </a:solidFill>
              </a:rPr>
              <a:t>Intel </a:t>
            </a:r>
            <a:r>
              <a:rPr lang="ru-RU" altLang="uk-UA" sz="2400" dirty="0">
                <a:solidFill>
                  <a:srgbClr val="0070C0"/>
                </a:solidFill>
              </a:rPr>
              <a:t>8086 (К1810ВМ86) </a:t>
            </a:r>
            <a:br>
              <a:rPr lang="ru-RU" altLang="uk-UA" sz="2400" dirty="0">
                <a:solidFill>
                  <a:srgbClr val="0070C0"/>
                </a:solidFill>
              </a:rPr>
            </a:br>
            <a:r>
              <a:rPr lang="ru-RU" altLang="uk-UA" sz="2400" dirty="0" err="1">
                <a:solidFill>
                  <a:srgbClr val="0070C0"/>
                </a:solidFill>
              </a:rPr>
              <a:t>або</a:t>
            </a:r>
            <a:r>
              <a:rPr lang="ru-RU" altLang="uk-UA" sz="2400" dirty="0">
                <a:solidFill>
                  <a:srgbClr val="0070C0"/>
                </a:solidFill>
              </a:rPr>
              <a:t> </a:t>
            </a:r>
            <a:r>
              <a:rPr lang="fr-CA" altLang="uk-UA" sz="2400" dirty="0">
                <a:solidFill>
                  <a:srgbClr val="0070C0"/>
                </a:solidFill>
              </a:rPr>
              <a:t>Intel </a:t>
            </a:r>
            <a:r>
              <a:rPr lang="ru-RU" altLang="uk-UA" sz="2400" dirty="0">
                <a:solidFill>
                  <a:srgbClr val="0070C0"/>
                </a:solidFill>
              </a:rPr>
              <a:t>8088 (К1810ВМ88)</a:t>
            </a:r>
            <a:r>
              <a:rPr lang="uk-UA" altLang="uk-UA" sz="2400" dirty="0">
                <a:solidFill>
                  <a:srgbClr val="0070C0"/>
                </a:solidFill>
              </a:rPr>
              <a:t>,</a:t>
            </a:r>
          </a:p>
          <a:p>
            <a:pPr eaLnBrk="1" hangingPunct="1">
              <a:defRPr/>
            </a:pPr>
            <a:r>
              <a:rPr lang="fr-CA" altLang="uk-UA" sz="2400" dirty="0">
                <a:solidFill>
                  <a:srgbClr val="0070C0"/>
                </a:solidFill>
              </a:rPr>
              <a:t>RG – </a:t>
            </a:r>
            <a:r>
              <a:rPr lang="uk-UA" altLang="uk-UA" sz="2400" dirty="0">
                <a:solidFill>
                  <a:srgbClr val="0070C0"/>
                </a:solidFill>
              </a:rPr>
              <a:t>регістр-защіпка 8282 (К1810ИР82),</a:t>
            </a:r>
          </a:p>
          <a:p>
            <a:pPr eaLnBrk="1" hangingPunct="1">
              <a:defRPr/>
            </a:pPr>
            <a:r>
              <a:rPr lang="uk-UA" altLang="uk-UA" sz="2400" dirty="0">
                <a:solidFill>
                  <a:srgbClr val="0070C0"/>
                </a:solidFill>
              </a:rPr>
              <a:t>ШФ – шинний формувач 8286 (К1810ВА86),</a:t>
            </a:r>
            <a:br>
              <a:rPr lang="uk-UA" altLang="uk-UA" sz="2400" dirty="0">
                <a:solidFill>
                  <a:srgbClr val="0070C0"/>
                </a:solidFill>
              </a:rPr>
            </a:br>
            <a:r>
              <a:rPr lang="uk-UA" altLang="uk-UA" sz="2400" dirty="0">
                <a:solidFill>
                  <a:srgbClr val="0070C0"/>
                </a:solidFill>
              </a:rPr>
              <a:t>КСШ – контролер системної шини 8288 (К1810ВГ88),</a:t>
            </a:r>
          </a:p>
          <a:p>
            <a:pPr eaLnBrk="1" hangingPunct="1">
              <a:defRPr/>
            </a:pPr>
            <a:r>
              <a:rPr lang="uk-UA" altLang="uk-UA" sz="2400" dirty="0">
                <a:solidFill>
                  <a:srgbClr val="0070C0"/>
                </a:solidFill>
              </a:rPr>
              <a:t>СГ – синхрогенератор 8284 (К1810ГФ84).</a:t>
            </a:r>
            <a:endParaRPr lang="ru-RU" altLang="uk-UA" sz="2400" dirty="0">
              <a:solidFill>
                <a:srgbClr val="0070C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br>
              <a:rPr lang="en-US" altLang="uk-UA" sz="2800" dirty="0">
                <a:solidFill>
                  <a:srgbClr val="0070C0"/>
                </a:solidFill>
              </a:rPr>
            </a:br>
            <a:endParaRPr lang="uk-UA" altLang="uk-UA" sz="2000" dirty="0"/>
          </a:p>
          <a:p>
            <a:pPr lvl="1" eaLnBrk="1" hangingPunct="1">
              <a:defRPr/>
            </a:pPr>
            <a:endParaRPr lang="uk-UA" altLang="uk-UA" sz="2000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uk-UA" sz="2000" dirty="0"/>
          </a:p>
          <a:p>
            <a:pPr eaLnBrk="1" hangingPunct="1">
              <a:defRPr/>
            </a:pPr>
            <a:endParaRPr lang="uk-UA" altLang="uk-UA" dirty="0"/>
          </a:p>
        </p:txBody>
      </p:sp>
      <p:pic>
        <p:nvPicPr>
          <p:cNvPr id="8197" name="Рисунок 10">
            <a:extLst>
              <a:ext uri="{FF2B5EF4-FFF2-40B4-BE49-F238E27FC236}">
                <a16:creationId xmlns:a16="http://schemas.microsoft.com/office/drawing/2014/main" id="{6C17DBC1-ADB7-4ED4-A0FA-12B178914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124075"/>
            <a:ext cx="87947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632848" cy="1082650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Типи модуляції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Місце для вмісту 1">
            <a:extLst>
              <a:ext uri="{FF2B5EF4-FFF2-40B4-BE49-F238E27FC236}">
                <a16:creationId xmlns:a16="http://schemas.microsoft.com/office/drawing/2014/main" id="{57E72E1A-6E32-41E5-A06E-C9FF60FF05DD}"/>
              </a:ext>
            </a:extLst>
          </p:cNvPr>
          <p:cNvSpPr txBox="1">
            <a:spLocks/>
          </p:cNvSpPr>
          <p:nvPr/>
        </p:nvSpPr>
        <p:spPr bwMode="auto">
          <a:xfrm>
            <a:off x="-23331" y="2024844"/>
            <a:ext cx="8892480" cy="43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pPr marL="0" indent="0">
              <a:buNone/>
            </a:pPr>
            <a:r>
              <a:rPr lang="uk-UA" dirty="0"/>
              <a:t>Амплітудна (АМ)</a:t>
            </a:r>
          </a:p>
          <a:p>
            <a:pPr marL="0" indent="0">
              <a:buNone/>
            </a:pPr>
            <a:r>
              <a:rPr lang="uk-UA" dirty="0"/>
              <a:t>Частотна (ЧМ– </a:t>
            </a:r>
            <a:r>
              <a:rPr lang="fr-CA" dirty="0"/>
              <a:t>FM)</a:t>
            </a:r>
          </a:p>
          <a:p>
            <a:pPr marL="0" indent="0">
              <a:buNone/>
            </a:pPr>
            <a:r>
              <a:rPr lang="ru-RU" dirty="0" err="1"/>
              <a:t>Фазова</a:t>
            </a:r>
            <a:r>
              <a:rPr lang="ru-RU" dirty="0"/>
              <a:t> (ФМ-РМ)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err="1"/>
              <a:t>Швидкість</a:t>
            </a:r>
            <a:r>
              <a:rPr lang="ru-RU" sz="2800" dirty="0"/>
              <a:t> </a:t>
            </a:r>
            <a:r>
              <a:rPr lang="ru-RU" sz="2800" dirty="0" err="1"/>
              <a:t>передачі</a:t>
            </a:r>
            <a:r>
              <a:rPr lang="ru-RU" sz="2800" dirty="0"/>
              <a:t>: </a:t>
            </a:r>
            <a:r>
              <a:rPr lang="ru-RU" sz="2800" dirty="0" err="1"/>
              <a:t>біт</a:t>
            </a:r>
            <a:r>
              <a:rPr lang="ru-RU" sz="2800" dirty="0"/>
              <a:t>/сек., бод=</a:t>
            </a:r>
            <a:r>
              <a:rPr lang="ru-RU" sz="2800" dirty="0" err="1"/>
              <a:t>кільк</a:t>
            </a:r>
            <a:r>
              <a:rPr lang="ru-RU" sz="2800" dirty="0"/>
              <a:t>. </a:t>
            </a:r>
            <a:r>
              <a:rPr lang="ru-RU" sz="2800" dirty="0" err="1"/>
              <a:t>станів</a:t>
            </a:r>
            <a:r>
              <a:rPr lang="ru-RU" sz="2800" dirty="0"/>
              <a:t>/сек.</a:t>
            </a:r>
            <a:endParaRPr lang="uk-UA" sz="2800" dirty="0"/>
          </a:p>
        </p:txBody>
      </p:sp>
      <p:pic>
        <p:nvPicPr>
          <p:cNvPr id="5124" name="Picture 4" descr="Види модуляції сигналів">
            <a:extLst>
              <a:ext uri="{FF2B5EF4-FFF2-40B4-BE49-F238E27FC236}">
                <a16:creationId xmlns:a16="http://schemas.microsoft.com/office/drawing/2014/main" id="{9FF9D1D5-A58E-4282-BA82-956F7362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5544616" cy="29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99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512676"/>
            <a:ext cx="7632848" cy="1082650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Передача модульованого сигналу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Місце для вмісту 1">
            <a:extLst>
              <a:ext uri="{FF2B5EF4-FFF2-40B4-BE49-F238E27FC236}">
                <a16:creationId xmlns:a16="http://schemas.microsoft.com/office/drawing/2014/main" id="{57E72E1A-6E32-41E5-A06E-C9FF60FF05DD}"/>
              </a:ext>
            </a:extLst>
          </p:cNvPr>
          <p:cNvSpPr txBox="1">
            <a:spLocks/>
          </p:cNvSpPr>
          <p:nvPr/>
        </p:nvSpPr>
        <p:spPr bwMode="auto">
          <a:xfrm>
            <a:off x="156483" y="5085184"/>
            <a:ext cx="8987517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/>
              <a:t>КОД – кінцеве обладнання даних, наприклад, комп’ютер.</a:t>
            </a:r>
          </a:p>
          <a:p>
            <a:r>
              <a:rPr lang="uk-UA" sz="2400" dirty="0"/>
              <a:t>С1 – лінії з </a:t>
            </a:r>
            <a:r>
              <a:rPr lang="uk-UA" sz="2400" dirty="0" err="1"/>
              <a:t>двопровідним</a:t>
            </a:r>
            <a:r>
              <a:rPr lang="uk-UA" sz="2400" dirty="0"/>
              <a:t> і </a:t>
            </a:r>
            <a:r>
              <a:rPr lang="uk-UA" sz="2400" dirty="0" err="1"/>
              <a:t>чотририпровідним</a:t>
            </a:r>
            <a:r>
              <a:rPr lang="uk-UA" sz="2400" dirty="0"/>
              <a:t> закінченням: дуплексний і </a:t>
            </a:r>
            <a:r>
              <a:rPr lang="uk-UA" sz="2400" dirty="0" err="1"/>
              <a:t>напівдуплексний</a:t>
            </a:r>
            <a:r>
              <a:rPr lang="uk-UA" sz="2400" dirty="0"/>
              <a:t> зв’язок.</a:t>
            </a:r>
          </a:p>
          <a:p>
            <a:r>
              <a:rPr lang="uk-UA" sz="2400" dirty="0"/>
              <a:t>Модулятор + демодулятор = ?</a:t>
            </a:r>
          </a:p>
          <a:p>
            <a:endParaRPr lang="uk-UA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9763C7-8E5F-4FD0-8D49-393157C3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3" y="1988840"/>
            <a:ext cx="8837497" cy="2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30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632848" cy="1082650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Стандарт С2 (</a:t>
            </a:r>
            <a:r>
              <a:rPr lang="fr-CA" altLang="uk-UA" dirty="0"/>
              <a:t>RS-232)</a:t>
            </a:r>
            <a:endParaRPr lang="uk-UA" altLang="uk-UA" dirty="0"/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Місце для вмісту 1">
            <a:extLst>
              <a:ext uri="{FF2B5EF4-FFF2-40B4-BE49-F238E27FC236}">
                <a16:creationId xmlns:a16="http://schemas.microsoft.com/office/drawing/2014/main" id="{57E72E1A-6E32-41E5-A06E-C9FF60FF05DD}"/>
              </a:ext>
            </a:extLst>
          </p:cNvPr>
          <p:cNvSpPr txBox="1">
            <a:spLocks/>
          </p:cNvSpPr>
          <p:nvPr/>
        </p:nvSpPr>
        <p:spPr bwMode="auto">
          <a:xfrm>
            <a:off x="178070" y="5085184"/>
            <a:ext cx="8987517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400" dirty="0"/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46CC1C9F-2843-4FD7-B3DE-98CC598C3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850063"/>
              </p:ext>
            </p:extLst>
          </p:nvPr>
        </p:nvGraphicFramePr>
        <p:xfrm>
          <a:off x="467544" y="2132856"/>
          <a:ext cx="8352927" cy="4080701"/>
        </p:xfrm>
        <a:graphic>
          <a:graphicData uri="http://schemas.openxmlformats.org/drawingml/2006/table">
            <a:tbl>
              <a:tblPr/>
              <a:tblGrid>
                <a:gridCol w="711778">
                  <a:extLst>
                    <a:ext uri="{9D8B030D-6E8A-4147-A177-3AD203B41FA5}">
                      <a16:colId xmlns:a16="http://schemas.microsoft.com/office/drawing/2014/main" val="1484543675"/>
                    </a:ext>
                  </a:extLst>
                </a:gridCol>
                <a:gridCol w="958807">
                  <a:extLst>
                    <a:ext uri="{9D8B030D-6E8A-4147-A177-3AD203B41FA5}">
                      <a16:colId xmlns:a16="http://schemas.microsoft.com/office/drawing/2014/main" val="2836048486"/>
                    </a:ext>
                  </a:extLst>
                </a:gridCol>
                <a:gridCol w="548490">
                  <a:extLst>
                    <a:ext uri="{9D8B030D-6E8A-4147-A177-3AD203B41FA5}">
                      <a16:colId xmlns:a16="http://schemas.microsoft.com/office/drawing/2014/main" val="1395908801"/>
                    </a:ext>
                  </a:extLst>
                </a:gridCol>
                <a:gridCol w="6133852">
                  <a:extLst>
                    <a:ext uri="{9D8B030D-6E8A-4147-A177-3AD203B41FA5}">
                      <a16:colId xmlns:a16="http://schemas.microsoft.com/office/drawing/2014/main" val="2805832673"/>
                    </a:ext>
                  </a:extLst>
                </a:gridCol>
              </a:tblGrid>
              <a:tr h="408293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RS-232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І/О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Назва сигналу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0225"/>
                  </a:ext>
                </a:extLst>
              </a:tr>
              <a:tr h="408293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PG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Protected Ground — </a:t>
                      </a:r>
                      <a:r>
                        <a:rPr lang="uk-UA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захисна земля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773791"/>
                  </a:ext>
                </a:extLst>
              </a:tr>
              <a:tr h="408293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Signal Ground — сигнальна (схемна) земля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497159"/>
                  </a:ext>
                </a:extLst>
              </a:tr>
              <a:tr h="408293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TxD</a:t>
                      </a:r>
                      <a:endParaRPr lang="en-US" sz="1600" b="0" i="0" u="none" strike="noStrike" dirty="0">
                        <a:solidFill>
                          <a:srgbClr val="4949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Transmit Data — </a:t>
                      </a:r>
                      <a:r>
                        <a:rPr lang="uk-UA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дані, що передаються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99145"/>
                  </a:ext>
                </a:extLst>
              </a:tr>
              <a:tr h="408293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RxD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Receive Data — </a:t>
                      </a:r>
                      <a:r>
                        <a:rPr lang="en-US" sz="1600" b="0" i="0" u="none" strike="noStrike" dirty="0" err="1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дані</a:t>
                      </a:r>
                      <a:r>
                        <a:rPr lang="en-US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що</a:t>
                      </a:r>
                      <a:r>
                        <a:rPr lang="en-US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приймаються</a:t>
                      </a:r>
                      <a:endParaRPr lang="en-US" sz="1600" b="0" i="0" u="none" strike="noStrike" dirty="0">
                        <a:solidFill>
                          <a:srgbClr val="4949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153503"/>
                  </a:ext>
                </a:extLst>
              </a:tr>
              <a:tr h="408293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RTS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Request To Send — </a:t>
                      </a:r>
                      <a:r>
                        <a:rPr lang="en-US" sz="1600" b="0" i="0" u="none" strike="noStrike" dirty="0" err="1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запит</a:t>
                      </a:r>
                      <a:r>
                        <a:rPr lang="en-US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передачі</a:t>
                      </a:r>
                      <a:endParaRPr lang="en-US" sz="1600" b="0" i="0" u="none" strike="noStrike" dirty="0">
                        <a:solidFill>
                          <a:srgbClr val="4949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26438"/>
                  </a:ext>
                </a:extLst>
              </a:tr>
              <a:tr h="408293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Clear To Send — </a:t>
                      </a:r>
                      <a:r>
                        <a:rPr lang="en-US" sz="1600" b="0" i="0" u="none" strike="noStrike" dirty="0" err="1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дозвіл</a:t>
                      </a:r>
                      <a:r>
                        <a:rPr lang="en-US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передачі</a:t>
                      </a:r>
                      <a:endParaRPr lang="en-US" sz="1600" b="0" i="0" u="none" strike="noStrike" dirty="0">
                        <a:solidFill>
                          <a:srgbClr val="4949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0869"/>
                  </a:ext>
                </a:extLst>
              </a:tr>
              <a:tr h="408293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r>
                        <a:rPr lang="ru-RU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Set</a:t>
                      </a:r>
                      <a:r>
                        <a:rPr lang="ru-RU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Ready</a:t>
                      </a:r>
                      <a:r>
                        <a:rPr lang="ru-RU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 — </a:t>
                      </a:r>
                      <a:r>
                        <a:rPr lang="ru-RU" sz="1600" b="0" i="0" u="none" strike="noStrike" dirty="0" err="1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готовність</a:t>
                      </a:r>
                      <a:r>
                        <a:rPr lang="ru-RU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передачика</a:t>
                      </a:r>
                      <a:endParaRPr lang="ru-RU" sz="1600" b="0" i="0" u="none" strike="noStrike" dirty="0">
                        <a:solidFill>
                          <a:srgbClr val="4949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341662"/>
                  </a:ext>
                </a:extLst>
              </a:tr>
              <a:tr h="406064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DTR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Data Terminal Ready — </a:t>
                      </a:r>
                      <a:r>
                        <a:rPr lang="uk-UA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готовність кінцевого обладнання даних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783918"/>
                  </a:ext>
                </a:extLst>
              </a:tr>
              <a:tr h="408293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DCD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Data Carrier Detected — </a:t>
                      </a:r>
                      <a:r>
                        <a:rPr lang="uk-UA" sz="1600" b="0" i="0" u="none" strike="noStrike" dirty="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</a:rPr>
                        <a:t>виявлення сигналу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34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868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632848" cy="1082650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Стандарт С2 (</a:t>
            </a:r>
            <a:r>
              <a:rPr lang="fr-CA" altLang="uk-UA" dirty="0"/>
              <a:t>RS-232)</a:t>
            </a:r>
            <a:endParaRPr lang="uk-UA" altLang="uk-UA" dirty="0"/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Місце для вмісту 1">
            <a:extLst>
              <a:ext uri="{FF2B5EF4-FFF2-40B4-BE49-F238E27FC236}">
                <a16:creationId xmlns:a16="http://schemas.microsoft.com/office/drawing/2014/main" id="{57E72E1A-6E32-41E5-A06E-C9FF60FF05DD}"/>
              </a:ext>
            </a:extLst>
          </p:cNvPr>
          <p:cNvSpPr txBox="1">
            <a:spLocks/>
          </p:cNvSpPr>
          <p:nvPr/>
        </p:nvSpPr>
        <p:spPr bwMode="auto">
          <a:xfrm>
            <a:off x="178070" y="5085184"/>
            <a:ext cx="8987517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E7F6674-3C33-45C6-92D3-75E4EEDC4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79" y="404664"/>
            <a:ext cx="1263177" cy="94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Программирование COM порта ПК">
            <a:extLst>
              <a:ext uri="{FF2B5EF4-FFF2-40B4-BE49-F238E27FC236}">
                <a16:creationId xmlns:a16="http://schemas.microsoft.com/office/drawing/2014/main" id="{392E770A-4C82-4861-9D79-DB550924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Форум РадиоКот • Просмотр темы - RS232-UART">
            <a:extLst>
              <a:ext uri="{FF2B5EF4-FFF2-40B4-BE49-F238E27FC236}">
                <a16:creationId xmlns:a16="http://schemas.microsoft.com/office/drawing/2014/main" id="{5C3CFCB6-8DA3-451C-B7C1-8BB4E0BA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2E687B-9857-44D7-816F-CCEA193E85D1}"/>
              </a:ext>
            </a:extLst>
          </p:cNvPr>
          <p:cNvSpPr txBox="1"/>
          <p:nvPr/>
        </p:nvSpPr>
        <p:spPr>
          <a:xfrm>
            <a:off x="2300536" y="4365104"/>
            <a:ext cx="399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Нуль-</a:t>
            </a:r>
            <a:r>
              <a:rPr lang="ru-RU" sz="2400" dirty="0" err="1"/>
              <a:t>модемне</a:t>
            </a:r>
            <a:r>
              <a:rPr lang="ru-RU" sz="2400" dirty="0"/>
              <a:t> з</a:t>
            </a:r>
            <a:r>
              <a:rPr lang="uk-UA" sz="2400" dirty="0"/>
              <a:t>’єднання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6FFB88-AB87-4217-82EC-A986FB04A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97275"/>
            <a:ext cx="28003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93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-913408"/>
            <a:ext cx="8775576" cy="1462088"/>
          </a:xfrm>
        </p:spPr>
        <p:txBody>
          <a:bodyPr/>
          <a:lstStyle/>
          <a:p>
            <a:pPr algn="ctr" eaLnBrk="1" hangingPunct="1"/>
            <a:r>
              <a:rPr lang="uk-UA" altLang="uk-UA" sz="2900" dirty="0"/>
              <a:t>Послідовний</a:t>
            </a:r>
            <a:r>
              <a:rPr lang="fr-CA" altLang="uk-UA" sz="2900" dirty="0"/>
              <a:t> </a:t>
            </a:r>
            <a:r>
              <a:rPr lang="uk-UA" altLang="uk-UA" sz="2900" dirty="0"/>
              <a:t>програмований інтерфейс К580ВВ51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8F7890-06A9-42D7-83CB-8AA174DE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89" y="548680"/>
            <a:ext cx="6394123" cy="6239805"/>
          </a:xfrm>
          <a:prstGeom prst="rect">
            <a:avLst/>
          </a:prstGeom>
        </p:spPr>
      </p:pic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4A040CAA-E04B-4017-B1EB-8F2113788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109908"/>
              </p:ext>
            </p:extLst>
          </p:nvPr>
        </p:nvGraphicFramePr>
        <p:xfrm>
          <a:off x="78740" y="980728"/>
          <a:ext cx="3811598" cy="1296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500">
                  <a:extLst>
                    <a:ext uri="{9D8B030D-6E8A-4147-A177-3AD203B41FA5}">
                      <a16:colId xmlns:a16="http://schemas.microsoft.com/office/drawing/2014/main" val="1859164594"/>
                    </a:ext>
                  </a:extLst>
                </a:gridCol>
                <a:gridCol w="366500">
                  <a:extLst>
                    <a:ext uri="{9D8B030D-6E8A-4147-A177-3AD203B41FA5}">
                      <a16:colId xmlns:a16="http://schemas.microsoft.com/office/drawing/2014/main" val="2419189140"/>
                    </a:ext>
                  </a:extLst>
                </a:gridCol>
                <a:gridCol w="439800">
                  <a:extLst>
                    <a:ext uri="{9D8B030D-6E8A-4147-A177-3AD203B41FA5}">
                      <a16:colId xmlns:a16="http://schemas.microsoft.com/office/drawing/2014/main" val="2025198404"/>
                    </a:ext>
                  </a:extLst>
                </a:gridCol>
                <a:gridCol w="2638798">
                  <a:extLst>
                    <a:ext uri="{9D8B030D-6E8A-4147-A177-3AD203B41FA5}">
                      <a16:colId xmlns:a16="http://schemas.microsoft.com/office/drawing/2014/main" val="940813621"/>
                    </a:ext>
                  </a:extLst>
                </a:gridCol>
              </a:tblGrid>
              <a:tr h="179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А0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100">
                          <a:effectLst/>
                        </a:rPr>
                        <a:t>RD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100">
                          <a:effectLst/>
                        </a:rPr>
                        <a:t>WR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Дія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990155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Зчитування даних з буфера вводу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281485"/>
                  </a:ext>
                </a:extLst>
              </a:tr>
              <a:tr h="179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Запис даних в буфер виводу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3121941"/>
                  </a:ext>
                </a:extLst>
              </a:tr>
              <a:tr h="179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Зчитування регістра стану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122286"/>
                  </a:ext>
                </a:extLst>
              </a:tr>
              <a:tr h="558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Запис в регістри режиму, управління або символів синхронізації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169479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4617B-B955-4083-B964-D47C8CB94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58206"/>
            <a:ext cx="2786676" cy="34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99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763" y="-861543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sz="3600" dirty="0"/>
              <a:t>Алгоритм вибору регістра для запису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26804D-CA89-4240-935B-5EC83C551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25500"/>
            <a:ext cx="4536504" cy="613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5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27464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Формат регістра режиму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99973D-6AD5-4678-95B4-8200B2D34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0" y="2060848"/>
            <a:ext cx="9041276" cy="4509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467A1A-9165-4878-892F-C2AB32E4249C}"/>
              </a:ext>
            </a:extLst>
          </p:cNvPr>
          <p:cNvSpPr txBox="1"/>
          <p:nvPr/>
        </p:nvSpPr>
        <p:spPr>
          <a:xfrm>
            <a:off x="5148064" y="5343957"/>
            <a:ext cx="36724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Приклад:</a:t>
            </a:r>
            <a:endParaRPr lang="fr-CA" sz="2800" dirty="0">
              <a:solidFill>
                <a:srgbClr val="0070C0"/>
              </a:solidFill>
            </a:endParaRPr>
          </a:p>
          <a:p>
            <a:r>
              <a:rPr lang="fr-CA" sz="2800" dirty="0">
                <a:solidFill>
                  <a:srgbClr val="0070C0"/>
                </a:solidFill>
              </a:rPr>
              <a:t>MOV AL,01111101B</a:t>
            </a:r>
          </a:p>
          <a:p>
            <a:r>
              <a:rPr lang="fr-CA" sz="2800" dirty="0">
                <a:solidFill>
                  <a:srgbClr val="0070C0"/>
                </a:solidFill>
              </a:rPr>
              <a:t>OUT …1B,AL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4141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709" y="163270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Формат регістра управління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EAC7A8-A044-4BDB-B240-76947AE84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40" y="2156898"/>
            <a:ext cx="889228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91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709" y="163270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 dirty="0"/>
              <a:t>Формат регістра стану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3E3910-F060-4B5D-BD61-8FC694B5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9" y="2492896"/>
            <a:ext cx="888600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55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9" y="238720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altLang="uk-UA" sz="3600" dirty="0"/>
              <a:t>Приклад: </a:t>
            </a:r>
            <a:r>
              <a:rPr lang="uk-UA" altLang="uk-UA" sz="3600" dirty="0" err="1"/>
              <a:t>запрогамувати</a:t>
            </a:r>
            <a:r>
              <a:rPr lang="uk-UA" altLang="uk-UA" sz="3600" dirty="0"/>
              <a:t> передачу</a:t>
            </a:r>
            <a:r>
              <a:rPr lang="en-US" altLang="uk-UA" sz="3600" dirty="0"/>
              <a:t> </a:t>
            </a:r>
            <a:r>
              <a:rPr lang="uk-UA" altLang="uk-UA" sz="3600" dirty="0"/>
              <a:t>через послідовний інтерфейс </a:t>
            </a:r>
            <a:br>
              <a:rPr lang="uk-UA" altLang="uk-UA" sz="3600" dirty="0"/>
            </a:br>
            <a:r>
              <a:rPr lang="uk-UA" altLang="uk-UA" sz="3600" dirty="0"/>
              <a:t>100 байтів, починаючи з адреси Х1</a:t>
            </a:r>
            <a:endParaRPr lang="uk-UA" altLang="uk-UA" dirty="0"/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28" y="2276872"/>
            <a:ext cx="8487544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C65C1-C9EC-49A8-9109-B2132D5411B3}"/>
              </a:ext>
            </a:extLst>
          </p:cNvPr>
          <p:cNvSpPr txBox="1"/>
          <p:nvPr/>
        </p:nvSpPr>
        <p:spPr>
          <a:xfrm>
            <a:off x="4423284" y="1844824"/>
            <a:ext cx="43924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fr-CA" sz="2800" dirty="0"/>
              <a:t>MOV AL,01111101B</a:t>
            </a:r>
          </a:p>
          <a:p>
            <a:r>
              <a:rPr lang="fr-CA" sz="2800" dirty="0"/>
              <a:t>	OUT REJYM,AL</a:t>
            </a:r>
            <a:endParaRPr lang="uk-UA" sz="2800" dirty="0"/>
          </a:p>
          <a:p>
            <a:r>
              <a:rPr lang="fr-CA" sz="2800" dirty="0"/>
              <a:t>	MOV CX,100</a:t>
            </a:r>
          </a:p>
          <a:p>
            <a:r>
              <a:rPr lang="fr-CA" sz="2800" dirty="0"/>
              <a:t>	LEA BX,X1</a:t>
            </a:r>
          </a:p>
          <a:p>
            <a:r>
              <a:rPr lang="fr-CA" sz="2800" dirty="0"/>
              <a:t>M1</a:t>
            </a:r>
            <a:r>
              <a:rPr lang="en-US" sz="2800" dirty="0"/>
              <a:t>:</a:t>
            </a:r>
            <a:r>
              <a:rPr lang="fr-CA" sz="2800" dirty="0"/>
              <a:t>	IN AL, STAN</a:t>
            </a:r>
          </a:p>
          <a:p>
            <a:r>
              <a:rPr lang="fr-CA" sz="2800" dirty="0"/>
              <a:t>	TEST AL,00000001B</a:t>
            </a:r>
          </a:p>
          <a:p>
            <a:r>
              <a:rPr lang="fr-CA" sz="2800" dirty="0"/>
              <a:t>	JZ M1</a:t>
            </a:r>
          </a:p>
          <a:p>
            <a:r>
              <a:rPr lang="fr-CA" sz="2800" dirty="0"/>
              <a:t>	MOV AL,[BX]</a:t>
            </a:r>
          </a:p>
          <a:p>
            <a:r>
              <a:rPr lang="fr-CA" sz="2800" dirty="0"/>
              <a:t>	OUT OBUF,AL</a:t>
            </a:r>
          </a:p>
          <a:p>
            <a:r>
              <a:rPr lang="fr-CA" sz="2800" dirty="0"/>
              <a:t>	INC BX</a:t>
            </a:r>
          </a:p>
          <a:p>
            <a:r>
              <a:rPr lang="fr-CA" sz="2800" dirty="0"/>
              <a:t>	LOOP M1</a:t>
            </a:r>
          </a:p>
          <a:p>
            <a:endParaRPr lang="fr-CA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F0F7A-2EE2-4932-851E-957D0CB0318A}"/>
              </a:ext>
            </a:extLst>
          </p:cNvPr>
          <p:cNvSpPr txBox="1"/>
          <p:nvPr/>
        </p:nvSpPr>
        <p:spPr>
          <a:xfrm>
            <a:off x="251520" y="2132856"/>
            <a:ext cx="45365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X1		DB 100 DUP (?)</a:t>
            </a:r>
          </a:p>
          <a:p>
            <a:r>
              <a:rPr lang="fr-CA" sz="2800" dirty="0"/>
              <a:t>REJYM	EQU …1B</a:t>
            </a:r>
          </a:p>
          <a:p>
            <a:r>
              <a:rPr lang="fr-CA" sz="2800" dirty="0"/>
              <a:t>STAN		EQU …1B</a:t>
            </a:r>
            <a:endParaRPr lang="uk-UA" sz="2800" dirty="0"/>
          </a:p>
          <a:p>
            <a:r>
              <a:rPr lang="fr-CA" sz="2800" dirty="0"/>
              <a:t>OBUF		EQU …0B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223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C41C8CC0-C1C5-476F-8A56-992510170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-1035050"/>
            <a:ext cx="9001125" cy="1462088"/>
          </a:xfrm>
        </p:spPr>
        <p:txBody>
          <a:bodyPr/>
          <a:lstStyle/>
          <a:p>
            <a:pPr eaLnBrk="1" hangingPunct="1"/>
            <a:r>
              <a:rPr lang="uk-UA" altLang="uk-UA" sz="2400"/>
              <a:t>Формування сигналів шин адреси, даних і управління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55F9320F-6450-47ED-94F7-F1819DBA2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1889125"/>
            <a:ext cx="9001125" cy="496887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br>
              <a:rPr lang="en-US" altLang="uk-UA" sz="2800" dirty="0">
                <a:solidFill>
                  <a:srgbClr val="0070C0"/>
                </a:solidFill>
              </a:rPr>
            </a:br>
            <a:endParaRPr lang="uk-UA" altLang="uk-UA" sz="2000" dirty="0"/>
          </a:p>
          <a:p>
            <a:pPr lvl="1" eaLnBrk="1" hangingPunct="1">
              <a:defRPr/>
            </a:pPr>
            <a:endParaRPr lang="uk-UA" altLang="uk-UA" sz="2000" dirty="0"/>
          </a:p>
          <a:p>
            <a:pPr lvl="1" eaLnBrk="1" hangingPunct="1">
              <a:defRPr/>
            </a:pPr>
            <a:endParaRPr lang="en-US" altLang="uk-UA" sz="2000" dirty="0"/>
          </a:p>
          <a:p>
            <a:pPr lvl="1" eaLnBrk="1" hangingPunct="1">
              <a:defRPr/>
            </a:pPr>
            <a:endParaRPr lang="ru-RU" altLang="uk-UA" sz="2000" dirty="0"/>
          </a:p>
          <a:p>
            <a:pPr lvl="1" eaLnBrk="1" hangingPunct="1">
              <a:defRPr/>
            </a:pPr>
            <a:endParaRPr lang="en-US" altLang="uk-UA" sz="2000" dirty="0"/>
          </a:p>
          <a:p>
            <a:pPr eaLnBrk="1" hangingPunct="1">
              <a:defRPr/>
            </a:pPr>
            <a:endParaRPr lang="uk-UA" altLang="uk-UA" dirty="0"/>
          </a:p>
        </p:txBody>
      </p:sp>
      <p:pic>
        <p:nvPicPr>
          <p:cNvPr id="9220" name="Рисунок 2">
            <a:extLst>
              <a:ext uri="{FF2B5EF4-FFF2-40B4-BE49-F238E27FC236}">
                <a16:creationId xmlns:a16="http://schemas.microsoft.com/office/drawing/2014/main" id="{CDCE07D0-D861-4482-893D-320452B2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04813"/>
            <a:ext cx="9148763" cy="101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-132284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altLang="uk-UA" sz="3600" dirty="0"/>
              <a:t>Інтерфейс </a:t>
            </a:r>
            <a:r>
              <a:rPr lang="fr-CA" altLang="uk-UA" sz="3600" dirty="0"/>
              <a:t>USB (Universal Serial Bus)</a:t>
            </a:r>
            <a:endParaRPr lang="uk-UA" altLang="uk-UA" dirty="0"/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2261E71-AD83-4F68-B71D-F3EE189A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28" y="2276872"/>
            <a:ext cx="8487544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F0F7A-2EE2-4932-851E-957D0CB0318A}"/>
              </a:ext>
            </a:extLst>
          </p:cNvPr>
          <p:cNvSpPr txBox="1"/>
          <p:nvPr/>
        </p:nvSpPr>
        <p:spPr>
          <a:xfrm>
            <a:off x="107504" y="2132856"/>
            <a:ext cx="90364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Реалізують мережеві протоколи обміну інформацією, технологію </a:t>
            </a:r>
            <a:r>
              <a:rPr lang="fr-CA" sz="2800" dirty="0"/>
              <a:t>Plug and Play </a:t>
            </a:r>
            <a:r>
              <a:rPr lang="uk-UA" sz="2800" dirty="0"/>
              <a:t>тощо. </a:t>
            </a:r>
          </a:p>
          <a:p>
            <a:r>
              <a:rPr lang="fr-CA" sz="2800" b="1" dirty="0"/>
              <a:t>USB 1</a:t>
            </a:r>
            <a:r>
              <a:rPr lang="fr-CA" sz="2800" dirty="0"/>
              <a:t> –</a:t>
            </a:r>
            <a:r>
              <a:rPr lang="uk-UA" sz="2800" dirty="0"/>
              <a:t> 1996 р., від 1,5 </a:t>
            </a:r>
            <a:r>
              <a:rPr lang="uk-UA" sz="2800" dirty="0" err="1"/>
              <a:t>Мб</a:t>
            </a:r>
            <a:r>
              <a:rPr lang="uk-UA" sz="2800" dirty="0"/>
              <a:t>/с (</a:t>
            </a:r>
            <a:r>
              <a:rPr lang="fr-CA" sz="2800" dirty="0"/>
              <a:t>Low-Speed) </a:t>
            </a:r>
            <a:r>
              <a:rPr lang="uk-UA" sz="2800" dirty="0"/>
              <a:t>до 12 </a:t>
            </a:r>
            <a:r>
              <a:rPr lang="uk-UA" sz="2800" dirty="0" err="1"/>
              <a:t>Мб</a:t>
            </a:r>
            <a:r>
              <a:rPr lang="uk-UA" sz="2800" dirty="0"/>
              <a:t>/с</a:t>
            </a:r>
            <a:r>
              <a:rPr lang="fr-CA" sz="2800" dirty="0"/>
              <a:t> (Full-Speed)</a:t>
            </a:r>
            <a:endParaRPr lang="uk-UA" sz="2800" dirty="0"/>
          </a:p>
          <a:p>
            <a:r>
              <a:rPr lang="fr-CA" sz="2800" b="1" dirty="0"/>
              <a:t>USB </a:t>
            </a:r>
            <a:r>
              <a:rPr lang="uk-UA" sz="2800" b="1" dirty="0"/>
              <a:t>2</a:t>
            </a:r>
            <a:r>
              <a:rPr lang="fr-CA" sz="2800" dirty="0"/>
              <a:t> –</a:t>
            </a:r>
            <a:r>
              <a:rPr lang="uk-UA" sz="2800" dirty="0"/>
              <a:t> 2000 р., до 480 </a:t>
            </a:r>
            <a:r>
              <a:rPr lang="uk-UA" sz="2800" dirty="0" err="1"/>
              <a:t>Мб</a:t>
            </a:r>
            <a:r>
              <a:rPr lang="uk-UA" sz="2800" dirty="0"/>
              <a:t>/с</a:t>
            </a:r>
          </a:p>
          <a:p>
            <a:r>
              <a:rPr lang="fr-CA" sz="2800" b="1" dirty="0"/>
              <a:t>USB </a:t>
            </a:r>
            <a:r>
              <a:rPr lang="uk-UA" sz="2800" b="1" dirty="0"/>
              <a:t>3</a:t>
            </a:r>
            <a:r>
              <a:rPr lang="fr-CA" sz="2800" dirty="0"/>
              <a:t> –</a:t>
            </a:r>
            <a:r>
              <a:rPr lang="uk-UA" sz="2800" dirty="0"/>
              <a:t> 2008 р., від 5 </a:t>
            </a:r>
            <a:r>
              <a:rPr lang="uk-UA" sz="2800" dirty="0" err="1"/>
              <a:t>Гбіт</a:t>
            </a:r>
            <a:r>
              <a:rPr lang="uk-UA" sz="2800" dirty="0"/>
              <a:t>/с </a:t>
            </a:r>
            <a:br>
              <a:rPr lang="uk-UA" sz="2800" dirty="0"/>
            </a:br>
            <a:r>
              <a:rPr lang="uk-UA" sz="2800" dirty="0"/>
              <a:t>до 20 </a:t>
            </a:r>
            <a:r>
              <a:rPr lang="uk-UA" sz="2800" dirty="0" err="1"/>
              <a:t>Гбіт</a:t>
            </a:r>
            <a:r>
              <a:rPr lang="uk-UA" sz="2800" dirty="0"/>
              <a:t>/с</a:t>
            </a:r>
          </a:p>
          <a:p>
            <a:r>
              <a:rPr lang="uk-UA" sz="2800" dirty="0"/>
              <a:t> </a:t>
            </a: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B4A557-D68D-4FC1-920D-31416D059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089" y="3573016"/>
            <a:ext cx="2566797" cy="29626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33FAF2-03A2-4058-97FF-B959E9EA2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5197685"/>
            <a:ext cx="2339437" cy="11939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F9BCDC-BFF9-4640-9BE5-20AFB2BA0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886" y="1295400"/>
            <a:ext cx="971943" cy="9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35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-132284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altLang="uk-UA" sz="3600" dirty="0"/>
              <a:t>Способи організації обміну даними із зовнішніми пристроями</a:t>
            </a:r>
            <a:endParaRPr lang="uk-UA" alt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F0F7A-2EE2-4932-851E-957D0CB0318A}"/>
              </a:ext>
            </a:extLst>
          </p:cNvPr>
          <p:cNvSpPr txBox="1"/>
          <p:nvPr/>
        </p:nvSpPr>
        <p:spPr>
          <a:xfrm>
            <a:off x="269776" y="2348880"/>
            <a:ext cx="9036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600" dirty="0"/>
              <a:t>Програмно кероване введення-виведення.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600" dirty="0"/>
              <a:t>Використання системи переривань.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600" dirty="0"/>
              <a:t>Прямий доступ до пам’яті. 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C24D07-E41C-4CAB-BB63-A90AB5470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43" y="1247677"/>
            <a:ext cx="1495053" cy="2166166"/>
          </a:xfrm>
          <a:prstGeom prst="rect">
            <a:avLst/>
          </a:prstGeom>
        </p:spPr>
      </p:pic>
      <p:pic>
        <p:nvPicPr>
          <p:cNvPr id="1026" name="Picture 2" descr="Чайник металлический Gusto GT-U-225-KС Украинская вишня со свистком 2.5 л  купить по низкой цене в Киеве, Харькове, Днепр, Одессе, Львове, Украине |  интернет магазин Comfy (Комфи)">
            <a:extLst>
              <a:ext uri="{FF2B5EF4-FFF2-40B4-BE49-F238E27FC236}">
                <a16:creationId xmlns:a16="http://schemas.microsoft.com/office/drawing/2014/main" id="{32925223-CC89-4CB7-8697-1F2FEBD7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09" y="421193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DC3B363-EAE4-4580-8222-86D8C1951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12192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86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-132284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dirty="0"/>
              <a:t>Функції системи переривань</a:t>
            </a:r>
            <a:endParaRPr lang="uk-UA" altLang="uk-UA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F0F7A-2EE2-4932-851E-957D0CB0318A}"/>
              </a:ext>
            </a:extLst>
          </p:cNvPr>
          <p:cNvSpPr txBox="1"/>
          <p:nvPr/>
        </p:nvSpPr>
        <p:spPr>
          <a:xfrm>
            <a:off x="101539" y="2076034"/>
            <a:ext cx="9036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600" dirty="0"/>
              <a:t>виявлення запитів на переривання,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600" dirty="0"/>
              <a:t>виявлення джерел запитів,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600" dirty="0"/>
              <a:t>виявлення </a:t>
            </a:r>
            <a:r>
              <a:rPr lang="uk-UA" sz="3600" dirty="0" err="1"/>
              <a:t>найпріоритетнішого</a:t>
            </a:r>
            <a:r>
              <a:rPr lang="uk-UA" sz="3600" dirty="0"/>
              <a:t> запиту,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600" dirty="0"/>
              <a:t>порівняння його пріоритету з пріоритетом поточної програми,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600" dirty="0"/>
              <a:t>обробка переривання,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600" dirty="0"/>
              <a:t>управління пріоритетами.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6917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-132284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dirty="0"/>
              <a:t>Програмний </a:t>
            </a:r>
            <a:r>
              <a:rPr lang="uk-UA" dirty="0" err="1"/>
              <a:t>полінг</a:t>
            </a:r>
            <a:endParaRPr lang="uk-UA" altLang="uk-UA" sz="5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372204-539F-47E3-A13F-F0739651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6" y="2348880"/>
            <a:ext cx="8749976" cy="3600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13E3EF-D083-4FEC-A2AB-384A71E6A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1" y="3889850"/>
            <a:ext cx="1008111" cy="4032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4E8013-32F2-4519-A497-37FC11B82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810" y="3845420"/>
            <a:ext cx="2952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674" y="70084"/>
            <a:ext cx="8352928" cy="896988"/>
          </a:xfrm>
        </p:spPr>
        <p:txBody>
          <a:bodyPr/>
          <a:lstStyle/>
          <a:p>
            <a:pPr algn="ctr" eaLnBrk="1" hangingPunct="1"/>
            <a:r>
              <a:rPr lang="uk-UA" dirty="0"/>
              <a:t>Апаратний </a:t>
            </a:r>
            <a:r>
              <a:rPr lang="uk-UA" dirty="0" err="1"/>
              <a:t>полінг</a:t>
            </a:r>
            <a:endParaRPr lang="uk-UA" altLang="uk-UA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C117DC-7E51-4A9E-B5A5-289AE5812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7" y="764704"/>
            <a:ext cx="8507845" cy="35007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148C42-26FF-44FA-8850-190C1295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437112"/>
            <a:ext cx="5514772" cy="23168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9E1799-C72A-488F-9911-8EA11D629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270633"/>
            <a:ext cx="864095" cy="3456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018AB0-908A-458E-BEBD-018573715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36" y="2129815"/>
            <a:ext cx="645080" cy="2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098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125" y="764704"/>
            <a:ext cx="8352928" cy="896988"/>
          </a:xfrm>
        </p:spPr>
        <p:txBody>
          <a:bodyPr/>
          <a:lstStyle/>
          <a:p>
            <a:pPr algn="ctr" eaLnBrk="1" hangingPunct="1"/>
            <a:r>
              <a:rPr lang="uk-UA" altLang="uk-UA" sz="4800" dirty="0"/>
              <a:t>Використання контролера пріоритетних переривань</a:t>
            </a:r>
            <a:endParaRPr lang="uk-UA" altLang="uk-UA" sz="5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BF83AE-D079-47D0-9101-A4C79238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48880"/>
            <a:ext cx="8749976" cy="360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710CD2-2682-4BD7-A9E9-224373DE9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1" y="3889850"/>
            <a:ext cx="1008111" cy="4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497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717" y="332656"/>
            <a:ext cx="8352928" cy="896988"/>
          </a:xfrm>
        </p:spPr>
        <p:txBody>
          <a:bodyPr/>
          <a:lstStyle/>
          <a:p>
            <a:pPr algn="ctr" eaLnBrk="1" hangingPunct="1"/>
            <a:r>
              <a:rPr lang="uk-UA" altLang="uk-UA" sz="4800" dirty="0"/>
              <a:t>Реалізація переривань в ПК</a:t>
            </a:r>
            <a:endParaRPr lang="uk-UA" altLang="uk-UA" sz="5400" dirty="0"/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EA48EED3-857F-490C-B746-C1A065364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6893"/>
              </p:ext>
            </p:extLst>
          </p:nvPr>
        </p:nvGraphicFramePr>
        <p:xfrm>
          <a:off x="251521" y="2348880"/>
          <a:ext cx="8640958" cy="3969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487">
                  <a:extLst>
                    <a:ext uri="{9D8B030D-6E8A-4147-A177-3AD203B41FA5}">
                      <a16:colId xmlns:a16="http://schemas.microsoft.com/office/drawing/2014/main" val="2872813871"/>
                    </a:ext>
                  </a:extLst>
                </a:gridCol>
                <a:gridCol w="3630655">
                  <a:extLst>
                    <a:ext uri="{9D8B030D-6E8A-4147-A177-3AD203B41FA5}">
                      <a16:colId xmlns:a16="http://schemas.microsoft.com/office/drawing/2014/main" val="3552753749"/>
                    </a:ext>
                  </a:extLst>
                </a:gridCol>
                <a:gridCol w="1900649">
                  <a:extLst>
                    <a:ext uri="{9D8B030D-6E8A-4147-A177-3AD203B41FA5}">
                      <a16:colId xmlns:a16="http://schemas.microsoft.com/office/drawing/2014/main" val="853280589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626859009"/>
                    </a:ext>
                  </a:extLst>
                </a:gridCol>
              </a:tblGrid>
              <a:tr h="676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Тип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Причина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№ переривання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Пріоритет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75968"/>
                  </a:ext>
                </a:extLst>
              </a:tr>
              <a:tr h="11956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Внутрішні</a:t>
                      </a:r>
                      <a:br>
                        <a:rPr lang="fr-CA" sz="2000" dirty="0">
                          <a:effectLst/>
                        </a:rPr>
                      </a:b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1. Помилка ділення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2. Переривання покрокового виконання (</a:t>
                      </a:r>
                      <a:r>
                        <a:rPr lang="fr-CA" sz="2000" dirty="0">
                          <a:effectLst/>
                        </a:rPr>
                        <a:t>TF</a:t>
                      </a:r>
                      <a:r>
                        <a:rPr lang="ru-RU" sz="2000" dirty="0">
                          <a:effectLst/>
                        </a:rPr>
                        <a:t>=1)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1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4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8364014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Програмні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3. команда </a:t>
                      </a:r>
                      <a:r>
                        <a:rPr lang="en-US" sz="2000" dirty="0">
                          <a:effectLst/>
                        </a:rPr>
                        <a:t>INT</a:t>
                      </a:r>
                      <a:r>
                        <a:rPr lang="ru-RU" sz="2000" dirty="0">
                          <a:effectLst/>
                        </a:rPr>
                        <a:t>3</a:t>
                      </a:r>
                      <a:endParaRPr lang="uk-UA" sz="2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4. команда </a:t>
                      </a:r>
                      <a:r>
                        <a:rPr lang="en-US" sz="2000" dirty="0">
                          <a:effectLst/>
                        </a:rPr>
                        <a:t>INTO (OF=1)</a:t>
                      </a:r>
                      <a:endParaRPr lang="uk-UA" sz="2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5. команда </a:t>
                      </a:r>
                      <a:r>
                        <a:rPr lang="en-US" sz="2000" dirty="0">
                          <a:effectLst/>
                        </a:rPr>
                        <a:t>INT n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dirty="0">
                          <a:effectLst/>
                        </a:rPr>
                        <a:t>3</a:t>
                      </a:r>
                      <a:endParaRPr lang="uk-UA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dirty="0">
                          <a:effectLst/>
                        </a:rPr>
                        <a:t>4</a:t>
                      </a:r>
                      <a:endParaRPr lang="uk-UA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dirty="0">
                          <a:effectLst/>
                        </a:rPr>
                        <a:t>0 - 255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>
                          <a:effectLst/>
                        </a:rPr>
                        <a:t>1</a:t>
                      </a:r>
                      <a:endParaRPr lang="uk-UA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>
                          <a:effectLst/>
                        </a:rPr>
                        <a:t>1</a:t>
                      </a:r>
                      <a:endParaRPr lang="uk-UA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>
                          <a:effectLst/>
                        </a:rPr>
                        <a:t>1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3551242"/>
                  </a:ext>
                </a:extLst>
              </a:tr>
              <a:tr h="873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Апаратні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dirty="0">
                          <a:effectLst/>
                        </a:rPr>
                        <a:t>6. </a:t>
                      </a:r>
                      <a:r>
                        <a:rPr lang="ru-RU" sz="2000" dirty="0" err="1">
                          <a:effectLst/>
                        </a:rPr>
                        <a:t>вхід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fr-CA" sz="2000" dirty="0">
                          <a:effectLst/>
                        </a:rPr>
                        <a:t>NMI </a:t>
                      </a:r>
                      <a:r>
                        <a:rPr lang="uk-UA" sz="2000" dirty="0">
                          <a:effectLst/>
                        </a:rPr>
                        <a:t>= 0→1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7. вхід </a:t>
                      </a:r>
                      <a:r>
                        <a:rPr lang="fr-CA" sz="2000" dirty="0">
                          <a:effectLst/>
                        </a:rPr>
                        <a:t>INTR = 1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dirty="0">
                          <a:effectLst/>
                        </a:rPr>
                        <a:t>2</a:t>
                      </a:r>
                      <a:endParaRPr lang="uk-UA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dirty="0">
                          <a:effectLst/>
                        </a:rPr>
                        <a:t>0 - 255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dirty="0">
                          <a:effectLst/>
                        </a:rPr>
                        <a:t>2</a:t>
                      </a:r>
                      <a:endParaRPr lang="uk-UA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dirty="0">
                          <a:effectLst/>
                        </a:rPr>
                        <a:t>3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7815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5394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-99392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sz="3600" dirty="0"/>
              <a:t>Контролер пріоритетних переривань </a:t>
            </a:r>
            <a:r>
              <a:rPr lang="fr-CA" sz="3600" dirty="0"/>
              <a:t>Intel </a:t>
            </a:r>
            <a:r>
              <a:rPr lang="uk-UA" sz="3600" dirty="0"/>
              <a:t>8259А</a:t>
            </a:r>
            <a:r>
              <a:rPr lang="fr-CA" sz="3600" dirty="0"/>
              <a:t> (</a:t>
            </a:r>
            <a:r>
              <a:rPr lang="ru-RU" sz="3600" dirty="0"/>
              <a:t>К1810ВН59А)</a:t>
            </a:r>
            <a:endParaRPr lang="uk-UA" altLang="uk-UA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A0B57-0CB7-40CA-94EC-A596DD28D301}"/>
              </a:ext>
            </a:extLst>
          </p:cNvPr>
          <p:cNvSpPr txBox="1"/>
          <p:nvPr/>
        </p:nvSpPr>
        <p:spPr>
          <a:xfrm>
            <a:off x="17748" y="1988840"/>
            <a:ext cx="9108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Реалізує такі дисципліни обслуговування переривань: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/>
              <a:t>режим повної вкладеності;</a:t>
            </a:r>
            <a:br>
              <a:rPr lang="fr-CA" sz="2800" dirty="0"/>
            </a:br>
            <a:endParaRPr lang="uk-UA" sz="2800" dirty="0"/>
          </a:p>
          <a:p>
            <a:pPr marL="514350" indent="-514350">
              <a:buFont typeface="+mj-lt"/>
              <a:buAutoNum type="arabicPeriod"/>
            </a:pPr>
            <a:r>
              <a:rPr lang="uk-UA" sz="2800" dirty="0"/>
              <a:t>круговий (циклічний) пріоритет: після обслуговування переривання йому надається найнижчий пріоритет;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/>
              <a:t>адресований круговий пріоритет: дно пріоритету можна переносити;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/>
              <a:t>режим опитування: мікропроцесор звертається до регістрів контролера і може виконувати його функції програмним чином.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09DC44-62FD-42DB-AF96-854B7367F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456892"/>
            <a:ext cx="1944216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618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-387424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sz="3600" dirty="0"/>
              <a:t>Контролер пріоритетних переривань </a:t>
            </a:r>
            <a:r>
              <a:rPr lang="fr-CA" sz="3600" dirty="0"/>
              <a:t>Intel </a:t>
            </a:r>
            <a:r>
              <a:rPr lang="uk-UA" sz="3600" dirty="0"/>
              <a:t>8259А</a:t>
            </a:r>
            <a:r>
              <a:rPr lang="fr-CA" sz="3600" dirty="0"/>
              <a:t> (</a:t>
            </a:r>
            <a:r>
              <a:rPr lang="ru-RU" sz="3600" dirty="0"/>
              <a:t>К1810ВН59А)</a:t>
            </a:r>
            <a:endParaRPr lang="uk-UA" altLang="uk-UA" sz="4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97D782-84EE-4A9B-B870-286B97F91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05104" y="437969"/>
            <a:ext cx="5622024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689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-731044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sz="4000" dirty="0"/>
              <a:t>Використання кількох контролерів</a:t>
            </a:r>
            <a:endParaRPr lang="uk-UA" altLang="uk-UA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D6551D-5709-4CA0-9415-1E238E297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6675" y="-558442"/>
            <a:ext cx="5760638" cy="883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9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CCFA7516-682C-423F-BEBC-88C77B85D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-1035050"/>
            <a:ext cx="9001125" cy="1462088"/>
          </a:xfrm>
        </p:spPr>
        <p:txBody>
          <a:bodyPr/>
          <a:lstStyle/>
          <a:p>
            <a:pPr eaLnBrk="1" hangingPunct="1"/>
            <a:r>
              <a:rPr lang="uk-UA" altLang="uk-UA" sz="2400"/>
              <a:t>Формування сигналів шин адреси, даних і управління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185857DC-58AA-405D-910B-BD0350D20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1889125"/>
            <a:ext cx="9001125" cy="496887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br>
              <a:rPr lang="en-US" altLang="uk-UA" sz="2800" dirty="0">
                <a:solidFill>
                  <a:srgbClr val="0070C0"/>
                </a:solidFill>
              </a:rPr>
            </a:br>
            <a:endParaRPr lang="uk-UA" altLang="uk-UA" sz="2000" dirty="0"/>
          </a:p>
          <a:p>
            <a:pPr lvl="1" eaLnBrk="1" hangingPunct="1">
              <a:defRPr/>
            </a:pPr>
            <a:endParaRPr lang="uk-UA" altLang="uk-UA" sz="2000" dirty="0"/>
          </a:p>
          <a:p>
            <a:pPr lvl="1" eaLnBrk="1" hangingPunct="1">
              <a:defRPr/>
            </a:pPr>
            <a:endParaRPr lang="en-US" altLang="uk-UA" sz="2000" dirty="0"/>
          </a:p>
          <a:p>
            <a:pPr lvl="1" eaLnBrk="1" hangingPunct="1">
              <a:defRPr/>
            </a:pPr>
            <a:endParaRPr lang="ru-RU" altLang="uk-UA" sz="2000" dirty="0"/>
          </a:p>
          <a:p>
            <a:pPr lvl="1" eaLnBrk="1" hangingPunct="1">
              <a:defRPr/>
            </a:pPr>
            <a:endParaRPr lang="en-US" altLang="uk-UA" sz="2000" dirty="0"/>
          </a:p>
          <a:p>
            <a:pPr eaLnBrk="1" hangingPunct="1">
              <a:defRPr/>
            </a:pPr>
            <a:endParaRPr lang="uk-UA" altLang="uk-UA" dirty="0"/>
          </a:p>
        </p:txBody>
      </p:sp>
      <p:pic>
        <p:nvPicPr>
          <p:cNvPr id="11268" name="Рисунок 2">
            <a:extLst>
              <a:ext uri="{FF2B5EF4-FFF2-40B4-BE49-F238E27FC236}">
                <a16:creationId xmlns:a16="http://schemas.microsoft.com/office/drawing/2014/main" id="{AE42679F-4365-4715-8041-12D6144F0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9775"/>
            <a:ext cx="9148763" cy="1015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sz="4000" dirty="0"/>
              <a:t>Якщо не підключати контролер?</a:t>
            </a:r>
            <a:endParaRPr lang="uk-UA" altLang="uk-UA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A2029-6BBA-472F-87A5-B132AFF058C7}"/>
              </a:ext>
            </a:extLst>
          </p:cNvPr>
          <p:cNvSpPr txBox="1"/>
          <p:nvPr/>
        </p:nvSpPr>
        <p:spPr>
          <a:xfrm>
            <a:off x="467544" y="1988840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То по другому сигналу </a:t>
            </a:r>
            <a:r>
              <a:rPr lang="fr-CA" sz="2800" dirty="0"/>
              <a:t>INTA</a:t>
            </a:r>
            <a:r>
              <a:rPr lang="uk-UA" sz="2800" dirty="0"/>
              <a:t> видавати номер переривання в шину даних буде нікому. Мікропроцесор не знає підключили до нього КПП чи ні. Відсутність даних у шині він сприймає як набір одиниць – 0</a:t>
            </a:r>
            <a:r>
              <a:rPr lang="fr-CA" sz="2800" dirty="0" err="1"/>
              <a:t>FFh</a:t>
            </a:r>
            <a:r>
              <a:rPr lang="fr-CA" sz="2800" dirty="0"/>
              <a:t> = 255</a:t>
            </a:r>
            <a:r>
              <a:rPr lang="uk-UA" sz="2800" dirty="0"/>
              <a:t>. </a:t>
            </a:r>
            <a:br>
              <a:rPr lang="uk-UA" sz="2800" dirty="0"/>
            </a:br>
            <a:r>
              <a:rPr lang="uk-UA" sz="2800" dirty="0"/>
              <a:t>Тобто мікропроцесор сприйматиме це як переривання номер 255.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6803909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947" y="260648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sz="4000" dirty="0"/>
              <a:t>Формати і адресація внутрішніх регістрів</a:t>
            </a:r>
            <a:endParaRPr lang="uk-UA" altLang="uk-UA" sz="4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9CB9D9-D924-45A9-AACB-FAA86CB4D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34728"/>
            <a:ext cx="4823414" cy="499494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DA8802B-F79A-4BCC-956F-6AA9A1002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333" y="1675519"/>
            <a:ext cx="3295147" cy="51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869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sz="4000" dirty="0"/>
              <a:t>Формати внутрішніх регістрів</a:t>
            </a:r>
            <a:endParaRPr lang="uk-UA" altLang="uk-UA" sz="4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0CF31E-56AF-49A9-987F-E753657EB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700808"/>
            <a:ext cx="5522199" cy="46085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731CA8-1433-4173-A770-D1C918D54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498" y="2708920"/>
            <a:ext cx="3958502" cy="17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506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sz="4000" dirty="0"/>
              <a:t>Приклад реалізації апаратних переривань.</a:t>
            </a:r>
            <a:endParaRPr lang="uk-UA" altLang="uk-UA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82696-4416-4056-AA70-5F756CF34301}"/>
              </a:ext>
            </a:extLst>
          </p:cNvPr>
          <p:cNvSpPr txBox="1"/>
          <p:nvPr/>
        </p:nvSpPr>
        <p:spPr>
          <a:xfrm>
            <a:off x="251520" y="1982445"/>
            <a:ext cx="835292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Для програмної реалізації функцій годинника підключимо до входу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NMI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 генератор з частотою 1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</a:rPr>
              <a:t>Гц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fr-CA" sz="2000" dirty="0"/>
              <a:t>.DATA</a:t>
            </a:r>
          </a:p>
          <a:p>
            <a:r>
              <a:rPr lang="fr-CA" sz="2000" dirty="0"/>
              <a:t>HOUR DB ?</a:t>
            </a:r>
          </a:p>
          <a:p>
            <a:r>
              <a:rPr lang="fr-CA" sz="2000" dirty="0"/>
              <a:t>MIN DB ?</a:t>
            </a:r>
          </a:p>
          <a:p>
            <a:r>
              <a:rPr lang="fr-CA" sz="2000" dirty="0"/>
              <a:t>SEC DB ?</a:t>
            </a:r>
          </a:p>
          <a:p>
            <a:endParaRPr lang="ru-RU" sz="2000" dirty="0"/>
          </a:p>
          <a:p>
            <a:r>
              <a:rPr lang="fr-CA" sz="2000" dirty="0"/>
              <a:t>.CODE</a:t>
            </a:r>
          </a:p>
          <a:p>
            <a:r>
              <a:rPr lang="fr-CA" sz="2000" dirty="0"/>
              <a:t>; </a:t>
            </a:r>
            <a:r>
              <a:rPr lang="ru-RU" sz="2000" dirty="0" err="1"/>
              <a:t>Налаштування</a:t>
            </a:r>
            <a:r>
              <a:rPr lang="ru-RU" sz="2000" dirty="0"/>
              <a:t> вектора</a:t>
            </a:r>
            <a:br>
              <a:rPr lang="ru-RU" sz="2000" dirty="0"/>
            </a:br>
            <a:r>
              <a:rPr lang="ru-RU" sz="2000" dirty="0"/>
              <a:t>; 2-го </a:t>
            </a:r>
            <a:r>
              <a:rPr lang="ru-RU" sz="2000" dirty="0" err="1"/>
              <a:t>переривання</a:t>
            </a:r>
            <a:endParaRPr lang="fr-CA" sz="2000" dirty="0"/>
          </a:p>
          <a:p>
            <a:r>
              <a:rPr lang="fr-CA" sz="2000" dirty="0"/>
              <a:t>LEA AX,CLOCK</a:t>
            </a:r>
          </a:p>
          <a:p>
            <a:r>
              <a:rPr lang="fr-CA" sz="2000" dirty="0"/>
              <a:t>MOV BX,8</a:t>
            </a:r>
          </a:p>
          <a:p>
            <a:r>
              <a:rPr lang="fr-CA" sz="2000" dirty="0"/>
              <a:t>MOV [BX],AX</a:t>
            </a:r>
          </a:p>
          <a:p>
            <a:r>
              <a:rPr lang="fr-CA" sz="2000" dirty="0"/>
              <a:t>MOV AX,CS</a:t>
            </a:r>
          </a:p>
          <a:p>
            <a:r>
              <a:rPr lang="fr-CA" sz="2000" dirty="0"/>
              <a:t>MOV [BX+2],AX</a:t>
            </a:r>
          </a:p>
          <a:p>
            <a:endParaRPr lang="uk-UA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2958B-9ED6-48BC-99AC-3A6BAC7AD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219" y="1196752"/>
            <a:ext cx="1676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08129C-C5F3-4DD6-89D3-92979B423747}"/>
              </a:ext>
            </a:extLst>
          </p:cNvPr>
          <p:cNvSpPr txBox="1"/>
          <p:nvPr/>
        </p:nvSpPr>
        <p:spPr>
          <a:xfrm>
            <a:off x="3491880" y="2708920"/>
            <a:ext cx="2448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CLOCK:	PUSH AX</a:t>
            </a:r>
          </a:p>
          <a:p>
            <a:r>
              <a:rPr lang="en-US" dirty="0"/>
              <a:t>	MOV AL,SEC</a:t>
            </a:r>
          </a:p>
          <a:p>
            <a:r>
              <a:rPr lang="en-US" dirty="0"/>
              <a:t>	ADD AL,1</a:t>
            </a:r>
          </a:p>
          <a:p>
            <a:r>
              <a:rPr lang="en-US" dirty="0"/>
              <a:t>	DAA</a:t>
            </a:r>
          </a:p>
          <a:p>
            <a:r>
              <a:rPr lang="en-US" dirty="0"/>
              <a:t>	CMP AL,60H</a:t>
            </a:r>
          </a:p>
          <a:p>
            <a:r>
              <a:rPr lang="en-US" dirty="0"/>
              <a:t>	MOV SEC,AL</a:t>
            </a:r>
          </a:p>
          <a:p>
            <a:r>
              <a:rPr lang="en-US" dirty="0"/>
              <a:t>	JL EXIT</a:t>
            </a:r>
          </a:p>
          <a:p>
            <a:r>
              <a:rPr lang="en-US" dirty="0"/>
              <a:t>	MOV AL,0</a:t>
            </a:r>
          </a:p>
          <a:p>
            <a:r>
              <a:rPr lang="en-US" dirty="0"/>
              <a:t>	MOV SEC,AL</a:t>
            </a:r>
          </a:p>
          <a:p>
            <a:r>
              <a:rPr lang="en-US" dirty="0"/>
              <a:t>	MOV AL,MIN</a:t>
            </a:r>
          </a:p>
          <a:p>
            <a:r>
              <a:rPr lang="en-US" dirty="0"/>
              <a:t>	ADD AL,1</a:t>
            </a:r>
          </a:p>
          <a:p>
            <a:r>
              <a:rPr lang="en-US" dirty="0"/>
              <a:t>	DAA</a:t>
            </a:r>
          </a:p>
          <a:p>
            <a:r>
              <a:rPr lang="en-US" dirty="0"/>
              <a:t>	CMP AL,60H</a:t>
            </a:r>
          </a:p>
          <a:p>
            <a:r>
              <a:rPr lang="en-US" dirty="0"/>
              <a:t>	MOV MIN,AL</a:t>
            </a:r>
          </a:p>
          <a:p>
            <a:r>
              <a:rPr lang="en-US" dirty="0"/>
              <a:t>	JL EXIT</a:t>
            </a:r>
          </a:p>
          <a:p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28163-9CEA-400B-8C10-BEBB06F1EC43}"/>
              </a:ext>
            </a:extLst>
          </p:cNvPr>
          <p:cNvSpPr txBox="1"/>
          <p:nvPr/>
        </p:nvSpPr>
        <p:spPr>
          <a:xfrm>
            <a:off x="5948579" y="2780928"/>
            <a:ext cx="28594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MOV AL,0</a:t>
            </a:r>
          </a:p>
          <a:p>
            <a:r>
              <a:rPr lang="en-US" dirty="0"/>
              <a:t>	MOV MIN,AL</a:t>
            </a:r>
          </a:p>
          <a:p>
            <a:r>
              <a:rPr lang="en-US" dirty="0"/>
              <a:t>	MOV AL,HOUR </a:t>
            </a:r>
          </a:p>
          <a:p>
            <a:r>
              <a:rPr lang="en-US" dirty="0"/>
              <a:t>	ADD AL,1</a:t>
            </a:r>
          </a:p>
          <a:p>
            <a:r>
              <a:rPr lang="en-US" dirty="0"/>
              <a:t>	DAA</a:t>
            </a:r>
          </a:p>
          <a:p>
            <a:r>
              <a:rPr lang="en-US" dirty="0"/>
              <a:t>	CMP AL,24H</a:t>
            </a:r>
          </a:p>
          <a:p>
            <a:r>
              <a:rPr lang="en-US" dirty="0"/>
              <a:t>	MOV HOUR,AL</a:t>
            </a:r>
          </a:p>
          <a:p>
            <a:r>
              <a:rPr lang="en-US" dirty="0"/>
              <a:t>	JL EXIT</a:t>
            </a:r>
          </a:p>
          <a:p>
            <a:r>
              <a:rPr lang="en-US" dirty="0"/>
              <a:t>	MOV AL,0</a:t>
            </a:r>
          </a:p>
          <a:p>
            <a:r>
              <a:rPr lang="en-US" dirty="0"/>
              <a:t>	MOV HOUR,AL</a:t>
            </a:r>
          </a:p>
          <a:p>
            <a:r>
              <a:rPr lang="en-US" dirty="0"/>
              <a:t>EXIT:	POP AX</a:t>
            </a:r>
          </a:p>
          <a:p>
            <a:r>
              <a:rPr lang="en-US" dirty="0"/>
              <a:t>	IRET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26868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sz="4000" dirty="0"/>
              <a:t>Поняття про конвеєрну обробку даних та її застосування в МП</a:t>
            </a:r>
            <a:endParaRPr lang="uk-UA" altLang="uk-UA" sz="4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1B26E9F-F414-4368-A283-E7D8F06AB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43" y="2060848"/>
            <a:ext cx="6361514" cy="185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B82696-4416-4056-AA70-5F756CF34301}"/>
              </a:ext>
            </a:extLst>
          </p:cNvPr>
          <p:cNvSpPr txBox="1"/>
          <p:nvPr/>
        </p:nvSpPr>
        <p:spPr>
          <a:xfrm>
            <a:off x="1368719" y="4149080"/>
            <a:ext cx="75957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IF</a:t>
            </a:r>
            <a:r>
              <a:rPr lang="uk-UA" sz="3200" dirty="0"/>
              <a:t> –</a:t>
            </a:r>
            <a:r>
              <a:rPr lang="fr-CA" sz="3200" dirty="0"/>
              <a:t> </a:t>
            </a:r>
            <a:r>
              <a:rPr lang="uk-UA" sz="3200" dirty="0"/>
              <a:t>зчитування команди,</a:t>
            </a:r>
            <a:endParaRPr lang="fr-CA" sz="3200" dirty="0"/>
          </a:p>
          <a:p>
            <a:r>
              <a:rPr lang="fr-CA" sz="3200" dirty="0"/>
              <a:t>ID – </a:t>
            </a:r>
            <a:r>
              <a:rPr lang="uk-UA" sz="3200" dirty="0"/>
              <a:t>розшифровка команди,</a:t>
            </a:r>
            <a:endParaRPr lang="fr-CA" sz="3200" dirty="0"/>
          </a:p>
          <a:p>
            <a:r>
              <a:rPr lang="fr-CA" sz="3200" dirty="0"/>
              <a:t>EX –</a:t>
            </a:r>
            <a:r>
              <a:rPr lang="uk-UA" sz="3200" dirty="0"/>
              <a:t> виконання команди,</a:t>
            </a:r>
            <a:endParaRPr lang="fr-CA" sz="3200" dirty="0"/>
          </a:p>
          <a:p>
            <a:r>
              <a:rPr lang="fr-CA" sz="3200" dirty="0"/>
              <a:t>MEM –</a:t>
            </a:r>
            <a:r>
              <a:rPr lang="uk-UA" sz="3200" dirty="0"/>
              <a:t> звернення до пам’яті,</a:t>
            </a:r>
            <a:endParaRPr lang="fr-CA" sz="3200" dirty="0"/>
          </a:p>
          <a:p>
            <a:r>
              <a:rPr lang="fr-CA" sz="3200" dirty="0"/>
              <a:t>WB – </a:t>
            </a:r>
            <a:r>
              <a:rPr lang="uk-UA" sz="3200" dirty="0"/>
              <a:t> запис в регістр.</a:t>
            </a:r>
          </a:p>
        </p:txBody>
      </p:sp>
    </p:spTree>
    <p:extLst>
      <p:ext uri="{BB962C8B-B14F-4D97-AF65-F5344CB8AC3E}">
        <p14:creationId xmlns:p14="http://schemas.microsoft.com/office/powerpoint/2010/main" val="37027998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30896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sz="4000" dirty="0"/>
              <a:t>Два рівні конвеєризації в МП 8086</a:t>
            </a:r>
            <a:endParaRPr lang="uk-UA" altLang="uk-UA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82696-4416-4056-AA70-5F756CF34301}"/>
              </a:ext>
            </a:extLst>
          </p:cNvPr>
          <p:cNvSpPr txBox="1"/>
          <p:nvPr/>
        </p:nvSpPr>
        <p:spPr>
          <a:xfrm>
            <a:off x="323528" y="1988840"/>
            <a:ext cx="7595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IF</a:t>
            </a:r>
            <a:r>
              <a:rPr lang="uk-UA" sz="3200" dirty="0"/>
              <a:t> –</a:t>
            </a:r>
            <a:r>
              <a:rPr lang="fr-CA" sz="3200" dirty="0"/>
              <a:t> </a:t>
            </a:r>
            <a:r>
              <a:rPr lang="uk-UA" sz="3200" dirty="0"/>
              <a:t>зчитування команди,</a:t>
            </a:r>
            <a:endParaRPr lang="fr-CA" sz="3200" dirty="0"/>
          </a:p>
          <a:p>
            <a:r>
              <a:rPr lang="fr-CA" sz="3200" dirty="0"/>
              <a:t>EX –</a:t>
            </a:r>
            <a:r>
              <a:rPr lang="uk-UA" sz="3200" dirty="0"/>
              <a:t> виконання команди</a:t>
            </a:r>
            <a:r>
              <a:rPr lang="fr-CA" sz="32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A7F5E2-957A-4C40-9259-5CCE432E3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84984"/>
            <a:ext cx="8280606" cy="2376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6268AC-2374-4C0A-BA9E-55D880B3B9C1}"/>
              </a:ext>
            </a:extLst>
          </p:cNvPr>
          <p:cNvSpPr txBox="1"/>
          <p:nvPr/>
        </p:nvSpPr>
        <p:spPr>
          <a:xfrm>
            <a:off x="342409" y="56612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Але й при використанні випереджувального зчитування команд системна шина виявляється зайнятою тільки впродовж 20%-50% часу. Що робити?</a:t>
            </a:r>
          </a:p>
        </p:txBody>
      </p:sp>
    </p:spTree>
    <p:extLst>
      <p:ext uri="{BB962C8B-B14F-4D97-AF65-F5344CB8AC3E}">
        <p14:creationId xmlns:p14="http://schemas.microsoft.com/office/powerpoint/2010/main" val="21234202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sz="4000" dirty="0"/>
              <a:t>Багатопроцесорні й багатоядерні архітектури</a:t>
            </a:r>
            <a:endParaRPr lang="uk-UA" altLang="uk-UA" sz="4800" dirty="0"/>
          </a:p>
        </p:txBody>
      </p:sp>
      <p:pic>
        <p:nvPicPr>
          <p:cNvPr id="3" name="Рисунок 10">
            <a:extLst>
              <a:ext uri="{FF2B5EF4-FFF2-40B4-BE49-F238E27FC236}">
                <a16:creationId xmlns:a16="http://schemas.microsoft.com/office/drawing/2014/main" id="{52E879B6-1300-4D74-9484-E527C814A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8536"/>
            <a:ext cx="6300192" cy="14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83845-0B48-4377-B575-BB0AA64C6688}"/>
              </a:ext>
            </a:extLst>
          </p:cNvPr>
          <p:cNvSpPr txBox="1"/>
          <p:nvPr/>
        </p:nvSpPr>
        <p:spPr>
          <a:xfrm>
            <a:off x="6675797" y="260353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Шина зайнята тільки 20%-50% часу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CE459-0B51-468F-BF49-CE25AC4C23AE}"/>
              </a:ext>
            </a:extLst>
          </p:cNvPr>
          <p:cNvSpPr txBox="1"/>
          <p:nvPr/>
        </p:nvSpPr>
        <p:spPr>
          <a:xfrm>
            <a:off x="971600" y="389895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Сильнозв’язана</a:t>
            </a:r>
            <a:r>
              <a:rPr lang="uk-UA" dirty="0"/>
              <a:t> багатопроцесорна конфігурація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7A3304-AFCC-4DF7-B01A-076757BA072A}"/>
              </a:ext>
            </a:extLst>
          </p:cNvPr>
          <p:cNvSpPr txBox="1"/>
          <p:nvPr/>
        </p:nvSpPr>
        <p:spPr>
          <a:xfrm>
            <a:off x="1331640" y="183553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Однопроцесорна</a:t>
            </a:r>
            <a:r>
              <a:rPr lang="uk-UA" dirty="0"/>
              <a:t> конфігурація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843279-09BA-4A10-BCF6-030609876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960" y="4578077"/>
            <a:ext cx="685800" cy="2190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4E392D-11BD-4173-A054-715399E30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293096"/>
            <a:ext cx="685800" cy="2190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4AEDE5-C1E6-45BC-B8F2-83007388C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2" y="4221088"/>
            <a:ext cx="8748464" cy="25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070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altLang="uk-UA" sz="4000" dirty="0"/>
              <a:t>Огляд команд співпроцесора</a:t>
            </a:r>
            <a:br>
              <a:rPr lang="uk-UA" altLang="uk-UA" sz="4000" dirty="0"/>
            </a:br>
            <a:r>
              <a:rPr lang="uk-UA" sz="3600" dirty="0"/>
              <a:t>(див. </a:t>
            </a:r>
            <a:r>
              <a:rPr lang="en-US" sz="3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https://prog-cpp.ru/asm-coprocessor-command/</a:t>
            </a:r>
            <a:r>
              <a:rPr lang="uk-UA" sz="3600" dirty="0"/>
              <a:t>)</a:t>
            </a:r>
            <a:endParaRPr lang="uk-UA" altLang="uk-UA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39202-F253-472C-9E88-B0B0AE8FABA8}"/>
              </a:ext>
            </a:extLst>
          </p:cNvPr>
          <p:cNvSpPr txBox="1"/>
          <p:nvPr/>
        </p:nvSpPr>
        <p:spPr>
          <a:xfrm>
            <a:off x="107504" y="1988840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Співпроцесор має </a:t>
            </a:r>
            <a:r>
              <a:rPr lang="uk-UA" sz="2800" dirty="0" err="1"/>
              <a:t>стекову</a:t>
            </a:r>
            <a:r>
              <a:rPr lang="uk-UA" sz="2800" dirty="0"/>
              <a:t> архітектуру</a:t>
            </a:r>
            <a:r>
              <a:rPr lang="en-US" sz="2800" dirty="0"/>
              <a:t>: ST(0), ST(1)</a:t>
            </a:r>
            <a:r>
              <a:rPr lang="ru-RU" sz="2800" dirty="0"/>
              <a:t>, </a:t>
            </a:r>
            <a:r>
              <a:rPr lang="en-US" sz="2800" dirty="0"/>
              <a:t>..</a:t>
            </a:r>
            <a:r>
              <a:rPr lang="uk-UA" sz="2800" dirty="0"/>
              <a:t>.,</a:t>
            </a:r>
            <a:r>
              <a:rPr lang="en-US" sz="2800" dirty="0"/>
              <a:t> ST(</a:t>
            </a:r>
            <a:r>
              <a:rPr lang="ru-RU" sz="2800" dirty="0"/>
              <a:t>7</a:t>
            </a:r>
            <a:r>
              <a:rPr lang="en-US" sz="2800" dirty="0"/>
              <a:t>)</a:t>
            </a:r>
            <a:r>
              <a:rPr lang="ru-RU" sz="2800" dirty="0"/>
              <a:t>. </a:t>
            </a:r>
            <a:r>
              <a:rPr lang="ru-RU" sz="2800" dirty="0" err="1"/>
              <a:t>Кожний</a:t>
            </a:r>
            <a:r>
              <a:rPr lang="ru-RU" sz="2800" dirty="0"/>
              <a:t> </a:t>
            </a:r>
            <a:r>
              <a:rPr lang="ru-RU" sz="2800" dirty="0" err="1"/>
              <a:t>рівень</a:t>
            </a:r>
            <a:r>
              <a:rPr lang="en-US" sz="2800" dirty="0"/>
              <a:t> -</a:t>
            </a:r>
            <a:r>
              <a:rPr lang="ru-RU" sz="2800" dirty="0"/>
              <a:t> 80 </a:t>
            </a:r>
            <a:r>
              <a:rPr lang="ru-RU" sz="2800" dirty="0" err="1"/>
              <a:t>бітів</a:t>
            </a:r>
            <a:r>
              <a:rPr lang="ru-RU" sz="2800" dirty="0"/>
              <a:t>.</a:t>
            </a:r>
            <a:endParaRPr lang="uk-U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Мнемоніка команд співпроцесора починається з літери </a:t>
            </a:r>
            <a:r>
              <a:rPr lang="fr-CA" sz="2800" dirty="0"/>
              <a:t>F</a:t>
            </a:r>
            <a:r>
              <a:rPr lang="uk-UA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Обробляє дані таких типів: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800" dirty="0"/>
              <a:t>цілі двійкові числа (друга літера І),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800" dirty="0"/>
              <a:t>цілі десяткові числа (друга літера В),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800" dirty="0"/>
              <a:t>дійсні числа з плаваючою комою.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Остання літера Р – дані видаляються зі стеку.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Остання або передостання літера </a:t>
            </a:r>
            <a:r>
              <a:rPr lang="fr-CA" sz="2800" dirty="0"/>
              <a:t>R</a:t>
            </a:r>
            <a:r>
              <a:rPr lang="uk-UA" sz="2800" dirty="0"/>
              <a:t> – дані</a:t>
            </a:r>
            <a:r>
              <a:rPr lang="fr-CA" sz="2800" dirty="0"/>
              <a:t> </a:t>
            </a:r>
            <a:r>
              <a:rPr lang="ru-RU" sz="2800" dirty="0" err="1"/>
              <a:t>вказані</a:t>
            </a:r>
            <a:r>
              <a:rPr lang="ru-RU" sz="2800" dirty="0"/>
              <a:t> у </a:t>
            </a:r>
            <a:r>
              <a:rPr lang="ru-RU" sz="2800" dirty="0" err="1"/>
              <a:t>зворотньому</a:t>
            </a:r>
            <a:r>
              <a:rPr lang="ru-RU" sz="2800" dirty="0"/>
              <a:t> порядку, 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fr-CA" sz="2800" dirty="0"/>
              <a:t>FSUB i FSUBR.</a:t>
            </a:r>
            <a:endParaRPr lang="uk-U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9173595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-731044"/>
            <a:ext cx="8352928" cy="1462088"/>
          </a:xfrm>
        </p:spPr>
        <p:txBody>
          <a:bodyPr/>
          <a:lstStyle/>
          <a:p>
            <a:pPr algn="ctr" eaLnBrk="1" hangingPunct="1"/>
            <a:r>
              <a:rPr lang="ru-RU" altLang="uk-UA" sz="4000" dirty="0" err="1"/>
              <a:t>Команди</a:t>
            </a:r>
            <a:r>
              <a:rPr lang="ru-RU" altLang="uk-UA" sz="4000" dirty="0"/>
              <a:t> </a:t>
            </a:r>
            <a:r>
              <a:rPr lang="ru-RU" altLang="uk-UA" sz="4000" dirty="0" err="1"/>
              <a:t>передачі</a:t>
            </a:r>
            <a:r>
              <a:rPr lang="ru-RU" altLang="uk-UA" sz="4000" dirty="0"/>
              <a:t> </a:t>
            </a:r>
            <a:r>
              <a:rPr lang="ru-RU" altLang="uk-UA" sz="4000" dirty="0" err="1"/>
              <a:t>даних</a:t>
            </a:r>
            <a:endParaRPr lang="uk-UA" altLang="uk-UA" sz="4800" dirty="0"/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55104CDE-A1AC-4262-ADE8-8FE7CF70D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390630"/>
              </p:ext>
            </p:extLst>
          </p:nvPr>
        </p:nvGraphicFramePr>
        <p:xfrm>
          <a:off x="179512" y="731044"/>
          <a:ext cx="8712968" cy="5794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759313311"/>
                    </a:ext>
                  </a:extLst>
                </a:gridCol>
                <a:gridCol w="1244589">
                  <a:extLst>
                    <a:ext uri="{9D8B030D-6E8A-4147-A177-3AD203B41FA5}">
                      <a16:colId xmlns:a16="http://schemas.microsoft.com/office/drawing/2014/main" val="3770031137"/>
                    </a:ext>
                  </a:extLst>
                </a:gridCol>
                <a:gridCol w="2767253">
                  <a:extLst>
                    <a:ext uri="{9D8B030D-6E8A-4147-A177-3AD203B41FA5}">
                      <a16:colId xmlns:a16="http://schemas.microsoft.com/office/drawing/2014/main" val="1638445322"/>
                    </a:ext>
                  </a:extLst>
                </a:gridCol>
                <a:gridCol w="3909038">
                  <a:extLst>
                    <a:ext uri="{9D8B030D-6E8A-4147-A177-3AD203B41FA5}">
                      <a16:colId xmlns:a16="http://schemas.microsoft.com/office/drawing/2014/main" val="1477655147"/>
                    </a:ext>
                  </a:extLst>
                </a:gridCol>
              </a:tblGrid>
              <a:tr h="499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Команда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Операнди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Пояснення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Опис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4152971324"/>
                  </a:ext>
                </a:extLst>
              </a:tr>
              <a:tr h="30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FLD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src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TOP</a:t>
                      </a:r>
                      <a:r>
                        <a:rPr lang="uk-UA" sz="1200" baseline="-25000">
                          <a:effectLst/>
                        </a:rPr>
                        <a:t>SWR</a:t>
                      </a:r>
                      <a:r>
                        <a:rPr lang="uk-UA" sz="1200">
                          <a:effectLst/>
                        </a:rPr>
                        <a:t>-=1; ST(0)=src;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Завантаження операнда в вершину стеку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1692540693"/>
                  </a:ext>
                </a:extLst>
              </a:tr>
              <a:tr h="30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FST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dst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dst=ST(0);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Збереження вершини стеку в пам’ять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717355276"/>
                  </a:ext>
                </a:extLst>
              </a:tr>
              <a:tr h="30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FSTP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dst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dst=ST(0); TOP</a:t>
                      </a:r>
                      <a:r>
                        <a:rPr lang="uk-UA" sz="1200" baseline="-25000">
                          <a:effectLst/>
                        </a:rPr>
                        <a:t>SWR</a:t>
                      </a:r>
                      <a:r>
                        <a:rPr lang="uk-UA" sz="1200">
                          <a:effectLst/>
                        </a:rPr>
                        <a:t>+=1;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з виштовхуванням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3979054711"/>
                  </a:ext>
                </a:extLst>
              </a:tr>
              <a:tr h="30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FXCH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ST(i)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ST(0) ↔ ST(i)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Обмін значень ST(0) и ST(i)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2233682604"/>
                  </a:ext>
                </a:extLst>
              </a:tr>
              <a:tr h="30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FILD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src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TOP</a:t>
                      </a:r>
                      <a:r>
                        <a:rPr lang="uk-UA" sz="1200" baseline="-25000">
                          <a:effectLst/>
                        </a:rPr>
                        <a:t>SWR</a:t>
                      </a:r>
                      <a:r>
                        <a:rPr lang="uk-UA" sz="1200">
                          <a:effectLst/>
                        </a:rPr>
                        <a:t>-=1; ST(0)=src;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Завантаження операнда в вершину стека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3366768998"/>
                  </a:ext>
                </a:extLst>
              </a:tr>
              <a:tr h="30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FIST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dst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dst=ST(0);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Збереження вершини стеку в пам’ять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4036072972"/>
                  </a:ext>
                </a:extLst>
              </a:tr>
              <a:tr h="49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FISTP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dst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dst=ST(0); TOP</a:t>
                      </a:r>
                      <a:r>
                        <a:rPr lang="uk-UA" sz="1200" baseline="-25000">
                          <a:effectLst/>
                        </a:rPr>
                        <a:t>SWR</a:t>
                      </a:r>
                      <a:r>
                        <a:rPr lang="uk-UA" sz="1200">
                          <a:effectLst/>
                        </a:rPr>
                        <a:t>+=1;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Збереження вершини стека в пам’ять з виштовхуванням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1659167831"/>
                  </a:ext>
                </a:extLst>
              </a:tr>
              <a:tr h="30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FBLD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src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TOP</a:t>
                      </a:r>
                      <a:r>
                        <a:rPr lang="uk-UA" sz="1200" baseline="-25000">
                          <a:effectLst/>
                        </a:rPr>
                        <a:t>SWR</a:t>
                      </a:r>
                      <a:r>
                        <a:rPr lang="uk-UA" sz="1200">
                          <a:effectLst/>
                        </a:rPr>
                        <a:t>-=1; ST(0)=src;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Завантаження </a:t>
                      </a:r>
                      <a:r>
                        <a:rPr lang="uk-UA" sz="1200" dirty="0" err="1">
                          <a:effectLst/>
                        </a:rPr>
                        <a:t>операнда</a:t>
                      </a:r>
                      <a:r>
                        <a:rPr lang="uk-UA" sz="1200" dirty="0">
                          <a:effectLst/>
                        </a:rPr>
                        <a:t> в вершину стека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1258771010"/>
                  </a:ext>
                </a:extLst>
              </a:tr>
              <a:tr h="49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FBSTP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dst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dst=ST(0); TOP</a:t>
                      </a:r>
                      <a:r>
                        <a:rPr lang="uk-UA" sz="1200" baseline="-25000">
                          <a:effectLst/>
                        </a:rPr>
                        <a:t>SWR</a:t>
                      </a:r>
                      <a:r>
                        <a:rPr lang="uk-UA" sz="1200">
                          <a:effectLst/>
                        </a:rPr>
                        <a:t>+=1;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Завантаження вершины стека в пам’ять с виштовхуванням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2424582550"/>
                  </a:ext>
                </a:extLst>
              </a:tr>
              <a:tr h="30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FLDZ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TOP</a:t>
                      </a:r>
                      <a:r>
                        <a:rPr lang="uk-UA" sz="1200" baseline="-25000">
                          <a:effectLst/>
                        </a:rPr>
                        <a:t>SWR</a:t>
                      </a:r>
                      <a:r>
                        <a:rPr lang="uk-UA" sz="1200">
                          <a:effectLst/>
                        </a:rPr>
                        <a:t>-=1; ST(0)=0;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Завантаження 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3367002266"/>
                  </a:ext>
                </a:extLst>
              </a:tr>
              <a:tr h="30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FLD1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TOP</a:t>
                      </a:r>
                      <a:r>
                        <a:rPr lang="uk-UA" sz="1200" baseline="-25000">
                          <a:effectLst/>
                        </a:rPr>
                        <a:t>SWR</a:t>
                      </a:r>
                      <a:r>
                        <a:rPr lang="uk-UA" sz="1200">
                          <a:effectLst/>
                        </a:rPr>
                        <a:t>-=1; ST(0)=1;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Завантаження 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2334046745"/>
                  </a:ext>
                </a:extLst>
              </a:tr>
              <a:tr h="30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FLDPI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TOP</a:t>
                      </a:r>
                      <a:r>
                        <a:rPr lang="uk-UA" sz="1200" baseline="-25000">
                          <a:effectLst/>
                        </a:rPr>
                        <a:t>SWR</a:t>
                      </a:r>
                      <a:r>
                        <a:rPr lang="uk-UA" sz="1200">
                          <a:effectLst/>
                        </a:rPr>
                        <a:t>-=1; ST(0)=3.1415926535;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Завантаження 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1584004230"/>
                  </a:ext>
                </a:extLst>
              </a:tr>
              <a:tr h="30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FLDL2T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TOP</a:t>
                      </a:r>
                      <a:r>
                        <a:rPr lang="uk-UA" sz="1200" baseline="-25000">
                          <a:effectLst/>
                        </a:rPr>
                        <a:t>SWR</a:t>
                      </a:r>
                      <a:r>
                        <a:rPr lang="uk-UA" sz="1200">
                          <a:effectLst/>
                        </a:rPr>
                        <a:t>-=1; ST(0)=3.3219280948;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Завантаження log</a:t>
                      </a:r>
                      <a:r>
                        <a:rPr lang="uk-UA" sz="1200" baseline="-25000">
                          <a:effectLst/>
                        </a:rPr>
                        <a:t>2</a:t>
                      </a:r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733644940"/>
                  </a:ext>
                </a:extLst>
              </a:tr>
              <a:tr h="30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FLDL2E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TOP</a:t>
                      </a:r>
                      <a:r>
                        <a:rPr lang="uk-UA" sz="1200" baseline="-25000">
                          <a:effectLst/>
                        </a:rPr>
                        <a:t>SWR</a:t>
                      </a:r>
                      <a:r>
                        <a:rPr lang="uk-UA" sz="1200">
                          <a:effectLst/>
                        </a:rPr>
                        <a:t>-=1; ST(0)=1.4426950408;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Завантаження log</a:t>
                      </a:r>
                      <a:r>
                        <a:rPr lang="uk-UA" sz="1200" baseline="-25000">
                          <a:effectLst/>
                        </a:rPr>
                        <a:t>2</a:t>
                      </a:r>
                      <a:r>
                        <a:rPr lang="uk-UA" sz="1200">
                          <a:effectLst/>
                        </a:rPr>
                        <a:t>e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224323416"/>
                  </a:ext>
                </a:extLst>
              </a:tr>
              <a:tr h="30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FLDLG2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TOP</a:t>
                      </a:r>
                      <a:r>
                        <a:rPr lang="uk-UA" sz="1200" baseline="-25000">
                          <a:effectLst/>
                        </a:rPr>
                        <a:t>SWR</a:t>
                      </a:r>
                      <a:r>
                        <a:rPr lang="uk-UA" sz="1200">
                          <a:effectLst/>
                        </a:rPr>
                        <a:t>-=1; ST(0)=0.3010299956;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Завантаження lg 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3818616973"/>
                  </a:ext>
                </a:extLst>
              </a:tr>
              <a:tr h="30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FLDLN2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TOP</a:t>
                      </a:r>
                      <a:r>
                        <a:rPr lang="uk-UA" sz="1200" baseline="-25000" dirty="0">
                          <a:effectLst/>
                        </a:rPr>
                        <a:t>SWR</a:t>
                      </a:r>
                      <a:r>
                        <a:rPr lang="uk-UA" sz="1200" dirty="0">
                          <a:effectLst/>
                        </a:rPr>
                        <a:t>-=1; ST(0)=0.6931471805;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Завантаження </a:t>
                      </a:r>
                      <a:r>
                        <a:rPr lang="uk-UA" sz="1200" dirty="0" err="1">
                          <a:effectLst/>
                        </a:rPr>
                        <a:t>ln</a:t>
                      </a:r>
                      <a:r>
                        <a:rPr lang="uk-UA" sz="1200" dirty="0">
                          <a:effectLst/>
                        </a:rPr>
                        <a:t> 2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47350" marB="47350" anchor="ctr"/>
                </a:tc>
                <a:extLst>
                  <a:ext uri="{0D108BD9-81ED-4DB2-BD59-A6C34878D82A}">
                    <a16:rowId xmlns:a16="http://schemas.microsoft.com/office/drawing/2014/main" val="1421450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84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-731044"/>
            <a:ext cx="8352928" cy="1462088"/>
          </a:xfrm>
        </p:spPr>
        <p:txBody>
          <a:bodyPr/>
          <a:lstStyle/>
          <a:p>
            <a:pPr algn="ctr" eaLnBrk="1" hangingPunct="1"/>
            <a:r>
              <a:rPr lang="ru-RU" altLang="uk-UA" sz="4000" dirty="0" err="1"/>
              <a:t>Команди</a:t>
            </a:r>
            <a:r>
              <a:rPr lang="ru-RU" altLang="uk-UA" sz="4000" dirty="0"/>
              <a:t> </a:t>
            </a:r>
            <a:r>
              <a:rPr lang="ru-RU" altLang="uk-UA" sz="4000" dirty="0" err="1"/>
              <a:t>порівняння</a:t>
            </a:r>
            <a:r>
              <a:rPr lang="ru-RU" altLang="uk-UA" sz="4000" dirty="0"/>
              <a:t> </a:t>
            </a:r>
            <a:r>
              <a:rPr lang="ru-RU" altLang="uk-UA" sz="4000" dirty="0" err="1"/>
              <a:t>даних</a:t>
            </a:r>
            <a:endParaRPr lang="uk-UA" altLang="uk-UA" sz="4800" dirty="0"/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826EB389-358C-495E-AAD3-51B330493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0907"/>
              </p:ext>
            </p:extLst>
          </p:nvPr>
        </p:nvGraphicFramePr>
        <p:xfrm>
          <a:off x="148207" y="1191501"/>
          <a:ext cx="8847585" cy="4474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13728667"/>
                    </a:ext>
                  </a:extLst>
                </a:gridCol>
                <a:gridCol w="2153974">
                  <a:extLst>
                    <a:ext uri="{9D8B030D-6E8A-4147-A177-3AD203B41FA5}">
                      <a16:colId xmlns:a16="http://schemas.microsoft.com/office/drawing/2014/main" val="2246509499"/>
                    </a:ext>
                  </a:extLst>
                </a:gridCol>
                <a:gridCol w="2949195">
                  <a:extLst>
                    <a:ext uri="{9D8B030D-6E8A-4147-A177-3AD203B41FA5}">
                      <a16:colId xmlns:a16="http://schemas.microsoft.com/office/drawing/2014/main" val="1020829015"/>
                    </a:ext>
                  </a:extLst>
                </a:gridCol>
              </a:tblGrid>
              <a:tr h="467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</a:rPr>
                        <a:t>Команда</a:t>
                      </a:r>
                      <a:endParaRPr lang="uk-U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Операнди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Пояснення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1914507025"/>
                  </a:ext>
                </a:extLst>
              </a:tr>
              <a:tr h="467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FCOM FUCOM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src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ST(0) — src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2156926071"/>
                  </a:ext>
                </a:extLst>
              </a:tr>
              <a:tr h="467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FCOMP FUCOMP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src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ST(0) — src; TOP</a:t>
                      </a:r>
                      <a:r>
                        <a:rPr lang="uk-UA" sz="2400" baseline="-25000">
                          <a:effectLst/>
                        </a:rPr>
                        <a:t>SWR</a:t>
                      </a:r>
                      <a:r>
                        <a:rPr lang="uk-UA" sz="2400">
                          <a:effectLst/>
                        </a:rPr>
                        <a:t>+=1;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2488651029"/>
                  </a:ext>
                </a:extLst>
              </a:tr>
              <a:tr h="467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FCOMPP FUCOMPP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</a:rPr>
                        <a:t>—</a:t>
                      </a:r>
                      <a:endParaRPr lang="uk-U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ST(0) — ST(1); TOP</a:t>
                      </a:r>
                      <a:r>
                        <a:rPr lang="uk-UA" sz="2400" baseline="-25000">
                          <a:effectLst/>
                        </a:rPr>
                        <a:t>SWR</a:t>
                      </a:r>
                      <a:r>
                        <a:rPr lang="uk-UA" sz="2400">
                          <a:effectLst/>
                        </a:rPr>
                        <a:t>+=2;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649575497"/>
                  </a:ext>
                </a:extLst>
              </a:tr>
              <a:tr h="467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FCOMI FUCOMI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ST, ST(i)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ST(0) — ST(i)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2617283692"/>
                  </a:ext>
                </a:extLst>
              </a:tr>
              <a:tr h="467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FCOMIP FUCOMIP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ST, ST(i)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</a:rPr>
                        <a:t>ST(0) — ST(i); TOP</a:t>
                      </a:r>
                      <a:r>
                        <a:rPr lang="uk-UA" sz="2400" baseline="-25000">
                          <a:effectLst/>
                        </a:rPr>
                        <a:t>SWR</a:t>
                      </a:r>
                      <a:r>
                        <a:rPr lang="uk-UA" sz="2400">
                          <a:effectLst/>
                        </a:rPr>
                        <a:t>+=1;</a:t>
                      </a:r>
                      <a:endParaRPr lang="uk-U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2539551667"/>
                  </a:ext>
                </a:extLst>
              </a:tr>
              <a:tr h="493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</a:rPr>
                        <a:t>FXAM</a:t>
                      </a:r>
                      <a:endParaRPr lang="uk-U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</a:rPr>
                        <a:t>—</a:t>
                      </a:r>
                      <a:endParaRPr lang="uk-U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endParaRPr lang="uk-UA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72738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40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179881F1-D8C2-4109-A1A1-BA3FE5B0A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-242888"/>
            <a:ext cx="8569325" cy="1462088"/>
          </a:xfrm>
        </p:spPr>
        <p:txBody>
          <a:bodyPr/>
          <a:lstStyle/>
          <a:p>
            <a:pPr eaLnBrk="1" hangingPunct="1"/>
            <a:r>
              <a:rPr lang="uk-UA" altLang="uk-UA"/>
              <a:t>Команди двійкової арифметики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E93964F7-5B57-4C44-9624-3B108CC61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2133600"/>
            <a:ext cx="9001125" cy="496887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uk-UA" b="1"/>
              <a:t>MUL op </a:t>
            </a:r>
            <a:r>
              <a:rPr lang="uk-UA" altLang="uk-UA" sz="2800">
                <a:solidFill>
                  <a:srgbClr val="0070C0"/>
                </a:solidFill>
              </a:rPr>
              <a:t>;</a:t>
            </a:r>
            <a:r>
              <a:rPr lang="en-US" altLang="uk-UA" sz="2800">
                <a:solidFill>
                  <a:srgbClr val="0070C0"/>
                </a:solidFill>
              </a:rPr>
              <a:t> </a:t>
            </a:r>
            <a:r>
              <a:rPr lang="uk-UA" altLang="uk-UA" sz="2800">
                <a:solidFill>
                  <a:srgbClr val="0070C0"/>
                </a:solidFill>
              </a:rPr>
              <a:t>множення чисел без знаку</a:t>
            </a:r>
            <a:r>
              <a:rPr lang="en-US" altLang="uk-UA" sz="2800">
                <a:solidFill>
                  <a:srgbClr val="0070C0"/>
                </a:solidFill>
              </a:rPr>
              <a:t>:</a:t>
            </a:r>
            <a:r>
              <a:rPr lang="uk-UA" altLang="uk-UA" sz="2800">
                <a:solidFill>
                  <a:srgbClr val="0070C0"/>
                </a:solidFill>
              </a:rPr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uk-UA" sz="2800">
                <a:solidFill>
                  <a:srgbClr val="0070C0"/>
                </a:solidFill>
              </a:rPr>
              <a:t>	       ; АХ</a:t>
            </a:r>
            <a:r>
              <a:rPr lang="en-US" altLang="uk-UA" sz="2800">
                <a:solidFill>
                  <a:srgbClr val="0070C0"/>
                </a:solidFill>
              </a:rPr>
              <a:t>:=</a:t>
            </a:r>
            <a:r>
              <a:rPr lang="uk-UA" altLang="uk-UA" sz="2800">
                <a:solidFill>
                  <a:srgbClr val="0070C0"/>
                </a:solidFill>
              </a:rPr>
              <a:t>А</a:t>
            </a:r>
            <a:r>
              <a:rPr lang="en-US" altLang="uk-UA" sz="2800">
                <a:solidFill>
                  <a:srgbClr val="0070C0"/>
                </a:solidFill>
              </a:rPr>
              <a:t>L*op</a:t>
            </a:r>
            <a:r>
              <a:rPr lang="uk-UA" altLang="uk-UA" sz="2800">
                <a:solidFill>
                  <a:srgbClr val="0070C0"/>
                </a:solidFill>
              </a:rPr>
              <a:t> або </a:t>
            </a:r>
            <a:r>
              <a:rPr lang="en-US" altLang="uk-UA" sz="2800">
                <a:solidFill>
                  <a:srgbClr val="0070C0"/>
                </a:solidFill>
              </a:rPr>
              <a:t>DX:AX:=AX*op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uk-UA" b="1"/>
              <a:t>IMUL op</a:t>
            </a:r>
            <a:r>
              <a:rPr lang="en-US" altLang="uk-UA" sz="2800" b="1"/>
              <a:t> </a:t>
            </a:r>
            <a:r>
              <a:rPr lang="uk-UA" altLang="uk-UA" sz="2800">
                <a:solidFill>
                  <a:srgbClr val="0070C0"/>
                </a:solidFill>
              </a:rPr>
              <a:t>;</a:t>
            </a:r>
            <a:r>
              <a:rPr lang="en-US" altLang="uk-UA" sz="2800">
                <a:solidFill>
                  <a:srgbClr val="0070C0"/>
                </a:solidFill>
              </a:rPr>
              <a:t> </a:t>
            </a:r>
            <a:r>
              <a:rPr lang="uk-UA" altLang="uk-UA" sz="2800">
                <a:solidFill>
                  <a:srgbClr val="0070C0"/>
                </a:solidFill>
              </a:rPr>
              <a:t>множення чисел зі знаком</a:t>
            </a:r>
            <a:endParaRPr lang="en-US" altLang="uk-UA" sz="2800">
              <a:solidFill>
                <a:srgbClr val="0070C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uk-UA" altLang="uk-UA" sz="2800">
              <a:solidFill>
                <a:srgbClr val="0070C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uk-UA" b="1"/>
              <a:t>DIV op </a:t>
            </a:r>
            <a:r>
              <a:rPr lang="uk-UA" altLang="uk-UA" sz="2800">
                <a:solidFill>
                  <a:srgbClr val="0070C0"/>
                </a:solidFill>
              </a:rPr>
              <a:t>;</a:t>
            </a:r>
            <a:r>
              <a:rPr lang="en-US" altLang="uk-UA" sz="2800">
                <a:solidFill>
                  <a:srgbClr val="0070C0"/>
                </a:solidFill>
              </a:rPr>
              <a:t> </a:t>
            </a:r>
            <a:r>
              <a:rPr lang="uk-UA" altLang="uk-UA" sz="2800">
                <a:solidFill>
                  <a:srgbClr val="0070C0"/>
                </a:solidFill>
              </a:rPr>
              <a:t>ділення чисел без знаку: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uk-UA" sz="2800">
                <a:solidFill>
                  <a:srgbClr val="0070C0"/>
                </a:solidFill>
              </a:rPr>
              <a:t>              ; </a:t>
            </a:r>
            <a:r>
              <a:rPr lang="en-US" altLang="uk-UA" sz="2800">
                <a:solidFill>
                  <a:srgbClr val="0070C0"/>
                </a:solidFill>
              </a:rPr>
              <a:t>AL:=AX/op, AH:=</a:t>
            </a:r>
            <a:r>
              <a:rPr lang="uk-UA" altLang="uk-UA" sz="2800">
                <a:solidFill>
                  <a:srgbClr val="0070C0"/>
                </a:solidFill>
              </a:rPr>
              <a:t> залишок від ділення або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uk-UA" sz="2800">
                <a:solidFill>
                  <a:srgbClr val="0070C0"/>
                </a:solidFill>
              </a:rPr>
              <a:t>              ; </a:t>
            </a:r>
            <a:r>
              <a:rPr lang="en-US" altLang="uk-UA" sz="2800">
                <a:solidFill>
                  <a:srgbClr val="0070C0"/>
                </a:solidFill>
              </a:rPr>
              <a:t>AX:=DX:AX/op, DX:=</a:t>
            </a:r>
            <a:r>
              <a:rPr lang="uk-UA" altLang="uk-UA" sz="2800">
                <a:solidFill>
                  <a:srgbClr val="0070C0"/>
                </a:solidFill>
              </a:rPr>
              <a:t>залишок від ділення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uk-UA" sz="3600" b="1"/>
              <a:t>IDIV op </a:t>
            </a:r>
            <a:r>
              <a:rPr lang="uk-UA" altLang="uk-UA">
                <a:solidFill>
                  <a:srgbClr val="0070C0"/>
                </a:solidFill>
              </a:rPr>
              <a:t>;</a:t>
            </a:r>
            <a:r>
              <a:rPr lang="en-US" altLang="uk-UA">
                <a:solidFill>
                  <a:srgbClr val="0070C0"/>
                </a:solidFill>
              </a:rPr>
              <a:t> </a:t>
            </a:r>
            <a:r>
              <a:rPr lang="uk-UA" altLang="uk-UA">
                <a:solidFill>
                  <a:srgbClr val="0070C0"/>
                </a:solidFill>
              </a:rPr>
              <a:t>ділення чисел зі знаком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uk-UA" altLang="uk-UA" b="1"/>
          </a:p>
        </p:txBody>
      </p:sp>
      <p:pic>
        <p:nvPicPr>
          <p:cNvPr id="13316" name="Рисунок 2">
            <a:extLst>
              <a:ext uri="{FF2B5EF4-FFF2-40B4-BE49-F238E27FC236}">
                <a16:creationId xmlns:a16="http://schemas.microsoft.com/office/drawing/2014/main" id="{03839F51-6CB8-4CED-B25A-A54D7187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458788"/>
            <a:ext cx="9304338" cy="821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-731044"/>
            <a:ext cx="8352928" cy="1462088"/>
          </a:xfrm>
        </p:spPr>
        <p:txBody>
          <a:bodyPr/>
          <a:lstStyle/>
          <a:p>
            <a:pPr algn="ctr" eaLnBrk="1" hangingPunct="1"/>
            <a:r>
              <a:rPr lang="ru-RU" altLang="uk-UA" sz="4000" dirty="0" err="1"/>
              <a:t>Арифметичні</a:t>
            </a:r>
            <a:r>
              <a:rPr lang="ru-RU" altLang="uk-UA" sz="4000" dirty="0"/>
              <a:t> </a:t>
            </a:r>
            <a:r>
              <a:rPr lang="ru-RU" altLang="uk-UA" sz="4000" dirty="0" err="1"/>
              <a:t>команди</a:t>
            </a:r>
            <a:endParaRPr lang="uk-UA" altLang="uk-UA" sz="4800" dirty="0"/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91FB2FDF-4EC2-4B31-8E3C-536F787A9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747649"/>
              </p:ext>
            </p:extLst>
          </p:nvPr>
        </p:nvGraphicFramePr>
        <p:xfrm>
          <a:off x="370495" y="980728"/>
          <a:ext cx="8593993" cy="5180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2567031915"/>
                    </a:ext>
                  </a:extLst>
                </a:gridCol>
                <a:gridCol w="1561212">
                  <a:extLst>
                    <a:ext uri="{9D8B030D-6E8A-4147-A177-3AD203B41FA5}">
                      <a16:colId xmlns:a16="http://schemas.microsoft.com/office/drawing/2014/main" val="1352794529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465907746"/>
                    </a:ext>
                  </a:extLst>
                </a:gridCol>
              </a:tblGrid>
              <a:tr h="310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Команда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Операнди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Пояснення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1955673597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FADD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dst, src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dst = dst + src;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1584746877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FADDP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ST(i), ST(0)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ST(i) = ST(i) + ST(0); TOP</a:t>
                      </a:r>
                      <a:r>
                        <a:rPr lang="uk-UA" sz="2000" baseline="-25000">
                          <a:effectLst/>
                        </a:rPr>
                        <a:t>SWR</a:t>
                      </a:r>
                      <a:r>
                        <a:rPr lang="uk-UA" sz="2000">
                          <a:effectLst/>
                        </a:rPr>
                        <a:t>+=1;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4271108214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FSUB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dst, src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dst = dst — src;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2856307147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FSUBP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ST(i), ST(0)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ST(i) = ST(i) — ST(0); TOP</a:t>
                      </a:r>
                      <a:r>
                        <a:rPr lang="uk-UA" sz="2000" baseline="-25000" dirty="0">
                          <a:effectLst/>
                        </a:rPr>
                        <a:t>SWR</a:t>
                      </a:r>
                      <a:r>
                        <a:rPr lang="uk-UA" sz="2000" dirty="0">
                          <a:effectLst/>
                        </a:rPr>
                        <a:t>+=1;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2900894329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FSUBR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dst, src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dst = src — dst;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1295130936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FSUBRP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ST(i), ST(0)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ST(i) = ST(0) — ST(i); TOP</a:t>
                      </a:r>
                      <a:r>
                        <a:rPr lang="uk-UA" sz="2000" baseline="-25000">
                          <a:effectLst/>
                        </a:rPr>
                        <a:t>SWR</a:t>
                      </a:r>
                      <a:r>
                        <a:rPr lang="uk-UA" sz="2000">
                          <a:effectLst/>
                        </a:rPr>
                        <a:t>+=1;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957782255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FMUL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dst, src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dst = dst * src;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2790312925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FMULP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ST(i), ST(0)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 ST(i) = ST(i) * ST(0); TOP</a:t>
                      </a:r>
                      <a:r>
                        <a:rPr lang="uk-UA" sz="2000" baseline="-25000">
                          <a:effectLst/>
                        </a:rPr>
                        <a:t>SWR</a:t>
                      </a:r>
                      <a:r>
                        <a:rPr lang="uk-UA" sz="2000">
                          <a:effectLst/>
                        </a:rPr>
                        <a:t>+=1;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1908015958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FDIV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dst, src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 err="1">
                          <a:effectLst/>
                        </a:rPr>
                        <a:t>dst</a:t>
                      </a:r>
                      <a:r>
                        <a:rPr lang="uk-UA" sz="2000" dirty="0">
                          <a:effectLst/>
                        </a:rPr>
                        <a:t> = </a:t>
                      </a:r>
                      <a:r>
                        <a:rPr lang="uk-UA" sz="2000" dirty="0" err="1">
                          <a:effectLst/>
                        </a:rPr>
                        <a:t>dst</a:t>
                      </a:r>
                      <a:r>
                        <a:rPr lang="uk-UA" sz="2000" dirty="0">
                          <a:effectLst/>
                        </a:rPr>
                        <a:t> / </a:t>
                      </a:r>
                      <a:r>
                        <a:rPr lang="uk-UA" sz="2000" dirty="0" err="1">
                          <a:effectLst/>
                        </a:rPr>
                        <a:t>src</a:t>
                      </a:r>
                      <a:r>
                        <a:rPr lang="uk-UA" sz="2000" dirty="0">
                          <a:effectLst/>
                        </a:rPr>
                        <a:t>;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2891695127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FDIVP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ST(i), ST(0)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 ST(i) = ST(i) / ST(0); TOP</a:t>
                      </a:r>
                      <a:r>
                        <a:rPr lang="uk-UA" sz="2000" baseline="-25000">
                          <a:effectLst/>
                        </a:rPr>
                        <a:t>SWR</a:t>
                      </a:r>
                      <a:r>
                        <a:rPr lang="uk-UA" sz="2000">
                          <a:effectLst/>
                        </a:rPr>
                        <a:t>+=1;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1373600859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FDIVR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dst, src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dst = src /dst;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2584555192"/>
                  </a:ext>
                </a:extLst>
              </a:tr>
              <a:tr h="31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FDIVRP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ST(i), ST(0)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ST(i) = ST(0) / ST(i); TOP</a:t>
                      </a:r>
                      <a:r>
                        <a:rPr lang="uk-UA" sz="2000" baseline="-25000" dirty="0">
                          <a:effectLst/>
                        </a:rPr>
                        <a:t>SWR</a:t>
                      </a:r>
                      <a:r>
                        <a:rPr lang="uk-UA" sz="2000" dirty="0">
                          <a:effectLst/>
                        </a:rPr>
                        <a:t>+=1;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381628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2493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-243408"/>
            <a:ext cx="8352928" cy="1462088"/>
          </a:xfrm>
        </p:spPr>
        <p:txBody>
          <a:bodyPr/>
          <a:lstStyle/>
          <a:p>
            <a:pPr algn="ctr" eaLnBrk="1" hangingPunct="1"/>
            <a:r>
              <a:rPr lang="ru-RU" altLang="uk-UA" sz="4000" dirty="0" err="1"/>
              <a:t>Команди</a:t>
            </a:r>
            <a:r>
              <a:rPr lang="ru-RU" altLang="uk-UA" sz="4000" dirty="0"/>
              <a:t> </a:t>
            </a:r>
            <a:r>
              <a:rPr lang="ru-RU" altLang="uk-UA" sz="4000" dirty="0" err="1"/>
              <a:t>обчислення</a:t>
            </a:r>
            <a:r>
              <a:rPr lang="ru-RU" altLang="uk-UA" sz="4000" dirty="0"/>
              <a:t> </a:t>
            </a:r>
            <a:r>
              <a:rPr lang="ru-RU" altLang="uk-UA" sz="4000" dirty="0" err="1"/>
              <a:t>трансцендентинх</a:t>
            </a:r>
            <a:r>
              <a:rPr lang="ru-RU" altLang="uk-UA" sz="4000" dirty="0"/>
              <a:t> </a:t>
            </a:r>
            <a:r>
              <a:rPr lang="ru-RU" altLang="uk-UA" sz="4000" dirty="0" err="1"/>
              <a:t>функцій</a:t>
            </a:r>
            <a:endParaRPr lang="uk-UA" altLang="uk-UA" sz="4800" dirty="0"/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50CA4CD0-9DF8-40A8-AE97-8E6CCA8E5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793484"/>
              </p:ext>
            </p:extLst>
          </p:nvPr>
        </p:nvGraphicFramePr>
        <p:xfrm>
          <a:off x="184212" y="1412776"/>
          <a:ext cx="8775576" cy="5217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7468">
                  <a:extLst>
                    <a:ext uri="{9D8B030D-6E8A-4147-A177-3AD203B41FA5}">
                      <a16:colId xmlns:a16="http://schemas.microsoft.com/office/drawing/2014/main" val="1270386742"/>
                    </a:ext>
                  </a:extLst>
                </a:gridCol>
                <a:gridCol w="4342916">
                  <a:extLst>
                    <a:ext uri="{9D8B030D-6E8A-4147-A177-3AD203B41FA5}">
                      <a16:colId xmlns:a16="http://schemas.microsoft.com/office/drawing/2014/main" val="3375059897"/>
                    </a:ext>
                  </a:extLst>
                </a:gridCol>
                <a:gridCol w="2925192">
                  <a:extLst>
                    <a:ext uri="{9D8B030D-6E8A-4147-A177-3AD203B41FA5}">
                      <a16:colId xmlns:a16="http://schemas.microsoft.com/office/drawing/2014/main" val="3779994219"/>
                    </a:ext>
                  </a:extLst>
                </a:gridCol>
              </a:tblGrid>
              <a:tr h="357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Команда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Пояснення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Опис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1493941118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FSIN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ST(0) = sin(ST(0))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Обчислення сінуса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452777389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FCOS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ST(0) = cos(ST(0))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Обчислення косінуса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3969987760"/>
                  </a:ext>
                </a:extLst>
              </a:tr>
              <a:tr h="581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FSINCOS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 err="1">
                          <a:effectLst/>
                        </a:rPr>
                        <a:t>temp</a:t>
                      </a:r>
                      <a:r>
                        <a:rPr lang="uk-UA" sz="2000" dirty="0">
                          <a:effectLst/>
                        </a:rPr>
                        <a:t>=ST(0); ST(0)=</a:t>
                      </a:r>
                      <a:r>
                        <a:rPr lang="uk-UA" sz="2000" dirty="0" err="1">
                          <a:effectLst/>
                        </a:rPr>
                        <a:t>sin</a:t>
                      </a:r>
                      <a:r>
                        <a:rPr lang="uk-UA" sz="2000" dirty="0">
                          <a:effectLst/>
                        </a:rPr>
                        <a:t>(</a:t>
                      </a:r>
                      <a:r>
                        <a:rPr lang="uk-UA" sz="2000" dirty="0" err="1">
                          <a:effectLst/>
                        </a:rPr>
                        <a:t>temp</a:t>
                      </a:r>
                      <a:r>
                        <a:rPr lang="uk-UA" sz="2000" dirty="0">
                          <a:effectLst/>
                        </a:rPr>
                        <a:t>); TOP-=1; ST(0)=</a:t>
                      </a:r>
                      <a:r>
                        <a:rPr lang="uk-UA" sz="2000" dirty="0" err="1">
                          <a:effectLst/>
                        </a:rPr>
                        <a:t>cos</a:t>
                      </a:r>
                      <a:r>
                        <a:rPr lang="uk-UA" sz="2000" dirty="0">
                          <a:effectLst/>
                        </a:rPr>
                        <a:t>(</a:t>
                      </a:r>
                      <a:r>
                        <a:rPr lang="uk-UA" sz="2000" dirty="0" err="1">
                          <a:effectLst/>
                        </a:rPr>
                        <a:t>temp</a:t>
                      </a:r>
                      <a:r>
                        <a:rPr lang="uk-UA" sz="2000" dirty="0">
                          <a:effectLst/>
                        </a:rPr>
                        <a:t>);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Обчислення </a:t>
                      </a:r>
                      <a:r>
                        <a:rPr lang="uk-UA" sz="2000" dirty="0" err="1">
                          <a:effectLst/>
                        </a:rPr>
                        <a:t>сінуса</a:t>
                      </a:r>
                      <a:r>
                        <a:rPr lang="uk-UA" sz="2000" dirty="0">
                          <a:effectLst/>
                        </a:rPr>
                        <a:t> і </a:t>
                      </a:r>
                      <a:r>
                        <a:rPr lang="uk-UA" sz="2000" dirty="0" err="1">
                          <a:effectLst/>
                        </a:rPr>
                        <a:t>косінуса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845992769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FPTAN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ST(0)=</a:t>
                      </a:r>
                      <a:r>
                        <a:rPr lang="uk-UA" sz="2000" dirty="0" err="1">
                          <a:effectLst/>
                        </a:rPr>
                        <a:t>tg</a:t>
                      </a:r>
                      <a:r>
                        <a:rPr lang="uk-UA" sz="2000" dirty="0">
                          <a:effectLst/>
                        </a:rPr>
                        <a:t>(ST(0)); TOP-=1; ST(0)=1.0;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Обчислення тангенса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1460692099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FPATAN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ST(1)=</a:t>
                      </a:r>
                      <a:r>
                        <a:rPr lang="uk-UA" sz="2000" dirty="0" err="1">
                          <a:effectLst/>
                        </a:rPr>
                        <a:t>atan</a:t>
                      </a:r>
                      <a:r>
                        <a:rPr lang="uk-UA" sz="2000" dirty="0">
                          <a:effectLst/>
                        </a:rPr>
                        <a:t>(ST(1)/ST(0)); TOP+=1;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Обчислення арктангенса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1461014790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F2XM1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ST(0)=2</a:t>
                      </a:r>
                      <a:r>
                        <a:rPr lang="uk-UA" sz="2000" baseline="30000" dirty="0">
                          <a:effectLst/>
                        </a:rPr>
                        <a:t>ST(0)</a:t>
                      </a:r>
                      <a:r>
                        <a:rPr lang="uk-UA" sz="2000" dirty="0">
                          <a:effectLst/>
                        </a:rPr>
                        <a:t>-1;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Обчислення y=2</a:t>
                      </a:r>
                      <a:r>
                        <a:rPr lang="uk-UA" sz="2000" baseline="30000">
                          <a:effectLst/>
                        </a:rPr>
                        <a:t>x</a:t>
                      </a:r>
                      <a:r>
                        <a:rPr lang="uk-UA" sz="2000">
                          <a:effectLst/>
                        </a:rPr>
                        <a:t>-1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1550588198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FYL2X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x=ST(0); y=ST(1); TOP+=1; ST(0)=y*log</a:t>
                      </a:r>
                      <a:r>
                        <a:rPr lang="uk-UA" sz="2000" baseline="-25000" dirty="0">
                          <a:effectLst/>
                        </a:rPr>
                        <a:t>2</a:t>
                      </a:r>
                      <a:r>
                        <a:rPr lang="uk-UA" sz="2000" dirty="0">
                          <a:effectLst/>
                        </a:rPr>
                        <a:t>x;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Обчислення y*log</a:t>
                      </a:r>
                      <a:r>
                        <a:rPr lang="uk-UA" sz="2000" baseline="-25000" dirty="0">
                          <a:effectLst/>
                        </a:rPr>
                        <a:t>2</a:t>
                      </a:r>
                      <a:r>
                        <a:rPr lang="uk-UA" sz="2000" dirty="0">
                          <a:effectLst/>
                        </a:rPr>
                        <a:t>x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426615277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FYL2XP1</a:t>
                      </a:r>
                      <a:endParaRPr lang="uk-U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x=ST(0); y=ST(1); TOP+=1; ST(0)=y*log</a:t>
                      </a:r>
                      <a:r>
                        <a:rPr lang="uk-UA" sz="2000" baseline="-25000" dirty="0">
                          <a:effectLst/>
                        </a:rPr>
                        <a:t>2</a:t>
                      </a:r>
                      <a:r>
                        <a:rPr lang="uk-UA" sz="2000" dirty="0">
                          <a:effectLst/>
                        </a:rPr>
                        <a:t>(x+1);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Обчислення y*log</a:t>
                      </a:r>
                      <a:r>
                        <a:rPr lang="uk-UA" sz="2000" baseline="-25000" dirty="0">
                          <a:effectLst/>
                        </a:rPr>
                        <a:t>2</a:t>
                      </a:r>
                      <a:r>
                        <a:rPr lang="uk-UA" sz="2000" dirty="0">
                          <a:effectLst/>
                        </a:rPr>
                        <a:t>(x+1)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9" marR="44979" marT="44979" marB="44979" anchor="ctr"/>
                </a:tc>
                <a:extLst>
                  <a:ext uri="{0D108BD9-81ED-4DB2-BD59-A6C34878D82A}">
                    <a16:rowId xmlns:a16="http://schemas.microsoft.com/office/drawing/2014/main" val="2772956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2735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352928" cy="1462088"/>
          </a:xfrm>
        </p:spPr>
        <p:txBody>
          <a:bodyPr/>
          <a:lstStyle/>
          <a:p>
            <a:pPr algn="ctr" eaLnBrk="1" hangingPunct="1"/>
            <a:r>
              <a:rPr lang="uk-UA" altLang="uk-UA" sz="4000" dirty="0"/>
              <a:t>Взаємодія центрального процесора зі співпроцесором</a:t>
            </a:r>
            <a:endParaRPr lang="uk-UA" altLang="uk-UA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39202-F253-472C-9E88-B0B0AE8FABA8}"/>
              </a:ext>
            </a:extLst>
          </p:cNvPr>
          <p:cNvSpPr txBox="1"/>
          <p:nvPr/>
        </p:nvSpPr>
        <p:spPr>
          <a:xfrm>
            <a:off x="64966" y="1988840"/>
            <a:ext cx="9108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Обидва виконують спільну програму, в якій «перемішані» команди центрального процесора і співпроцесора.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Найбільша продуктивність досягається, коли центральний і співпроцесор працюють паралельно, кожен виконує свої команди.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Центральний процесор «виконує» всі команди співпроцесора однаково, як </a:t>
            </a:r>
            <a:r>
              <a:rPr lang="fr-CA" sz="2800" dirty="0"/>
              <a:t>ESC = NOP.</a:t>
            </a:r>
          </a:p>
        </p:txBody>
      </p:sp>
    </p:spTree>
    <p:extLst>
      <p:ext uri="{BB962C8B-B14F-4D97-AF65-F5344CB8AC3E}">
        <p14:creationId xmlns:p14="http://schemas.microsoft.com/office/powerpoint/2010/main" val="28442911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70DF0C5-0678-4620-8711-81C4E09F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640960" cy="1462088"/>
          </a:xfrm>
        </p:spPr>
        <p:txBody>
          <a:bodyPr/>
          <a:lstStyle/>
          <a:p>
            <a:pPr algn="ctr" eaLnBrk="1" hangingPunct="1"/>
            <a:r>
              <a:rPr lang="uk-UA" altLang="uk-UA" sz="4000" dirty="0"/>
              <a:t>Синхронізація роботи центрального процесора і співпроцесора</a:t>
            </a:r>
            <a:endParaRPr lang="uk-UA" altLang="uk-UA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39202-F253-472C-9E88-B0B0AE8FABA8}"/>
              </a:ext>
            </a:extLst>
          </p:cNvPr>
          <p:cNvSpPr txBox="1"/>
          <p:nvPr/>
        </p:nvSpPr>
        <p:spPr>
          <a:xfrm>
            <a:off x="0" y="2060848"/>
            <a:ext cx="6444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70C0"/>
                </a:solidFill>
              </a:rPr>
              <a:t>Синхронізація по командах.</a:t>
            </a:r>
            <a:r>
              <a:rPr lang="uk-UA" sz="2400" dirty="0"/>
              <a:t> Не можна розпочинати виконання наступної команди співпроцесора, поки не завершиться виконання попередньої. Реалізується шляхом автоматичного додавання асемблером команди </a:t>
            </a:r>
            <a:r>
              <a:rPr lang="fr-CA" sz="2400" dirty="0"/>
              <a:t>WAIT </a:t>
            </a:r>
            <a:r>
              <a:rPr lang="uk-UA" sz="2400" b="1" dirty="0"/>
              <a:t>після</a:t>
            </a:r>
            <a:r>
              <a:rPr lang="uk-UA" sz="2400" dirty="0"/>
              <a:t> кожної команди співпроцесора.</a:t>
            </a:r>
            <a:br>
              <a:rPr lang="fr-CA" sz="2400" dirty="0"/>
            </a:b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70C0"/>
                </a:solidFill>
              </a:rPr>
              <a:t>Синхронізація по даних</a:t>
            </a:r>
            <a:r>
              <a:rPr lang="uk-UA" sz="2400" dirty="0"/>
              <a:t>. Перед використанням даних, команда, яка їх формує, має</a:t>
            </a:r>
            <a:r>
              <a:rPr lang="ru-RU" sz="2400" dirty="0"/>
              <a:t> </a:t>
            </a:r>
            <a:r>
              <a:rPr lang="uk-UA" sz="2400" dirty="0"/>
              <a:t>завершитися</a:t>
            </a:r>
            <a:r>
              <a:rPr lang="ru-RU" sz="2400" dirty="0"/>
              <a:t>.</a:t>
            </a:r>
            <a:r>
              <a:rPr lang="fr-CA" sz="2400" dirty="0"/>
              <a:t> </a:t>
            </a:r>
            <a:r>
              <a:rPr lang="uk-UA" sz="2400" dirty="0"/>
              <a:t>Ця команда </a:t>
            </a:r>
            <a:r>
              <a:rPr lang="fr-CA" sz="2400" dirty="0"/>
              <a:t>WAIT</a:t>
            </a:r>
            <a:r>
              <a:rPr lang="uk-UA" sz="2400" dirty="0"/>
              <a:t> має бути прописана програмістом.</a:t>
            </a:r>
            <a:endParaRPr lang="fr-CA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2B63ED-9F33-410D-B574-DB1179113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332" y="2192635"/>
            <a:ext cx="19431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002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1787D-C7A8-4DAE-88C6-C630BB36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963488"/>
            <a:ext cx="8865255" cy="1462087"/>
          </a:xfrm>
        </p:spPr>
        <p:txBody>
          <a:bodyPr/>
          <a:lstStyle/>
          <a:p>
            <a:r>
              <a:rPr lang="uk-UA" sz="2800" dirty="0" err="1"/>
              <a:t>Слабкозв’язана</a:t>
            </a:r>
            <a:r>
              <a:rPr lang="uk-UA" sz="2800" dirty="0"/>
              <a:t> мультипроцесорна конфігурація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D58119-9A78-45F4-85B9-75BF718D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14540"/>
            <a:ext cx="8208912" cy="62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643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1787D-C7A8-4DAE-88C6-C630BB36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-675456"/>
            <a:ext cx="8865255" cy="1462087"/>
          </a:xfrm>
        </p:spPr>
        <p:txBody>
          <a:bodyPr/>
          <a:lstStyle/>
          <a:p>
            <a:r>
              <a:rPr lang="uk-UA" sz="4000" dirty="0"/>
              <a:t>Арбітр шини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E4C8A2-5EF3-4A37-8DFD-BB9142464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0608" y="856129"/>
            <a:ext cx="5059820" cy="3754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F3E404-0F44-49EB-9551-F1AE0178B00B}"/>
              </a:ext>
            </a:extLst>
          </p:cNvPr>
          <p:cNvSpPr txBox="1"/>
          <p:nvPr/>
        </p:nvSpPr>
        <p:spPr>
          <a:xfrm>
            <a:off x="4211960" y="332656"/>
            <a:ext cx="4824536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LOCK</a:t>
            </a:r>
            <a:r>
              <a:rPr lang="uk-UA" dirty="0"/>
              <a:t> свідчить про утримання шини МП.</a:t>
            </a:r>
            <a:endParaRPr lang="fr-CA" dirty="0"/>
          </a:p>
          <a:p>
            <a:r>
              <a:rPr lang="fr-CA" dirty="0"/>
              <a:t>ANYREQ</a:t>
            </a:r>
            <a:r>
              <a:rPr lang="uk-UA" dirty="0"/>
              <a:t> примушує АШ віддати СШ.</a:t>
            </a:r>
            <a:endParaRPr lang="fr-CA" dirty="0"/>
          </a:p>
          <a:p>
            <a:r>
              <a:rPr lang="fr-CA" dirty="0"/>
              <a:t>SBRQLCK</a:t>
            </a:r>
            <a:r>
              <a:rPr lang="uk-UA" dirty="0"/>
              <a:t> – наявність запиту на доступ до шин.</a:t>
            </a:r>
            <a:endParaRPr lang="fr-CA" dirty="0"/>
          </a:p>
          <a:p>
            <a:r>
              <a:rPr lang="fr-CA" dirty="0"/>
              <a:t>BCLC</a:t>
            </a:r>
            <a:r>
              <a:rPr lang="uk-UA" dirty="0"/>
              <a:t> – тактова частота шини.</a:t>
            </a:r>
            <a:endParaRPr lang="fr-CA" dirty="0"/>
          </a:p>
          <a:p>
            <a:r>
              <a:rPr lang="fr-CA" dirty="0"/>
              <a:t>BPRN</a:t>
            </a:r>
            <a:r>
              <a:rPr lang="uk-UA" dirty="0"/>
              <a:t> надходить від СРП і свідчить про те, що даний АШ одержав доступ до СШ.</a:t>
            </a:r>
            <a:endParaRPr lang="fr-CA" dirty="0"/>
          </a:p>
          <a:p>
            <a:r>
              <a:rPr lang="fr-CA" dirty="0"/>
              <a:t>IOB</a:t>
            </a:r>
            <a:r>
              <a:rPr lang="uk-UA" dirty="0"/>
              <a:t> – поділ адресного простору пам’ять/ПВВ.</a:t>
            </a:r>
            <a:endParaRPr lang="fr-CA" dirty="0"/>
          </a:p>
          <a:p>
            <a:r>
              <a:rPr lang="fr-CA" dirty="0"/>
              <a:t>RESB</a:t>
            </a:r>
            <a:r>
              <a:rPr lang="uk-UA" dirty="0"/>
              <a:t> – резидентна шина.</a:t>
            </a:r>
            <a:endParaRPr lang="fr-CA" dirty="0"/>
          </a:p>
          <a:p>
            <a:r>
              <a:rPr lang="fr-CA" dirty="0"/>
              <a:t>SYSB/RESB</a:t>
            </a:r>
            <a:r>
              <a:rPr lang="uk-UA" dirty="0"/>
              <a:t> =1 адреса належить СШ.</a:t>
            </a:r>
            <a:endParaRPr lang="fr-CA" dirty="0"/>
          </a:p>
          <a:p>
            <a:r>
              <a:rPr lang="fr-CA" dirty="0"/>
              <a:t>AEN</a:t>
            </a:r>
            <a:r>
              <a:rPr lang="uk-UA" dirty="0"/>
              <a:t> – активізація роботи шинного інтерфейсу.</a:t>
            </a:r>
            <a:endParaRPr lang="fr-CA" dirty="0"/>
          </a:p>
          <a:p>
            <a:r>
              <a:rPr lang="fr-CA" dirty="0"/>
              <a:t>BREQ</a:t>
            </a:r>
            <a:r>
              <a:rPr lang="uk-UA" dirty="0"/>
              <a:t> – запит на доступ до шини.</a:t>
            </a:r>
            <a:endParaRPr lang="fr-CA" dirty="0"/>
          </a:p>
          <a:p>
            <a:r>
              <a:rPr lang="fr-CA" dirty="0"/>
              <a:t>BPRO</a:t>
            </a:r>
            <a:r>
              <a:rPr lang="uk-UA" dirty="0"/>
              <a:t> – доступ послідовного типу.</a:t>
            </a:r>
            <a:endParaRPr lang="fr-CA" dirty="0"/>
          </a:p>
          <a:p>
            <a:r>
              <a:rPr lang="fr-CA" dirty="0"/>
              <a:t>CBRQ</a:t>
            </a:r>
            <a:r>
              <a:rPr lang="uk-UA" dirty="0"/>
              <a:t> – наявність запиту на доступ до СШ.</a:t>
            </a:r>
            <a:endParaRPr lang="fr-CA" dirty="0"/>
          </a:p>
          <a:p>
            <a:r>
              <a:rPr lang="fr-CA" dirty="0"/>
              <a:t>BUSY</a:t>
            </a:r>
            <a:r>
              <a:rPr lang="uk-UA" dirty="0"/>
              <a:t> – сигнал зайнятості СШ.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214A0D-14CB-4AE7-B5BD-42A391289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98173"/>
            <a:ext cx="3161903" cy="18431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E96616-3138-4AD1-A96C-C7BDB7618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5232643"/>
            <a:ext cx="2471998" cy="1436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2DDC97-7737-44E6-92F8-379443497442}"/>
              </a:ext>
            </a:extLst>
          </p:cNvPr>
          <p:cNvSpPr txBox="1"/>
          <p:nvPr/>
        </p:nvSpPr>
        <p:spPr>
          <a:xfrm>
            <a:off x="5272763" y="5607920"/>
            <a:ext cx="3792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Один із АШ відкриває транзистор, встановлюючи сигнал </a:t>
            </a:r>
            <a:r>
              <a:rPr lang="fr-CA" dirty="0"/>
              <a:t>BUSY</a:t>
            </a:r>
            <a:r>
              <a:rPr lang="uk-UA" dirty="0"/>
              <a:t> або </a:t>
            </a:r>
            <a:r>
              <a:rPr lang="fr-CA" dirty="0"/>
              <a:t>CBRQ</a:t>
            </a:r>
            <a:r>
              <a:rPr lang="uk-UA" dirty="0"/>
              <a:t> інші знають про це.</a:t>
            </a:r>
          </a:p>
        </p:txBody>
      </p:sp>
    </p:spTree>
    <p:extLst>
      <p:ext uri="{BB962C8B-B14F-4D97-AF65-F5344CB8AC3E}">
        <p14:creationId xmlns:p14="http://schemas.microsoft.com/office/powerpoint/2010/main" val="36675536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C365F-EA25-4E7F-BD87-2A844093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963" y="-225858"/>
            <a:ext cx="7793037" cy="1462087"/>
          </a:xfrm>
        </p:spPr>
        <p:txBody>
          <a:bodyPr/>
          <a:lstStyle/>
          <a:p>
            <a:r>
              <a:rPr lang="ru-RU" dirty="0"/>
              <a:t>Робота </a:t>
            </a:r>
            <a:r>
              <a:rPr lang="ru-RU" dirty="0" err="1"/>
              <a:t>арбітра</a:t>
            </a:r>
            <a:r>
              <a:rPr lang="ru-RU" dirty="0"/>
              <a:t> </a:t>
            </a:r>
            <a:r>
              <a:rPr lang="ru-RU" dirty="0" err="1"/>
              <a:t>шини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9DF310-E4FF-4251-82A7-B2618FB83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</a:p>
        </p:txBody>
      </p:sp>
      <p:graphicFrame>
        <p:nvGraphicFramePr>
          <p:cNvPr id="4" name="Таблиця 12">
            <a:extLst>
              <a:ext uri="{FF2B5EF4-FFF2-40B4-BE49-F238E27FC236}">
                <a16:creationId xmlns:a16="http://schemas.microsoft.com/office/drawing/2014/main" id="{30147AF6-5D87-43C8-9E6B-9B581026B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40136"/>
              </p:ext>
            </p:extLst>
          </p:nvPr>
        </p:nvGraphicFramePr>
        <p:xfrm>
          <a:off x="292224" y="1700808"/>
          <a:ext cx="8559552" cy="4869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53985856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38145487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55503135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4151949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442228242"/>
                    </a:ext>
                  </a:extLst>
                </a:gridCol>
                <a:gridCol w="3591000">
                  <a:extLst>
                    <a:ext uri="{9D8B030D-6E8A-4147-A177-3AD203B41FA5}">
                      <a16:colId xmlns:a16="http://schemas.microsoft.com/office/drawing/2014/main" val="245269267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LOCK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BPRN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CRQLCK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CBRQ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ANYREQ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Реакція АШ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41426"/>
                  </a:ext>
                </a:extLst>
              </a:tr>
              <a:tr h="34771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Х</a:t>
                      </a:r>
                    </a:p>
                    <a:p>
                      <a:pPr algn="ctr"/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Х</a:t>
                      </a:r>
                    </a:p>
                    <a:p>
                      <a:pPr algn="ctr"/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Х</a:t>
                      </a:r>
                    </a:p>
                    <a:p>
                      <a:pPr algn="ctr"/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Утримання шини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76527"/>
                  </a:ext>
                </a:extLst>
              </a:tr>
              <a:tr h="62775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Утримання шини</a:t>
                      </a:r>
                    </a:p>
                    <a:p>
                      <a:pPr algn="ctr"/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46340"/>
                  </a:ext>
                </a:extLst>
              </a:tr>
              <a:tr h="62775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Утримання шини</a:t>
                      </a:r>
                    </a:p>
                    <a:p>
                      <a:pPr algn="ctr"/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19422"/>
                  </a:ext>
                </a:extLst>
              </a:tr>
              <a:tr h="62775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Звільнення шини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843247"/>
                  </a:ext>
                </a:extLst>
              </a:tr>
              <a:tr h="62775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Звільнення шини</a:t>
                      </a:r>
                    </a:p>
                    <a:p>
                      <a:pPr algn="ctr"/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04890"/>
                  </a:ext>
                </a:extLst>
              </a:tr>
              <a:tr h="62775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Звільнення шини за умови, що </a:t>
                      </a:r>
                      <a:r>
                        <a:rPr lang="fr-CA" sz="2000" dirty="0"/>
                        <a:t>ST2-ST0 = 011 </a:t>
                      </a:r>
                      <a:r>
                        <a:rPr lang="ru-RU" sz="2000" dirty="0" err="1"/>
                        <a:t>або</a:t>
                      </a:r>
                      <a:r>
                        <a:rPr lang="ru-RU" sz="2000" dirty="0"/>
                        <a:t> 111</a:t>
                      </a:r>
                      <a:endParaRPr lang="uk-UA" sz="2000" dirty="0"/>
                    </a:p>
                    <a:p>
                      <a:pPr algn="ctr"/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80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967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C365F-EA25-4E7F-BD87-2A844093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963" y="-225858"/>
            <a:ext cx="7793037" cy="1462087"/>
          </a:xfrm>
        </p:spPr>
        <p:txBody>
          <a:bodyPr/>
          <a:lstStyle/>
          <a:p>
            <a:r>
              <a:rPr lang="ru-RU" dirty="0"/>
              <a:t>Робота </a:t>
            </a:r>
            <a:r>
              <a:rPr lang="ru-RU" dirty="0" err="1"/>
              <a:t>арбітра</a:t>
            </a:r>
            <a:r>
              <a:rPr lang="ru-RU" dirty="0"/>
              <a:t> </a:t>
            </a:r>
            <a:r>
              <a:rPr lang="ru-RU" dirty="0" err="1"/>
              <a:t>шини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9DF310-E4FF-4251-82A7-B2618FB83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</a:p>
        </p:txBody>
      </p:sp>
      <p:graphicFrame>
        <p:nvGraphicFramePr>
          <p:cNvPr id="4" name="Таблиця 12">
            <a:extLst>
              <a:ext uri="{FF2B5EF4-FFF2-40B4-BE49-F238E27FC236}">
                <a16:creationId xmlns:a16="http://schemas.microsoft.com/office/drawing/2014/main" id="{30147AF6-5D87-43C8-9E6B-9B581026B108}"/>
              </a:ext>
            </a:extLst>
          </p:cNvPr>
          <p:cNvGraphicFramePr>
            <a:graphicFrameLocks noGrp="1"/>
          </p:cNvGraphicFramePr>
          <p:nvPr/>
        </p:nvGraphicFramePr>
        <p:xfrm>
          <a:off x="292224" y="1700808"/>
          <a:ext cx="8559552" cy="4869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53985856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38145487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55503135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4151949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442228242"/>
                    </a:ext>
                  </a:extLst>
                </a:gridCol>
                <a:gridCol w="3591000">
                  <a:extLst>
                    <a:ext uri="{9D8B030D-6E8A-4147-A177-3AD203B41FA5}">
                      <a16:colId xmlns:a16="http://schemas.microsoft.com/office/drawing/2014/main" val="245269267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LOCK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BPRN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CRQLCK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CBRQ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ANYREQ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Реакція АШ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41426"/>
                  </a:ext>
                </a:extLst>
              </a:tr>
              <a:tr h="34771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Х</a:t>
                      </a:r>
                    </a:p>
                    <a:p>
                      <a:pPr algn="ctr"/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Х</a:t>
                      </a:r>
                    </a:p>
                    <a:p>
                      <a:pPr algn="ctr"/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Х</a:t>
                      </a:r>
                    </a:p>
                    <a:p>
                      <a:pPr algn="ctr"/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Утримання шини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76527"/>
                  </a:ext>
                </a:extLst>
              </a:tr>
              <a:tr h="62775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Утримання шини</a:t>
                      </a:r>
                    </a:p>
                    <a:p>
                      <a:pPr algn="ctr"/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46340"/>
                  </a:ext>
                </a:extLst>
              </a:tr>
              <a:tr h="62775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Утримання шини</a:t>
                      </a:r>
                    </a:p>
                    <a:p>
                      <a:pPr algn="ctr"/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19422"/>
                  </a:ext>
                </a:extLst>
              </a:tr>
              <a:tr h="62775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Звільнення шини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843247"/>
                  </a:ext>
                </a:extLst>
              </a:tr>
              <a:tr h="62775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Звільнення шини</a:t>
                      </a:r>
                    </a:p>
                    <a:p>
                      <a:pPr algn="ctr"/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04890"/>
                  </a:ext>
                </a:extLst>
              </a:tr>
              <a:tr h="62775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Звільнення шини за умови, що </a:t>
                      </a:r>
                      <a:r>
                        <a:rPr lang="fr-CA" sz="2000" dirty="0"/>
                        <a:t>ST2-ST0 = 011 </a:t>
                      </a:r>
                      <a:r>
                        <a:rPr lang="ru-RU" sz="2000" dirty="0" err="1"/>
                        <a:t>або</a:t>
                      </a:r>
                      <a:r>
                        <a:rPr lang="ru-RU" sz="2000" dirty="0"/>
                        <a:t> 111</a:t>
                      </a:r>
                      <a:endParaRPr lang="uk-UA" sz="2000" dirty="0"/>
                    </a:p>
                    <a:p>
                      <a:pPr algn="ctr"/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80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705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C365F-EA25-4E7F-BD87-2A844093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963" y="116632"/>
            <a:ext cx="7793037" cy="1462087"/>
          </a:xfrm>
        </p:spPr>
        <p:txBody>
          <a:bodyPr/>
          <a:lstStyle/>
          <a:p>
            <a:r>
              <a:rPr lang="ru-RU" dirty="0"/>
              <a:t>Схема </a:t>
            </a:r>
            <a:r>
              <a:rPr lang="ru-RU" dirty="0" err="1"/>
              <a:t>розв’язку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Паралельний</a:t>
            </a:r>
            <a:r>
              <a:rPr lang="ru-RU" dirty="0"/>
              <a:t> РП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9DF310-E4FF-4251-82A7-B2618FB83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8C5167-608F-412B-8484-6565D7AE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2936"/>
            <a:ext cx="7897089" cy="25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778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C365F-EA25-4E7F-BD87-2A844093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963" y="116632"/>
            <a:ext cx="7793037" cy="1462087"/>
          </a:xfrm>
        </p:spPr>
        <p:txBody>
          <a:bodyPr/>
          <a:lstStyle/>
          <a:p>
            <a:r>
              <a:rPr lang="ru-RU" dirty="0"/>
              <a:t>Схема </a:t>
            </a:r>
            <a:r>
              <a:rPr lang="ru-RU" dirty="0" err="1"/>
              <a:t>розв’язку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Циклічний</a:t>
            </a:r>
            <a:r>
              <a:rPr lang="ru-RU" dirty="0"/>
              <a:t> РП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41C717-51D8-4B90-BC3D-2AE964360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42815"/>
            <a:ext cx="790295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4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DA244772-AFBC-48A2-A184-314AABC17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115888"/>
            <a:ext cx="8569325" cy="1462087"/>
          </a:xfrm>
        </p:spPr>
        <p:txBody>
          <a:bodyPr/>
          <a:lstStyle/>
          <a:p>
            <a:pPr algn="ctr" eaLnBrk="1" hangingPunct="1"/>
            <a:endParaRPr lang="uk-UA" altLang="uk-UA"/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341D8AA0-E9AE-441A-8D61-C2435B5ED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989138"/>
            <a:ext cx="9001125" cy="4968875"/>
          </a:xfrm>
        </p:spPr>
        <p:txBody>
          <a:bodyPr/>
          <a:lstStyle/>
          <a:p>
            <a:pPr marL="914400" lvl="1" indent="-457200" eaLnBrk="1" hangingPunct="1">
              <a:buFont typeface="Tahoma" panose="020B0604030504040204" pitchFamily="34" charset="0"/>
              <a:buAutoNum type="arabicPeriod"/>
            </a:pPr>
            <a:endParaRPr lang="en-US" altLang="uk-UA" sz="2000"/>
          </a:p>
          <a:p>
            <a:pPr eaLnBrk="1" hangingPunct="1"/>
            <a:endParaRPr lang="uk-UA" altLang="uk-UA"/>
          </a:p>
        </p:txBody>
      </p:sp>
      <p:pic>
        <p:nvPicPr>
          <p:cNvPr id="14340" name="Рисунок 2">
            <a:extLst>
              <a:ext uri="{FF2B5EF4-FFF2-40B4-BE49-F238E27FC236}">
                <a16:creationId xmlns:a16="http://schemas.microsoft.com/office/drawing/2014/main" id="{27C68AC1-EA77-457E-B544-2CE11DC8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-2116138"/>
            <a:ext cx="9077325" cy="90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C365F-EA25-4E7F-BD87-2A844093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963" y="116632"/>
            <a:ext cx="7793037" cy="1462087"/>
          </a:xfrm>
        </p:spPr>
        <p:txBody>
          <a:bodyPr/>
          <a:lstStyle/>
          <a:p>
            <a:r>
              <a:rPr lang="ru-RU" dirty="0"/>
              <a:t>Схема </a:t>
            </a:r>
            <a:r>
              <a:rPr lang="ru-RU" dirty="0" err="1"/>
              <a:t>розв’язку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Послідовний</a:t>
            </a:r>
            <a:r>
              <a:rPr lang="ru-RU" dirty="0"/>
              <a:t> РП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D95C73-51AF-45D4-B1EA-D313C0708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398" y="2060848"/>
            <a:ext cx="2679204" cy="45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3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2BDD3762-E42E-48C2-8BE7-D6EBCC385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104775"/>
            <a:ext cx="8569325" cy="1462088"/>
          </a:xfrm>
        </p:spPr>
        <p:txBody>
          <a:bodyPr/>
          <a:lstStyle/>
          <a:p>
            <a:pPr algn="ctr" eaLnBrk="1" hangingPunct="1"/>
            <a:r>
              <a:rPr lang="uk-UA" altLang="uk-UA"/>
              <a:t>Формування сигналу </a:t>
            </a:r>
            <a:r>
              <a:rPr lang="fr-CA" altLang="uk-UA"/>
              <a:t>RESET</a:t>
            </a:r>
            <a:endParaRPr lang="uk-UA" altLang="uk-UA"/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785EC4F3-867E-4D08-A004-15266516C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2276475"/>
            <a:ext cx="9001125" cy="496887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uk-UA" altLang="uk-UA">
              <a:solidFill>
                <a:srgbClr val="0070C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uk-UA" altLang="uk-UA">
              <a:solidFill>
                <a:srgbClr val="0070C0"/>
              </a:solidFill>
            </a:endParaRPr>
          </a:p>
        </p:txBody>
      </p:sp>
      <p:pic>
        <p:nvPicPr>
          <p:cNvPr id="16388" name="Рисунок 5">
            <a:extLst>
              <a:ext uri="{FF2B5EF4-FFF2-40B4-BE49-F238E27FC236}">
                <a16:creationId xmlns:a16="http://schemas.microsoft.com/office/drawing/2014/main" id="{951D3672-21C2-489A-87AD-7AE167DD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94932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7ee69ab991cf9392a4cdfa8e98c69c4e9fa50"/>
</p:tagLst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11164</TotalTime>
  <Words>3248</Words>
  <Application>Microsoft Office PowerPoint</Application>
  <PresentationFormat>Екран (4:3)</PresentationFormat>
  <Paragraphs>657</Paragraphs>
  <Slides>80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80</vt:i4>
      </vt:variant>
    </vt:vector>
  </HeadingPairs>
  <TitlesOfParts>
    <vt:vector size="87" baseType="lpstr">
      <vt:lpstr>Arial</vt:lpstr>
      <vt:lpstr>Calibri</vt:lpstr>
      <vt:lpstr>Cambria Math</vt:lpstr>
      <vt:lpstr>Tahoma</vt:lpstr>
      <vt:lpstr>Times New Roman</vt:lpstr>
      <vt:lpstr>Wingdings</vt:lpstr>
      <vt:lpstr>Палитра</vt:lpstr>
      <vt:lpstr>Схемотехніка мікропроцесорів</vt:lpstr>
      <vt:lpstr>Організація шин у МП-системах</vt:lpstr>
      <vt:lpstr>Мікропроцесори Intel 8086, 8088</vt:lpstr>
      <vt:lpstr>Мультиплексування шин МП</vt:lpstr>
      <vt:lpstr>Формування сигналів шин адреси, даних і управління</vt:lpstr>
      <vt:lpstr>Формування сигналів шин адреси, даних і управління</vt:lpstr>
      <vt:lpstr>Команди двійкової арифметики</vt:lpstr>
      <vt:lpstr>Презентація PowerPoint</vt:lpstr>
      <vt:lpstr>Формування сигналу RESET</vt:lpstr>
      <vt:lpstr>Часові діаграми циклу шини</vt:lpstr>
      <vt:lpstr>Будова і підключення мікросхем пам’яті</vt:lpstr>
      <vt:lpstr>Будова статичної пам’яті</vt:lpstr>
      <vt:lpstr>Будова статичної пам’яті</vt:lpstr>
      <vt:lpstr>Будова статичної пам’яті</vt:lpstr>
      <vt:lpstr>Будова статичної пам’яті</vt:lpstr>
      <vt:lpstr>Підключення пам’яті різної розрядності</vt:lpstr>
      <vt:lpstr>Будова динамічної пам’яті</vt:lpstr>
      <vt:lpstr>Мікросхема динамічної пам’яті</vt:lpstr>
      <vt:lpstr>Елемент постійної пам’яті</vt:lpstr>
      <vt:lpstr>Підключення пам’яті різної розрядності</vt:lpstr>
      <vt:lpstr>Підключення пам’яті різної розрядності</vt:lpstr>
      <vt:lpstr>Підключення пам’яті різної розрядності</vt:lpstr>
      <vt:lpstr>Мікросхема постійної пам’яті</vt:lpstr>
      <vt:lpstr>Розподіл адресного простору між RAM і ROM</vt:lpstr>
      <vt:lpstr>Розподіл адресного простору між RAM і ROM для 8-розрядної пам’яті</vt:lpstr>
      <vt:lpstr>Підключення портів. Паралельний інтерфейс</vt:lpstr>
      <vt:lpstr>Паралельний програмований інтерфейс 8255 (К580ВВ55)</vt:lpstr>
      <vt:lpstr>Адресація внутрішніх регістрів 8255 (К580ВВ55)</vt:lpstr>
      <vt:lpstr>Формат регістра управління 8255 (К580ВВ55)</vt:lpstr>
      <vt:lpstr>Введення в режимі 1</vt:lpstr>
      <vt:lpstr>Виведення в режимі 1</vt:lpstr>
      <vt:lpstr>Введення-виведення в режимі 2</vt:lpstr>
      <vt:lpstr>Формат регістра С в режимі 1  (стан інтерфейсу)</vt:lpstr>
      <vt:lpstr>Послідовний інтерфейс</vt:lpstr>
      <vt:lpstr>Стандарти швидкості передачі даних</vt:lpstr>
      <vt:lpstr>Як відділити байт від байту? Асинхронний зв’язок:</vt:lpstr>
      <vt:lpstr>Як відділити байт від байту? Cинхронний зв’язок:</vt:lpstr>
      <vt:lpstr>Проблеми передачі даних на великі відстані</vt:lpstr>
      <vt:lpstr>Проблеми передачі даних на великі відстані</vt:lpstr>
      <vt:lpstr>Типи модуляції</vt:lpstr>
      <vt:lpstr>Передача модульованого сигналу</vt:lpstr>
      <vt:lpstr>Стандарт С2 (RS-232)</vt:lpstr>
      <vt:lpstr>Стандарт С2 (RS-232)</vt:lpstr>
      <vt:lpstr>Послідовний програмований інтерфейс К580ВВ51</vt:lpstr>
      <vt:lpstr>Алгоритм вибору регістра для запису</vt:lpstr>
      <vt:lpstr>Формат регістра режиму</vt:lpstr>
      <vt:lpstr>Формат регістра управління</vt:lpstr>
      <vt:lpstr>Формат регістра стану</vt:lpstr>
      <vt:lpstr>Приклад: запрогамувати передачу через послідовний інтерфейс  100 байтів, починаючи з адреси Х1</vt:lpstr>
      <vt:lpstr>Інтерфейс USB (Universal Serial Bus)</vt:lpstr>
      <vt:lpstr>Способи організації обміну даними із зовнішніми пристроями</vt:lpstr>
      <vt:lpstr>Функції системи переривань</vt:lpstr>
      <vt:lpstr>Програмний полінг</vt:lpstr>
      <vt:lpstr>Апаратний полінг</vt:lpstr>
      <vt:lpstr>Використання контролера пріоритетних переривань</vt:lpstr>
      <vt:lpstr>Реалізація переривань в ПК</vt:lpstr>
      <vt:lpstr>Контролер пріоритетних переривань Intel 8259А (К1810ВН59А)</vt:lpstr>
      <vt:lpstr>Контролер пріоритетних переривань Intel 8259А (К1810ВН59А)</vt:lpstr>
      <vt:lpstr>Використання кількох контролерів</vt:lpstr>
      <vt:lpstr>Якщо не підключати контролер?</vt:lpstr>
      <vt:lpstr>Формати і адресація внутрішніх регістрів</vt:lpstr>
      <vt:lpstr>Формати внутрішніх регістрів</vt:lpstr>
      <vt:lpstr>Приклад реалізації апаратних переривань.</vt:lpstr>
      <vt:lpstr>Поняття про конвеєрну обробку даних та її застосування в МП</vt:lpstr>
      <vt:lpstr>Два рівні конвеєризації в МП 8086</vt:lpstr>
      <vt:lpstr>Багатопроцесорні й багатоядерні архітектури</vt:lpstr>
      <vt:lpstr>Огляд команд співпроцесора (див. https://prog-cpp.ru/asm-coprocessor-command/)</vt:lpstr>
      <vt:lpstr>Команди передачі даних</vt:lpstr>
      <vt:lpstr>Команди порівняння даних</vt:lpstr>
      <vt:lpstr>Арифметичні команди</vt:lpstr>
      <vt:lpstr>Команди обчислення трансцендентинх функцій</vt:lpstr>
      <vt:lpstr>Взаємодія центрального процесора зі співпроцесором</vt:lpstr>
      <vt:lpstr>Синхронізація роботи центрального процесора і співпроцесора</vt:lpstr>
      <vt:lpstr>Слабкозв’язана мультипроцесорна конфігурація</vt:lpstr>
      <vt:lpstr>Арбітр шини</vt:lpstr>
      <vt:lpstr>Робота арбітра шини</vt:lpstr>
      <vt:lpstr>Робота арбітра шини</vt:lpstr>
      <vt:lpstr>Схема розв’язку пріоритетів: Паралельний РП</vt:lpstr>
      <vt:lpstr>Схема розв’язку пріоритетів: Циклічний РП</vt:lpstr>
      <vt:lpstr>Схема розв’язку пріоритетів: Послідовний РП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Дистанційне навчання:</dc:title>
  <dc:creator>Alexandre Scherbyna</dc:creator>
  <cp:lastModifiedBy>Олександр Щербина</cp:lastModifiedBy>
  <cp:revision>383</cp:revision>
  <cp:lastPrinted>1601-01-01T00:00:00Z</cp:lastPrinted>
  <dcterms:created xsi:type="dcterms:W3CDTF">2014-05-27T18:29:14Z</dcterms:created>
  <dcterms:modified xsi:type="dcterms:W3CDTF">2021-05-25T07:03:37Z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