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86189" autoAdjust="0"/>
  </p:normalViewPr>
  <p:slideViewPr>
    <p:cSldViewPr snapToGrid="0">
      <p:cViewPr varScale="1">
        <p:scale>
          <a:sx n="63" d="100"/>
          <a:sy n="63" d="100"/>
        </p:scale>
        <p:origin x="996" y="-72"/>
      </p:cViewPr>
      <p:guideLst/>
    </p:cSldViewPr>
  </p:slideViewPr>
  <p:outlineViewPr>
    <p:cViewPr>
      <p:scale>
        <a:sx n="33" d="100"/>
        <a:sy n="33" d="100"/>
      </p:scale>
      <p:origin x="0" y="-55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F85993-E478-46C5-BF2C-89E6183E2058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5AD77-55EB-4D19-8675-16CB36A3355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1286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5AD77-55EB-4D19-8675-16CB36A3355B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08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5AD77-55EB-4D19-8675-16CB36A3355B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8189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099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4561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580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9746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607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220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816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6756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28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4375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835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C2C50-DA9B-4802-B1D0-53C93EEE3EC1}" type="datetimeFigureOut">
              <a:rPr lang="uk-UA" smtClean="0"/>
              <a:t>01.10.2018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8FEC1-4A92-45F6-B18D-C8C24E174AC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545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7443" y="318053"/>
            <a:ext cx="11509514" cy="107342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uk-UA" sz="3200" b="1" dirty="0" smtClean="0"/>
              <a:t>ЛЕКЦІЯ 7. ОСНОВИ АДМІНІСТРАТИВНОГО ТА КРИМІНАЛЬНОГО ПРАВА УКРАЇНИ</a:t>
            </a:r>
            <a:endParaRPr lang="uk-UA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7443" y="1391478"/>
            <a:ext cx="11290853" cy="522798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endParaRPr lang="uk-UA" dirty="0" smtClean="0"/>
          </a:p>
          <a:p>
            <a:pPr algn="l"/>
            <a:r>
              <a:rPr lang="uk-UA" sz="3500" b="1" dirty="0" smtClean="0"/>
              <a:t>1.	Адміністративне право та його особливості.</a:t>
            </a:r>
          </a:p>
          <a:p>
            <a:pPr algn="l"/>
            <a:r>
              <a:rPr lang="uk-UA" sz="3500" b="1" dirty="0" smtClean="0"/>
              <a:t>2.	Адміністративні правопорушення та адміністративна  відповідальність.</a:t>
            </a:r>
          </a:p>
          <a:p>
            <a:pPr algn="l"/>
            <a:r>
              <a:rPr lang="uk-UA" sz="3500" b="1" dirty="0" smtClean="0"/>
              <a:t>3.	Загальна характеристика Кримінального кодексу України.</a:t>
            </a:r>
          </a:p>
          <a:p>
            <a:pPr algn="l"/>
            <a:r>
              <a:rPr lang="uk-UA" sz="3500" b="1" dirty="0" smtClean="0"/>
              <a:t>4.	Поняття і ознаки злочину. Склад злочину.</a:t>
            </a:r>
          </a:p>
          <a:p>
            <a:pPr algn="l"/>
            <a:r>
              <a:rPr lang="uk-UA" sz="3500" b="1" dirty="0" smtClean="0"/>
              <a:t>5.	Співучасть у вчиненні злочину.</a:t>
            </a:r>
          </a:p>
          <a:p>
            <a:pPr algn="l"/>
            <a:r>
              <a:rPr lang="uk-UA" sz="3500" b="1" dirty="0" smtClean="0"/>
              <a:t>6.	Кримінальна відповідальність та види покарань за кримінальним законодавством.</a:t>
            </a:r>
          </a:p>
          <a:p>
            <a:pPr algn="l"/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383159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057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4000" b="1" dirty="0" smtClean="0"/>
              <a:t>ВИДИ ЗЛОЧИНІВ</a:t>
            </a:r>
            <a:endParaRPr lang="uk-UA" sz="40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206196"/>
              </p:ext>
            </p:extLst>
          </p:nvPr>
        </p:nvGraphicFramePr>
        <p:xfrm>
          <a:off x="101600" y="1253066"/>
          <a:ext cx="11927840" cy="5291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4700">
                  <a:extLst>
                    <a:ext uri="{9D8B030D-6E8A-4147-A177-3AD203B41FA5}">
                      <a16:colId xmlns:a16="http://schemas.microsoft.com/office/drawing/2014/main" val="3974453839"/>
                    </a:ext>
                  </a:extLst>
                </a:gridCol>
                <a:gridCol w="6073140">
                  <a:extLst>
                    <a:ext uri="{9D8B030D-6E8A-4147-A177-3AD203B41FA5}">
                      <a16:colId xmlns:a16="http://schemas.microsoft.com/office/drawing/2014/main" val="2339341040"/>
                    </a:ext>
                  </a:extLst>
                </a:gridCol>
              </a:tblGrid>
              <a:tr h="522776">
                <a:tc>
                  <a:txBody>
                    <a:bodyPr/>
                    <a:lstStyle/>
                    <a:p>
                      <a:pPr algn="ctr"/>
                      <a:r>
                        <a:rPr lang="uk-UA" sz="2800" noProof="0" dirty="0" smtClean="0"/>
                        <a:t>ЗАГАЛЬНОГО ВИДУ:</a:t>
                      </a:r>
                      <a:endParaRPr lang="uk-UA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noProof="0" dirty="0" smtClean="0"/>
                        <a:t>ЗА СУПЕНЕМ СУСПІЛЬНОЇ НЕБЕЗПЕКИ:</a:t>
                      </a:r>
                      <a:endParaRPr lang="uk-UA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481231"/>
                  </a:ext>
                </a:extLst>
              </a:tr>
              <a:tr h="599058">
                <a:tc>
                  <a:txBody>
                    <a:bodyPr/>
                    <a:lstStyle/>
                    <a:p>
                      <a:pPr algn="ctr"/>
                      <a:r>
                        <a:rPr lang="uk-UA" sz="2800" b="1" noProof="0" dirty="0" smtClean="0"/>
                        <a:t>проти інтересів держави</a:t>
                      </a:r>
                      <a:endParaRPr lang="uk-UA" sz="28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noProof="0" dirty="0" smtClean="0"/>
                        <a:t>особливо тяжкі злочини</a:t>
                      </a:r>
                      <a:endParaRPr lang="uk-UA" sz="2800" b="1" noProof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569106"/>
                  </a:ext>
                </a:extLst>
              </a:tr>
              <a:tr h="522776">
                <a:tc>
                  <a:txBody>
                    <a:bodyPr/>
                    <a:lstStyle/>
                    <a:p>
                      <a:pPr algn="ctr"/>
                      <a:r>
                        <a:rPr lang="uk-UA" sz="2800" b="1" noProof="0" dirty="0" smtClean="0"/>
                        <a:t>проти інтересів суспільства</a:t>
                      </a:r>
                      <a:endParaRPr lang="uk-UA" sz="28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noProof="0" dirty="0" smtClean="0"/>
                        <a:t>тяжкі злочини</a:t>
                      </a:r>
                      <a:endParaRPr lang="uk-UA" sz="28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628653"/>
                  </a:ext>
                </a:extLst>
              </a:tr>
              <a:tr h="522776">
                <a:tc rowSpan="2">
                  <a:txBody>
                    <a:bodyPr/>
                    <a:lstStyle/>
                    <a:p>
                      <a:pPr algn="ctr"/>
                      <a:r>
                        <a:rPr lang="uk-UA" sz="2800" b="1" noProof="0" dirty="0" smtClean="0"/>
                        <a:t>проти інтересів окремих громадян</a:t>
                      </a:r>
                    </a:p>
                    <a:p>
                      <a:pPr algn="ctr"/>
                      <a:endParaRPr lang="uk-UA" sz="2800" b="1" noProof="0" dirty="0" smtClean="0"/>
                    </a:p>
                    <a:p>
                      <a:pPr algn="ctr"/>
                      <a:endParaRPr lang="uk-UA" sz="28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noProof="0" dirty="0" smtClean="0"/>
                        <a:t>менш тяжкі злочини</a:t>
                      </a:r>
                      <a:endParaRPr lang="uk-UA" sz="28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67525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800" b="1" noProof="0" dirty="0" smtClean="0"/>
                        <a:t>злочини, що не представляють великої суспільної небезпеки</a:t>
                      </a:r>
                      <a:endParaRPr lang="uk-UA" sz="28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4106776"/>
                  </a:ext>
                </a:extLst>
              </a:tr>
              <a:tr h="522776">
                <a:tc gridSpan="2">
                  <a:txBody>
                    <a:bodyPr/>
                    <a:lstStyle/>
                    <a:p>
                      <a:pPr algn="ctr"/>
                      <a:r>
                        <a:rPr lang="uk-UA" sz="2800" b="1" noProof="0" dirty="0" smtClean="0">
                          <a:solidFill>
                            <a:schemeClr val="bg1"/>
                          </a:solidFill>
                        </a:rPr>
                        <a:t>СТАДІЇ ЗДІЙСНЕННЯ ЗЛОЧИНУ:</a:t>
                      </a:r>
                      <a:endParaRPr lang="uk-UA" sz="28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821744"/>
                  </a:ext>
                </a:extLst>
              </a:tr>
              <a:tr h="707048">
                <a:tc gridSpan="2">
                  <a:txBody>
                    <a:bodyPr/>
                    <a:lstStyle/>
                    <a:p>
                      <a:pPr algn="ctr"/>
                      <a:r>
                        <a:rPr lang="uk-UA" sz="2800" b="1" noProof="0" dirty="0" smtClean="0"/>
                        <a:t>приготування до злочину;</a:t>
                      </a:r>
                      <a:endParaRPr lang="uk-UA" sz="28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49669"/>
                  </a:ext>
                </a:extLst>
              </a:tr>
              <a:tr h="522776">
                <a:tc gridSpan="2">
                  <a:txBody>
                    <a:bodyPr/>
                    <a:lstStyle/>
                    <a:p>
                      <a:pPr algn="ctr"/>
                      <a:r>
                        <a:rPr lang="uk-UA" sz="2800" b="1" noProof="0" dirty="0" smtClean="0"/>
                        <a:t>замах на злочин;</a:t>
                      </a:r>
                      <a:endParaRPr lang="uk-UA" sz="28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202497"/>
                  </a:ext>
                </a:extLst>
              </a:tr>
              <a:tr h="522776">
                <a:tc gridSpan="2">
                  <a:txBody>
                    <a:bodyPr/>
                    <a:lstStyle/>
                    <a:p>
                      <a:pPr algn="ctr"/>
                      <a:r>
                        <a:rPr lang="uk-UA" sz="2800" b="1" noProof="0" dirty="0" smtClean="0"/>
                        <a:t>закінчений злочин;</a:t>
                      </a:r>
                      <a:endParaRPr lang="uk-UA" sz="28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651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391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889000"/>
            <a:ext cx="11633200" cy="11303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ru-RU" dirty="0" smtClean="0"/>
              <a:t>	</a:t>
            </a:r>
            <a:r>
              <a:rPr lang="uk-UA" b="1" dirty="0" smtClean="0"/>
              <a:t>Співучасть у вчиненні злочину – </a:t>
            </a:r>
            <a:br>
              <a:rPr lang="uk-UA" b="1" dirty="0" smtClean="0"/>
            </a:br>
            <a:r>
              <a:rPr lang="uk-UA" sz="3600" b="1" dirty="0" smtClean="0"/>
              <a:t>умисна сумісна участь двох і більше осіб в здійсненні злочину</a:t>
            </a:r>
            <a:endParaRPr lang="uk-UA" sz="36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084139"/>
              </p:ext>
            </p:extLst>
          </p:nvPr>
        </p:nvGraphicFramePr>
        <p:xfrm>
          <a:off x="304800" y="2108200"/>
          <a:ext cx="11506200" cy="50319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6550">
                  <a:extLst>
                    <a:ext uri="{9D8B030D-6E8A-4147-A177-3AD203B41FA5}">
                      <a16:colId xmlns:a16="http://schemas.microsoft.com/office/drawing/2014/main" val="121465060"/>
                    </a:ext>
                  </a:extLst>
                </a:gridCol>
                <a:gridCol w="2876550">
                  <a:extLst>
                    <a:ext uri="{9D8B030D-6E8A-4147-A177-3AD203B41FA5}">
                      <a16:colId xmlns:a16="http://schemas.microsoft.com/office/drawing/2014/main" val="2013675704"/>
                    </a:ext>
                  </a:extLst>
                </a:gridCol>
                <a:gridCol w="3098800">
                  <a:extLst>
                    <a:ext uri="{9D8B030D-6E8A-4147-A177-3AD203B41FA5}">
                      <a16:colId xmlns:a16="http://schemas.microsoft.com/office/drawing/2014/main" val="1645626588"/>
                    </a:ext>
                  </a:extLst>
                </a:gridCol>
                <a:gridCol w="2654300">
                  <a:extLst>
                    <a:ext uri="{9D8B030D-6E8A-4147-A177-3AD203B41FA5}">
                      <a16:colId xmlns:a16="http://schemas.microsoft.com/office/drawing/2014/main" val="786304187"/>
                    </a:ext>
                  </a:extLst>
                </a:gridCol>
              </a:tblGrid>
              <a:tr h="774700">
                <a:tc gridSpan="4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400" noProof="0" dirty="0" smtClean="0">
                          <a:solidFill>
                            <a:schemeClr val="bg1"/>
                          </a:solidFill>
                        </a:rPr>
                        <a:t>Залежно від характеру виконуваних дій співучасники злочину бувають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400" noProof="0" dirty="0" smtClean="0">
                          <a:solidFill>
                            <a:schemeClr val="bg1"/>
                          </a:solidFill>
                        </a:rPr>
                        <a:t>чотирьох видів:</a:t>
                      </a:r>
                      <a:endParaRPr lang="uk-UA" sz="2400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13221"/>
                  </a:ext>
                </a:extLst>
              </a:tr>
              <a:tr h="471894">
                <a:tc>
                  <a:txBody>
                    <a:bodyPr/>
                    <a:lstStyle/>
                    <a:p>
                      <a:pPr algn="ctr"/>
                      <a:r>
                        <a:rPr lang="uk-UA" sz="2400" b="1" noProof="0" dirty="0" smtClean="0"/>
                        <a:t>організатор</a:t>
                      </a:r>
                      <a:endParaRPr lang="uk-UA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noProof="0" dirty="0" smtClean="0"/>
                        <a:t>підбурювач</a:t>
                      </a:r>
                      <a:endParaRPr lang="uk-U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noProof="0" dirty="0" smtClean="0"/>
                        <a:t>посібник</a:t>
                      </a:r>
                      <a:endParaRPr lang="uk-UA" sz="2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noProof="0" dirty="0" smtClean="0"/>
                        <a:t>виконавець</a:t>
                      </a:r>
                      <a:endParaRPr lang="uk-UA" sz="24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53629"/>
                  </a:ext>
                </a:extLst>
              </a:tr>
              <a:tr h="3785378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400" b="1" i="1" noProof="0" dirty="0" smtClean="0">
                          <a:solidFill>
                            <a:srgbClr val="00B050"/>
                          </a:solidFill>
                        </a:rPr>
                        <a:t>особа, що організувала здійснення злочину або керувала його здійсненням;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endParaRPr lang="uk-UA" sz="2000" b="1" i="1" noProof="0" dirty="0" smtClean="0"/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000" b="1" noProof="0" dirty="0" smtClean="0"/>
                        <a:t>організатор створює групу, розподіляє ролі між співучасниками,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000" b="1" noProof="0" dirty="0" smtClean="0"/>
                        <a:t>регулює і направляє їх діяльність.</a:t>
                      </a:r>
                      <a:endParaRPr lang="uk-UA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000" b="1" noProof="0" dirty="0" smtClean="0"/>
                        <a:t> </a:t>
                      </a:r>
                      <a:r>
                        <a:rPr lang="uk-UA" sz="2400" b="1" i="1" noProof="0" dirty="0" smtClean="0">
                          <a:solidFill>
                            <a:srgbClr val="0070C0"/>
                          </a:solidFill>
                        </a:rPr>
                        <a:t>особа, що схилила до здійснення злочину;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endParaRPr lang="uk-UA" sz="2000" b="1" noProof="0" dirty="0" smtClean="0"/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000" b="1" noProof="0" dirty="0" smtClean="0"/>
                        <a:t>він формує у інших співучасників бажання (рішучість) вчинити конкретний злочин. Підбурювання може виражатися у формі порад, домовленостей, підкупу, примушення, погроз, наказу і </a:t>
                      </a:r>
                      <a:r>
                        <a:rPr lang="uk-UA" sz="2000" b="1" noProof="0" dirty="0" err="1" smtClean="0"/>
                        <a:t>т.п</a:t>
                      </a:r>
                      <a:r>
                        <a:rPr lang="uk-UA" sz="2000" b="1" noProof="0" dirty="0" smtClean="0"/>
                        <a:t>.</a:t>
                      </a:r>
                      <a:endParaRPr lang="uk-UA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400" b="1" i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особа, що сприяла здійсненню злочину</a:t>
                      </a:r>
                      <a:endParaRPr lang="uk-UA" sz="2000" b="1" noProof="0" dirty="0" smtClean="0"/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000" b="1" noProof="0" dirty="0" smtClean="0"/>
                        <a:t>порадами, вказівками, наданням засобів або усуненням перешкод</a:t>
                      </a:r>
                      <a:r>
                        <a:rPr lang="uk-UA" sz="2400" b="1" noProof="0" dirty="0" smtClean="0"/>
                        <a:t>;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endParaRPr lang="uk-UA" sz="2000" b="1" noProof="0" dirty="0" smtClean="0"/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000" b="1" noProof="0" dirty="0" smtClean="0"/>
                        <a:t>посібником вважається також особа, що наперед обіцяла приховати злочинця, знаряддя і засоби здійснення злочину, сліди злочину або предмети, здобуті злочинним шляхом.</a:t>
                      </a:r>
                      <a:endParaRPr lang="uk-UA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400" b="1" i="1" noProof="0" dirty="0" smtClean="0">
                          <a:solidFill>
                            <a:srgbClr val="C00000"/>
                          </a:solidFill>
                        </a:rPr>
                        <a:t>особа,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400" b="1" i="1" noProof="0" dirty="0" smtClean="0">
                          <a:solidFill>
                            <a:srgbClr val="C00000"/>
                          </a:solidFill>
                        </a:rPr>
                        <a:t> що безпосередньо вчинила злочин;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endParaRPr lang="uk-UA" sz="2400" b="1" i="1" noProof="0" dirty="0" smtClean="0"/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000" b="1" noProof="0" dirty="0" smtClean="0"/>
                        <a:t>без виконавця немає співучасті, оскільки тільки він здійснює задуманий злочин, реалізує намір співучасників.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endParaRPr lang="uk-UA" sz="24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497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884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0807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5000"/>
              </a:lnSpc>
            </a:pPr>
            <a:r>
              <a:rPr lang="uk-UA" sz="4000" b="1" dirty="0" smtClean="0"/>
              <a:t>Кримінальна відповідальність </a:t>
            </a:r>
            <a:br>
              <a:rPr lang="uk-UA" sz="4000" b="1" dirty="0" smtClean="0"/>
            </a:br>
            <a:r>
              <a:rPr lang="uk-UA" sz="3600" b="1" dirty="0" smtClean="0"/>
              <a:t>виступає як правовідношення, що виникає між державою і злочинцем з приводу його особистих або майнових прав. </a:t>
            </a:r>
            <a:endParaRPr lang="uk-UA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721365"/>
              </p:ext>
            </p:extLst>
          </p:nvPr>
        </p:nvGraphicFramePr>
        <p:xfrm>
          <a:off x="292100" y="1473200"/>
          <a:ext cx="11633200" cy="5888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2300">
                  <a:extLst>
                    <a:ext uri="{9D8B030D-6E8A-4147-A177-3AD203B41FA5}">
                      <a16:colId xmlns:a16="http://schemas.microsoft.com/office/drawing/2014/main" val="1128756884"/>
                    </a:ext>
                  </a:extLst>
                </a:gridCol>
                <a:gridCol w="5930900">
                  <a:extLst>
                    <a:ext uri="{9D8B030D-6E8A-4147-A177-3AD203B41FA5}">
                      <a16:colId xmlns:a16="http://schemas.microsoft.com/office/drawing/2014/main" val="1725901071"/>
                    </a:ext>
                  </a:extLst>
                </a:gridCol>
              </a:tblGrid>
              <a:tr h="490714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bg1"/>
                          </a:solidFill>
                        </a:rPr>
                        <a:t>ОСНОВНІ ВИДИ ПОКАРАНЬ</a:t>
                      </a:r>
                      <a:endParaRPr lang="uk-UA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ДОДАТКОВІ ВИДИ ПОКАРАНЬ</a:t>
                      </a:r>
                      <a:endParaRPr lang="uk-U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9731266"/>
                  </a:ext>
                </a:extLst>
              </a:tr>
              <a:tr h="5397852"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1800" b="0" baseline="0" noProof="0" dirty="0" smtClean="0"/>
                        <a:t> </a:t>
                      </a:r>
                      <a:r>
                        <a:rPr lang="uk-UA" sz="2400" b="1" noProof="0" dirty="0" smtClean="0"/>
                        <a:t>громадські роботи </a:t>
                      </a:r>
                      <a:r>
                        <a:rPr lang="uk-UA" sz="2400" b="0" i="1" noProof="0" dirty="0" smtClean="0"/>
                        <a:t>(виконання у вільний від навчання або роботи час безоплатних суспільно корисних робіт протягом 60 – 240 годин)</a:t>
                      </a:r>
                      <a:r>
                        <a:rPr lang="uk-UA" sz="2400" b="1" noProof="0" dirty="0" smtClean="0"/>
                        <a:t>;</a:t>
                      </a:r>
                    </a:p>
                    <a:p>
                      <a:pPr marL="285750" indent="-28575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400" b="1" noProof="0" dirty="0" smtClean="0"/>
                    </a:p>
                    <a:p>
                      <a:pPr marL="285750" indent="-28575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noProof="0" dirty="0" smtClean="0"/>
                        <a:t>виправні роботи</a:t>
                      </a:r>
                      <a:r>
                        <a:rPr lang="uk-UA" sz="2400" b="1" baseline="0" noProof="0" dirty="0" smtClean="0"/>
                        <a:t> </a:t>
                      </a:r>
                      <a:r>
                        <a:rPr lang="uk-UA" sz="2400" b="0" i="1" baseline="0" noProof="0" dirty="0" smtClean="0"/>
                        <a:t>(за місцем роботи терміном від 6 місяців до 2 років з відрахуванням на користь держави коштів у розмірі 10 – 20% відсотків)</a:t>
                      </a:r>
                      <a:r>
                        <a:rPr lang="uk-UA" sz="2400" b="1" baseline="0" noProof="0" dirty="0" smtClean="0"/>
                        <a:t>;</a:t>
                      </a:r>
                    </a:p>
                    <a:p>
                      <a:pPr marL="285750" indent="-28575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400" b="1" baseline="0" noProof="0" dirty="0" smtClean="0"/>
                    </a:p>
                    <a:p>
                      <a:pPr marL="342900" indent="-34290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noProof="0" dirty="0" smtClean="0"/>
                        <a:t>арешт </a:t>
                      </a:r>
                      <a:r>
                        <a:rPr lang="uk-UA" sz="2400" b="0" i="1" noProof="0" dirty="0" smtClean="0"/>
                        <a:t>(строком від 1 до 6 місяців);</a:t>
                      </a:r>
                    </a:p>
                    <a:p>
                      <a:pPr marL="0" indent="0" algn="l">
                        <a:lnSpc>
                          <a:spcPct val="75000"/>
                        </a:lnSpc>
                        <a:buFont typeface="Wingdings" panose="05000000000000000000" pitchFamily="2" charset="2"/>
                        <a:buNone/>
                      </a:pPr>
                      <a:endParaRPr lang="uk-UA" sz="2400" b="0" i="1" noProof="0" dirty="0" smtClean="0"/>
                    </a:p>
                    <a:p>
                      <a:pPr marL="342900" indent="-34290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noProof="0" dirty="0" smtClean="0"/>
                        <a:t>обмеження волі;</a:t>
                      </a:r>
                    </a:p>
                    <a:p>
                      <a:pPr marL="342900" indent="-34290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endParaRPr lang="uk-UA" sz="2400" b="1" noProof="0" dirty="0" smtClean="0"/>
                    </a:p>
                    <a:p>
                      <a:pPr marL="342900" indent="-34290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noProof="0" dirty="0" smtClean="0"/>
                        <a:t>позбавлення волі </a:t>
                      </a:r>
                      <a:r>
                        <a:rPr lang="uk-UA" sz="2400" b="0" i="1" noProof="0" dirty="0" smtClean="0"/>
                        <a:t>(від 1 до 15 років); </a:t>
                      </a:r>
                    </a:p>
                    <a:p>
                      <a:pPr marL="0" indent="0" algn="l">
                        <a:lnSpc>
                          <a:spcPct val="75000"/>
                        </a:lnSpc>
                        <a:buFont typeface="Wingdings" panose="05000000000000000000" pitchFamily="2" charset="2"/>
                        <a:buNone/>
                      </a:pPr>
                      <a:endParaRPr lang="uk-UA" sz="2400" b="0" i="1" noProof="0" dirty="0" smtClean="0"/>
                    </a:p>
                    <a:p>
                      <a:pPr marL="342900" indent="-342900" algn="l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noProof="0" dirty="0" smtClean="0"/>
                        <a:t>довічне позбавлення волі.</a:t>
                      </a:r>
                    </a:p>
                    <a:p>
                      <a:pPr algn="ctr"/>
                      <a:endParaRPr lang="uk-U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75000"/>
                        </a:lnSpc>
                      </a:pPr>
                      <a:r>
                        <a:rPr lang="uk-UA" sz="2400" b="1" noProof="0" dirty="0" smtClean="0"/>
                        <a:t>штраф </a:t>
                      </a:r>
                      <a:r>
                        <a:rPr lang="uk-UA" sz="2400" i="1" noProof="0" dirty="0" smtClean="0"/>
                        <a:t>(у розмірі від 30 до 1000 </a:t>
                      </a:r>
                      <a:r>
                        <a:rPr lang="uk-UA" sz="2400" i="1" noProof="0" dirty="0" err="1" smtClean="0"/>
                        <a:t>неопод.мін</a:t>
                      </a:r>
                      <a:r>
                        <a:rPr lang="uk-UA" sz="2400" i="1" noProof="0" dirty="0" smtClean="0"/>
                        <a:t>. доходів громадян, тобто від 510 до 17 тис. грн);</a:t>
                      </a:r>
                    </a:p>
                    <a:p>
                      <a:pPr algn="l">
                        <a:lnSpc>
                          <a:spcPct val="75000"/>
                        </a:lnSpc>
                      </a:pPr>
                      <a:endParaRPr lang="uk-UA" sz="2400" i="1" noProof="0" dirty="0" smtClean="0"/>
                    </a:p>
                    <a:p>
                      <a:pPr algn="l">
                        <a:lnSpc>
                          <a:spcPct val="75000"/>
                        </a:lnSpc>
                      </a:pPr>
                      <a:r>
                        <a:rPr lang="uk-UA" sz="2400" b="1" noProof="0" dirty="0" smtClean="0"/>
                        <a:t>позбавлення права обіймати певні посади або займатися певною діяльністю</a:t>
                      </a:r>
                      <a:r>
                        <a:rPr lang="uk-UA" sz="2400" noProof="0" dirty="0" smtClean="0"/>
                        <a:t> </a:t>
                      </a:r>
                      <a:r>
                        <a:rPr lang="uk-UA" sz="2400" i="1" noProof="0" dirty="0" smtClean="0"/>
                        <a:t>( на строк від 2 до 5 років);</a:t>
                      </a:r>
                    </a:p>
                    <a:p>
                      <a:pPr algn="l">
                        <a:lnSpc>
                          <a:spcPct val="75000"/>
                        </a:lnSpc>
                      </a:pPr>
                      <a:endParaRPr lang="uk-UA" sz="2400" i="1" noProof="0" dirty="0" smtClean="0"/>
                    </a:p>
                    <a:p>
                      <a:pPr algn="l">
                        <a:lnSpc>
                          <a:spcPct val="75000"/>
                        </a:lnSpc>
                      </a:pPr>
                      <a:r>
                        <a:rPr lang="uk-UA" sz="2400" b="1" noProof="0" dirty="0" smtClean="0"/>
                        <a:t>конфіскація майна</a:t>
                      </a:r>
                      <a:r>
                        <a:rPr lang="uk-UA" sz="2400" b="0" noProof="0" dirty="0" smtClean="0"/>
                        <a:t>…</a:t>
                      </a:r>
                      <a:endParaRPr lang="uk-UA" sz="2400" noProof="0" dirty="0" smtClean="0"/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2400" noProof="0" dirty="0" smtClean="0"/>
                        <a:t>	</a:t>
                      </a:r>
                      <a:endParaRPr lang="uk-UA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976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00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" y="127001"/>
            <a:ext cx="11779250" cy="1142999"/>
          </a:xfrm>
        </p:spPr>
        <p:txBody>
          <a:bodyPr>
            <a:normAutofit/>
          </a:bodyPr>
          <a:lstStyle/>
          <a:p>
            <a:pPr algn="ctr">
              <a:lnSpc>
                <a:spcPct val="75000"/>
              </a:lnSpc>
            </a:pPr>
            <a:r>
              <a:rPr lang="uk-UA" sz="2800" b="1" dirty="0" smtClean="0"/>
              <a:t>При призначенні покарання </a:t>
            </a:r>
            <a:r>
              <a:rPr lang="uk-UA" sz="2700" b="1" dirty="0" smtClean="0"/>
              <a:t>суд враховує характер і ступінь суспільної небезпеки злочину, особу винного і обставини справи, </a:t>
            </a:r>
            <a:br>
              <a:rPr lang="uk-UA" sz="2700" b="1" dirty="0" smtClean="0"/>
            </a:br>
            <a:r>
              <a:rPr lang="uk-UA" sz="2700" b="1" dirty="0" smtClean="0"/>
              <a:t>які пом'якшують або обтяжують відповідальність. </a:t>
            </a:r>
            <a:endParaRPr lang="uk-UA" sz="27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874410"/>
              </p:ext>
            </p:extLst>
          </p:nvPr>
        </p:nvGraphicFramePr>
        <p:xfrm>
          <a:off x="266700" y="1270000"/>
          <a:ext cx="11779250" cy="5962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9300">
                  <a:extLst>
                    <a:ext uri="{9D8B030D-6E8A-4147-A177-3AD203B41FA5}">
                      <a16:colId xmlns:a16="http://schemas.microsoft.com/office/drawing/2014/main" val="102022123"/>
                    </a:ext>
                  </a:extLst>
                </a:gridCol>
                <a:gridCol w="5949950">
                  <a:extLst>
                    <a:ext uri="{9D8B030D-6E8A-4147-A177-3AD203B41FA5}">
                      <a16:colId xmlns:a16="http://schemas.microsoft.com/office/drawing/2014/main" val="951691784"/>
                    </a:ext>
                  </a:extLst>
                </a:gridCol>
              </a:tblGrid>
              <a:tr h="444500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Обставинами, які пом'якшують відповідальність:</a:t>
                      </a:r>
                      <a:endParaRPr lang="uk-U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Обставинами, які обтяжують відповідальність:</a:t>
                      </a:r>
                      <a:endParaRPr lang="uk-U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887127"/>
                  </a:ext>
                </a:extLst>
              </a:tr>
              <a:tr h="5517958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здійснення злочину внаслідок збігу важких особистих або сімейних обставин, через матеріальну або іншу залежність, під впливом загрози або примушування, сильного душевного хвилювання; </a:t>
                      </a:r>
                    </a:p>
                    <a:p>
                      <a:pPr marL="285750" indent="-28575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здійснення злочину при перевищенні меж необхідної оборони;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uk-UA" sz="2400" b="1" dirty="0" smtClean="0"/>
                        <a:t>здійснення злочину неповнолітнім, жінкою в стані вагітності;</a:t>
                      </a:r>
                    </a:p>
                    <a:p>
                      <a:pPr marL="285750" indent="-28575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щиросердечне каяття або явка з повинною, сприяння розкриттю злочину; </a:t>
                      </a:r>
                    </a:p>
                    <a:p>
                      <a:pPr marL="285750" indent="-28575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запобігання настанню шкідливих наслідків злочину, добровільне відшкодування нанесеного збитку або усунення заподіяної шкоди.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здійснення злочину особою, яка раніше вчинила злочин, яка знаходиться в стані сп'яніння, організованою групою;</a:t>
                      </a:r>
                    </a:p>
                    <a:p>
                      <a:pPr marL="342900" indent="-342900">
                        <a:lnSpc>
                          <a:spcPct val="75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здійснення злочину з використанням підлеглого або іншого залежного положення особи, відносно якої вчинений злочин;</a:t>
                      </a:r>
                    </a:p>
                    <a:p>
                      <a:pPr marL="342900" indent="-3429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здійснення злочину відносно малолітнього, старого або особи, що знаходиться в безпорадному стані;</a:t>
                      </a:r>
                    </a:p>
                    <a:p>
                      <a:pPr marL="342900" indent="-3429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здійснення злочину з корисливих цілей;</a:t>
                      </a:r>
                    </a:p>
                    <a:p>
                      <a:pPr marL="342900" indent="-3429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спричинення злочином тяжких наслідків;</a:t>
                      </a:r>
                    </a:p>
                    <a:p>
                      <a:pPr marL="342900" indent="-3429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підбурювання неповнолітніх до злочину або залучення неповнолітніх до участі в злочині;</a:t>
                      </a:r>
                    </a:p>
                    <a:p>
                      <a:pPr marL="342900" indent="-342900">
                        <a:lnSpc>
                          <a:spcPct val="7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uk-UA" sz="2400" b="1" dirty="0" smtClean="0"/>
                        <a:t>здійснення злочину з особливою жорстокістю або знущанням над потерпілим і ін.</a:t>
                      </a:r>
                      <a:endParaRPr lang="uk-U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837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257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8539"/>
            <a:ext cx="10515600" cy="212697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0000"/>
              </a:lnSpc>
            </a:pP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sz="4900" b="1" dirty="0" smtClean="0"/>
              <a:t>Адміністративне право </a:t>
            </a:r>
            <a:br>
              <a:rPr lang="uk-UA" sz="4900" b="1" dirty="0" smtClean="0"/>
            </a:br>
            <a:r>
              <a:rPr lang="uk-UA" sz="4000" b="1" dirty="0" smtClean="0"/>
              <a:t>регулює суспільні відносини в сфері управління народним господарством, освітою, охороною здоров'я, наукою, культурою ...</a:t>
            </a:r>
            <a:br>
              <a:rPr lang="uk-UA" sz="4000" b="1" dirty="0" smtClean="0"/>
            </a:br>
            <a:endParaRPr lang="uk-UA" sz="40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7983428"/>
              </p:ext>
            </p:extLst>
          </p:nvPr>
        </p:nvGraphicFramePr>
        <p:xfrm>
          <a:off x="430213" y="2365374"/>
          <a:ext cx="11331576" cy="4517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7192">
                  <a:extLst>
                    <a:ext uri="{9D8B030D-6E8A-4147-A177-3AD203B41FA5}">
                      <a16:colId xmlns:a16="http://schemas.microsoft.com/office/drawing/2014/main" val="3455132190"/>
                    </a:ext>
                  </a:extLst>
                </a:gridCol>
                <a:gridCol w="3777192">
                  <a:extLst>
                    <a:ext uri="{9D8B030D-6E8A-4147-A177-3AD203B41FA5}">
                      <a16:colId xmlns:a16="http://schemas.microsoft.com/office/drawing/2014/main" val="915451245"/>
                    </a:ext>
                  </a:extLst>
                </a:gridCol>
                <a:gridCol w="3777192">
                  <a:extLst>
                    <a:ext uri="{9D8B030D-6E8A-4147-A177-3AD203B41FA5}">
                      <a16:colId xmlns:a16="http://schemas.microsoft.com/office/drawing/2014/main" val="1987258325"/>
                    </a:ext>
                  </a:extLst>
                </a:gridCol>
              </a:tblGrid>
              <a:tr h="1080863">
                <a:tc gridSpan="3">
                  <a:txBody>
                    <a:bodyPr/>
                    <a:lstStyle/>
                    <a:p>
                      <a:pPr algn="ctr"/>
                      <a:r>
                        <a:rPr lang="uk-UA" sz="3200" noProof="0" dirty="0" smtClean="0"/>
                        <a:t>Адміністративно-правові відносини діляться на 3 групи:</a:t>
                      </a:r>
                      <a:endParaRPr lang="uk-UA" sz="32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352834"/>
                  </a:ext>
                </a:extLst>
              </a:tr>
              <a:tr h="2045499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2800" b="1" noProof="0" dirty="0" smtClean="0"/>
                        <a:t>відносини між органами державного управління і державними підприємствами;</a:t>
                      </a:r>
                      <a:endParaRPr lang="uk-UA" sz="2800" b="1" noProof="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2800" b="1" noProof="0" dirty="0" smtClean="0"/>
                        <a:t>відносини між органами державного управління і суспільними організаціями;</a:t>
                      </a:r>
                      <a:endParaRPr lang="uk-UA" sz="2800" b="1" noProof="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2800" b="1" noProof="0" dirty="0" smtClean="0"/>
                        <a:t>відносини між органами державного управління і громадянами</a:t>
                      </a:r>
                      <a:endParaRPr lang="uk-UA" sz="2800" b="1" noProof="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5068261"/>
                  </a:ext>
                </a:extLst>
              </a:tr>
              <a:tr h="683132">
                <a:tc gridSpan="3"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2800" b="1" noProof="0" dirty="0" smtClean="0"/>
                        <a:t>регулювання цих різноманітних управлінських суспільних відносин здійснюється за допомогою наступних методів:</a:t>
                      </a:r>
                      <a:endParaRPr lang="uk-UA" sz="2800" b="1" noProof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uk-UA" sz="28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uk-UA" sz="28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2925020"/>
                  </a:ext>
                </a:extLst>
              </a:tr>
              <a:tr h="683132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2800" b="1" noProof="0" dirty="0" smtClean="0"/>
                        <a:t>розпорядження </a:t>
                      </a:r>
                      <a:endParaRPr lang="uk-UA" sz="28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2800" b="1" noProof="0" dirty="0" smtClean="0"/>
                        <a:t>заборона</a:t>
                      </a:r>
                      <a:endParaRPr lang="uk-UA" sz="28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2800" b="1" noProof="0" dirty="0" smtClean="0"/>
                        <a:t>дозвіл</a:t>
                      </a:r>
                      <a:endParaRPr lang="uk-UA" sz="28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339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273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661" y="365126"/>
            <a:ext cx="11767930" cy="209977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70000"/>
              </a:lnSpc>
            </a:pPr>
            <a:r>
              <a:rPr lang="uk-UA" b="1" dirty="0" smtClean="0"/>
              <a:t>Адміністративне правопорушення (провина) –  </a:t>
            </a:r>
            <a:r>
              <a:rPr lang="uk-UA" sz="4000" dirty="0" smtClean="0"/>
              <a:t/>
            </a:r>
            <a:br>
              <a:rPr lang="uk-UA" sz="4000" dirty="0" smtClean="0"/>
            </a:br>
            <a:r>
              <a:rPr lang="uk-UA" sz="3600" b="1" dirty="0" smtClean="0"/>
              <a:t>протиправна (умисна або необережна) дія або бездіяльність, що робить замах на державний або громадський порядок, власність, права і свободи громадян, встановлений порядок управління, за які законодавством передбачена адміністративна відповідальність. </a:t>
            </a:r>
            <a:endParaRPr lang="uk-UA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869560"/>
              </p:ext>
            </p:extLst>
          </p:nvPr>
        </p:nvGraphicFramePr>
        <p:xfrm>
          <a:off x="1" y="2464903"/>
          <a:ext cx="12192000" cy="4390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652885249"/>
                    </a:ext>
                  </a:extLst>
                </a:gridCol>
              </a:tblGrid>
              <a:tr h="688200"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Юридичні ознаки адміністративної провини: </a:t>
                      </a:r>
                      <a:endParaRPr lang="uk-UA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079375"/>
                  </a:ext>
                </a:extLst>
              </a:tr>
              <a:tr h="936671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3600" b="1" noProof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Протиправність </a:t>
                      </a:r>
                      <a:r>
                        <a:rPr lang="uk-UA" sz="3600" b="1" noProof="0" dirty="0" smtClean="0"/>
                        <a:t>–заборона адміністративним законодавством передбачених законом діянь; </a:t>
                      </a:r>
                      <a:endParaRPr lang="uk-UA" sz="3600" b="1" noProof="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699331"/>
                  </a:ext>
                </a:extLst>
              </a:tr>
              <a:tr h="548214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3600" b="1" noProof="0" dirty="0" smtClean="0">
                          <a:solidFill>
                            <a:srgbClr val="C00000"/>
                          </a:solidFill>
                        </a:rPr>
                        <a:t>Винність</a:t>
                      </a:r>
                      <a:r>
                        <a:rPr lang="uk-UA" sz="3600" b="1" noProof="0" dirty="0" smtClean="0"/>
                        <a:t> –протиправне діяння (умисно або необережне);  </a:t>
                      </a:r>
                      <a:endParaRPr lang="uk-UA" sz="36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141904"/>
                  </a:ext>
                </a:extLst>
              </a:tr>
              <a:tr h="1182413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3600" b="1" noProof="0" dirty="0" smtClean="0">
                          <a:solidFill>
                            <a:srgbClr val="7030A0"/>
                          </a:solidFill>
                        </a:rPr>
                        <a:t>Суспільна шкідливість </a:t>
                      </a:r>
                      <a:r>
                        <a:rPr lang="uk-UA" sz="3600" b="1" noProof="0" dirty="0" smtClean="0"/>
                        <a:t>– посягання</a:t>
                      </a:r>
                    </a:p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3600" b="1" noProof="0" dirty="0" smtClean="0"/>
                        <a:t>на суспільні відносини, що охороняються обов'язковими правилами;</a:t>
                      </a:r>
                      <a:endParaRPr lang="uk-UA" sz="3600" b="1" noProof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0363398"/>
                  </a:ext>
                </a:extLst>
              </a:tr>
              <a:tr h="936671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3600" b="1" noProof="0" dirty="0" smtClean="0">
                          <a:solidFill>
                            <a:srgbClr val="FF0000"/>
                          </a:solidFill>
                        </a:rPr>
                        <a:t>Адміністративна відповідальність </a:t>
                      </a:r>
                      <a:r>
                        <a:rPr lang="uk-UA" sz="3600" b="1" noProof="0" dirty="0" smtClean="0"/>
                        <a:t>– застосування відповідних адміністративних стягнень.</a:t>
                      </a:r>
                      <a:endParaRPr lang="uk-UA" sz="36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3751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32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842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b="1" dirty="0" smtClean="0"/>
              <a:t>Види адміністративних стягнень: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295" y="1053548"/>
            <a:ext cx="11648661" cy="5585791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uk-UA" b="1" dirty="0" smtClean="0"/>
              <a:t>попередження;</a:t>
            </a:r>
          </a:p>
          <a:p>
            <a:r>
              <a:rPr lang="uk-UA" b="1" dirty="0" smtClean="0"/>
              <a:t>штраф;</a:t>
            </a:r>
          </a:p>
          <a:p>
            <a:r>
              <a:rPr lang="uk-UA" b="1" dirty="0" smtClean="0"/>
              <a:t>оплатне вилучення предмету, що з'явився знаряддям здійснення або безпосереднім об'єктом адміністративного правопорушення; </a:t>
            </a:r>
          </a:p>
          <a:p>
            <a:r>
              <a:rPr lang="uk-UA" b="1" dirty="0" smtClean="0"/>
              <a:t>конфіскація предмету, що з'явився знаряддям здійснення або безпосереднім об'єктом адміністративного правопорушення;</a:t>
            </a:r>
          </a:p>
          <a:p>
            <a:r>
              <a:rPr lang="uk-UA" b="1" dirty="0" smtClean="0"/>
              <a:t>спеціального права, наданого даному громадянину (управління транспортним засобом, право полювання);</a:t>
            </a:r>
          </a:p>
          <a:p>
            <a:r>
              <a:rPr lang="uk-UA" b="1" dirty="0" smtClean="0"/>
              <a:t>виправні роботи строком до 2-х місяців з відбуванням їх за місцем постійної роботи правопорушника і з утриманням до 20% його заробітку в дохід держави. Цей вид покарання застосовується лише в судовому порядку;</a:t>
            </a:r>
          </a:p>
          <a:p>
            <a:r>
              <a:rPr lang="uk-UA" b="1" dirty="0" smtClean="0"/>
              <a:t>адміністративний арешт до 15 діб з використовуванням на фізичних роботах без їх оплати. Призначається лише в судовому порядку.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388628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783" y="365125"/>
            <a:ext cx="11807687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4900" b="1" dirty="0" smtClean="0"/>
              <a:t>Кримінальне право </a:t>
            </a:r>
            <a:br>
              <a:rPr lang="uk-UA" sz="4900" b="1" dirty="0" smtClean="0"/>
            </a:br>
            <a:r>
              <a:rPr lang="uk-UA" sz="4000" b="1" dirty="0" smtClean="0"/>
              <a:t>охоплює два основні інститути: злочин і покарання.</a:t>
            </a:r>
            <a:endParaRPr lang="uk-UA" sz="4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075479"/>
              </p:ext>
            </p:extLst>
          </p:nvPr>
        </p:nvGraphicFramePr>
        <p:xfrm>
          <a:off x="198783" y="1825623"/>
          <a:ext cx="11807687" cy="4956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07687">
                  <a:extLst>
                    <a:ext uri="{9D8B030D-6E8A-4147-A177-3AD203B41FA5}">
                      <a16:colId xmlns:a16="http://schemas.microsoft.com/office/drawing/2014/main" val="1202897358"/>
                    </a:ext>
                  </a:extLst>
                </a:gridCol>
              </a:tblGrid>
              <a:tr h="1613316"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/>
                        <a:t>Завданням кримінального законодавства є: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200" dirty="0" smtClean="0"/>
                        <a:t>правове забезпечення охорони прав і свобод людини і громадянина, власності, громадського порядку та громадської безпеки, довкілля, конституційного ладу України від злочинних посягань, забезпечення миру і безпеки людства, а також запобігання злочинам.</a:t>
                      </a:r>
                      <a:endParaRPr lang="uk-UA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033744"/>
                  </a:ext>
                </a:extLst>
              </a:tr>
              <a:tr h="2426736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600" b="1" noProof="0" dirty="0" smtClean="0"/>
                        <a:t>Кримінальне законодавство спрямоване на захист громадян та держави від учинення злочинів, 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3600" b="1" noProof="0" dirty="0" smtClean="0"/>
                        <a:t>а інші галузі законодавства орієнтуються на регулювання суспільних відносин, які виникають у повсякденному житті.</a:t>
                      </a:r>
                      <a:endParaRPr lang="uk-UA" sz="36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723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62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9853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uk-UA" b="1" dirty="0" smtClean="0">
                <a:solidFill>
                  <a:schemeClr val="bg1"/>
                </a:solidFill>
              </a:rPr>
              <a:t>Поняття і ознаки злочину</a:t>
            </a:r>
            <a:endParaRPr lang="uk-UA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513195"/>
              </p:ext>
            </p:extLst>
          </p:nvPr>
        </p:nvGraphicFramePr>
        <p:xfrm>
          <a:off x="838200" y="1011383"/>
          <a:ext cx="105156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2127075157"/>
                    </a:ext>
                  </a:extLst>
                </a:gridCol>
              </a:tblGrid>
              <a:tr h="1330035">
                <a:tc>
                  <a:txBody>
                    <a:bodyPr/>
                    <a:lstStyle/>
                    <a:p>
                      <a:pPr algn="ctr"/>
                      <a:r>
                        <a:rPr lang="uk-UA" sz="2800" noProof="0" dirty="0" smtClean="0"/>
                        <a:t>Злочином признається передбачене кримінальним законом винне суспільно небезпечне діяння (дія або бездіяльність), що робить замах на правопорядок.</a:t>
                      </a:r>
                      <a:endParaRPr lang="uk-UA" sz="2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30627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18524" y="5182119"/>
            <a:ext cx="2359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chemeClr val="bg1"/>
                </a:solidFill>
              </a:rPr>
              <a:t>діяння</a:t>
            </a:r>
            <a:endParaRPr lang="uk-UA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75047" y="5182119"/>
            <a:ext cx="1152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chemeClr val="bg1"/>
                </a:solidFill>
              </a:rPr>
              <a:t>діяння</a:t>
            </a:r>
            <a:endParaRPr lang="uk-UA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33600" y="5288261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bg1"/>
                </a:solidFill>
              </a:rPr>
              <a:t>діяння</a:t>
            </a:r>
            <a:endParaRPr lang="uk-UA" sz="2400" dirty="0">
              <a:solidFill>
                <a:schemeClr val="bg1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59388"/>
            <a:ext cx="10515600" cy="415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0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91200" y="9005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0327" y="762001"/>
            <a:ext cx="3643745" cy="149629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ОСНОВНІ ОЗНАКИ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</a:rPr>
              <a:t>ЗЛОЧИНУ</a:t>
            </a:r>
            <a:endParaRPr lang="uk-UA" sz="32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570" y="3422073"/>
            <a:ext cx="2866493" cy="2743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СУСПІЛЬНА </a:t>
            </a:r>
          </a:p>
          <a:p>
            <a:pPr algn="ctr"/>
            <a:r>
              <a:rPr lang="uk-UA" sz="2400" b="1" dirty="0" smtClean="0"/>
              <a:t>НЕБЕЗПЕЧНІСТЬ</a:t>
            </a:r>
          </a:p>
          <a:p>
            <a:pPr algn="ctr"/>
            <a:r>
              <a:rPr lang="uk-UA" sz="2400" b="1" dirty="0" smtClean="0"/>
              <a:t>ДІЯННЯ</a:t>
            </a:r>
            <a:endParaRPr lang="uk-UA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06982" y="3726873"/>
            <a:ext cx="45719" cy="83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>
            <a:off x="3606329" y="3463637"/>
            <a:ext cx="2685015" cy="27016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ПРОТИПРАВНІСТЬ</a:t>
            </a:r>
          </a:p>
          <a:p>
            <a:pPr algn="ctr"/>
            <a:r>
              <a:rPr lang="uk-UA" sz="2400" b="1" dirty="0" smtClean="0"/>
              <a:t>ДІЯННЯ</a:t>
            </a:r>
            <a:endParaRPr lang="uk-UA" sz="2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76999" y="3422072"/>
            <a:ext cx="2493818" cy="27431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ВИННІСТЬ</a:t>
            </a:r>
          </a:p>
          <a:p>
            <a:pPr algn="ctr"/>
            <a:r>
              <a:rPr lang="uk-UA" sz="2400" b="1" dirty="0" smtClean="0"/>
              <a:t>ДІЯННЯ</a:t>
            </a:r>
            <a:endParaRPr lang="uk-UA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130144" y="3435929"/>
            <a:ext cx="2812474" cy="27293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КАРНІСТЬ,</a:t>
            </a:r>
          </a:p>
          <a:p>
            <a:pPr algn="ctr"/>
            <a:r>
              <a:rPr lang="uk-UA" sz="2400" b="1" dirty="0" smtClean="0"/>
              <a:t>КРИМІНАЛЬНЕ ПОКАРАННЯ</a:t>
            </a:r>
            <a:br>
              <a:rPr lang="uk-UA" sz="2400" b="1" dirty="0" smtClean="0"/>
            </a:br>
            <a:r>
              <a:rPr lang="uk-UA" sz="2400" b="1" dirty="0" smtClean="0"/>
              <a:t>ДІЯННЯ</a:t>
            </a:r>
            <a:endParaRPr lang="uk-UA" sz="2400" b="1" dirty="0"/>
          </a:p>
        </p:txBody>
      </p:sp>
      <p:cxnSp>
        <p:nvCxnSpPr>
          <p:cNvPr id="20" name="Прямая соединительная линия 19"/>
          <p:cNvCxnSpPr>
            <a:stCxn id="9" idx="0"/>
          </p:cNvCxnSpPr>
          <p:nvPr/>
        </p:nvCxnSpPr>
        <p:spPr>
          <a:xfrm flipV="1">
            <a:off x="1846817" y="2798617"/>
            <a:ext cx="7626" cy="62345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4902426" y="2840182"/>
            <a:ext cx="15935" cy="7204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7723908" y="2840183"/>
            <a:ext cx="0" cy="720437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10529455" y="2840182"/>
            <a:ext cx="0" cy="58189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987428" y="2840182"/>
            <a:ext cx="854202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172199" y="2258291"/>
            <a:ext cx="0" cy="58189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67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571501"/>
            <a:ext cx="10515600" cy="14478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ct val="70000"/>
              </a:lnSpc>
            </a:pPr>
            <a:r>
              <a:rPr lang="uk-UA" sz="4000" b="1" dirty="0" smtClean="0"/>
              <a:t>Склад злочину – </a:t>
            </a:r>
            <a:br>
              <a:rPr lang="uk-UA" sz="4000" b="1" dirty="0" smtClean="0"/>
            </a:br>
            <a:r>
              <a:rPr lang="uk-UA" sz="2800" b="1" dirty="0" smtClean="0"/>
              <a:t>це сукупність встановлених кримінальним законом об'єктивних і суб'єктивних елементів, що дозволяють розглядати конкретне суспільно небезпечне діяння як злочин</a:t>
            </a:r>
            <a:endParaRPr lang="uk-UA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500" y="2019301"/>
            <a:ext cx="11849100" cy="4648199"/>
          </a:xfrm>
        </p:spPr>
        <p:txBody>
          <a:bodyPr/>
          <a:lstStyle/>
          <a:p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703987"/>
              </p:ext>
            </p:extLst>
          </p:nvPr>
        </p:nvGraphicFramePr>
        <p:xfrm>
          <a:off x="165100" y="2133599"/>
          <a:ext cx="11760200" cy="4743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0800">
                  <a:extLst>
                    <a:ext uri="{9D8B030D-6E8A-4147-A177-3AD203B41FA5}">
                      <a16:colId xmlns:a16="http://schemas.microsoft.com/office/drawing/2014/main" val="2001407155"/>
                    </a:ext>
                  </a:extLst>
                </a:gridCol>
                <a:gridCol w="7899400">
                  <a:extLst>
                    <a:ext uri="{9D8B030D-6E8A-4147-A177-3AD203B41FA5}">
                      <a16:colId xmlns:a16="http://schemas.microsoft.com/office/drawing/2014/main" val="1037263485"/>
                    </a:ext>
                  </a:extLst>
                </a:gridCol>
              </a:tblGrid>
              <a:tr h="637665">
                <a:tc gridSpan="2">
                  <a:txBody>
                    <a:bodyPr/>
                    <a:lstStyle/>
                    <a:p>
                      <a:pPr algn="ctr"/>
                      <a:r>
                        <a:rPr lang="uk-UA" sz="3600" dirty="0" smtClean="0"/>
                        <a:t>Елементами складу злочину:</a:t>
                      </a:r>
                      <a:endParaRPr lang="uk-UA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018833"/>
                  </a:ext>
                </a:extLst>
              </a:tr>
              <a:tr h="845086"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об'єкт злочину</a:t>
                      </a:r>
                      <a:endParaRPr lang="uk-UA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uk-UA" sz="2400" b="1" noProof="0" dirty="0" smtClean="0"/>
                    </a:p>
                    <a:p>
                      <a:pPr>
                        <a:lnSpc>
                          <a:spcPct val="70000"/>
                        </a:lnSpc>
                      </a:pPr>
                      <a:r>
                        <a:rPr lang="uk-UA" sz="2400" b="1" noProof="0" dirty="0" smtClean="0"/>
                        <a:t>на суспільні відносини і блага посягає злочин.</a:t>
                      </a:r>
                      <a:endParaRPr lang="uk-UA" sz="24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84859"/>
                  </a:ext>
                </a:extLst>
              </a:tr>
              <a:tr h="75572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uk-UA" sz="3200" b="1" dirty="0" smtClean="0"/>
                        <a:t>об'єктивна сторона </a:t>
                      </a:r>
                    </a:p>
                    <a:p>
                      <a:pPr>
                        <a:lnSpc>
                          <a:spcPct val="70000"/>
                        </a:lnSpc>
                      </a:pPr>
                      <a:r>
                        <a:rPr lang="uk-UA" sz="3200" b="1" dirty="0" smtClean="0"/>
                        <a:t>злочину </a:t>
                      </a:r>
                      <a:endParaRPr lang="uk-U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uk-UA" sz="2400" b="1" noProof="0" dirty="0" smtClean="0"/>
                    </a:p>
                    <a:p>
                      <a:pPr>
                        <a:lnSpc>
                          <a:spcPct val="70000"/>
                        </a:lnSpc>
                      </a:pPr>
                      <a:r>
                        <a:rPr lang="uk-UA" sz="2400" b="1" noProof="0" dirty="0" smtClean="0"/>
                        <a:t>у чому суть злочинного діяння або бездіяльності. </a:t>
                      </a:r>
                      <a:endParaRPr lang="uk-UA" sz="24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247823"/>
                  </a:ext>
                </a:extLst>
              </a:tr>
              <a:tr h="1173072"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суб'єкт злочину</a:t>
                      </a:r>
                      <a:endParaRPr lang="uk-U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uk-UA" sz="2400" b="1" noProof="0" dirty="0" smtClean="0"/>
                    </a:p>
                    <a:p>
                      <a:pPr>
                        <a:lnSpc>
                          <a:spcPct val="70000"/>
                        </a:lnSpc>
                      </a:pPr>
                      <a:r>
                        <a:rPr lang="uk-UA" sz="2400" b="1" noProof="0" dirty="0" smtClean="0"/>
                        <a:t>чи може особа, що вчинила злочин, відповідати за скоєне. </a:t>
                      </a:r>
                      <a:endParaRPr lang="uk-UA" sz="24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556085"/>
                  </a:ext>
                </a:extLst>
              </a:tr>
              <a:tr h="1247877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3200" b="1" dirty="0" smtClean="0"/>
                        <a:t>суб'єктивна сторона </a:t>
                      </a:r>
                    </a:p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3200" b="1" dirty="0" smtClean="0"/>
                        <a:t>злочину </a:t>
                      </a:r>
                    </a:p>
                    <a:p>
                      <a:endParaRPr lang="uk-U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endParaRPr lang="uk-UA" sz="2400" b="1" noProof="0" dirty="0" smtClean="0"/>
                    </a:p>
                    <a:p>
                      <a:pPr>
                        <a:lnSpc>
                          <a:spcPct val="75000"/>
                        </a:lnSpc>
                      </a:pPr>
                      <a:r>
                        <a:rPr lang="uk-UA" sz="2400" b="1" noProof="0" dirty="0" smtClean="0"/>
                        <a:t>чому суб'єкт здійснив скоєне і яка його вина.</a:t>
                      </a:r>
                      <a:endParaRPr lang="uk-UA" sz="24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42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747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 flipH="1" flipV="1">
            <a:off x="4724401" y="758170"/>
            <a:ext cx="3009899" cy="1028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chemeClr val="tx1"/>
                </a:solidFill>
              </a:rPr>
              <a:t>ВИНА</a:t>
            </a:r>
            <a:endParaRPr lang="uk-UA" sz="4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1968500" y="2209800"/>
            <a:ext cx="28702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НАМІР</a:t>
            </a:r>
            <a:endParaRPr lang="uk-UA" sz="32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67600" y="2209800"/>
            <a:ext cx="32512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НЕОБЕРЕЖНІСТЬ</a:t>
            </a:r>
            <a:endParaRPr lang="uk-UA" sz="32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3644900"/>
            <a:ext cx="3079748" cy="32131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ПРЯМИЙ</a:t>
            </a:r>
          </a:p>
          <a:p>
            <a:pPr algn="ctr">
              <a:lnSpc>
                <a:spcPct val="75000"/>
              </a:lnSpc>
            </a:pPr>
            <a:endParaRPr lang="uk-UA" dirty="0" smtClean="0">
              <a:solidFill>
                <a:schemeClr val="tx1"/>
              </a:solidFill>
            </a:endParaRPr>
          </a:p>
          <a:p>
            <a:pPr algn="ctr">
              <a:lnSpc>
                <a:spcPct val="75000"/>
              </a:lnSpc>
            </a:pPr>
            <a:r>
              <a:rPr lang="uk-UA" sz="2000" b="1" dirty="0" smtClean="0">
                <a:solidFill>
                  <a:schemeClr val="tx1"/>
                </a:solidFill>
              </a:rPr>
              <a:t>усвідомлення суспільно небезпечного характеру своєї дії або бездіяльності, передбачення його суспільно небезпечних наслідків і бажання їх настання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4900" y="3644900"/>
            <a:ext cx="2241542" cy="32131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НЕПРЯМИЙ</a:t>
            </a:r>
          </a:p>
          <a:p>
            <a:pPr algn="ctr"/>
            <a:endParaRPr lang="uk-UA" dirty="0" smtClean="0">
              <a:solidFill>
                <a:schemeClr val="tx1"/>
              </a:solidFill>
            </a:endParaRPr>
          </a:p>
          <a:p>
            <a:pPr algn="ctr"/>
            <a:endParaRPr lang="uk-UA" dirty="0">
              <a:solidFill>
                <a:schemeClr val="tx1"/>
              </a:solidFill>
            </a:endParaRPr>
          </a:p>
          <a:p>
            <a:pPr algn="ctr"/>
            <a:endParaRPr lang="uk-UA" dirty="0" smtClean="0">
              <a:solidFill>
                <a:schemeClr val="tx1"/>
              </a:solidFill>
            </a:endParaRPr>
          </a:p>
          <a:p>
            <a:pPr algn="ctr">
              <a:lnSpc>
                <a:spcPct val="75000"/>
              </a:lnSpc>
            </a:pPr>
            <a:r>
              <a:rPr lang="uk-UA" sz="2400" b="1" dirty="0" smtClean="0">
                <a:solidFill>
                  <a:schemeClr val="tx1"/>
                </a:solidFill>
              </a:rPr>
              <a:t>свідоме недопущення настання небезпечних наслідків 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26146" y="3644900"/>
            <a:ext cx="2990850" cy="3213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156700" y="3644900"/>
            <a:ext cx="2844799" cy="3213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99171" y="4025900"/>
            <a:ext cx="28448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ЛЕГКОВАЖНІСТЬ</a:t>
            </a:r>
            <a:endParaRPr lang="uk-UA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95994" y="4847503"/>
            <a:ext cx="2997206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uk-UA" sz="2000" b="1" dirty="0" smtClean="0"/>
              <a:t>передбачення можливого настання суспільно небезпечних наслідків своєї дії або бездіяльності, але самовпевнений і легковажний розрахунок на їх запобігання </a:t>
            </a:r>
            <a:endParaRPr lang="uk-UA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156700" y="4772687"/>
            <a:ext cx="2717800" cy="20433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uk-UA" sz="2400" b="1" dirty="0" smtClean="0">
                <a:solidFill>
                  <a:schemeClr val="tx1"/>
                </a:solidFill>
              </a:rPr>
              <a:t>не передбачення можливості настання  небезпечних</a:t>
            </a:r>
          </a:p>
          <a:p>
            <a:pPr algn="ctr">
              <a:lnSpc>
                <a:spcPct val="75000"/>
              </a:lnSpc>
            </a:pPr>
            <a:r>
              <a:rPr lang="uk-UA" sz="2400" b="1" dirty="0" smtClean="0">
                <a:solidFill>
                  <a:schemeClr val="tx1"/>
                </a:solidFill>
              </a:rPr>
              <a:t>наслідків, хоча воно повинне було і могло  бути</a:t>
            </a:r>
            <a:endParaRPr lang="uk-UA" sz="24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07504" y="3962400"/>
            <a:ext cx="2793995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bg1"/>
                </a:solidFill>
              </a:rPr>
              <a:t>  </a:t>
            </a:r>
            <a:r>
              <a:rPr lang="uk-UA" sz="2800" b="1" dirty="0" smtClean="0"/>
              <a:t>НЕДБАЛІСТЬ</a:t>
            </a:r>
            <a:endParaRPr lang="uk-UA" sz="2800" b="1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3429000" y="2095500"/>
            <a:ext cx="317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60748" y="1492250"/>
            <a:ext cx="0" cy="7518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9093200" y="2095500"/>
            <a:ext cx="0" cy="2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9016996" y="1492250"/>
            <a:ext cx="0" cy="7518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403600" y="1492250"/>
            <a:ext cx="13620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734300" y="1492250"/>
            <a:ext cx="128269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7" idx="0"/>
            <a:endCxn id="7" idx="0"/>
          </p:cNvCxnSpPr>
          <p:nvPr/>
        </p:nvCxnSpPr>
        <p:spPr>
          <a:xfrm>
            <a:off x="1920874" y="36449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1968500" y="3505200"/>
            <a:ext cx="0" cy="2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5" idx="2"/>
          </p:cNvCxnSpPr>
          <p:nvPr/>
        </p:nvCxnSpPr>
        <p:spPr>
          <a:xfrm flipH="1">
            <a:off x="2108205" y="3124200"/>
            <a:ext cx="1295395" cy="5207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8" idx="0"/>
            <a:endCxn id="5" idx="2"/>
          </p:cNvCxnSpPr>
          <p:nvPr/>
        </p:nvCxnSpPr>
        <p:spPr>
          <a:xfrm flipH="1" flipV="1">
            <a:off x="3403600" y="3124200"/>
            <a:ext cx="1362071" cy="5207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7689850" y="3124200"/>
            <a:ext cx="1327146" cy="476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6" idx="2"/>
            <a:endCxn id="6" idx="2"/>
          </p:cNvCxnSpPr>
          <p:nvPr/>
        </p:nvCxnSpPr>
        <p:spPr>
          <a:xfrm>
            <a:off x="9093200" y="31242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6" idx="2"/>
          </p:cNvCxnSpPr>
          <p:nvPr/>
        </p:nvCxnSpPr>
        <p:spPr>
          <a:xfrm>
            <a:off x="9093200" y="3124200"/>
            <a:ext cx="1143000" cy="476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4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1837</TotalTime>
  <Words>949</Words>
  <Application>Microsoft Office PowerPoint</Application>
  <PresentationFormat>Широкоэкранный</PresentationFormat>
  <Paragraphs>158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Тема Office</vt:lpstr>
      <vt:lpstr>ЛЕКЦІЯ 7. ОСНОВИ АДМІНІСТРАТИВНОГО ТА КРИМІНАЛЬНОГО ПРАВА УКРАЇНИ</vt:lpstr>
      <vt:lpstr> Адміністративне право  регулює суспільні відносини в сфері управління народним господарством, освітою, охороною здоров'я, наукою, культурою ... </vt:lpstr>
      <vt:lpstr>Адміністративне правопорушення (провина) –   протиправна (умисна або необережна) дія або бездіяльність, що робить замах на державний або громадський порядок, власність, права і свободи громадян, встановлений порядок управління, за які законодавством передбачена адміністративна відповідальність. </vt:lpstr>
      <vt:lpstr>Види адміністративних стягнень:</vt:lpstr>
      <vt:lpstr>Кримінальне право  охоплює два основні інститути: злочин і покарання.</vt:lpstr>
      <vt:lpstr> Поняття і ознаки злочину</vt:lpstr>
      <vt:lpstr>Презентация PowerPoint</vt:lpstr>
      <vt:lpstr>Склад злочину –  це сукупність встановлених кримінальним законом об'єктивних і суб'єктивних елементів, що дозволяють розглядати конкретне суспільно небезпечне діяння як злочин</vt:lpstr>
      <vt:lpstr>Презентация PowerPoint</vt:lpstr>
      <vt:lpstr>ВИДИ ЗЛОЧИНІВ</vt:lpstr>
      <vt:lpstr> Співучасть у вчиненні злочину –  умисна сумісна участь двох і більше осіб в здійсненні злочину</vt:lpstr>
      <vt:lpstr>Кримінальна відповідальність  виступає як правовідношення, що виникає між державою і злочинцем з приводу його особистих або майнових прав. </vt:lpstr>
      <vt:lpstr>При призначенні покарання суд враховує характер і ступінь суспільної небезпеки злочину, особу винного і обставини справи,  які пом'якшують або обтяжують відповідальність.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7. ОСНОВИ АДМІНІСТРАТИВНОГО ТА КРИМІНАЛЬНОГО ПРАВА УКРАЇНИ</dc:title>
  <dc:creator>Пользователь Windows</dc:creator>
  <cp:lastModifiedBy>Пользователь Windows</cp:lastModifiedBy>
  <cp:revision>55</cp:revision>
  <dcterms:created xsi:type="dcterms:W3CDTF">2018-09-23T12:25:07Z</dcterms:created>
  <dcterms:modified xsi:type="dcterms:W3CDTF">2018-10-01T21:03:33Z</dcterms:modified>
</cp:coreProperties>
</file>