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299"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21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BB6AD-7D56-4B99-BFAC-442A6F0C0DAE}" type="datetimeFigureOut">
              <a:rPr lang="ru-RU" smtClean="0"/>
              <a:pPr/>
              <a:t>19.12.2018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94327B-86E9-4B17-8294-49EDAACB82EB}" type="slidenum">
              <a:rPr lang="ru-RU" smtClean="0"/>
              <a:pPr/>
              <a:t>‹№›</a:t>
            </a:fld>
            <a:endParaRPr lang="ru-RU"/>
          </a:p>
        </p:txBody>
      </p:sp>
    </p:spTree>
    <p:extLst>
      <p:ext uri="{BB962C8B-B14F-4D97-AF65-F5344CB8AC3E}">
        <p14:creationId xmlns:p14="http://schemas.microsoft.com/office/powerpoint/2010/main" val="422652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794327B-86E9-4B17-8294-49EDAACB82EB}" type="slidenum">
              <a:rPr lang="ru-RU" smtClean="0"/>
              <a:pPr/>
              <a:t>13</a:t>
            </a:fld>
            <a:endParaRPr lang="ru-RU"/>
          </a:p>
        </p:txBody>
      </p:sp>
    </p:spTree>
    <p:extLst>
      <p:ext uri="{BB962C8B-B14F-4D97-AF65-F5344CB8AC3E}">
        <p14:creationId xmlns:p14="http://schemas.microsoft.com/office/powerpoint/2010/main" val="244115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3EB451-0E99-4050-8CBE-2A6C102F7397}" type="datetimeFigureOut">
              <a:rPr lang="ru-RU" smtClean="0"/>
              <a:pPr/>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4955FB-F632-4CFF-B3A7-E7A565AF9179}" type="slidenum">
              <a:rPr lang="ru-RU" smtClean="0"/>
              <a:pPr/>
              <a:t>‹№›</a:t>
            </a:fld>
            <a:endParaRPr lang="ru-RU"/>
          </a:p>
        </p:txBody>
      </p:sp>
    </p:spTree>
    <p:extLst>
      <p:ext uri="{BB962C8B-B14F-4D97-AF65-F5344CB8AC3E}">
        <p14:creationId xmlns:p14="http://schemas.microsoft.com/office/powerpoint/2010/main" val="108383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3EB451-0E99-4050-8CBE-2A6C102F7397}" type="datetimeFigureOut">
              <a:rPr lang="ru-RU" smtClean="0"/>
              <a:pPr/>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4955FB-F632-4CFF-B3A7-E7A565AF9179}" type="slidenum">
              <a:rPr lang="ru-RU" smtClean="0"/>
              <a:pPr/>
              <a:t>‹№›</a:t>
            </a:fld>
            <a:endParaRPr lang="ru-RU"/>
          </a:p>
        </p:txBody>
      </p:sp>
    </p:spTree>
    <p:extLst>
      <p:ext uri="{BB962C8B-B14F-4D97-AF65-F5344CB8AC3E}">
        <p14:creationId xmlns:p14="http://schemas.microsoft.com/office/powerpoint/2010/main" val="3509199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3EB451-0E99-4050-8CBE-2A6C102F7397}" type="datetimeFigureOut">
              <a:rPr lang="ru-RU" smtClean="0"/>
              <a:pPr/>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4955FB-F632-4CFF-B3A7-E7A565AF9179}" type="slidenum">
              <a:rPr lang="ru-RU" smtClean="0"/>
              <a:pPr/>
              <a:t>‹№›</a:t>
            </a:fld>
            <a:endParaRPr lang="ru-RU"/>
          </a:p>
        </p:txBody>
      </p:sp>
    </p:spTree>
    <p:extLst>
      <p:ext uri="{BB962C8B-B14F-4D97-AF65-F5344CB8AC3E}">
        <p14:creationId xmlns:p14="http://schemas.microsoft.com/office/powerpoint/2010/main" val="100321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3EB451-0E99-4050-8CBE-2A6C102F7397}" type="datetimeFigureOut">
              <a:rPr lang="ru-RU" smtClean="0"/>
              <a:pPr/>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4955FB-F632-4CFF-B3A7-E7A565AF9179}" type="slidenum">
              <a:rPr lang="ru-RU" smtClean="0"/>
              <a:pPr/>
              <a:t>‹№›</a:t>
            </a:fld>
            <a:endParaRPr lang="ru-RU"/>
          </a:p>
        </p:txBody>
      </p:sp>
    </p:spTree>
    <p:extLst>
      <p:ext uri="{BB962C8B-B14F-4D97-AF65-F5344CB8AC3E}">
        <p14:creationId xmlns:p14="http://schemas.microsoft.com/office/powerpoint/2010/main" val="426291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3EB451-0E99-4050-8CBE-2A6C102F7397}" type="datetimeFigureOut">
              <a:rPr lang="ru-RU" smtClean="0"/>
              <a:pPr/>
              <a:t>19.12.2018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4955FB-F632-4CFF-B3A7-E7A565AF9179}" type="slidenum">
              <a:rPr lang="ru-RU" smtClean="0"/>
              <a:pPr/>
              <a:t>‹№›</a:t>
            </a:fld>
            <a:endParaRPr lang="ru-RU"/>
          </a:p>
        </p:txBody>
      </p:sp>
    </p:spTree>
    <p:extLst>
      <p:ext uri="{BB962C8B-B14F-4D97-AF65-F5344CB8AC3E}">
        <p14:creationId xmlns:p14="http://schemas.microsoft.com/office/powerpoint/2010/main" val="384789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3EB451-0E99-4050-8CBE-2A6C102F7397}" type="datetimeFigureOut">
              <a:rPr lang="ru-RU" smtClean="0"/>
              <a:pPr/>
              <a:t>19.12.2018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4955FB-F632-4CFF-B3A7-E7A565AF9179}" type="slidenum">
              <a:rPr lang="ru-RU" smtClean="0"/>
              <a:pPr/>
              <a:t>‹№›</a:t>
            </a:fld>
            <a:endParaRPr lang="ru-RU"/>
          </a:p>
        </p:txBody>
      </p:sp>
    </p:spTree>
    <p:extLst>
      <p:ext uri="{BB962C8B-B14F-4D97-AF65-F5344CB8AC3E}">
        <p14:creationId xmlns:p14="http://schemas.microsoft.com/office/powerpoint/2010/main" val="244373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3EB451-0E99-4050-8CBE-2A6C102F7397}" type="datetimeFigureOut">
              <a:rPr lang="ru-RU" smtClean="0"/>
              <a:pPr/>
              <a:t>19.12.2018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4955FB-F632-4CFF-B3A7-E7A565AF9179}" type="slidenum">
              <a:rPr lang="ru-RU" smtClean="0"/>
              <a:pPr/>
              <a:t>‹№›</a:t>
            </a:fld>
            <a:endParaRPr lang="ru-RU"/>
          </a:p>
        </p:txBody>
      </p:sp>
    </p:spTree>
    <p:extLst>
      <p:ext uri="{BB962C8B-B14F-4D97-AF65-F5344CB8AC3E}">
        <p14:creationId xmlns:p14="http://schemas.microsoft.com/office/powerpoint/2010/main" val="126900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3EB451-0E99-4050-8CBE-2A6C102F7397}" type="datetimeFigureOut">
              <a:rPr lang="ru-RU" smtClean="0"/>
              <a:pPr/>
              <a:t>19.12.2018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4955FB-F632-4CFF-B3A7-E7A565AF9179}" type="slidenum">
              <a:rPr lang="ru-RU" smtClean="0"/>
              <a:pPr/>
              <a:t>‹№›</a:t>
            </a:fld>
            <a:endParaRPr lang="ru-RU"/>
          </a:p>
        </p:txBody>
      </p:sp>
    </p:spTree>
    <p:extLst>
      <p:ext uri="{BB962C8B-B14F-4D97-AF65-F5344CB8AC3E}">
        <p14:creationId xmlns:p14="http://schemas.microsoft.com/office/powerpoint/2010/main" val="331383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3EB451-0E99-4050-8CBE-2A6C102F7397}" type="datetimeFigureOut">
              <a:rPr lang="ru-RU" smtClean="0"/>
              <a:pPr/>
              <a:t>19.12.2018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4955FB-F632-4CFF-B3A7-E7A565AF9179}" type="slidenum">
              <a:rPr lang="ru-RU" smtClean="0"/>
              <a:pPr/>
              <a:t>‹№›</a:t>
            </a:fld>
            <a:endParaRPr lang="ru-RU"/>
          </a:p>
        </p:txBody>
      </p:sp>
    </p:spTree>
    <p:extLst>
      <p:ext uri="{BB962C8B-B14F-4D97-AF65-F5344CB8AC3E}">
        <p14:creationId xmlns:p14="http://schemas.microsoft.com/office/powerpoint/2010/main" val="271049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3EB451-0E99-4050-8CBE-2A6C102F7397}" type="datetimeFigureOut">
              <a:rPr lang="ru-RU" smtClean="0"/>
              <a:pPr/>
              <a:t>19.12.2018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4955FB-F632-4CFF-B3A7-E7A565AF9179}" type="slidenum">
              <a:rPr lang="ru-RU" smtClean="0"/>
              <a:pPr/>
              <a:t>‹№›</a:t>
            </a:fld>
            <a:endParaRPr lang="ru-RU"/>
          </a:p>
        </p:txBody>
      </p:sp>
    </p:spTree>
    <p:extLst>
      <p:ext uri="{BB962C8B-B14F-4D97-AF65-F5344CB8AC3E}">
        <p14:creationId xmlns:p14="http://schemas.microsoft.com/office/powerpoint/2010/main" val="350073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3EB451-0E99-4050-8CBE-2A6C102F7397}" type="datetimeFigureOut">
              <a:rPr lang="ru-RU" smtClean="0"/>
              <a:pPr/>
              <a:t>19.12.2018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4955FB-F632-4CFF-B3A7-E7A565AF9179}" type="slidenum">
              <a:rPr lang="ru-RU" smtClean="0"/>
              <a:pPr/>
              <a:t>‹№›</a:t>
            </a:fld>
            <a:endParaRPr lang="ru-RU"/>
          </a:p>
        </p:txBody>
      </p:sp>
    </p:spTree>
    <p:extLst>
      <p:ext uri="{BB962C8B-B14F-4D97-AF65-F5344CB8AC3E}">
        <p14:creationId xmlns:p14="http://schemas.microsoft.com/office/powerpoint/2010/main" val="259449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3EB451-0E99-4050-8CBE-2A6C102F7397}" type="datetimeFigureOut">
              <a:rPr lang="ru-RU" smtClean="0"/>
              <a:pPr/>
              <a:t>19.12.2018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955FB-F632-4CFF-B3A7-E7A565AF9179}" type="slidenum">
              <a:rPr lang="ru-RU" smtClean="0"/>
              <a:pPr/>
              <a:t>‹№›</a:t>
            </a:fld>
            <a:endParaRPr lang="ru-RU"/>
          </a:p>
        </p:txBody>
      </p:sp>
    </p:spTree>
    <p:extLst>
      <p:ext uri="{BB962C8B-B14F-4D97-AF65-F5344CB8AC3E}">
        <p14:creationId xmlns:p14="http://schemas.microsoft.com/office/powerpoint/2010/main" val="895525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Устойчивое развитие. Индекс живой планеты (ИЖП)</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56995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95313"/>
            <a:ext cx="8229600"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83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B050"/>
                </a:solidFill>
              </a:rPr>
              <a:t>1. Уровень биоразнообразия резко снижается</a:t>
            </a:r>
            <a:endParaRPr lang="ru-RU" dirty="0">
              <a:solidFill>
                <a:srgbClr val="00B050"/>
              </a:solidFill>
            </a:endParaRPr>
          </a:p>
        </p:txBody>
      </p:sp>
      <p:sp>
        <p:nvSpPr>
          <p:cNvPr id="3" name="Объект 2"/>
          <p:cNvSpPr>
            <a:spLocks noGrp="1"/>
          </p:cNvSpPr>
          <p:nvPr>
            <p:ph idx="1"/>
          </p:nvPr>
        </p:nvSpPr>
        <p:spPr/>
        <p:txBody>
          <a:bodyPr>
            <a:normAutofit fontScale="70000" lnSpcReduction="20000"/>
          </a:bodyPr>
          <a:lstStyle/>
          <a:p>
            <a:r>
              <a:rPr lang="ru-RU" dirty="0" smtClean="0"/>
              <a:t>• Глобальный индекс живой планеты снизился на 52% с 1970 по 2010 годы. Вследствие изменений в методике, направленных на более адекватный учет количества видов в различных таксономических группах и географических областях, степень снижения индекса является заметно большей.</a:t>
            </a:r>
          </a:p>
          <a:p>
            <a:r>
              <a:rPr lang="ru-RU" dirty="0" smtClean="0"/>
              <a:t> • Численность популяций пресноводных видов снизилась на 76%, что значительно превышает темпы снижения численности для морских (39%) и наземных (39%) видов. </a:t>
            </a:r>
          </a:p>
          <a:p>
            <a:r>
              <a:rPr lang="ru-RU" dirty="0" smtClean="0"/>
              <a:t>• Наиболее значительное снижение регионального индекса живой планеты наблюдается в Южной Америке, за которой с небольшим отрывом следует Азиатско-Тихоокеанский регион.</a:t>
            </a:r>
          </a:p>
          <a:p>
            <a:r>
              <a:rPr lang="ru-RU" dirty="0" smtClean="0"/>
              <a:t> • Индекс живой планеты для наземных особо охраняемых природных территорий снизился на 18%, что более чем в два раза меньше, чем темпы снижения общего ИЖП для наземных видов. </a:t>
            </a:r>
            <a:endParaRPr lang="ru-RU" dirty="0"/>
          </a:p>
        </p:txBody>
      </p:sp>
    </p:spTree>
    <p:extLst>
      <p:ext uri="{BB962C8B-B14F-4D97-AF65-F5344CB8AC3E}">
        <p14:creationId xmlns:p14="http://schemas.microsoft.com/office/powerpoint/2010/main" val="167073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solidFill>
                  <a:srgbClr val="C00000"/>
                </a:solidFill>
              </a:rPr>
              <a:t>Темпы нашего потребления природных ресурсов являются неустойчивыми и продолжают расти </a:t>
            </a:r>
            <a:r>
              <a:rPr lang="ru-RU" dirty="0" smtClean="0"/>
              <a:t/>
            </a:r>
            <a:br>
              <a:rPr lang="ru-RU" dirty="0" smtClean="0"/>
            </a:br>
            <a:endParaRPr lang="ru-RU" dirty="0"/>
          </a:p>
        </p:txBody>
      </p:sp>
      <p:sp>
        <p:nvSpPr>
          <p:cNvPr id="3" name="Объект 2"/>
          <p:cNvSpPr>
            <a:spLocks noGrp="1"/>
          </p:cNvSpPr>
          <p:nvPr>
            <p:ph idx="1"/>
          </p:nvPr>
        </p:nvSpPr>
        <p:spPr/>
        <p:txBody>
          <a:bodyPr>
            <a:normAutofit fontScale="70000" lnSpcReduction="20000"/>
          </a:bodyPr>
          <a:lstStyle/>
          <a:p>
            <a:r>
              <a:rPr lang="ru-RU" dirty="0" smtClean="0"/>
              <a:t>• При современном уровне потребления для воспроизводства используемых нами природных ресурсов потребовалось бы полторы планеты Земля. Это означает, что мы проедаем наш природный ка питал, еще более затрудняя удовлетворение потребностей будущих поколений. </a:t>
            </a:r>
          </a:p>
          <a:p>
            <a:r>
              <a:rPr lang="ru-RU" dirty="0" smtClean="0"/>
              <a:t>• На углеродный след приходится больше половины общего экологического следа человечества; примерно для половины стран, включенных в выборку, это самая большая составляющая экологического следа. </a:t>
            </a:r>
          </a:p>
          <a:p>
            <a:r>
              <a:rPr lang="ru-RU" dirty="0" smtClean="0"/>
              <a:t>• На сельское хозяйство приходится 92% мирового водного следа, и более 90% мирового сельского хозяйства зависит от атмосферных осадков как источника воды для орошения. Рост потребления воды человечеством и изменение климата приводят к усугублению проблемы водного дефицита. </a:t>
            </a:r>
          </a:p>
        </p:txBody>
      </p:sp>
    </p:spTree>
    <p:extLst>
      <p:ext uri="{BB962C8B-B14F-4D97-AF65-F5344CB8AC3E}">
        <p14:creationId xmlns:p14="http://schemas.microsoft.com/office/powerpoint/2010/main" val="3452732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smtClean="0"/>
              <a:t>• Рост численности населения планеты на фоне высокого экологического следа на душу населения ведет к увеличению создаваемой нами нагрузки на ресурсы планеты. </a:t>
            </a:r>
          </a:p>
          <a:p>
            <a:r>
              <a:rPr lang="ru-RU" dirty="0" smtClean="0"/>
              <a:t>• Как и ранее, экологический след на душу населения в странах с высоким уровнем доходов почти в пять раз превышает аналогичный показатель для стран с низким уровнем доходов.</a:t>
            </a:r>
          </a:p>
          <a:p>
            <a:r>
              <a:rPr lang="ru-RU" dirty="0" smtClean="0"/>
              <a:t> • Импортируя природные ресурсы, страны с высоким уровнем доходов могут фактически «экспортировать» потерю биоразнообразия. Тогда как в странах с высоким уровнем доходов наблюдается повышение уровня разнообразия на 10%, в странах со средним уровнем доходов наблюдается существенное снижение уровня биоразнообразия (18%), в странах с низким уровнем доходов – снижение биоразнообразия на 58%</a:t>
            </a:r>
          </a:p>
        </p:txBody>
      </p:sp>
    </p:spTree>
    <p:extLst>
      <p:ext uri="{BB962C8B-B14F-4D97-AF65-F5344CB8AC3E}">
        <p14:creationId xmlns:p14="http://schemas.microsoft.com/office/powerpoint/2010/main" val="281119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smtClean="0"/>
              <a:t>Страны с высоким уровнем развития человеческого потенциала, как правило, имеют больший экологический след на душу населения. Перед странами стоит проблема повышения уровня развития человеческого потенциала с одновременным сохранением экологического следа на уровне, приемлемом с точки зрения глобальной устойчивости</a:t>
            </a:r>
          </a:p>
          <a:p>
            <a:endParaRPr lang="ru-RU" dirty="0" smtClean="0"/>
          </a:p>
          <a:p>
            <a:endParaRPr lang="ru-RU" dirty="0"/>
          </a:p>
        </p:txBody>
      </p:sp>
    </p:spTree>
    <p:extLst>
      <p:ext uri="{BB962C8B-B14F-4D97-AF65-F5344CB8AC3E}">
        <p14:creationId xmlns:p14="http://schemas.microsoft.com/office/powerpoint/2010/main" val="63826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dirty="0" smtClean="0"/>
              <a:t> • Концепция планетарных пределов определяет девять регулирующих процессов, поддерживающих условия на Земле в стабильном состоянии, благоприятном для жизни. </a:t>
            </a:r>
          </a:p>
          <a:p>
            <a:r>
              <a:rPr lang="ru-RU" dirty="0" smtClean="0"/>
              <a:t>• Выход за любой из девяти планетарных пределов может привести к резким или необратимым изменениям в состоянии окружающей среды. Есть веские основания полагать, что мы уже вышли за три предела, связанные с потерей биоразнообразия, изменением климата и азотным циклом. </a:t>
            </a:r>
          </a:p>
          <a:p>
            <a:r>
              <a:rPr lang="ru-RU" dirty="0" smtClean="0"/>
              <a:t>• Безотлагательно начав целенаправленные действия в глобальном масштабе, еще возможно удержать величину повышения температуры ниже 2°C, что считается «безопасным» уровнем, но это окно возможностей быстро закрывается. </a:t>
            </a:r>
          </a:p>
          <a:p>
            <a:r>
              <a:rPr lang="ru-RU" dirty="0" smtClean="0"/>
              <a:t>• Азот играет важную роль в обеспечении продовольственной безопасности в мировом масштабе, но азотное загрязнение наносит серьезный ущерб водным экосистемам, качеству воздуха, биоразнообразию, климату и здоровью населения. </a:t>
            </a:r>
          </a:p>
        </p:txBody>
      </p:sp>
    </p:spTree>
    <p:extLst>
      <p:ext uri="{BB962C8B-B14F-4D97-AF65-F5344CB8AC3E}">
        <p14:creationId xmlns:p14="http://schemas.microsoft.com/office/powerpoint/2010/main" val="4259206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692696"/>
            <a:ext cx="6181725" cy="530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089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smtClean="0"/>
              <a:t>Каждая популяция, временные ряды численности которой включены в базу данных ИЖП, рассматривается как обитающая в одном из регионов – биогеографических областей суши или областей Мирового океана, а также относящаяся преимущественно к наземной, пресноводной или морской системе . Это позволяет анализировать динамику численности популяций для различных регионов и биомов.</a:t>
            </a:r>
            <a:endParaRPr lang="ru-RU" dirty="0"/>
          </a:p>
        </p:txBody>
      </p:sp>
    </p:spTree>
    <p:extLst>
      <p:ext uri="{BB962C8B-B14F-4D97-AF65-F5344CB8AC3E}">
        <p14:creationId xmlns:p14="http://schemas.microsoft.com/office/powerpoint/2010/main" val="466740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1" dirty="0" smtClean="0">
                <a:solidFill>
                  <a:srgbClr val="FF0000"/>
                </a:solidFill>
              </a:rPr>
              <a:t>соотношение количества популяций с </a:t>
            </a:r>
            <a:r>
              <a:rPr lang="ru-RU" sz="1800" b="1" dirty="0" err="1" smtClean="0">
                <a:solidFill>
                  <a:srgbClr val="FF0000"/>
                </a:solidFill>
              </a:rPr>
              <a:t>ра</a:t>
            </a:r>
            <a:r>
              <a:rPr lang="ru-RU" sz="1800" b="1" dirty="0" smtClean="0">
                <a:solidFill>
                  <a:srgbClr val="FF0000"/>
                </a:solidFill>
              </a:rPr>
              <a:t>- </a:t>
            </a:r>
            <a:r>
              <a:rPr lang="ru-RU" sz="1800" b="1" dirty="0" err="1" smtClean="0">
                <a:solidFill>
                  <a:srgbClr val="FF0000"/>
                </a:solidFill>
              </a:rPr>
              <a:t>стущей</a:t>
            </a:r>
            <a:r>
              <a:rPr lang="ru-RU" sz="1800" b="1" dirty="0" smtClean="0">
                <a:solidFill>
                  <a:srgbClr val="FF0000"/>
                </a:solidFill>
              </a:rPr>
              <a:t>, снижающейся и стабильной численностью для различных таксономических групп</a:t>
            </a:r>
            <a:endParaRPr lang="ru-RU" sz="1800" b="1" dirty="0">
              <a:solidFill>
                <a:srgbClr val="FF0000"/>
              </a:solidFill>
            </a:endParaRPr>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750" y="1600200"/>
            <a:ext cx="70485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940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smtClean="0"/>
              <a:t>Индекс живой планеты может рассчитываться отдельно для умеренной и тропической зон. Каждая популяция относится к одной из двух зон в зависимости от того, является ли соответствующая биогеографическая область преимущественно умеренной или тропической. Результаты показывают, что численность позвоночных снижается как в умеренной, так и в тропической зонах, однако в тропиках средние темпы этого процесса выше. Численность 6569 популяций 1606 видов, включенных в ИЖП для умеренной зоны, снизилась в среднем на 36% с 1970 по 2010 годы. Аналогичный показатель для 3811 популяций 1638 видов, включенных в ИЖП для тропической зоны составил 56%</a:t>
            </a:r>
            <a:endParaRPr lang="ru-RU" dirty="0"/>
          </a:p>
        </p:txBody>
      </p:sp>
    </p:spTree>
    <p:extLst>
      <p:ext uri="{BB962C8B-B14F-4D97-AF65-F5344CB8AC3E}">
        <p14:creationId xmlns:p14="http://schemas.microsoft.com/office/powerpoint/2010/main" val="45714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7700"/>
            <a:ext cx="953452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1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1443038"/>
            <a:ext cx="80010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8032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0550" y="1690688"/>
            <a:ext cx="79629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393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9638" y="1085850"/>
            <a:ext cx="7324725"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066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3488" y="1719263"/>
            <a:ext cx="66770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935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67544" y="1916832"/>
            <a:ext cx="8229600" cy="4525963"/>
          </a:xfrm>
        </p:spPr>
        <p:txBody>
          <a:bodyPr/>
          <a:lstStyle/>
          <a:p>
            <a:endParaRPr lang="ru-RU"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188" y="1790700"/>
            <a:ext cx="69056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4494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713" y="1962150"/>
            <a:ext cx="688657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954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БИОГЕОГРАФИЧЕСКИЕ ОБЛАСТИ</a:t>
            </a:r>
            <a:endParaRPr lang="ru-RU" dirty="0"/>
          </a:p>
        </p:txBody>
      </p:sp>
      <p:sp>
        <p:nvSpPr>
          <p:cNvPr id="3" name="Объект 2"/>
          <p:cNvSpPr>
            <a:spLocks noGrp="1"/>
          </p:cNvSpPr>
          <p:nvPr>
            <p:ph idx="1"/>
          </p:nvPr>
        </p:nvSpPr>
        <p:spPr/>
        <p:txBody>
          <a:bodyPr>
            <a:normAutofit fontScale="62500" lnSpcReduction="20000"/>
          </a:bodyPr>
          <a:lstStyle/>
          <a:p>
            <a:r>
              <a:rPr lang="ru-RU" dirty="0" smtClean="0"/>
              <a:t>Каждая из пресноводных или наземных популяций может быть отнесена к одной из пяти крупных биогеографических областей. Это позволяет анализировать динамику биоразнообразия в различных регионах плане ты. Средняя численность популяций снижается во всех областях, однако наихудшая ситуация имеет место в тропиках, в особенности в </a:t>
            </a:r>
            <a:r>
              <a:rPr lang="ru-RU" dirty="0" err="1" smtClean="0"/>
              <a:t>Неотропи</a:t>
            </a:r>
            <a:r>
              <a:rPr lang="ru-RU" dirty="0" smtClean="0"/>
              <a:t>- ческой области, где численность популяций снизилась на 83%. Индекс для Неарктической области показывает, что средняя численность популяций снизилась на 20%, хотя в последние годы их состояние выглядит относительно стабильным. При этом наблюдаются значительные различия между динамикой отдельных популяций – численность некоторых из них увеличивается, а некоторых – уменьшается. 0 1 2 Значение индекса (1970=1) 1970 1980 1990 2000 2010Год Рыбы 86 Земноводные 61 Рептилии 25 Птицы 310 Млекопитающие 66 В Неотропической области наблюдается значительное и постоянное снижение численности популяций, средняя величина которого составляет 83%. Это наиболее существенное снижение среди всех биогеографических областей, отражающее интенсивное давление на тропические виды. </a:t>
            </a:r>
            <a:endParaRPr lang="ru-RU" dirty="0"/>
          </a:p>
        </p:txBody>
      </p:sp>
    </p:spTree>
    <p:extLst>
      <p:ext uri="{BB962C8B-B14F-4D97-AF65-F5344CB8AC3E}">
        <p14:creationId xmlns:p14="http://schemas.microsoft.com/office/powerpoint/2010/main" val="1668888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4450" y="1566863"/>
            <a:ext cx="65151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164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8238" y="1557338"/>
            <a:ext cx="68675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2769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581025"/>
            <a:ext cx="6248400" cy="569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72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a:bodyPr>
          <a:lstStyle/>
          <a:p>
            <a:r>
              <a:rPr lang="ru-RU" sz="2200" dirty="0" smtClean="0">
                <a:solidFill>
                  <a:srgbClr val="FF0000"/>
                </a:solidFill>
              </a:rPr>
              <a:t>ИЗЫМАЯ БОЛЬШЕ РЕСУРСОВ, ЧЕМ СПОСОБНЫ ВОСПРОИЗВЕСТИ НАШИ ЭКОСИСТЕМЫ И ПРИРОДНЫЕ ПРОЦЕССЫ, МЫ СТАВИМ ПОД УГРОЗУ СОБСТВЕННОЕ БУДУЩЕЕ</a:t>
            </a:r>
          </a:p>
          <a:p>
            <a:r>
              <a:rPr lang="ru-RU" sz="2200" dirty="0" smtClean="0">
                <a:solidFill>
                  <a:srgbClr val="C00000"/>
                </a:solidFill>
              </a:rPr>
              <a:t>Индекс живой планеты (ИЖП), </a:t>
            </a:r>
            <a:r>
              <a:rPr lang="ru-RU" sz="2200" dirty="0" smtClean="0"/>
              <a:t>отражающий численность более чем 10 тысяч репрезентативных популяций млекопитающих, птиц, пресмыкающихся, земноводных и рыб, снизился на 52% с 1970 года. Иными словами, за период, соответствующий менее чем двум человеческим поколениям, численность популяций позвоночных видов животных сократилась более чем вдвое. Эти формы жизни образуют ткань экосистем, поддерживающих жизнь на земле, и динамика их численности – барометр, отражающий то, что мы делаем с нашей планетой, с нашим единственным домом. </a:t>
            </a:r>
            <a:endParaRPr lang="ru-RU" sz="2200" dirty="0"/>
          </a:p>
        </p:txBody>
      </p:sp>
    </p:spTree>
    <p:extLst>
      <p:ext uri="{BB962C8B-B14F-4D97-AF65-F5344CB8AC3E}">
        <p14:creationId xmlns:p14="http://schemas.microsoft.com/office/powerpoint/2010/main" val="186680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104900"/>
            <a:ext cx="7620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228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2763" y="795338"/>
            <a:ext cx="3038475" cy="526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609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Охраняемые </a:t>
            </a:r>
            <a:r>
              <a:rPr lang="ru-RU" dirty="0" err="1" smtClean="0"/>
              <a:t>територии</a:t>
            </a:r>
            <a:endParaRPr lang="ru-RU" dirty="0"/>
          </a:p>
        </p:txBody>
      </p:sp>
      <p:sp>
        <p:nvSpPr>
          <p:cNvPr id="3" name="Объект 2"/>
          <p:cNvSpPr>
            <a:spLocks noGrp="1"/>
          </p:cNvSpPr>
          <p:nvPr>
            <p:ph idx="1"/>
          </p:nvPr>
        </p:nvSpPr>
        <p:spPr/>
        <p:txBody>
          <a:bodyPr/>
          <a:lstStyle/>
          <a:p>
            <a:endParaRPr lang="ru-RU" dirty="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050" y="1619250"/>
            <a:ext cx="83439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665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Экологический след</a:t>
            </a:r>
            <a:endParaRPr lang="ru-RU" b="1" dirty="0">
              <a:solidFill>
                <a:srgbClr val="FF0000"/>
              </a:solidFill>
            </a:endParaRPr>
          </a:p>
        </p:txBody>
      </p:sp>
      <p:sp>
        <p:nvSpPr>
          <p:cNvPr id="3" name="Объект 2"/>
          <p:cNvSpPr>
            <a:spLocks noGrp="1"/>
          </p:cNvSpPr>
          <p:nvPr>
            <p:ph idx="1"/>
          </p:nvPr>
        </p:nvSpPr>
        <p:spPr/>
        <p:txBody>
          <a:bodyPr>
            <a:normAutofit fontScale="85000" lnSpcReduction="10000"/>
          </a:bodyPr>
          <a:lstStyle/>
          <a:p>
            <a:r>
              <a:rPr lang="ru-RU" dirty="0" smtClean="0"/>
              <a:t>На протяжении более чем 40 лет потребление человеком природных ресурсов опережает способность нашей планеты к их воспроизводству. Наш экологический след – площадь, необходимая для производства используемых нами природных ресурсов и </a:t>
            </a:r>
            <a:r>
              <a:rPr lang="ru-RU" dirty="0" err="1" smtClean="0"/>
              <a:t>экосистемных</a:t>
            </a:r>
            <a:r>
              <a:rPr lang="ru-RU" dirty="0" smtClean="0"/>
              <a:t> услуг, превышает </a:t>
            </a:r>
            <a:r>
              <a:rPr lang="ru-RU" dirty="0" err="1" smtClean="0"/>
              <a:t>биоемкость</a:t>
            </a:r>
            <a:r>
              <a:rPr lang="ru-RU" dirty="0" smtClean="0"/>
              <a:t> планеты – фактически имеющуюся площадь, способную производить эти ресурсы и услуги. Экологический след может сравниваться с </a:t>
            </a:r>
            <a:r>
              <a:rPr lang="ru-RU" dirty="0" err="1" smtClean="0"/>
              <a:t>биоемкостью</a:t>
            </a:r>
            <a:r>
              <a:rPr lang="ru-RU" dirty="0" smtClean="0"/>
              <a:t>. Обе величины измеряются в одних и тех же единицах – глобальных гектарах (</a:t>
            </a:r>
            <a:r>
              <a:rPr lang="ru-RU" dirty="0" err="1" smtClean="0"/>
              <a:t>гга</a:t>
            </a:r>
            <a:r>
              <a:rPr lang="ru-RU" dirty="0" smtClean="0"/>
              <a:t>). </a:t>
            </a:r>
            <a:endParaRPr lang="ru-RU" dirty="0"/>
          </a:p>
        </p:txBody>
      </p:sp>
    </p:spTree>
    <p:extLst>
      <p:ext uri="{BB962C8B-B14F-4D97-AF65-F5344CB8AC3E}">
        <p14:creationId xmlns:p14="http://schemas.microsoft.com/office/powerpoint/2010/main" val="2109675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smtClean="0"/>
              <a:t>В настоящее время для воспроизводства природных ресурсов </a:t>
            </a:r>
          </a:p>
          <a:p>
            <a:pPr marL="0" indent="0">
              <a:buNone/>
            </a:pPr>
            <a:r>
              <a:rPr lang="ru-RU" dirty="0" smtClean="0"/>
              <a:t>и поддержания </a:t>
            </a:r>
            <a:r>
              <a:rPr lang="ru-RU" dirty="0" err="1" smtClean="0"/>
              <a:t>экосистемных</a:t>
            </a:r>
            <a:r>
              <a:rPr lang="ru-RU" dirty="0" smtClean="0"/>
              <a:t> услуг, используемых человечеством ежегодно, необходим потенциал полутора планет Земля. Такая ситуация «перерасхода» возможна потому, что в течение некоторого времени мы можем вырубать деревья быстрее, чем они растут, вылавливать больше рыбы, чем могут воспроизводить океаны, и выбрасывать в атмосферу больше углекислого газа, чем может поглощаться лесами и океанами. В такой ситуации общее потребление человечества больше не ограничено способностью планеты к производству ресурсов. Однако неизбежным следствием этого является сокращение запасов ресурсов и накопление отходов темпами, превышающими способность планеты к их поглощению или переработке, что приводит, например, к росту концентрации углекислого газа в атмосфере. </a:t>
            </a:r>
            <a:endParaRPr lang="ru-RU" dirty="0"/>
          </a:p>
        </p:txBody>
      </p:sp>
    </p:spTree>
    <p:extLst>
      <p:ext uri="{BB962C8B-B14F-4D97-AF65-F5344CB8AC3E}">
        <p14:creationId xmlns:p14="http://schemas.microsoft.com/office/powerpoint/2010/main" val="4193331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smtClean="0"/>
              <a:t>Технологические инновации, ведущие, например, к повышению эффективности использования ресурсов и энергии или увеличению продуктивности сельского хозяйства, могут способствовать уменьшению перерасхода. Однако с этими инновациями могут быть связаны отрицательные побочные эффекты. Так, например, повышение </a:t>
            </a:r>
            <a:r>
              <a:rPr lang="ru-RU" dirty="0" err="1" smtClean="0"/>
              <a:t>биоемкости</a:t>
            </a:r>
            <a:r>
              <a:rPr lang="ru-RU" dirty="0" smtClean="0"/>
              <a:t> сельскохозяйственных земель за счет механизации и использования удобрений требует большего потребления ископаемого топлива, что ведет к увеличению углеродного следа.)</a:t>
            </a:r>
            <a:endParaRPr lang="ru-RU" dirty="0"/>
          </a:p>
        </p:txBody>
      </p:sp>
    </p:spTree>
    <p:extLst>
      <p:ext uri="{BB962C8B-B14F-4D97-AF65-F5344CB8AC3E}">
        <p14:creationId xmlns:p14="http://schemas.microsoft.com/office/powerpoint/2010/main" val="1378996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8" y="1414463"/>
            <a:ext cx="83915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913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В 2010 ГОДУ ЭКОЛОГИЧЕСКИЙ СЛЕД ЧЕЛОВЕЧЕСТВА СОСТАВИЛ 18,1 МЛРД ГЛОБАЛЬНЫХ ГЕКТАРОВ (ГГА) ИЛИ 2,6 ГГА НА ДУШУ НАСЕЛЕНИЯ. ПРИ ЭТОМ ОБЩАЯ БИОЕМКОСТЬ ЗЕМЛИ СОСТАВЛЯЛА 12 МЛРД ГГА ИЛИ 1,7 ГГА НА ДУШУ НАСЕЛЕНИЯ. </a:t>
            </a:r>
            <a:endParaRPr lang="ru-RU" dirty="0"/>
          </a:p>
        </p:txBody>
      </p:sp>
    </p:spTree>
    <p:extLst>
      <p:ext uri="{BB962C8B-B14F-4D97-AF65-F5344CB8AC3E}">
        <p14:creationId xmlns:p14="http://schemas.microsoft.com/office/powerpoint/2010/main" val="419395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a:t>Углеродный след (площади, необходимые для поглощения </a:t>
            </a:r>
            <a:r>
              <a:rPr lang="ru-RU" b="1" dirty="0" smtClean="0"/>
              <a:t>вы </a:t>
            </a:r>
            <a:r>
              <a:rPr lang="ru-RU" b="1" dirty="0" err="1"/>
              <a:t>брасываемого</a:t>
            </a:r>
            <a:r>
              <a:rPr lang="ru-RU" b="1" dirty="0"/>
              <a:t> углекислого газа) более полувека является наибольшей составляющей экологического следа человечества</a:t>
            </a:r>
          </a:p>
        </p:txBody>
      </p:sp>
    </p:spTree>
    <p:extLst>
      <p:ext uri="{BB962C8B-B14F-4D97-AF65-F5344CB8AC3E}">
        <p14:creationId xmlns:p14="http://schemas.microsoft.com/office/powerpoint/2010/main" val="865627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Если в 1961 году углеродный след составлял 36% нашего общего </a:t>
            </a:r>
            <a:r>
              <a:rPr lang="ru-RU" dirty="0" smtClean="0"/>
              <a:t>экологического </a:t>
            </a:r>
            <a:r>
              <a:rPr lang="ru-RU" dirty="0"/>
              <a:t>следа, то к 2010 году </a:t>
            </a:r>
            <a:r>
              <a:rPr lang="ru-RU" dirty="0" smtClean="0"/>
              <a:t> </a:t>
            </a:r>
            <a:r>
              <a:rPr lang="ru-RU" dirty="0"/>
              <a:t>его доля достигла 53%. Основной причиной роста углеродного следа является сжигание </a:t>
            </a:r>
            <a:r>
              <a:rPr lang="ru-RU" dirty="0" smtClean="0"/>
              <a:t>ископаемого </a:t>
            </a:r>
            <a:r>
              <a:rPr lang="ru-RU" dirty="0"/>
              <a:t>топлива – угля, нефти и природного газа. </a:t>
            </a:r>
          </a:p>
        </p:txBody>
      </p:sp>
    </p:spTree>
    <p:extLst>
      <p:ext uri="{BB962C8B-B14F-4D97-AF65-F5344CB8AC3E}">
        <p14:creationId xmlns:p14="http://schemas.microsoft.com/office/powerpoint/2010/main" val="324793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Экосистемы поддерживают жизнь обществ, которые, в свою очередь, создают экономику, а не наоборот. Однако, хотя человек является продуктом природного мира, мы стали ведущей глобальной силой, влияющей на экологические и биологические системы планеты.</a:t>
            </a:r>
            <a:endParaRPr lang="ru-RU" dirty="0"/>
          </a:p>
        </p:txBody>
      </p:sp>
    </p:spTree>
    <p:extLst>
      <p:ext uri="{BB962C8B-B14F-4D97-AF65-F5344CB8AC3E}">
        <p14:creationId xmlns:p14="http://schemas.microsoft.com/office/powerpoint/2010/main" val="7641778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7288" y="923925"/>
            <a:ext cx="6829425"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755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smtClean="0"/>
              <a:t>Размер </a:t>
            </a:r>
            <a:r>
              <a:rPr lang="ru-RU" dirty="0"/>
              <a:t>и структура экологического следа на душу населения </a:t>
            </a:r>
            <a:r>
              <a:rPr lang="ru-RU" dirty="0" smtClean="0"/>
              <a:t>данной </a:t>
            </a:r>
            <a:r>
              <a:rPr lang="ru-RU" dirty="0"/>
              <a:t>страны отражает потребление продукции и услуг средним жителем страны, а также эффективность использования ресурсов, включая </a:t>
            </a:r>
            <a:r>
              <a:rPr lang="ru-RU" dirty="0" smtClean="0"/>
              <a:t>ископаемое </a:t>
            </a:r>
            <a:r>
              <a:rPr lang="ru-RU" dirty="0"/>
              <a:t>топливо, при производстве этой продукции и оказании услуг. Неудивительно, что из 25 стран с наибольшей величиной </a:t>
            </a:r>
            <a:r>
              <a:rPr lang="ru-RU" dirty="0" smtClean="0"/>
              <a:t>экологического </a:t>
            </a:r>
            <a:r>
              <a:rPr lang="ru-RU" dirty="0"/>
              <a:t>следа большинство составляют страны с высоким уровнем дохода, причем практически для всех этих стран крупнейшая составляющая экологического следа связана с поглощением углерода. </a:t>
            </a:r>
          </a:p>
        </p:txBody>
      </p:sp>
    </p:spTree>
    <p:extLst>
      <p:ext uri="{BB962C8B-B14F-4D97-AF65-F5344CB8AC3E}">
        <p14:creationId xmlns:p14="http://schemas.microsoft.com/office/powerpoint/2010/main" val="1526245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В регионах, где темпы прироста населения превышают темпы увеличения </a:t>
            </a:r>
            <a:r>
              <a:rPr lang="ru-RU" dirty="0" smtClean="0"/>
              <a:t>среднего потребления на душу населения, </a:t>
            </a:r>
            <a:r>
              <a:rPr lang="ru-RU" dirty="0"/>
              <a:t>прирост населения </a:t>
            </a:r>
            <a:r>
              <a:rPr lang="ru-RU" dirty="0" smtClean="0"/>
              <a:t>является </a:t>
            </a:r>
            <a:r>
              <a:rPr lang="ru-RU" dirty="0"/>
              <a:t>основной движущей силой увеличения экологического следа. Так, в Африке рост экологического следа обусловлен практически </a:t>
            </a:r>
            <a:r>
              <a:rPr lang="ru-RU" dirty="0" smtClean="0"/>
              <a:t>исключительно </a:t>
            </a:r>
            <a:r>
              <a:rPr lang="ru-RU" dirty="0"/>
              <a:t>приростом населения: за последние полвека численность населения выросла на 272%, тогда как экологический след на душу населения не претерпел существенных изменений. В Северной и </a:t>
            </a:r>
            <a:r>
              <a:rPr lang="ru-RU" dirty="0" smtClean="0"/>
              <a:t>Южной </a:t>
            </a:r>
            <a:r>
              <a:rPr lang="ru-RU" dirty="0"/>
              <a:t>Америке, странах Ближнего Востока и Центральной Азии, а также в Азиатско-Тихоокеанском регионе роль играют как прирост населения, так и увеличение </a:t>
            </a:r>
            <a:r>
              <a:rPr lang="ru-RU" dirty="0" smtClean="0"/>
              <a:t>потребления на душу населения, </a:t>
            </a:r>
            <a:r>
              <a:rPr lang="ru-RU" dirty="0"/>
              <a:t>однако вклад прироста населения оказывается больше. В ЕС оба фактора играют сопоставимую роль. Лишь в европейских странах, не являющихся членами ЕС, за это время произошло снижение общего экологического следа, </a:t>
            </a:r>
            <a:r>
              <a:rPr lang="ru-RU" dirty="0" smtClean="0"/>
              <a:t>обусловленное</a:t>
            </a:r>
            <a:r>
              <a:rPr lang="ru-RU" dirty="0"/>
              <a:t>, главным образом, уменьшением численности населения.</a:t>
            </a:r>
          </a:p>
        </p:txBody>
      </p:sp>
    </p:spTree>
    <p:extLst>
      <p:ext uri="{BB962C8B-B14F-4D97-AF65-F5344CB8AC3E}">
        <p14:creationId xmlns:p14="http://schemas.microsoft.com/office/powerpoint/2010/main" val="5313707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r>
              <a:rPr lang="ru-RU" dirty="0"/>
              <a:t>Экологический след отдельной страны может превышать ее собственную </a:t>
            </a:r>
            <a:r>
              <a:rPr lang="ru-RU" dirty="0" err="1"/>
              <a:t>биоемкость</a:t>
            </a:r>
            <a:r>
              <a:rPr lang="ru-RU" dirty="0"/>
              <a:t>, что можно охарактеризовать как «</a:t>
            </a:r>
            <a:r>
              <a:rPr lang="ru-RU" dirty="0" smtClean="0"/>
              <a:t>экологический </a:t>
            </a:r>
            <a:r>
              <a:rPr lang="ru-RU" dirty="0"/>
              <a:t>дефицит», по ряду причин. Страна может потреблять продукцию экосистем быстрее, чем она воспроизводится, расходуя имеющиеся запасы; импортировать продукцию, тем самым используя </a:t>
            </a:r>
            <a:r>
              <a:rPr lang="ru-RU" dirty="0" err="1"/>
              <a:t>биоемкость</a:t>
            </a:r>
            <a:r>
              <a:rPr lang="ru-RU" dirty="0"/>
              <a:t> других стран; использовать ресурсы, являющиеся глобальным общим достоянием, например, выбрасывая в атмосферу парниковые газы, образующиеся при сжигании ископаемого топлива. </a:t>
            </a:r>
          </a:p>
        </p:txBody>
      </p:sp>
    </p:spTree>
    <p:extLst>
      <p:ext uri="{BB962C8B-B14F-4D97-AF65-F5344CB8AC3E}">
        <p14:creationId xmlns:p14="http://schemas.microsoft.com/office/powerpoint/2010/main" val="123918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sz="4000" b="1" dirty="0"/>
              <a:t>ДЛЯ ЧЕТВЕРТИ СТРАН УГЛЕРОДНЫЙ СЛЕД СОСТАВЛЯЕТ БОЛЬШЕ ПОЛОВИНЫ ИХ НАЦИОНАЛЬНОГО ЭКОЛОГИЧЕСКОГО СЛЕДА</a:t>
            </a:r>
          </a:p>
        </p:txBody>
      </p:sp>
    </p:spTree>
    <p:extLst>
      <p:ext uri="{BB962C8B-B14F-4D97-AF65-F5344CB8AC3E}">
        <p14:creationId xmlns:p14="http://schemas.microsoft.com/office/powerpoint/2010/main" val="2784876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375" y="319088"/>
            <a:ext cx="695325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842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788" y="1871663"/>
            <a:ext cx="721042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5219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213" y="1057275"/>
            <a:ext cx="65055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836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6363" y="1057275"/>
            <a:ext cx="63912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609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ВОДНЫЙ СЛЕД</a:t>
            </a:r>
            <a:endParaRPr lang="ru-RU" b="1" dirty="0"/>
          </a:p>
        </p:txBody>
      </p:sp>
      <p:sp>
        <p:nvSpPr>
          <p:cNvPr id="3" name="Объект 2"/>
          <p:cNvSpPr>
            <a:spLocks noGrp="1"/>
          </p:cNvSpPr>
          <p:nvPr>
            <p:ph idx="1"/>
          </p:nvPr>
        </p:nvSpPr>
        <p:spPr/>
        <p:txBody>
          <a:bodyPr/>
          <a:lstStyle/>
          <a:p>
            <a:r>
              <a:rPr lang="ru-RU" dirty="0" smtClean="0"/>
              <a:t>Каждый </a:t>
            </a:r>
            <a:r>
              <a:rPr lang="ru-RU" dirty="0"/>
              <a:t>продукт «содержит» объем воды, использованный при его </a:t>
            </a:r>
            <a:r>
              <a:rPr lang="ru-RU" dirty="0" smtClean="0"/>
              <a:t>производстве </a:t>
            </a:r>
            <a:r>
              <a:rPr lang="ru-RU" dirty="0"/>
              <a:t>– так называемый «водный след». Водный след включает три составляющие – «зеленый», «</a:t>
            </a:r>
            <a:r>
              <a:rPr lang="ru-RU" dirty="0" err="1" smtClean="0"/>
              <a:t>го</a:t>
            </a:r>
            <a:r>
              <a:rPr lang="ru-RU" dirty="0" smtClean="0"/>
              <a:t> </a:t>
            </a:r>
            <a:r>
              <a:rPr lang="ru-RU" dirty="0" err="1"/>
              <a:t>лубой</a:t>
            </a:r>
            <a:r>
              <a:rPr lang="ru-RU" dirty="0"/>
              <a:t>» и «серый» след, которые соответствуют различным способам использования водных ресурсов.</a:t>
            </a:r>
          </a:p>
        </p:txBody>
      </p:sp>
    </p:spTree>
    <p:extLst>
      <p:ext uri="{BB962C8B-B14F-4D97-AF65-F5344CB8AC3E}">
        <p14:creationId xmlns:p14="http://schemas.microsoft.com/office/powerpoint/2010/main" val="49050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Индекс живой планеты</a:t>
            </a:r>
            <a:endParaRPr lang="ru-RU" b="1" dirty="0">
              <a:solidFill>
                <a:srgbClr val="FF0000"/>
              </a:solidFill>
            </a:endParaRPr>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04900"/>
            <a:ext cx="96964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46858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solidFill>
                  <a:srgbClr val="00B050"/>
                </a:solidFill>
              </a:rPr>
              <a:t>Зеленый»</a:t>
            </a:r>
            <a:r>
              <a:rPr lang="ru-RU" dirty="0"/>
              <a:t> водный след представляет собой объем содержащейся в почве дождевой воды, которая испаряется в процессе роста сельскохозяйственных культур. </a:t>
            </a:r>
            <a:r>
              <a:rPr lang="ru-RU" dirty="0">
                <a:solidFill>
                  <a:srgbClr val="00B0F0"/>
                </a:solidFill>
              </a:rPr>
              <a:t>«Голубой» </a:t>
            </a:r>
            <a:r>
              <a:rPr lang="ru-RU" dirty="0"/>
              <a:t>водный след – объем пресной воды, безвозвратно забираемой из поверхностных (озера, реки, водохранилища) и подземных (водоносные горизонты) источников для использования. </a:t>
            </a:r>
          </a:p>
        </p:txBody>
      </p:sp>
    </p:spTree>
    <p:extLst>
      <p:ext uri="{BB962C8B-B14F-4D97-AF65-F5344CB8AC3E}">
        <p14:creationId xmlns:p14="http://schemas.microsoft.com/office/powerpoint/2010/main" val="3774242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a:t>Основной объем </a:t>
            </a:r>
            <a:r>
              <a:rPr lang="ru-RU" dirty="0">
                <a:solidFill>
                  <a:srgbClr val="00B0F0"/>
                </a:solidFill>
              </a:rPr>
              <a:t>«голубой» </a:t>
            </a:r>
            <a:r>
              <a:rPr lang="ru-RU" dirty="0" smtClean="0"/>
              <a:t>составляющей </a:t>
            </a:r>
            <a:r>
              <a:rPr lang="ru-RU" dirty="0"/>
              <a:t>мирового водного следа приходится на орошаемое земледелие и связан с испарением оросительной воды. Водный след </a:t>
            </a:r>
            <a:r>
              <a:rPr lang="ru-RU" dirty="0" smtClean="0"/>
              <a:t>промышленного </a:t>
            </a:r>
            <a:r>
              <a:rPr lang="ru-RU" dirty="0"/>
              <a:t>производства и бытового водопотребления не имеет </a:t>
            </a:r>
            <a:r>
              <a:rPr lang="ru-RU" dirty="0">
                <a:solidFill>
                  <a:srgbClr val="00B050"/>
                </a:solidFill>
              </a:rPr>
              <a:t>«зеленой» </a:t>
            </a:r>
            <a:r>
              <a:rPr lang="ru-RU" dirty="0" smtClean="0"/>
              <a:t>составляющей</a:t>
            </a:r>
            <a:r>
              <a:rPr lang="ru-RU" dirty="0"/>
              <a:t>, но включает </a:t>
            </a:r>
            <a:r>
              <a:rPr lang="ru-RU" dirty="0">
                <a:solidFill>
                  <a:srgbClr val="00B0F0"/>
                </a:solidFill>
              </a:rPr>
              <a:t>«голубой» </a:t>
            </a:r>
            <a:r>
              <a:rPr lang="ru-RU" dirty="0"/>
              <a:t>и </a:t>
            </a:r>
            <a:r>
              <a:rPr lang="ru-RU" dirty="0">
                <a:solidFill>
                  <a:srgbClr val="92D050"/>
                </a:solidFill>
              </a:rPr>
              <a:t>«серый» </a:t>
            </a:r>
            <a:r>
              <a:rPr lang="ru-RU" dirty="0"/>
              <a:t>компоненты. </a:t>
            </a:r>
            <a:r>
              <a:rPr lang="ru-RU" dirty="0">
                <a:solidFill>
                  <a:srgbClr val="92D050"/>
                </a:solidFill>
              </a:rPr>
              <a:t>«Серый» </a:t>
            </a:r>
            <a:r>
              <a:rPr lang="ru-RU" dirty="0"/>
              <a:t>водный след представляет объем воды, загрязненной в результате </a:t>
            </a:r>
            <a:r>
              <a:rPr lang="ru-RU" dirty="0" smtClean="0"/>
              <a:t>про </a:t>
            </a:r>
            <a:r>
              <a:rPr lang="ru-RU" dirty="0" err="1"/>
              <a:t>изводственных</a:t>
            </a:r>
            <a:r>
              <a:rPr lang="ru-RU" dirty="0"/>
              <a:t> процессов (в промышленности и сельском хозяйстве), а также сточных вод домохозяйств. Его величина рассчитывается как объем воды, необходимый для разбавления сбрасываемых </a:t>
            </a:r>
            <a:r>
              <a:rPr lang="ru-RU" dirty="0" smtClean="0"/>
              <a:t>загрязняющих </a:t>
            </a:r>
            <a:r>
              <a:rPr lang="ru-RU" dirty="0"/>
              <a:t>веществ до приемлемой </a:t>
            </a:r>
            <a:r>
              <a:rPr lang="ru-RU" dirty="0" smtClean="0"/>
              <a:t>концентрации</a:t>
            </a:r>
            <a:endParaRPr lang="ru-RU" dirty="0"/>
          </a:p>
        </p:txBody>
      </p:sp>
    </p:spTree>
    <p:extLst>
      <p:ext uri="{BB962C8B-B14F-4D97-AF65-F5344CB8AC3E}">
        <p14:creationId xmlns:p14="http://schemas.microsoft.com/office/powerpoint/2010/main" val="1516795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 </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950" y="1466850"/>
            <a:ext cx="6896100"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893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a:t>Водный след имеет как </a:t>
            </a:r>
            <a:r>
              <a:rPr lang="ru-RU" dirty="0" err="1"/>
              <a:t>временно́е</a:t>
            </a:r>
            <a:r>
              <a:rPr lang="ru-RU" dirty="0"/>
              <a:t>, так и пространственное измерения, связанные с тем, когда и где именно используются водные ресурсы. Вопрос «где» привлекает наше внимание к местным условиям: очевидно, что при одном и том же объеме водного следа его значение существенно различается в зависимости от объема водных ресурсов, имеющихся в данном районе. Кроме того, даже страны, в достаточной степени обеспеченные водными ресурсами на национальном уровне, могут иметь </a:t>
            </a:r>
            <a:r>
              <a:rPr lang="ru-RU" dirty="0" err="1"/>
              <a:t>вододефицитные</a:t>
            </a:r>
            <a:r>
              <a:rPr lang="ru-RU" dirty="0"/>
              <a:t> районы. Вопрос «когда» ориентирует нас на анализ сезонной динамики наличия и потребления водных ресурсов в данном районе. </a:t>
            </a:r>
          </a:p>
        </p:txBody>
      </p:sp>
    </p:spTree>
    <p:extLst>
      <p:ext uri="{BB962C8B-B14F-4D97-AF65-F5344CB8AC3E}">
        <p14:creationId xmlns:p14="http://schemas.microsoft.com/office/powerpoint/2010/main" val="1113844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условиях, когда изменение климата, как ожидается, сделает сезонное распределение осадков менее регулярным и приведет к увеличению частоты экстремальных метеорологических явлений, вопрос «когда» станет еще более актуальным. </a:t>
            </a:r>
          </a:p>
        </p:txBody>
      </p:sp>
    </p:spTree>
    <p:extLst>
      <p:ext uri="{BB962C8B-B14F-4D97-AF65-F5344CB8AC3E}">
        <p14:creationId xmlns:p14="http://schemas.microsoft.com/office/powerpoint/2010/main" val="3763835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a:t>Водный след производства представляет собой выраженный в </a:t>
            </a:r>
            <a:r>
              <a:rPr lang="ru-RU" dirty="0" smtClean="0"/>
              <a:t>кубических </a:t>
            </a:r>
            <a:r>
              <a:rPr lang="ru-RU" dirty="0"/>
              <a:t>метрах полный объем воды, использованный данной страной при производстве продукции и услуг, независимо от того, потребляются ли они внутри страны или за ее пределами. Водный след производства </a:t>
            </a:r>
            <a:r>
              <a:rPr lang="ru-RU" dirty="0" smtClean="0"/>
              <a:t>помогает </a:t>
            </a:r>
            <a:r>
              <a:rPr lang="ru-RU" dirty="0"/>
              <a:t>нам соотнести цепочки поставок и экономическую деятельность с районами, страдающими от водного стресса или загрязнения вод. </a:t>
            </a:r>
          </a:p>
        </p:txBody>
      </p:sp>
    </p:spTree>
    <p:extLst>
      <p:ext uri="{BB962C8B-B14F-4D97-AF65-F5344CB8AC3E}">
        <p14:creationId xmlns:p14="http://schemas.microsoft.com/office/powerpoint/2010/main" val="28168006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ВОДНЫЙ СЛЕД НАЦИОНАЛЬНОГО ПРОИЗВОДСТВА</a:t>
            </a:r>
            <a:endParaRPr lang="ru-RU" dirty="0"/>
          </a:p>
        </p:txBody>
      </p:sp>
      <p:sp>
        <p:nvSpPr>
          <p:cNvPr id="3" name="Объект 2"/>
          <p:cNvSpPr>
            <a:spLocks noGrp="1"/>
          </p:cNvSpPr>
          <p:nvPr>
            <p:ph idx="1"/>
          </p:nvPr>
        </p:nvSpPr>
        <p:spPr/>
        <p:txBody>
          <a:bodyPr>
            <a:normAutofit fontScale="92500" lnSpcReduction="10000"/>
          </a:bodyPr>
          <a:lstStyle/>
          <a:p>
            <a:r>
              <a:rPr lang="ru-RU" dirty="0"/>
              <a:t>НАЦИОНАЛЬНАЯ СТАТИСТИКА ПО ВОДНОМУ СЛЕДУ ПОЗВОЛЯЕТ ВЫЯВИТЬ ВОЗМОЖНЫЕ ПРОБЛЕМЫ, НО НАЦИОНАЛЬНЫЕ ПОКАЗАТЕЛИ НЕРЕДКО СКРЫВАЮТ ПРОБЛЕМЫ НА УРОВНЕ ОТДЕЛЬНЫХ БАССЕЙНОВ. MНОГИЕ РЕЧНЫЕ БАССЕЙНЫ В 20 СТРАНАХ С НАИБОЛЬШИМ ОБЪЕМОМ ВОДНОГО СЛЕДА ИСПЫТЫВАЮТ ОСТРЫЙ ВОДНЫЙ ДЕФИЦИТ НА ПРОТЯЖЕНИИ, КАК МИНИМУМ, ЧАСТИ ГОДА </a:t>
            </a:r>
          </a:p>
        </p:txBody>
      </p:sp>
    </p:spTree>
    <p:extLst>
      <p:ext uri="{BB962C8B-B14F-4D97-AF65-F5344CB8AC3E}">
        <p14:creationId xmlns:p14="http://schemas.microsoft.com/office/powerpoint/2010/main" val="30760806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47650"/>
            <a:ext cx="701040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9178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0" y="1376363"/>
            <a:ext cx="6667500"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5412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F0"/>
                </a:solidFill>
              </a:rPr>
              <a:t>Дефицит «голубой» воды</a:t>
            </a:r>
            <a:endParaRPr lang="ru-RU" b="1" dirty="0">
              <a:solidFill>
                <a:srgbClr val="00B0F0"/>
              </a:solidFill>
            </a:endParaRPr>
          </a:p>
        </p:txBody>
      </p:sp>
      <p:sp>
        <p:nvSpPr>
          <p:cNvPr id="3" name="Объект 2"/>
          <p:cNvSpPr>
            <a:spLocks noGrp="1"/>
          </p:cNvSpPr>
          <p:nvPr>
            <p:ph idx="1"/>
          </p:nvPr>
        </p:nvSpPr>
        <p:spPr/>
        <p:txBody>
          <a:bodyPr/>
          <a:lstStyle/>
          <a:p>
            <a:r>
              <a:rPr lang="ru-RU" dirty="0"/>
              <a:t>Расчет среднемесячной нагрузки на «голубые» водные ресурсы </a:t>
            </a:r>
            <a:r>
              <a:rPr lang="ru-RU" dirty="0" smtClean="0"/>
              <a:t>показывает</a:t>
            </a:r>
            <a:r>
              <a:rPr lang="ru-RU" dirty="0"/>
              <a:t>, что более 200 речных бассейнов, в которых проживают около 2,67 млрд человек, уже испытывают острый водный дефицит, как минимум, один месяц в году (</a:t>
            </a:r>
            <a:r>
              <a:rPr lang="ru-RU" dirty="0" err="1"/>
              <a:t>Hoekstra</a:t>
            </a:r>
            <a:r>
              <a:rPr lang="ru-RU" dirty="0"/>
              <a:t> </a:t>
            </a:r>
            <a:r>
              <a:rPr lang="ru-RU" dirty="0" err="1"/>
              <a:t>and</a:t>
            </a:r>
            <a:r>
              <a:rPr lang="ru-RU" dirty="0"/>
              <a:t> </a:t>
            </a:r>
            <a:r>
              <a:rPr lang="ru-RU" dirty="0" err="1"/>
              <a:t>Mekonnen</a:t>
            </a:r>
            <a:r>
              <a:rPr lang="ru-RU" dirty="0"/>
              <a:t>, 2012). </a:t>
            </a:r>
          </a:p>
        </p:txBody>
      </p:sp>
    </p:spTree>
    <p:extLst>
      <p:ext uri="{BB962C8B-B14F-4D97-AF65-F5344CB8AC3E}">
        <p14:creationId xmlns:p14="http://schemas.microsoft.com/office/powerpoint/2010/main" val="4278367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3475"/>
            <a:ext cx="934402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9338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a:t>Во многих случаях потребление </a:t>
            </a:r>
            <a:r>
              <a:rPr lang="ru-RU" b="1" dirty="0">
                <a:solidFill>
                  <a:srgbClr val="00B0F0"/>
                </a:solidFill>
              </a:rPr>
              <a:t>«голубой» </a:t>
            </a:r>
            <a:r>
              <a:rPr lang="ru-RU" dirty="0"/>
              <a:t>воды приводит к тому, что реки неспособны поддерживать </a:t>
            </a:r>
            <a:r>
              <a:rPr lang="ru-RU" b="1" dirty="0">
                <a:solidFill>
                  <a:srgbClr val="00B0F0"/>
                </a:solidFill>
              </a:rPr>
              <a:t>минимальный экологически обоснованный сток – </a:t>
            </a:r>
            <a:r>
              <a:rPr lang="ru-RU" dirty="0"/>
              <a:t>«объем, </a:t>
            </a:r>
            <a:r>
              <a:rPr lang="ru-RU" dirty="0" err="1"/>
              <a:t>временно́е</a:t>
            </a:r>
            <a:r>
              <a:rPr lang="ru-RU" dirty="0"/>
              <a:t> распределение и качество стока, необходимые для поддержания пресноводных и эстуарных экосистем, а также средств к существованию и благополучия населения, зависящих от этих экосистем» (</a:t>
            </a:r>
            <a:r>
              <a:rPr lang="ru-RU" dirty="0" err="1"/>
              <a:t>Global</a:t>
            </a:r>
            <a:r>
              <a:rPr lang="ru-RU" dirty="0"/>
              <a:t> </a:t>
            </a:r>
            <a:r>
              <a:rPr lang="ru-RU" dirty="0" err="1"/>
              <a:t>Environmental</a:t>
            </a:r>
            <a:r>
              <a:rPr lang="ru-RU" dirty="0"/>
              <a:t> </a:t>
            </a:r>
            <a:r>
              <a:rPr lang="ru-RU" dirty="0" err="1"/>
              <a:t>Flows</a:t>
            </a:r>
            <a:r>
              <a:rPr lang="ru-RU" dirty="0"/>
              <a:t> </a:t>
            </a:r>
            <a:r>
              <a:rPr lang="ru-RU" dirty="0" err="1"/>
              <a:t>Network</a:t>
            </a:r>
            <a:r>
              <a:rPr lang="ru-RU" dirty="0"/>
              <a:t>, 2007 </a:t>
            </a:r>
            <a:r>
              <a:rPr lang="ru-RU" dirty="0" err="1"/>
              <a:t>and</a:t>
            </a:r>
            <a:r>
              <a:rPr lang="ru-RU" dirty="0"/>
              <a:t> </a:t>
            </a:r>
            <a:r>
              <a:rPr lang="ru-RU" dirty="0" err="1"/>
              <a:t>Hoekstra</a:t>
            </a:r>
            <a:r>
              <a:rPr lang="ru-RU" dirty="0"/>
              <a:t> </a:t>
            </a:r>
            <a:r>
              <a:rPr lang="ru-RU" dirty="0" err="1"/>
              <a:t>et</a:t>
            </a:r>
            <a:r>
              <a:rPr lang="ru-RU" dirty="0"/>
              <a:t> </a:t>
            </a:r>
            <a:r>
              <a:rPr lang="ru-RU" dirty="0" err="1"/>
              <a:t>al</a:t>
            </a:r>
            <a:r>
              <a:rPr lang="ru-RU" dirty="0"/>
              <a:t>., 2012). Индекс живой планеты для </a:t>
            </a:r>
            <a:r>
              <a:rPr lang="ru-RU" dirty="0" smtClean="0"/>
              <a:t>пресноводных </a:t>
            </a:r>
            <a:r>
              <a:rPr lang="ru-RU" dirty="0"/>
              <a:t>видов отражает эффекты недостаточного стока – с 1970 года он снизился на 76%, что превосходит темпы снижения ИЖП для наземных и морских видов. </a:t>
            </a:r>
          </a:p>
        </p:txBody>
      </p:sp>
    </p:spTree>
    <p:extLst>
      <p:ext uri="{BB962C8B-B14F-4D97-AF65-F5344CB8AC3E}">
        <p14:creationId xmlns:p14="http://schemas.microsoft.com/office/powerpoint/2010/main" val="40898708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163" y="600075"/>
            <a:ext cx="8067675"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091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solidFill>
            <a:srgbClr val="00B0F0"/>
          </a:solidFill>
        </p:spPr>
        <p:txBody>
          <a:bodyPr/>
          <a:lstStyle/>
          <a:p>
            <a:r>
              <a:rPr lang="ru-RU" b="1" dirty="0"/>
              <a:t>ЭКСТРЕМАЛЬНЫЕ МЕТЕОРОЛОГИЧЕСКИЕ ЯВЛЕНИЯ, СВЯЗАННЫЕ С ИЗМЕНЕНИЕМ КЛИМАТА, МОГУТ СЕРЬЕЗНО ПОВЛИЯТЬ НА МИРОВУЮ ТОРГОВЛЮ ПРОДОВОЛЬСТВИЕМ — В ОСОБЕННОСТИ НА ПОЛОЖЕНИЕ СТРАН-ИМПОРТЕРОВ, ИСПОЛЬЗУЮЩИХ ВОДОЕМКУЮ ПРОДУКЦИЮ ДЛЯ УДОВЛЕТВОРЕНИЯ БАЗОВЫХ ПОТРЕБНОСТЕЙ</a:t>
            </a:r>
          </a:p>
        </p:txBody>
      </p:sp>
    </p:spTree>
    <p:extLst>
      <p:ext uri="{BB962C8B-B14F-4D97-AF65-F5344CB8AC3E}">
        <p14:creationId xmlns:p14="http://schemas.microsoft.com/office/powerpoint/2010/main" val="12548936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7363" y="514350"/>
            <a:ext cx="5629275"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3160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p:spPr>
        <p:txBody>
          <a:bodyPr>
            <a:normAutofit fontScale="90000"/>
          </a:bodyPr>
          <a:lstStyle/>
          <a:p>
            <a:r>
              <a:rPr lang="ru-RU" b="1" dirty="0" smtClean="0"/>
              <a:t>НАСЕЛЕНИЕ, ПОТРЕБЛЕНИЕ И РАЗВИТИЕ</a:t>
            </a:r>
            <a:endParaRPr lang="ru-RU" b="1" dirty="0"/>
          </a:p>
        </p:txBody>
      </p:sp>
      <p:sp>
        <p:nvSpPr>
          <p:cNvPr id="3" name="Объект 2"/>
          <p:cNvSpPr>
            <a:spLocks noGrp="1"/>
          </p:cNvSpPr>
          <p:nvPr>
            <p:ph idx="1"/>
          </p:nvPr>
        </p:nvSpPr>
        <p:spPr/>
        <p:txBody>
          <a:bodyPr>
            <a:normAutofit fontScale="85000" lnSpcReduction="20000"/>
          </a:bodyPr>
          <a:lstStyle/>
          <a:p>
            <a:r>
              <a:rPr lang="ru-RU" dirty="0"/>
              <a:t>Сколько-нибудь полное представление об антропогенной нагрузке на планету невозможно без рассмотрения тенденций роста численности мирового населения и последствий этого роста. Демографическая динамика имеет огромное значение в контексте практически любой экологической проблемы. Однако не менее важную роль играет и </a:t>
            </a:r>
            <a:r>
              <a:rPr lang="ru-RU" dirty="0" smtClean="0"/>
              <a:t>растущее </a:t>
            </a:r>
            <a:r>
              <a:rPr lang="ru-RU" dirty="0"/>
              <a:t>благосостояние этого населения, а также уровень его потребления. Эти факторы влияют на количество и качество имеющихся ресурсов, интенсивность их использования, то, где используются эти ресурсы, и кто имеет доступ к ним. </a:t>
            </a:r>
          </a:p>
        </p:txBody>
      </p:sp>
    </p:spTree>
    <p:extLst>
      <p:ext uri="{BB962C8B-B14F-4D97-AF65-F5344CB8AC3E}">
        <p14:creationId xmlns:p14="http://schemas.microsoft.com/office/powerpoint/2010/main" val="1197274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a:t>Общая численность населения планеты уже превысила 7,2 млрд чел., и темпы его роста превышают ранее сделанные оценки. Согласно пересмотренным прогнозам, к 2050 году население Земли, вероятно, достигнет 9,6 млрд чел. – на 0,3 млрд больше, чем ранее </a:t>
            </a:r>
            <a:r>
              <a:rPr lang="ru-RU" dirty="0" err="1" smtClean="0"/>
              <a:t>предсказываось</a:t>
            </a:r>
            <a:r>
              <a:rPr lang="ru-RU" dirty="0" smtClean="0"/>
              <a:t> </a:t>
            </a:r>
            <a:r>
              <a:rPr lang="ru-RU" dirty="0"/>
              <a:t>экспертами ООН (UNDESA, 2013a). При этом </a:t>
            </a:r>
            <a:r>
              <a:rPr lang="ru-RU" dirty="0" err="1"/>
              <a:t>бо́льшая</a:t>
            </a:r>
            <a:r>
              <a:rPr lang="ru-RU" dirty="0"/>
              <a:t> часть этого прироста будет иметь место в развивающихся странах (UNDESA, 2013b). </a:t>
            </a:r>
          </a:p>
        </p:txBody>
      </p:sp>
    </p:spTree>
    <p:extLst>
      <p:ext uri="{BB962C8B-B14F-4D97-AF65-F5344CB8AC3E}">
        <p14:creationId xmlns:p14="http://schemas.microsoft.com/office/powerpoint/2010/main" val="1386047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r>
              <a:rPr lang="ru-RU" sz="2300" dirty="0"/>
              <a:t>Население планеты распределено по странам неравномерно: 90% его численности приходится на 25% от 233 стран мира (UNDESA, 2013b). Более того, прогнозируется, что половина будущего прироста населения Земли придется всего на восемь стран: Нигерию, Индию, Танзанию, Демократическую Республику Конго (ДРК), Нигер, Уганду, Эфиопию и США (UNDESA, 2013b). Ожидается, что наибольший рост численности населения произойдет в Нигерии, которая в результате станет третьей страной мира по численности населения к 2050 году (после Китая и Индии). Семь из восьми перечисленных стран </a:t>
            </a:r>
            <a:r>
              <a:rPr lang="ru-RU" sz="2300" dirty="0" smtClean="0"/>
              <a:t>характеризуются </a:t>
            </a:r>
            <a:r>
              <a:rPr lang="ru-RU" sz="2300" dirty="0"/>
              <a:t>относительно небольшим экологическим следом на душу населения, однако для США этот показатель является одним из самых высоких в мире. </a:t>
            </a:r>
          </a:p>
        </p:txBody>
      </p:sp>
    </p:spTree>
    <p:extLst>
      <p:ext uri="{BB962C8B-B14F-4D97-AF65-F5344CB8AC3E}">
        <p14:creationId xmlns:p14="http://schemas.microsoft.com/office/powerpoint/2010/main" val="1097560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C000"/>
          </a:solidFill>
        </p:spPr>
        <p:txBody>
          <a:bodyPr>
            <a:normAutofit fontScale="90000"/>
          </a:bodyPr>
          <a:lstStyle/>
          <a:p>
            <a:r>
              <a:rPr lang="ru-RU" b="1" i="1" dirty="0" smtClean="0"/>
              <a:t>НАСЕЛЕНИЕ И ПРИРОДНЫЕ РЕСУРСЫ</a:t>
            </a:r>
            <a:endParaRPr lang="ru-RU" b="1" i="1" dirty="0"/>
          </a:p>
        </p:txBody>
      </p:sp>
      <p:sp>
        <p:nvSpPr>
          <p:cNvPr id="3" name="Объект 2"/>
          <p:cNvSpPr>
            <a:spLocks noGrp="1"/>
          </p:cNvSpPr>
          <p:nvPr>
            <p:ph idx="1"/>
          </p:nvPr>
        </p:nvSpPr>
        <p:spPr/>
        <p:txBody>
          <a:bodyPr>
            <a:normAutofit lnSpcReduction="10000"/>
          </a:bodyPr>
          <a:lstStyle/>
          <a:p>
            <a:r>
              <a:rPr lang="ru-RU" dirty="0" smtClean="0"/>
              <a:t>Динамика </a:t>
            </a:r>
            <a:r>
              <a:rPr lang="ru-RU" dirty="0"/>
              <a:t>численности населения и тенденции в области </a:t>
            </a:r>
            <a:r>
              <a:rPr lang="ru-RU" dirty="0" smtClean="0"/>
              <a:t>потребления </a:t>
            </a:r>
            <a:r>
              <a:rPr lang="ru-RU" dirty="0"/>
              <a:t>с неизбежностью приведут к усилению давления на </a:t>
            </a:r>
            <a:r>
              <a:rPr lang="ru-RU" dirty="0" smtClean="0"/>
              <a:t>ограниченные </a:t>
            </a:r>
            <a:r>
              <a:rPr lang="ru-RU" dirty="0"/>
              <a:t>природные ресурсы, экосистемы, общества и экономику, а также увеличению диспропорций в сфере доступности ресурсов. Последствия этого будут проявляться как на местном, так и на глобальном уровнях. </a:t>
            </a:r>
          </a:p>
        </p:txBody>
      </p:sp>
    </p:spTree>
    <p:extLst>
      <p:ext uri="{BB962C8B-B14F-4D97-AF65-F5344CB8AC3E}">
        <p14:creationId xmlns:p14="http://schemas.microsoft.com/office/powerpoint/2010/main" val="6870900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1638" y="719138"/>
            <a:ext cx="580072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3578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9688" y="1366838"/>
            <a:ext cx="652462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510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dirty="0" smtClean="0"/>
              <a:t>Как показывает экологический след человечества (рис. 3), для </a:t>
            </a:r>
            <a:r>
              <a:rPr lang="ru-RU" dirty="0" err="1" smtClean="0"/>
              <a:t>воспол</a:t>
            </a:r>
            <a:r>
              <a:rPr lang="ru-RU" dirty="0" smtClean="0"/>
              <a:t>- нения природных ресурсов и услуг, ежегодно потребляемых </a:t>
            </a:r>
            <a:r>
              <a:rPr lang="ru-RU" dirty="0" err="1" smtClean="0"/>
              <a:t>челове</a:t>
            </a:r>
            <a:r>
              <a:rPr lang="ru-RU" dirty="0" smtClean="0"/>
              <a:t>- </a:t>
            </a:r>
            <a:r>
              <a:rPr lang="ru-RU" dirty="0" err="1" smtClean="0"/>
              <a:t>чеством</a:t>
            </a:r>
            <a:r>
              <a:rPr lang="ru-RU" dirty="0" smtClean="0"/>
              <a:t>, потребовалось бы полторы планеты Земля. Это потребление включает использование возобновляемых ресурсов для получения продовольствия, топлива и волокон, использование земельных ресурсов под застройку, а также поглощение наших выбросов диоксида углерода лесами. На протяжении более чем 40 лет потребление человеком ресурсов планеты превосходит ее </a:t>
            </a:r>
            <a:r>
              <a:rPr lang="ru-RU" dirty="0" err="1" smtClean="0"/>
              <a:t>биоемкость</a:t>
            </a:r>
            <a:r>
              <a:rPr lang="ru-RU" dirty="0" smtClean="0"/>
              <a:t> – способность к воспроизводству ресурсов, определяемую площадью биологически продуктивных территорий и акваторий. Эта ситуация постоянного перерасхода делает все более трудной задачей удовлетворение потребностей растущего населения планеты и оставляет все меньше места для других биологических видов. Еще более осложняет ситуацию тот факт, что потребление природных ресурсов и услуг распределено неравномерно – для жителей промышленно развитых стран характерен гораздо более высокий уровень потребления</a:t>
            </a:r>
            <a:endParaRPr lang="ru-RU" dirty="0"/>
          </a:p>
        </p:txBody>
      </p:sp>
    </p:spTree>
    <p:extLst>
      <p:ext uri="{BB962C8B-B14F-4D97-AF65-F5344CB8AC3E}">
        <p14:creationId xmlns:p14="http://schemas.microsoft.com/office/powerpoint/2010/main" val="418339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ctr"/>
            <a:r>
              <a:rPr lang="ru-RU" sz="4000" b="1" dirty="0">
                <a:solidFill>
                  <a:srgbClr val="FF0000"/>
                </a:solidFill>
              </a:rPr>
              <a:t>РОСТ ПРОДУКТИВНОСТИ ЗЕМЛИ НЕДОСТАТОЧЕН ДЛЯ ВОСПРОИЗВОДСТВА РЕСУРСОВ, ПОТРЕБЛЯЕМЫХ РАСТУЩИМ НАСЕЛЕНИЕМ ПЛАНЕТЫ </a:t>
            </a:r>
          </a:p>
        </p:txBody>
      </p:sp>
    </p:spTree>
    <p:extLst>
      <p:ext uri="{BB962C8B-B14F-4D97-AF65-F5344CB8AC3E}">
        <p14:creationId xmlns:p14="http://schemas.microsoft.com/office/powerpoint/2010/main" val="1581485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338" y="712812"/>
            <a:ext cx="7553325" cy="552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1588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ctr"/>
            <a:r>
              <a:rPr lang="ru-RU" sz="4000" b="1" dirty="0">
                <a:solidFill>
                  <a:srgbClr val="92D050"/>
                </a:solidFill>
              </a:rPr>
              <a:t>ОСНОВНЫМ ФАКТОРОМ СНИЖЕНИЯ БИОЕМКОСТИ НА ДУШУ НАСЕЛЕНИЯ ЯВЛЯЕТСЯ РОСТ ЧИСЛЕННОСТИ НАСЕЛЕНИЯ ПЛАНЕТЫ: РЕСУРСЫ ЗЕМЛИ ИСПОЛЬЗУЮТСЯ БО´ ЛЬШИМ КОЛИЧЕСТВОМ ЛЮДЕЙ</a:t>
            </a:r>
          </a:p>
        </p:txBody>
      </p:sp>
    </p:spTree>
    <p:extLst>
      <p:ext uri="{BB962C8B-B14F-4D97-AF65-F5344CB8AC3E}">
        <p14:creationId xmlns:p14="http://schemas.microsoft.com/office/powerpoint/2010/main" val="32757415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7030A0"/>
                </a:solidFill>
              </a:rPr>
              <a:t>ИНДЕКС ЖИВОЙ ПРИРОДЫ, ЭКОЛОГИЧЕСКИЙ СЛЕД и ДОХОД</a:t>
            </a:r>
            <a:endParaRPr lang="ru-RU" b="1" dirty="0">
              <a:solidFill>
                <a:srgbClr val="7030A0"/>
              </a:solidFill>
            </a:endParaRPr>
          </a:p>
        </p:txBody>
      </p:sp>
      <p:sp>
        <p:nvSpPr>
          <p:cNvPr id="3" name="Объект 2"/>
          <p:cNvSpPr>
            <a:spLocks noGrp="1"/>
          </p:cNvSpPr>
          <p:nvPr>
            <p:ph idx="1"/>
          </p:nvPr>
        </p:nvSpPr>
        <p:spPr/>
        <p:txBody>
          <a:bodyPr>
            <a:normAutofit fontScale="70000" lnSpcReduction="20000"/>
          </a:bodyPr>
          <a:lstStyle/>
          <a:p>
            <a:r>
              <a:rPr lang="ru-RU" dirty="0"/>
              <a:t>Анализ динамики индекса живой планеты для стран с различным </a:t>
            </a:r>
            <a:r>
              <a:rPr lang="ru-RU" dirty="0" smtClean="0"/>
              <a:t>средним </a:t>
            </a:r>
            <a:r>
              <a:rPr lang="ru-RU" dirty="0"/>
              <a:t>уровнем дохода выявляет значительные различия между группами </a:t>
            </a:r>
            <a:r>
              <a:rPr lang="ru-RU" dirty="0" smtClean="0"/>
              <a:t>стран. </a:t>
            </a:r>
            <a:r>
              <a:rPr lang="ru-RU" dirty="0"/>
              <a:t>Индекс для стран с высоким уровнем дохода вырос на 10%, тогда как для стран со средним уровнем дохода он снизился на 18%, а индекс для стран с низким уровнем дохода продемонстрировал резкое снижение (на 58%). Возможно, эти различия отражают </a:t>
            </a:r>
            <a:r>
              <a:rPr lang="ru-RU" dirty="0" smtClean="0"/>
              <a:t>способность </a:t>
            </a:r>
            <a:r>
              <a:rPr lang="ru-RU" dirty="0"/>
              <a:t>стран с высоким уровнем дохода выделять ресурсы на охрану и восстановление биоразнообразия в этих странах. Но более важно то, что причиной различий может быть способность этих стран </a:t>
            </a:r>
            <a:r>
              <a:rPr lang="ru-RU" dirty="0" smtClean="0"/>
              <a:t>импортировать </a:t>
            </a:r>
            <a:r>
              <a:rPr lang="ru-RU" dirty="0"/>
              <a:t>ресурсы, фактически экспортируя потерю биоразнообразия и связанные с ней эффекты в страны с меньшим уровнем доходов (</a:t>
            </a:r>
            <a:r>
              <a:rPr lang="ru-RU" dirty="0" err="1"/>
              <a:t>Lenzen</a:t>
            </a:r>
            <a:r>
              <a:rPr lang="ru-RU" dirty="0"/>
              <a:t> </a:t>
            </a:r>
            <a:r>
              <a:rPr lang="ru-RU" dirty="0" err="1"/>
              <a:t>et</a:t>
            </a:r>
            <a:r>
              <a:rPr lang="ru-RU" dirty="0"/>
              <a:t> </a:t>
            </a:r>
            <a:r>
              <a:rPr lang="ru-RU" dirty="0" err="1"/>
              <a:t>al</a:t>
            </a:r>
            <a:r>
              <a:rPr lang="ru-RU" dirty="0"/>
              <a:t>., </a:t>
            </a:r>
            <a:r>
              <a:rPr lang="ru-RU" dirty="0" smtClean="0"/>
              <a:t>2012)</a:t>
            </a:r>
            <a:endParaRPr lang="ru-RU" dirty="0"/>
          </a:p>
        </p:txBody>
      </p:sp>
    </p:spTree>
    <p:extLst>
      <p:ext uri="{BB962C8B-B14F-4D97-AF65-F5344CB8AC3E}">
        <p14:creationId xmlns:p14="http://schemas.microsoft.com/office/powerpoint/2010/main" val="21967747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1138238"/>
            <a:ext cx="8001000" cy="458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96273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2038"/>
            <a:ext cx="92964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3319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Страны с высоким уровнем дохода все еще используют примерно в пять раз больше экологических ресурсов и услуг на душу населения, чем страны с низким уровнем дохода. Страны с высоким уровнем </a:t>
            </a:r>
            <a:r>
              <a:rPr lang="ru-RU" dirty="0" smtClean="0"/>
              <a:t>дохода </a:t>
            </a:r>
            <a:r>
              <a:rPr lang="ru-RU" dirty="0"/>
              <a:t>часто используют для удовлетворения своих потребностей </a:t>
            </a:r>
            <a:r>
              <a:rPr lang="ru-RU" dirty="0" err="1" smtClean="0"/>
              <a:t>биоемкость</a:t>
            </a:r>
            <a:r>
              <a:rPr lang="ru-RU" dirty="0" smtClean="0"/>
              <a:t> </a:t>
            </a:r>
            <a:r>
              <a:rPr lang="ru-RU" dirty="0"/>
              <a:t>других государств, или ресурсы, являющиеся глобальным общим достоянием. Хотя сегодня импорт </a:t>
            </a:r>
            <a:r>
              <a:rPr lang="ru-RU" dirty="0" err="1"/>
              <a:t>биоемкости</a:t>
            </a:r>
            <a:r>
              <a:rPr lang="ru-RU" dirty="0"/>
              <a:t> может быть приемлемым с финансовой точки зрения решением для таких стран, в будущем цены могут измениться, или экологические ограничения могут привести к нарушению цепочек поставок. </a:t>
            </a:r>
          </a:p>
        </p:txBody>
      </p:sp>
    </p:spTree>
    <p:extLst>
      <p:ext uri="{BB962C8B-B14F-4D97-AF65-F5344CB8AC3E}">
        <p14:creationId xmlns:p14="http://schemas.microsoft.com/office/powerpoint/2010/main" val="1929601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t>Страны со средним и низким уровнем дохода, как правило, имеют меньший экологический след на душу населения. Тем не менее, почти в половине стран этих групп среднедушевой экологический след превышает 1,7 </a:t>
            </a:r>
            <a:r>
              <a:rPr lang="ru-RU" dirty="0" err="1"/>
              <a:t>гга</a:t>
            </a:r>
            <a:r>
              <a:rPr lang="ru-RU" dirty="0"/>
              <a:t> – максимальную величину </a:t>
            </a:r>
            <a:r>
              <a:rPr lang="ru-RU" dirty="0" err="1"/>
              <a:t>биоемкости</a:t>
            </a:r>
            <a:r>
              <a:rPr lang="ru-RU" dirty="0"/>
              <a:t>, которая могла бы использоваться всеми жителями планеты без глобального перерасхода. При этом даже такой размер следа означал бы, что человечество полностью использует всю </a:t>
            </a:r>
            <a:r>
              <a:rPr lang="ru-RU" dirty="0" err="1"/>
              <a:t>биоемкость</a:t>
            </a:r>
            <a:r>
              <a:rPr lang="ru-RU" dirty="0"/>
              <a:t> планеты, не оставляя </a:t>
            </a:r>
            <a:r>
              <a:rPr lang="ru-RU" dirty="0" smtClean="0"/>
              <a:t>места диким видам</a:t>
            </a:r>
            <a:endParaRPr lang="ru-RU" dirty="0"/>
          </a:p>
        </p:txBody>
      </p:sp>
    </p:spTree>
    <p:extLst>
      <p:ext uri="{BB962C8B-B14F-4D97-AF65-F5344CB8AC3E}">
        <p14:creationId xmlns:p14="http://schemas.microsoft.com/office/powerpoint/2010/main" val="7060257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ПУТЬ К УСТОЙЧИВОМУ РАЗВИТИЮ</a:t>
            </a:r>
            <a:endParaRPr lang="ru-RU" b="1" dirty="0">
              <a:solidFill>
                <a:srgbClr val="FF0000"/>
              </a:solidFill>
            </a:endParaRPr>
          </a:p>
        </p:txBody>
      </p:sp>
      <p:sp>
        <p:nvSpPr>
          <p:cNvPr id="3" name="Объект 2"/>
          <p:cNvSpPr>
            <a:spLocks noGrp="1"/>
          </p:cNvSpPr>
          <p:nvPr>
            <p:ph idx="1"/>
          </p:nvPr>
        </p:nvSpPr>
        <p:spPr/>
        <p:txBody>
          <a:bodyPr>
            <a:normAutofit fontScale="77500" lnSpcReduction="20000"/>
          </a:bodyPr>
          <a:lstStyle/>
          <a:p>
            <a:r>
              <a:rPr lang="ru-RU" dirty="0"/>
              <a:t>Для того чтобы уровень развития страны был устойчивым в глобальном масштабе, т.е. при условии достижения этого уровня всеми странами, она должна иметь среднедушевой экологический след, не </a:t>
            </a:r>
            <a:r>
              <a:rPr lang="ru-RU" dirty="0" smtClean="0"/>
              <a:t>превышающий </a:t>
            </a:r>
            <a:r>
              <a:rPr lang="ru-RU" dirty="0"/>
              <a:t>среднемировой </a:t>
            </a:r>
            <a:r>
              <a:rPr lang="ru-RU" dirty="0" err="1"/>
              <a:t>биоемкости</a:t>
            </a:r>
            <a:r>
              <a:rPr lang="ru-RU" dirty="0"/>
              <a:t> на душу населения, и обеспечивать достойное качество жизни для своих граждан. Последнее может быть определено как соответствующее значению рассчитываемого ПРООН индекса развития человеческого потенциала, скорректированного с учетом неравенства </a:t>
            </a:r>
            <a:r>
              <a:rPr lang="ru-RU" dirty="0" smtClean="0"/>
              <a:t> - индекса развития человеческого потенциала (ИРЧПН</a:t>
            </a:r>
            <a:r>
              <a:rPr lang="ru-RU" dirty="0"/>
              <a:t>), равному или большему 0,71 (UNDP, 2013). В настоящее время ни одна страна мира не удовлетворяет этим двум критериям одновременно </a:t>
            </a:r>
          </a:p>
        </p:txBody>
      </p:sp>
    </p:spTree>
    <p:extLst>
      <p:ext uri="{BB962C8B-B14F-4D97-AF65-F5344CB8AC3E}">
        <p14:creationId xmlns:p14="http://schemas.microsoft.com/office/powerpoint/2010/main" val="20772316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950" y="881063"/>
            <a:ext cx="68961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a:t>	</a:t>
            </a:r>
            <a:r>
              <a:rPr lang="ru-RU" dirty="0" smtClean="0"/>
              <a:t>Хотя невозможно установить цену на природу, превратив ее в товар, оценка экономической ценности экосистем и их услуг является одним из способов демонстрации наших потерь в случае дальнейшей растраты нашего природного капитала.</a:t>
            </a:r>
            <a:endParaRPr lang="ru-RU" dirty="0"/>
          </a:p>
        </p:txBody>
      </p:sp>
    </p:spTree>
    <p:extLst>
      <p:ext uri="{BB962C8B-B14F-4D97-AF65-F5344CB8AC3E}">
        <p14:creationId xmlns:p14="http://schemas.microsoft.com/office/powerpoint/2010/main" val="28548546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Каждая страна может следовать собственной траектории пере- хода к устойчивому развитию; главное – определить, каким образом можно добиться снижения потребления ресурсов с одновременным повышением уровня развития человеческого потенциала. Независимо от уровня обеспеченности ресурсами и экономического </a:t>
            </a:r>
            <a:r>
              <a:rPr lang="ru-RU" dirty="0" smtClean="0"/>
              <a:t>благосостояния</a:t>
            </a:r>
            <a:r>
              <a:rPr lang="ru-RU" dirty="0"/>
              <a:t>, каждой стране необходима национальная стратегия развития, учитывающая реалии ограниченной </a:t>
            </a:r>
            <a:r>
              <a:rPr lang="ru-RU" dirty="0" err="1"/>
              <a:t>биоемкости</a:t>
            </a:r>
            <a:r>
              <a:rPr lang="ru-RU" dirty="0"/>
              <a:t> планеты, а также роль биоразнообразия и экосистем в поддержании существования и </a:t>
            </a:r>
            <a:r>
              <a:rPr lang="ru-RU" dirty="0" smtClean="0"/>
              <a:t>производительной </a:t>
            </a:r>
            <a:r>
              <a:rPr lang="ru-RU" dirty="0"/>
              <a:t>деятельности человека. </a:t>
            </a:r>
          </a:p>
        </p:txBody>
      </p:sp>
    </p:spTree>
    <p:extLst>
      <p:ext uri="{BB962C8B-B14F-4D97-AF65-F5344CB8AC3E}">
        <p14:creationId xmlns:p14="http://schemas.microsoft.com/office/powerpoint/2010/main" val="33990108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solidFill>
            <a:srgbClr val="FFC000"/>
          </a:solidFill>
        </p:spPr>
        <p:txBody>
          <a:bodyPr>
            <a:normAutofit fontScale="70000" lnSpcReduction="20000"/>
          </a:bodyPr>
          <a:lstStyle/>
          <a:p>
            <a:r>
              <a:rPr lang="ru-RU" b="1" dirty="0" smtClean="0"/>
              <a:t>Представим </a:t>
            </a:r>
            <a:r>
              <a:rPr lang="ru-RU" b="1" dirty="0"/>
              <a:t>несколько точек зрения на общую картину состояния нашей планеты. Сначала речь идет о работах </a:t>
            </a:r>
            <a:r>
              <a:rPr lang="ru-RU" b="1" dirty="0">
                <a:solidFill>
                  <a:srgbClr val="FF0000"/>
                </a:solidFill>
              </a:rPr>
              <a:t>Стокгольмского центра устойчивости</a:t>
            </a:r>
            <a:r>
              <a:rPr lang="ru-RU" b="1" dirty="0"/>
              <a:t>, в которых определены девять типов «планетарных пределов», выходя за которые, мы ставим под угрозу системы, поддерживающие жизнь на нашей планете. За этим следует обсуждение связи планетарных пределов с вопросами социальной справедливости, а также изменения климата и </a:t>
            </a:r>
            <a:r>
              <a:rPr lang="ru-RU" b="1" dirty="0" smtClean="0"/>
              <a:t>азотного </a:t>
            </a:r>
            <a:r>
              <a:rPr lang="ru-RU" b="1" dirty="0"/>
              <a:t>цикла – двух областей, в которых, как можно предположить на основании научных исследований, человечество уже вышло за глобальные пределы. Завершают главу примеры моделей и </a:t>
            </a:r>
            <a:r>
              <a:rPr lang="ru-RU" b="1" dirty="0" smtClean="0"/>
              <a:t>пока </a:t>
            </a:r>
            <a:r>
              <a:rPr lang="ru-RU" b="1" dirty="0" err="1"/>
              <a:t>зателей</a:t>
            </a:r>
            <a:r>
              <a:rPr lang="ru-RU" b="1" dirty="0"/>
              <a:t>, которые могут использоваться для изучения изменений в наземных, морских и пресноводных экосистемах на местном и региональном уровне, что позволяет изучать глобальные проблемы в местном контексте. </a:t>
            </a:r>
          </a:p>
        </p:txBody>
      </p:sp>
    </p:spTree>
    <p:extLst>
      <p:ext uri="{BB962C8B-B14F-4D97-AF65-F5344CB8AC3E}">
        <p14:creationId xmlns:p14="http://schemas.microsoft.com/office/powerpoint/2010/main" val="2050844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solidFill>
                  <a:srgbClr val="002060"/>
                </a:solidFill>
              </a:rPr>
              <a:t>Общий план: планетарный масштаб</a:t>
            </a:r>
          </a:p>
        </p:txBody>
      </p:sp>
      <p:sp>
        <p:nvSpPr>
          <p:cNvPr id="3" name="Объект 2"/>
          <p:cNvSpPr>
            <a:spLocks noGrp="1"/>
          </p:cNvSpPr>
          <p:nvPr>
            <p:ph idx="1"/>
          </p:nvPr>
        </p:nvSpPr>
        <p:spPr/>
        <p:txBody>
          <a:bodyPr>
            <a:normAutofit fontScale="92500" lnSpcReduction="10000"/>
          </a:bodyPr>
          <a:lstStyle/>
          <a:p>
            <a:r>
              <a:rPr lang="ru-RU" dirty="0" smtClean="0"/>
              <a:t>Мир </a:t>
            </a:r>
            <a:r>
              <a:rPr lang="ru-RU" dirty="0"/>
              <a:t>вступил в новый период, «</a:t>
            </a:r>
            <a:r>
              <a:rPr lang="ru-RU" dirty="0" err="1"/>
              <a:t>антропоцен</a:t>
            </a:r>
            <a:r>
              <a:rPr lang="ru-RU" dirty="0"/>
              <a:t>», в котором </a:t>
            </a:r>
            <a:r>
              <a:rPr lang="ru-RU" dirty="0" err="1"/>
              <a:t>дея</a:t>
            </a:r>
            <a:r>
              <a:rPr lang="ru-RU" dirty="0"/>
              <a:t>- </a:t>
            </a:r>
            <a:r>
              <a:rPr lang="ru-RU" dirty="0" err="1"/>
              <a:t>тельность</a:t>
            </a:r>
            <a:r>
              <a:rPr lang="ru-RU" dirty="0"/>
              <a:t> человека является основным фактором изменений </a:t>
            </a:r>
            <a:r>
              <a:rPr lang="ru-RU" dirty="0" err="1" smtClean="0"/>
              <a:t>планетар</a:t>
            </a:r>
            <a:r>
              <a:rPr lang="ru-RU" dirty="0" smtClean="0"/>
              <a:t> </a:t>
            </a:r>
            <a:r>
              <a:rPr lang="ru-RU" dirty="0" err="1" smtClean="0"/>
              <a:t>ного</a:t>
            </a:r>
            <a:r>
              <a:rPr lang="ru-RU" dirty="0" smtClean="0"/>
              <a:t> </a:t>
            </a:r>
            <a:r>
              <a:rPr lang="ru-RU" dirty="0"/>
              <a:t>масштаба (</a:t>
            </a:r>
            <a:r>
              <a:rPr lang="ru-RU" dirty="0" err="1"/>
              <a:t>Zalasiewicz</a:t>
            </a:r>
            <a:r>
              <a:rPr lang="ru-RU" dirty="0"/>
              <a:t> </a:t>
            </a:r>
            <a:r>
              <a:rPr lang="ru-RU" dirty="0" err="1"/>
              <a:t>et</a:t>
            </a:r>
            <a:r>
              <a:rPr lang="ru-RU" dirty="0"/>
              <a:t> </a:t>
            </a:r>
            <a:r>
              <a:rPr lang="ru-RU" dirty="0" err="1"/>
              <a:t>al</a:t>
            </a:r>
            <a:r>
              <a:rPr lang="ru-RU" dirty="0"/>
              <a:t>., 2008). Принимая во внимание темпы и масштаб этих изменений, мы уже не можем исключить возможность достижения критических «точек невозврата», что может привести к резкому и необратимому изменению условий жизни на Земле. </a:t>
            </a:r>
          </a:p>
        </p:txBody>
      </p:sp>
    </p:spTree>
    <p:extLst>
      <p:ext uri="{BB962C8B-B14F-4D97-AF65-F5344CB8AC3E}">
        <p14:creationId xmlns:p14="http://schemas.microsoft.com/office/powerpoint/2010/main" val="24887317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b="1" dirty="0"/>
              <a:t>В основе методики «планетарных пределов», разработанной международной группой ученых под руководством Стокгольмского центра устойчивости, лежит представление о природных процессах, регулирующих стабильность условий жизни на планете </a:t>
            </a:r>
            <a:r>
              <a:rPr lang="ru-RU" b="1" dirty="0" smtClean="0"/>
              <a:t>.</a:t>
            </a:r>
            <a:endParaRPr lang="ru-RU" b="1" dirty="0"/>
          </a:p>
        </p:txBody>
      </p:sp>
    </p:spTree>
    <p:extLst>
      <p:ext uri="{BB962C8B-B14F-4D97-AF65-F5344CB8AC3E}">
        <p14:creationId xmlns:p14="http://schemas.microsoft.com/office/powerpoint/2010/main" val="33469134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smtClean="0"/>
              <a:t>Показатели </a:t>
            </a:r>
            <a:r>
              <a:rPr lang="ru-RU" dirty="0"/>
              <a:t>направляют наши решения: они отражают не только текущую ситуацию, но и направления ее изменения. Они позволяют странам, компаниям и другим организациям оценивать степень достижения поставленных социальных, экономических и экологических задач, а также анализировать связанные с этим компромиссы и риски. Ценность показателей состоит в том, что результаты их анализа обеспечивают основу для действий.</a:t>
            </a:r>
          </a:p>
        </p:txBody>
      </p:sp>
    </p:spTree>
    <p:extLst>
      <p:ext uri="{BB962C8B-B14F-4D97-AF65-F5344CB8AC3E}">
        <p14:creationId xmlns:p14="http://schemas.microsoft.com/office/powerpoint/2010/main" val="4263383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pPr marL="0" indent="0">
              <a:buNone/>
            </a:pPr>
            <a:r>
              <a:rPr lang="ru-RU" dirty="0"/>
              <a:t>Ученые выявили девять типов важнейших планетарных </a:t>
            </a:r>
            <a:r>
              <a:rPr lang="ru-RU" dirty="0" smtClean="0"/>
              <a:t>пределов</a:t>
            </a:r>
            <a:r>
              <a:rPr lang="ru-RU" dirty="0"/>
              <a:t>: изменение климата, окисление океана, потеря биоразнообразия, нарушение глобальных азотного и фосфорного циклов, </a:t>
            </a:r>
            <a:r>
              <a:rPr lang="ru-RU" dirty="0" smtClean="0"/>
              <a:t>истощение</a:t>
            </a:r>
            <a:r>
              <a:rPr lang="en-US" dirty="0" smtClean="0"/>
              <a:t> </a:t>
            </a:r>
            <a:r>
              <a:rPr lang="ru-RU" dirty="0" smtClean="0"/>
              <a:t>атмосферного </a:t>
            </a:r>
            <a:r>
              <a:rPr lang="ru-RU" dirty="0"/>
              <a:t>озона, глобальное использование пресноводных </a:t>
            </a:r>
            <a:r>
              <a:rPr lang="ru-RU" dirty="0" smtClean="0"/>
              <a:t>ресурсов</a:t>
            </a:r>
            <a:r>
              <a:rPr lang="ru-RU" dirty="0"/>
              <a:t>, изменения в системе землепользования, аэрозольная нагрузка на атмосферу и химическое загрязнение (количественные оценки для двух последних пределов пока не получены). Все девять типов </a:t>
            </a:r>
            <a:r>
              <a:rPr lang="ru-RU" dirty="0" smtClean="0"/>
              <a:t>пределов </a:t>
            </a:r>
            <a:r>
              <a:rPr lang="ru-RU" dirty="0"/>
              <a:t>основаны на данных об обратных связях и взаимодействии между компонентами природных систем, а также «точках невозврата», </a:t>
            </a:r>
            <a:r>
              <a:rPr lang="ru-RU" dirty="0" smtClean="0"/>
              <a:t>достижение </a:t>
            </a:r>
            <a:r>
              <a:rPr lang="ru-RU" dirty="0"/>
              <a:t>которых может привести к катастрофическим последствиям для человечества</a:t>
            </a:r>
          </a:p>
        </p:txBody>
      </p:sp>
    </p:spTree>
    <p:extLst>
      <p:ext uri="{BB962C8B-B14F-4D97-AF65-F5344CB8AC3E}">
        <p14:creationId xmlns:p14="http://schemas.microsoft.com/office/powerpoint/2010/main" val="25479337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Хотя положение конкретных «точек невозврата» невозможно определить сколько-нибудь точно, исследователи полагают, что мы уже вышли за три планетарных предела, связанные с потерей биоразнообразия (что отражается в динамике ИЖП), изменением климата и нарушением азотного цикла соответственно. </a:t>
            </a:r>
          </a:p>
        </p:txBody>
      </p:sp>
    </p:spTree>
    <p:extLst>
      <p:ext uri="{BB962C8B-B14F-4D97-AF65-F5344CB8AC3E}">
        <p14:creationId xmlns:p14="http://schemas.microsoft.com/office/powerpoint/2010/main" val="8980761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Результаты недавних исследований позволяют предположить, что мы также вышли за предел, связанный с </a:t>
            </a:r>
            <a:r>
              <a:rPr lang="ru-RU" dirty="0" smtClean="0"/>
              <a:t>устойчивым </a:t>
            </a:r>
            <a:r>
              <a:rPr lang="ru-RU" dirty="0"/>
              <a:t>уровнем фосфорной нагрузки в пресноводных системах. </a:t>
            </a:r>
          </a:p>
        </p:txBody>
      </p:sp>
    </p:spTree>
    <p:extLst>
      <p:ext uri="{BB962C8B-B14F-4D97-AF65-F5344CB8AC3E}">
        <p14:creationId xmlns:p14="http://schemas.microsoft.com/office/powerpoint/2010/main" val="40690732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7863" y="981075"/>
            <a:ext cx="52482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8139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Экономика бублика</a:t>
            </a:r>
            <a:endParaRPr lang="ru-RU" dirty="0"/>
          </a:p>
        </p:txBody>
      </p:sp>
      <p:sp>
        <p:nvSpPr>
          <p:cNvPr id="3" name="Объект 2"/>
          <p:cNvSpPr>
            <a:spLocks noGrp="1"/>
          </p:cNvSpPr>
          <p:nvPr>
            <p:ph idx="1"/>
          </p:nvPr>
        </p:nvSpPr>
        <p:spPr/>
        <p:txBody>
          <a:bodyPr>
            <a:normAutofit fontScale="77500" lnSpcReduction="20000"/>
          </a:bodyPr>
          <a:lstStyle/>
          <a:p>
            <a:r>
              <a:rPr lang="ru-RU" dirty="0"/>
              <a:t>Своеобразный «бублик», ограниченный планетарными пределами сверху и социальным минимумом снизу, представляет собой безопасную и справедливую область для благополучного существования человечества. Эта область является безопасной, поскольку она не выходит за планетарные пределы и не достигает порогов необратимых изменений, которые могли бы </a:t>
            </a:r>
            <a:r>
              <a:rPr lang="ru-RU" dirty="0" err="1"/>
              <a:t>сде</a:t>
            </a:r>
            <a:r>
              <a:rPr lang="ru-RU" dirty="0"/>
              <a:t>- </a:t>
            </a:r>
            <a:r>
              <a:rPr lang="ru-RU" dirty="0" err="1"/>
              <a:t>лать</a:t>
            </a:r>
            <a:r>
              <a:rPr lang="ru-RU" dirty="0"/>
              <a:t> планету неблагоприятной для существования человечества. Одновременно она является справедливой, поскольку каждому человеку гарантированы определенные стандарты </a:t>
            </a:r>
            <a:r>
              <a:rPr lang="ru-RU" dirty="0" err="1"/>
              <a:t>здравоох</a:t>
            </a:r>
            <a:r>
              <a:rPr lang="ru-RU" dirty="0"/>
              <a:t>- ранения, благосостояния и участия в принятии решений.</a:t>
            </a:r>
          </a:p>
        </p:txBody>
      </p:sp>
    </p:spTree>
    <p:extLst>
      <p:ext uri="{BB962C8B-B14F-4D97-AF65-F5344CB8AC3E}">
        <p14:creationId xmlns:p14="http://schemas.microsoft.com/office/powerpoint/2010/main" val="327195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smtClean="0"/>
              <a:t>По мере снижения индекса живой планеты и увеличения экологического следа способность планеты производить и восполнять жизненно важные ресурсы уменьшается. В современном мире почти миллиард человек страдает от голода, 768 млн человек не имеют доступа к источникам чистой, безопасной воды, а 1,4 млрд человек не имеют доступа к надежным </a:t>
            </a:r>
            <a:r>
              <a:rPr lang="ru-RU" dirty="0" err="1" smtClean="0"/>
              <a:t>источ</a:t>
            </a:r>
            <a:r>
              <a:rPr lang="ru-RU" dirty="0" smtClean="0"/>
              <a:t>- </a:t>
            </a:r>
            <a:r>
              <a:rPr lang="ru-RU" dirty="0" err="1" smtClean="0"/>
              <a:t>никам</a:t>
            </a:r>
            <a:r>
              <a:rPr lang="ru-RU" dirty="0" smtClean="0"/>
              <a:t> электроснабжения. Поддержание здоровых и устойчивых поселений с процветающим населением будет становиться все более сложной проблемой по мере роста численности населения и объемов потребления на фоне изменения климата и деградации экосистем. Однако эта проблема не является неразрешимой. </a:t>
            </a:r>
            <a:endParaRPr lang="ru-RU" dirty="0"/>
          </a:p>
        </p:txBody>
      </p:sp>
    </p:spTree>
    <p:extLst>
      <p:ext uri="{BB962C8B-B14F-4D97-AF65-F5344CB8AC3E}">
        <p14:creationId xmlns:p14="http://schemas.microsoft.com/office/powerpoint/2010/main" val="13691019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438" y="933450"/>
            <a:ext cx="7477125"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90911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Даже если бы человечеству удалось предотвратить дальнейший рост концентрации парниковых газов в атмосфере, удержав ее на </a:t>
            </a:r>
            <a:r>
              <a:rPr lang="ru-RU" dirty="0" err="1"/>
              <a:t>совре</a:t>
            </a:r>
            <a:r>
              <a:rPr lang="ru-RU" dirty="0"/>
              <a:t>- </a:t>
            </a:r>
            <a:r>
              <a:rPr lang="ru-RU" dirty="0" err="1"/>
              <a:t>менном</a:t>
            </a:r>
            <a:r>
              <a:rPr lang="ru-RU" dirty="0"/>
              <a:t> уровне, рост температур продолжился бы, составив около 0.6°C к концу XXI в. по сравнению с 2000 годом (</a:t>
            </a:r>
            <a:r>
              <a:rPr lang="ru-RU" dirty="0" err="1"/>
              <a:t>Collins</a:t>
            </a:r>
            <a:r>
              <a:rPr lang="ru-RU" dirty="0"/>
              <a:t> </a:t>
            </a:r>
            <a:r>
              <a:rPr lang="ru-RU" dirty="0" err="1"/>
              <a:t>et</a:t>
            </a:r>
            <a:r>
              <a:rPr lang="ru-RU" dirty="0"/>
              <a:t> </a:t>
            </a:r>
            <a:r>
              <a:rPr lang="ru-RU" dirty="0" err="1"/>
              <a:t>al</a:t>
            </a:r>
            <a:r>
              <a:rPr lang="ru-RU" dirty="0"/>
              <a:t>., 2013). При этом глобальная средняя температура уже выросла на 0.85°C с 1880 по 2000 годы (</a:t>
            </a:r>
            <a:r>
              <a:rPr lang="ru-RU" dirty="0" err="1"/>
              <a:t>Stocker</a:t>
            </a:r>
            <a:r>
              <a:rPr lang="ru-RU" dirty="0"/>
              <a:t> </a:t>
            </a:r>
            <a:r>
              <a:rPr lang="ru-RU" dirty="0" err="1"/>
              <a:t>et</a:t>
            </a:r>
            <a:r>
              <a:rPr lang="ru-RU" dirty="0"/>
              <a:t> </a:t>
            </a:r>
            <a:r>
              <a:rPr lang="ru-RU" dirty="0" err="1"/>
              <a:t>al</a:t>
            </a:r>
            <a:r>
              <a:rPr lang="ru-RU" dirty="0"/>
              <a:t>., 2013). Для того чтобы удержать глобальное </a:t>
            </a:r>
            <a:r>
              <a:rPr lang="ru-RU" dirty="0" err="1"/>
              <a:t>повы</a:t>
            </a:r>
            <a:r>
              <a:rPr lang="ru-RU" dirty="0"/>
              <a:t>- </a:t>
            </a:r>
            <a:r>
              <a:rPr lang="ru-RU" dirty="0" err="1"/>
              <a:t>шение</a:t>
            </a:r>
            <a:r>
              <a:rPr lang="ru-RU" dirty="0"/>
              <a:t> температуры в пределах 2°C, что является продекларированной целью правительств во всем мире, необходимы неотложные и </a:t>
            </a:r>
            <a:r>
              <a:rPr lang="ru-RU" dirty="0" smtClean="0"/>
              <a:t>долго </a:t>
            </a:r>
            <a:r>
              <a:rPr lang="ru-RU" dirty="0"/>
              <a:t>срочные усилия на глобальном уровне. </a:t>
            </a:r>
          </a:p>
        </p:txBody>
      </p:sp>
    </p:spTree>
    <p:extLst>
      <p:ext uri="{BB962C8B-B14F-4D97-AF65-F5344CB8AC3E}">
        <p14:creationId xmlns:p14="http://schemas.microsoft.com/office/powerpoint/2010/main" val="28905953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Даже рост температуры, заметно меньший по сравнению с этим пороговым значением, сопряжен со значительными рисками для уникальных антропогенных и природных систем </a:t>
            </a:r>
          </a:p>
        </p:txBody>
      </p:sp>
    </p:spTree>
    <p:extLst>
      <p:ext uri="{BB962C8B-B14F-4D97-AF65-F5344CB8AC3E}">
        <p14:creationId xmlns:p14="http://schemas.microsoft.com/office/powerpoint/2010/main" val="26738567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В Пятом </a:t>
            </a:r>
            <a:r>
              <a:rPr lang="ru-RU" dirty="0" smtClean="0"/>
              <a:t>оценочном </a:t>
            </a:r>
            <a:r>
              <a:rPr lang="ru-RU" dirty="0"/>
              <a:t>докладе МГЭИК, опубликованном в 2014 году, отмечается, что географические ареалы и местообитания многих наземных, </a:t>
            </a:r>
            <a:r>
              <a:rPr lang="ru-RU" dirty="0" err="1" smtClean="0"/>
              <a:t>пресново</a:t>
            </a:r>
            <a:r>
              <a:rPr lang="ru-RU" dirty="0" smtClean="0"/>
              <a:t> </a:t>
            </a:r>
            <a:r>
              <a:rPr lang="ru-RU" dirty="0" err="1"/>
              <a:t>дных</a:t>
            </a:r>
            <a:r>
              <a:rPr lang="ru-RU" dirty="0"/>
              <a:t> и морских видов смещаются по мере изменения климата. Однако вероятно, что ареалы некоторых видов не смогут двигаться достаточно быстро для того, чтобы успеть за изменениями температур </a:t>
            </a:r>
          </a:p>
        </p:txBody>
      </p:sp>
    </p:spTree>
    <p:extLst>
      <p:ext uri="{BB962C8B-B14F-4D97-AF65-F5344CB8AC3E}">
        <p14:creationId xmlns:p14="http://schemas.microsoft.com/office/powerpoint/2010/main" val="27573955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настоящее время темпы вымирания видов уже достигли наиболее высоких значений, наблюдаемых в палеонтологической летописи, или превышают эти значения.</a:t>
            </a:r>
          </a:p>
        </p:txBody>
      </p:sp>
    </p:spTree>
    <p:extLst>
      <p:ext uri="{BB962C8B-B14F-4D97-AF65-F5344CB8AC3E}">
        <p14:creationId xmlns:p14="http://schemas.microsoft.com/office/powerpoint/2010/main" val="22782320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850" y="481013"/>
            <a:ext cx="6972300"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52831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Уровни риска, связанные с изменением климата</a:t>
            </a:r>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438212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3963</Words>
  <Application>Microsoft Office PowerPoint</Application>
  <PresentationFormat>Екран (4:3)</PresentationFormat>
  <Paragraphs>88</Paragraphs>
  <Slides>96</Slides>
  <Notes>1</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96</vt:i4>
      </vt:variant>
    </vt:vector>
  </HeadingPairs>
  <TitlesOfParts>
    <vt:vector size="99" baseType="lpstr">
      <vt:lpstr>Arial</vt:lpstr>
      <vt:lpstr>Calibri</vt:lpstr>
      <vt:lpstr>Тема Office</vt:lpstr>
      <vt:lpstr>Устойчивое развитие. Индекс живой планеты (ИЖП)</vt:lpstr>
      <vt:lpstr>Презентація PowerPoint</vt:lpstr>
      <vt:lpstr>Презентація PowerPoint</vt:lpstr>
      <vt:lpstr>Презентація PowerPoint</vt:lpstr>
      <vt:lpstr>Индекс живой планеты</vt:lpstr>
      <vt:lpstr>Презентація PowerPoint</vt:lpstr>
      <vt:lpstr>Презентація PowerPoint</vt:lpstr>
      <vt:lpstr>Презентація PowerPoint</vt:lpstr>
      <vt:lpstr>Презентація PowerPoint</vt:lpstr>
      <vt:lpstr>Презентація PowerPoint</vt:lpstr>
      <vt:lpstr>1. Уровень биоразнообразия резко снижается</vt:lpstr>
      <vt:lpstr>Темпы нашего потребления природных ресурсов являются неустойчивыми и продолжают расти  </vt:lpstr>
      <vt:lpstr>Презентація PowerPoint</vt:lpstr>
      <vt:lpstr>Презентація PowerPoint</vt:lpstr>
      <vt:lpstr>Презентація PowerPoint</vt:lpstr>
      <vt:lpstr>Презентація PowerPoint</vt:lpstr>
      <vt:lpstr>Презентація PowerPoint</vt:lpstr>
      <vt:lpstr>соотношение количества популяций с ра- стущей, снижающейся и стабильной численностью для различных таксономических групп</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БИОГЕОГРАФИЧЕСКИЕ ОБЛАСТИ</vt:lpstr>
      <vt:lpstr>Презентація PowerPoint</vt:lpstr>
      <vt:lpstr>Презентація PowerPoint</vt:lpstr>
      <vt:lpstr>Презентація PowerPoint</vt:lpstr>
      <vt:lpstr>Презентація PowerPoint</vt:lpstr>
      <vt:lpstr>Презентація PowerPoint</vt:lpstr>
      <vt:lpstr>Охраняемые територии</vt:lpstr>
      <vt:lpstr>Экологический след</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ВОДНЫЙ СЛЕД</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ВОДНЫЙ СЛЕД НАЦИОНАЛЬНОГО ПРОИЗВОДСТВА</vt:lpstr>
      <vt:lpstr>Презентація PowerPoint</vt:lpstr>
      <vt:lpstr>Презентація PowerPoint</vt:lpstr>
      <vt:lpstr>Дефицит «голубой» воды</vt:lpstr>
      <vt:lpstr>Презентація PowerPoint</vt:lpstr>
      <vt:lpstr>Презентація PowerPoint</vt:lpstr>
      <vt:lpstr>Презентація PowerPoint</vt:lpstr>
      <vt:lpstr>Презентація PowerPoint</vt:lpstr>
      <vt:lpstr>НАСЕЛЕНИЕ, ПОТРЕБЛЕНИЕ И РАЗВИТИЕ</vt:lpstr>
      <vt:lpstr>Презентація PowerPoint</vt:lpstr>
      <vt:lpstr>Презентація PowerPoint</vt:lpstr>
      <vt:lpstr>НАСЕЛЕНИЕ И ПРИРОДНЫЕ РЕСУРСЫ</vt:lpstr>
      <vt:lpstr>Презентація PowerPoint</vt:lpstr>
      <vt:lpstr>Презентація PowerPoint</vt:lpstr>
      <vt:lpstr>Презентація PowerPoint</vt:lpstr>
      <vt:lpstr>Презентація PowerPoint</vt:lpstr>
      <vt:lpstr>Презентація PowerPoint</vt:lpstr>
      <vt:lpstr>ИНДЕКС ЖИВОЙ ПРИРОДЫ, ЭКОЛОГИЧЕСКИЙ СЛЕД и ДОХОД</vt:lpstr>
      <vt:lpstr>Презентація PowerPoint</vt:lpstr>
      <vt:lpstr>Презентація PowerPoint</vt:lpstr>
      <vt:lpstr>Презентація PowerPoint</vt:lpstr>
      <vt:lpstr>Презентація PowerPoint</vt:lpstr>
      <vt:lpstr>ПУТЬ К УСТОЙЧИВОМУ РАЗВИТИЮ</vt:lpstr>
      <vt:lpstr>Презентація PowerPoint</vt:lpstr>
      <vt:lpstr>Презентація PowerPoint</vt:lpstr>
      <vt:lpstr>Презентація PowerPoint</vt:lpstr>
      <vt:lpstr>Общий план: планетарный масштаб</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Экономика бублика</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Уровни риска, связанные с изменением климата</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Устойчивое развитие. Индекс живой планеты (ИЖП)</dc:title>
  <dc:creator>EVM</dc:creator>
  <cp:lastModifiedBy>Олена Волошкіна</cp:lastModifiedBy>
  <cp:revision>56</cp:revision>
  <dcterms:created xsi:type="dcterms:W3CDTF">2017-03-06T07:31:13Z</dcterms:created>
  <dcterms:modified xsi:type="dcterms:W3CDTF">2018-12-19T10:21:32Z</dcterms:modified>
</cp:coreProperties>
</file>