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8" r:id="rId3"/>
    <p:sldId id="263" r:id="rId4"/>
    <p:sldId id="262" r:id="rId5"/>
    <p:sldId id="259" r:id="rId6"/>
    <p:sldId id="261" r:id="rId7"/>
    <p:sldId id="266" r:id="rId8"/>
    <p:sldId id="260" r:id="rId9"/>
    <p:sldId id="265" r:id="rId10"/>
    <p:sldId id="264" r:id="rId11"/>
    <p:sldId id="267" r:id="rId12"/>
    <p:sldId id="269" r:id="rId13"/>
    <p:sldId id="268" r:id="rId14"/>
    <p:sldId id="274" r:id="rId15"/>
    <p:sldId id="273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289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9846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3597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1418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4364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0222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3385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297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522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995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2877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538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1915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0898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0652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05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093A3-B1FD-44B7-9CF2-E66493C4F202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2012E3F-BC63-42BC-A5AD-15B6F2F64D1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9598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BE8D5E-2B27-DEAB-99CE-5BFDC26E6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6698" y="2387596"/>
            <a:ext cx="8915399" cy="2262781"/>
          </a:xfrm>
        </p:spPr>
        <p:txBody>
          <a:bodyPr>
            <a:noAutofit/>
          </a:bodyPr>
          <a:lstStyle/>
          <a:p>
            <a:r>
              <a:rPr lang="ru-RU" sz="4000" dirty="0" err="1"/>
              <a:t>Методологічні</a:t>
            </a:r>
            <a:r>
              <a:rPr lang="ru-RU" sz="4000" dirty="0"/>
              <a:t> </a:t>
            </a:r>
            <a:r>
              <a:rPr lang="ru-RU" sz="4000" dirty="0" err="1"/>
              <a:t>основи</a:t>
            </a:r>
            <a:r>
              <a:rPr lang="ru-RU" sz="4000" dirty="0"/>
              <a:t> </a:t>
            </a:r>
            <a:r>
              <a:rPr lang="ru-RU" sz="4000" dirty="0" err="1"/>
              <a:t>наукових</a:t>
            </a:r>
            <a:r>
              <a:rPr lang="ru-RU" sz="4000" dirty="0"/>
              <a:t> </a:t>
            </a:r>
            <a:r>
              <a:rPr lang="ru-RU" sz="4000" dirty="0" err="1"/>
              <a:t>досліджень</a:t>
            </a:r>
            <a:r>
              <a:rPr lang="ru-RU" sz="4000" dirty="0"/>
              <a:t>. </a:t>
            </a:r>
            <a:r>
              <a:rPr lang="ru-RU" sz="4000" dirty="0" err="1"/>
              <a:t>Основні</a:t>
            </a:r>
            <a:r>
              <a:rPr lang="ru-RU" sz="4000" dirty="0"/>
              <a:t> </a:t>
            </a:r>
            <a:r>
              <a:rPr lang="ru-RU" sz="4000" dirty="0" err="1"/>
              <a:t>поняття</a:t>
            </a:r>
            <a:r>
              <a:rPr lang="ru-RU" sz="4000" dirty="0"/>
              <a:t> та </a:t>
            </a:r>
            <a:r>
              <a:rPr lang="ru-RU" sz="4000" dirty="0" err="1"/>
              <a:t>визначення</a:t>
            </a:r>
            <a:r>
              <a:rPr lang="ru-RU" sz="4000" dirty="0"/>
              <a:t>. </a:t>
            </a:r>
            <a:r>
              <a:rPr lang="ru-RU" sz="4000" dirty="0" err="1"/>
              <a:t>Методи</a:t>
            </a:r>
            <a:r>
              <a:rPr lang="ru-RU" sz="4000" dirty="0"/>
              <a:t> </a:t>
            </a:r>
            <a:r>
              <a:rPr lang="ru-RU" sz="4000" dirty="0" err="1"/>
              <a:t>досліджень</a:t>
            </a:r>
            <a:r>
              <a:rPr lang="ru-RU" sz="4000" dirty="0"/>
              <a:t>. </a:t>
            </a:r>
            <a:r>
              <a:rPr lang="ru-RU" sz="3200" dirty="0"/>
              <a:t>ПРОБЛЕМНА СИТУАЦІЯ В НАУЦІ, ОБҐРУНТУВАННЯ АКТУАЛЬНОСТІ ТЕМИ</a:t>
            </a:r>
            <a:endParaRPr lang="uk-UA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756E80-47EB-29AE-A1E9-33E8C6D9C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78482" y="4725022"/>
            <a:ext cx="1431316" cy="612088"/>
          </a:xfrm>
        </p:spPr>
        <p:txBody>
          <a:bodyPr/>
          <a:lstStyle/>
          <a:p>
            <a:pPr algn="r"/>
            <a:r>
              <a:rPr lang="uk-UA" dirty="0"/>
              <a:t>ЛЕКЦІЯ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C5279E-72A7-B257-FEBA-426F3E9D433D}"/>
              </a:ext>
            </a:extLst>
          </p:cNvPr>
          <p:cNvSpPr txBox="1"/>
          <p:nvPr/>
        </p:nvSpPr>
        <p:spPr>
          <a:xfrm>
            <a:off x="1324137" y="5486400"/>
            <a:ext cx="101804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noProof="0" dirty="0"/>
              <a:t>Мета лекції: </a:t>
            </a:r>
            <a:r>
              <a:rPr lang="uk-UA" noProof="0" dirty="0"/>
              <a:t>зрозуміти, що таке проблемна ситуація в науці, як вона виникає, і чому важливо обґрунтовувати актуальність досліджуваної теми</a:t>
            </a:r>
          </a:p>
        </p:txBody>
      </p:sp>
    </p:spTree>
    <p:extLst>
      <p:ext uri="{BB962C8B-B14F-4D97-AF65-F5344CB8AC3E}">
        <p14:creationId xmlns:p14="http://schemas.microsoft.com/office/powerpoint/2010/main" val="3681910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719DF-7114-0D0B-AD4B-39B78FE20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8F6FA5-5EF0-50DF-763B-78D1CF9626B6}"/>
              </a:ext>
            </a:extLst>
          </p:cNvPr>
          <p:cNvSpPr txBox="1"/>
          <p:nvPr/>
        </p:nvSpPr>
        <p:spPr>
          <a:xfrm>
            <a:off x="2227685" y="1905506"/>
            <a:ext cx="915566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/>
              <a:t>Тому, </a:t>
            </a:r>
            <a:r>
              <a:rPr lang="uk-UA" sz="2400" b="1" dirty="0"/>
              <a:t>Задача даного дослідження </a:t>
            </a:r>
            <a:r>
              <a:rPr lang="uk-UA" sz="2400" dirty="0"/>
              <a:t>полягатиме у створенні алгоритму, який може генерувати високоякісні зображення з низько роздільних вхідних даних - з метою підвищення якості зображень. </a:t>
            </a:r>
          </a:p>
          <a:p>
            <a:pPr algn="just"/>
            <a:r>
              <a:rPr lang="uk-UA" sz="2400" dirty="0"/>
              <a:t>Цю проблему можна вирішити шляхом розробки та впровадження </a:t>
            </a:r>
            <a:r>
              <a:rPr lang="en-US" sz="2400" dirty="0"/>
              <a:t>GAN </a:t>
            </a:r>
            <a:r>
              <a:rPr lang="uk-UA" sz="2400" dirty="0"/>
              <a:t>моделі.</a:t>
            </a:r>
          </a:p>
          <a:p>
            <a:pPr algn="just"/>
            <a:endParaRPr lang="uk-UA" sz="2400" dirty="0"/>
          </a:p>
          <a:p>
            <a:pPr algn="just"/>
            <a:r>
              <a:rPr lang="uk-UA" sz="2400" dirty="0"/>
              <a:t>Якою ж буде Актуальність теми наукового дослідження ?</a:t>
            </a:r>
          </a:p>
        </p:txBody>
      </p:sp>
    </p:spTree>
    <p:extLst>
      <p:ext uri="{BB962C8B-B14F-4D97-AF65-F5344CB8AC3E}">
        <p14:creationId xmlns:p14="http://schemas.microsoft.com/office/powerpoint/2010/main" val="2566141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54130-03C5-E0DF-EDCC-0F917EC63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E36C243-4B85-6F46-1CA5-606335F6B10B}"/>
              </a:ext>
            </a:extLst>
          </p:cNvPr>
          <p:cNvSpPr txBox="1"/>
          <p:nvPr/>
        </p:nvSpPr>
        <p:spPr>
          <a:xfrm>
            <a:off x="2376974" y="3165911"/>
            <a:ext cx="881043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Актуальність теми наукового дослідження </a:t>
            </a:r>
            <a:r>
              <a:rPr lang="uk-UA" sz="2000" dirty="0"/>
              <a:t>полягає в необхідності забезпечення покращення якості зображень за допомогою штучних нейронних мереж, ефективність експлуатації створеного алгоритму включати в себе оптимізацію архітектури </a:t>
            </a:r>
            <a:r>
              <a:rPr lang="en-US" sz="2000" dirty="0"/>
              <a:t>GAN, </a:t>
            </a:r>
            <a:r>
              <a:rPr lang="uk-UA" sz="2000" dirty="0"/>
              <a:t>вдосконалення процесу тренування та використання додаткових технік для підвищення якості згенерованих зображень.</a:t>
            </a:r>
          </a:p>
        </p:txBody>
      </p:sp>
    </p:spTree>
    <p:extLst>
      <p:ext uri="{BB962C8B-B14F-4D97-AF65-F5344CB8AC3E}">
        <p14:creationId xmlns:p14="http://schemas.microsoft.com/office/powerpoint/2010/main" val="3947576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007415F-B3C2-174C-542A-F5AD5DC4E17D}"/>
              </a:ext>
            </a:extLst>
          </p:cNvPr>
          <p:cNvSpPr txBox="1"/>
          <p:nvPr/>
        </p:nvSpPr>
        <p:spPr>
          <a:xfrm>
            <a:off x="1623527" y="187156"/>
            <a:ext cx="1035698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Наступний етап після актуальності є </a:t>
            </a:r>
            <a:r>
              <a:rPr lang="uk-UA" b="1" dirty="0"/>
              <a:t>Огляд літературних джерел</a:t>
            </a:r>
            <a:r>
              <a:rPr lang="uk-UA" dirty="0"/>
              <a:t>. </a:t>
            </a:r>
          </a:p>
          <a:p>
            <a:pPr algn="just"/>
            <a:r>
              <a:rPr lang="uk-UA" i="1" dirty="0"/>
              <a:t>Для визначення стану вивченості та розробки наукової проблеми необхідно переглянути та проаналізувати джерела, зміст яких пов‘язаний з даною темою наукових досліджень</a:t>
            </a:r>
            <a:r>
              <a:rPr lang="uk-UA" dirty="0"/>
              <a:t>: матеріали, надруковані в різних вітчизняних і зарубіжних виданнях; недруковані видання (звіти, дисертації, електронні та Інтернет – видання); офіційні матеріали. </a:t>
            </a:r>
          </a:p>
          <a:p>
            <a:pPr algn="just"/>
            <a:r>
              <a:rPr lang="uk-UA" b="1" i="1" dirty="0"/>
              <a:t>Метою вивчення літературних джерел </a:t>
            </a:r>
            <a:r>
              <a:rPr lang="uk-UA" dirty="0"/>
              <a:t>є відбір, накопичення та систематизація наукових фактів за темою досліджень.</a:t>
            </a:r>
          </a:p>
          <a:p>
            <a:pPr algn="just"/>
            <a:r>
              <a:rPr lang="uk-UA" dirty="0"/>
              <a:t> Наукові факти є складовими елементами основи наукового знання, на підставі яких визначаються закономірності явищ, будуються теорії та виводяться закони. Вони повинні відповідати таким критеріям, як новизна, точність, об‘єктивність і достовірність. </a:t>
            </a:r>
          </a:p>
          <a:p>
            <a:pPr algn="just"/>
            <a:r>
              <a:rPr lang="uk-UA" b="1" dirty="0"/>
              <a:t>Новизна</a:t>
            </a:r>
            <a:r>
              <a:rPr lang="uk-UA" dirty="0"/>
              <a:t> наукового факту свідчить про принципово новий, невідомий досі досліднику предмет, явище чи процес. </a:t>
            </a:r>
          </a:p>
          <a:p>
            <a:pPr algn="just"/>
            <a:r>
              <a:rPr lang="uk-UA" b="1" dirty="0"/>
              <a:t>Точність</a:t>
            </a:r>
            <a:r>
              <a:rPr lang="uk-UA" dirty="0"/>
              <a:t> наукового факту визначається об‘єктивними методами і характеризує сукупність найсуттєвіших прикмет предметів, явищ, процесів, а також їх кількісних та якісних визначень. </a:t>
            </a:r>
          </a:p>
          <a:p>
            <a:pPr algn="just"/>
            <a:r>
              <a:rPr lang="uk-UA" b="1" dirty="0"/>
              <a:t>Наукова об‘єктивність </a:t>
            </a:r>
            <a:r>
              <a:rPr lang="uk-UA" dirty="0"/>
              <a:t>при доборі фактів означає, що факти не можна відкидати тільки тому, що їх важко пояснити чи знайти їм практичне застосування. </a:t>
            </a:r>
          </a:p>
          <a:p>
            <a:pPr algn="just"/>
            <a:r>
              <a:rPr lang="uk-UA" b="1" dirty="0"/>
              <a:t>Достовірність</a:t>
            </a:r>
            <a:r>
              <a:rPr lang="uk-UA" dirty="0"/>
              <a:t> наукового факту базується на його безумовному реальному існуванні, яке підтверджується при побудові аналогічних ситуацій. Достовірність наукових фактів значною мірою залежить від достовірності першоджерел, їх цільового призначення і характеру їх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414269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8A57A-7B60-50A7-3C76-FBCE436DF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BF119E-E7E9-F0CB-D716-75C741D2D1CE}"/>
              </a:ext>
            </a:extLst>
          </p:cNvPr>
          <p:cNvSpPr txBox="1"/>
          <p:nvPr/>
        </p:nvSpPr>
        <p:spPr>
          <a:xfrm>
            <a:off x="2162370" y="1208830"/>
            <a:ext cx="924897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Основними завданнями огляду літератури є</a:t>
            </a:r>
            <a:r>
              <a:rPr lang="uk-UA" sz="2000" dirty="0"/>
              <a:t>: </a:t>
            </a:r>
          </a:p>
          <a:p>
            <a:pPr algn="just"/>
            <a:endParaRPr lang="uk-UA" sz="2000" dirty="0"/>
          </a:p>
          <a:p>
            <a:pPr marL="285750" indent="-285750" algn="just">
              <a:buFontTx/>
              <a:buChar char="-"/>
            </a:pPr>
            <a:r>
              <a:rPr lang="uk-UA" sz="2000" dirty="0"/>
              <a:t>ознайомлення з матеріалами за темою наукових досліджень, їх класифікація, відбір найцікавіших досліджень, основних фундаментальних праць, найсуттєвіших результатів; </a:t>
            </a:r>
          </a:p>
          <a:p>
            <a:pPr marL="285750" indent="-285750" algn="just">
              <a:buFontTx/>
              <a:buChar char="-"/>
            </a:pPr>
            <a:r>
              <a:rPr lang="uk-UA" sz="2000" dirty="0"/>
              <a:t>виявлення напрямів досліджень, які викликають найбільший інтерес, ще недостатньо досліджені та могли б бути досліджені в даній науково-дослідній роботі; </a:t>
            </a:r>
          </a:p>
          <a:p>
            <a:pPr marL="285750" indent="-285750" algn="just">
              <a:buFontTx/>
              <a:buChar char="-"/>
            </a:pPr>
            <a:r>
              <a:rPr lang="uk-UA" sz="2000" dirty="0"/>
              <a:t>формулювання напрямків досліджень (визначення мети й завдань дослідження), характеристика методів та основних розділів науково-дослідної роботи, а на завершення огляду – уточнення плану наукового дослідження; </a:t>
            </a:r>
          </a:p>
          <a:p>
            <a:pPr marL="285750" indent="-285750" algn="just">
              <a:buFontTx/>
              <a:buChar char="-"/>
            </a:pPr>
            <a:r>
              <a:rPr lang="uk-UA" sz="2000" dirty="0"/>
              <a:t>отримання вихідного матеріалу для написання частини наукової роботи, складання переліку використаних в роботі літературних джерел. </a:t>
            </a:r>
          </a:p>
        </p:txBody>
      </p:sp>
    </p:spTree>
    <p:extLst>
      <p:ext uri="{BB962C8B-B14F-4D97-AF65-F5344CB8AC3E}">
        <p14:creationId xmlns:p14="http://schemas.microsoft.com/office/powerpoint/2010/main" val="3348535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A3E35-72D3-B013-E1FE-03AB6CDBA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AAAA09-8ED0-63F9-6A5B-6310C22863C6}"/>
              </a:ext>
            </a:extLst>
          </p:cNvPr>
          <p:cNvSpPr txBox="1"/>
          <p:nvPr/>
        </p:nvSpPr>
        <p:spPr>
          <a:xfrm>
            <a:off x="1985087" y="151179"/>
            <a:ext cx="9640856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noProof="0" dirty="0"/>
              <a:t>Безпосередньо в тексті науково-дослідної роботи огляд літератури можна структурувати за наступним планом: </a:t>
            </a:r>
          </a:p>
          <a:p>
            <a:pPr algn="just"/>
            <a:r>
              <a:rPr lang="uk-UA" sz="2000" noProof="0" dirty="0"/>
              <a:t> загальна характеристика галузі досліджень, значення останньої в науці та промисловості, актуальність завдань, які стоять перед даною галуззю;  класифікація основних напрямків досліджень у даній галузі; </a:t>
            </a:r>
          </a:p>
          <a:p>
            <a:pPr algn="just"/>
            <a:r>
              <a:rPr lang="uk-UA" sz="2000" noProof="0" dirty="0"/>
              <a:t> визначення напрямків, які практично використовуються, і таких, які знаходяться у стадії розроблення; </a:t>
            </a:r>
          </a:p>
          <a:p>
            <a:pPr algn="just"/>
            <a:r>
              <a:rPr lang="uk-UA" sz="2000" noProof="0" dirty="0"/>
              <a:t> відображення різних точок зору на розв‘язання наукової чи науково-практичної проблеми; </a:t>
            </a:r>
          </a:p>
          <a:p>
            <a:pPr algn="just"/>
            <a:r>
              <a:rPr lang="uk-UA" sz="2000" noProof="0" dirty="0"/>
              <a:t> детальний виклад результатів досліджень за кожним розділом класифікації; </a:t>
            </a:r>
          </a:p>
          <a:p>
            <a:pPr algn="just"/>
            <a:r>
              <a:rPr lang="uk-UA" sz="2000" noProof="0" dirty="0"/>
              <a:t> опис використаних методів, математичного апарату, експериментальних схем, результатів теоретичних та експериментальних досліджень; </a:t>
            </a:r>
          </a:p>
          <a:p>
            <a:pPr algn="just"/>
            <a:r>
              <a:rPr lang="uk-UA" sz="2000" noProof="0" dirty="0"/>
              <a:t> критичний аналіз цих матеріалів з пропозиціями та зауваженнями; у кінці кожного розділу класифікації – висновки; </a:t>
            </a:r>
          </a:p>
          <a:p>
            <a:pPr algn="just"/>
            <a:r>
              <a:rPr lang="uk-UA" sz="2000" noProof="0" dirty="0"/>
              <a:t> підсумки наявних досліджень, перелік основних невирішених завдань;  на завершення огляду – формулювання основних напрямків даних наукових досліджень, їх актуальність; </a:t>
            </a:r>
          </a:p>
          <a:p>
            <a:pPr algn="just"/>
            <a:r>
              <a:rPr lang="uk-UA" sz="2000" noProof="0" dirty="0"/>
              <a:t> формулювання кінцевої мети досліджень та задач, які необхідно вирішити для досягнення поставленої мети.</a:t>
            </a:r>
          </a:p>
        </p:txBody>
      </p:sp>
    </p:spTree>
    <p:extLst>
      <p:ext uri="{BB962C8B-B14F-4D97-AF65-F5344CB8AC3E}">
        <p14:creationId xmlns:p14="http://schemas.microsoft.com/office/powerpoint/2010/main" val="2102672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9FC22-EABE-23C3-F332-9100B8B5F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18F366-BBE9-C631-6EF5-BBC807809670}"/>
              </a:ext>
            </a:extLst>
          </p:cNvPr>
          <p:cNvSpPr txBox="1"/>
          <p:nvPr/>
        </p:nvSpPr>
        <p:spPr>
          <a:xfrm>
            <a:off x="2507601" y="569397"/>
            <a:ext cx="8614487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У якості прикладу розглядаємо запропоновану науково-дослідну роботу «Розробка </a:t>
            </a:r>
            <a:r>
              <a:rPr lang="en-US" sz="2000" dirty="0"/>
              <a:t>GAN </a:t>
            </a:r>
            <a:r>
              <a:rPr lang="uk-UA" sz="2000" dirty="0"/>
              <a:t>моделі для підвищення якості зображень». 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dirty="0"/>
              <a:t>Аналіз результатів, отриманих іншими вченими, має показати актуальність та важливість досліджень, пов‘язаних з розробкою, створенням алгоритму, який може генерувати високоякісні зображення з </a:t>
            </a:r>
            <a:r>
              <a:rPr lang="uk-UA" sz="2000" dirty="0" err="1"/>
              <a:t>низькороздільних</a:t>
            </a:r>
            <a:r>
              <a:rPr lang="uk-UA" sz="2000" dirty="0"/>
              <a:t> вхідних даних. 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b="1" i="1" dirty="0"/>
              <a:t>Приклад: </a:t>
            </a:r>
            <a:r>
              <a:rPr lang="uk-UA" sz="2000" i="1" dirty="0"/>
              <a:t>В роботі [1] … штучні нейронні мережі використовуються в задачах класифікації … [2] автори пропонують задачу … [3]. В [4, 5] автори пропонують підходи до розробки … . Результати, представлені в [6], стосуються особливостей побудови системи … 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dirty="0"/>
              <a:t>Зазначені результати демонструють необхідність в оптимізації архітектури </a:t>
            </a:r>
            <a:r>
              <a:rPr lang="en-US" sz="2000" dirty="0"/>
              <a:t>GAN, </a:t>
            </a:r>
            <a:r>
              <a:rPr lang="uk-UA" sz="2000" dirty="0"/>
              <a:t>вдосконалення процесу тренування та використання додаткових технік для підвищення якості згенерованих зображень.</a:t>
            </a:r>
          </a:p>
        </p:txBody>
      </p:sp>
    </p:spTree>
    <p:extLst>
      <p:ext uri="{BB962C8B-B14F-4D97-AF65-F5344CB8AC3E}">
        <p14:creationId xmlns:p14="http://schemas.microsoft.com/office/powerpoint/2010/main" val="2909601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BBBF4-A655-025F-B6FC-16C0DC865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363370-6FFC-5FF8-E794-C52F145BA403}"/>
              </a:ext>
            </a:extLst>
          </p:cNvPr>
          <p:cNvSpPr txBox="1"/>
          <p:nvPr/>
        </p:nvSpPr>
        <p:spPr>
          <a:xfrm>
            <a:off x="4446815" y="766732"/>
            <a:ext cx="609755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i="1" noProof="0" dirty="0"/>
              <a:t>Наступні етапи – </a:t>
            </a:r>
          </a:p>
          <a:p>
            <a:pPr algn="just"/>
            <a:endParaRPr lang="uk-UA" sz="2000" b="1" i="1" noProof="0" dirty="0"/>
          </a:p>
          <a:p>
            <a:pPr algn="just"/>
            <a:r>
              <a:rPr lang="uk-UA" sz="2000" noProof="0" dirty="0"/>
              <a:t>Формулювання мети і завдань </a:t>
            </a:r>
          </a:p>
          <a:p>
            <a:pPr algn="just"/>
            <a:endParaRPr lang="uk-UA" sz="2000" noProof="0" dirty="0"/>
          </a:p>
          <a:p>
            <a:pPr algn="just"/>
            <a:r>
              <a:rPr lang="uk-UA" sz="2000" noProof="0" dirty="0"/>
              <a:t>Об‘єкт і предмет наукового дослідження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noProof="0" dirty="0"/>
              <a:t>Наукова новизна ідеї (теми), </a:t>
            </a:r>
          </a:p>
          <a:p>
            <a:pPr algn="just"/>
            <a:endParaRPr lang="uk-UA" sz="2000" noProof="0" dirty="0"/>
          </a:p>
          <a:p>
            <a:pPr algn="just"/>
            <a:r>
              <a:rPr lang="uk-UA" sz="2000" noProof="0" dirty="0"/>
              <a:t>Теоретична значущість, </a:t>
            </a:r>
          </a:p>
          <a:p>
            <a:pPr algn="just"/>
            <a:endParaRPr lang="uk-UA" sz="2000" noProof="0" dirty="0"/>
          </a:p>
          <a:p>
            <a:pPr algn="just"/>
            <a:r>
              <a:rPr lang="uk-UA" sz="2000" noProof="0" dirty="0"/>
              <a:t>Практична значущість (цінність) </a:t>
            </a:r>
          </a:p>
          <a:p>
            <a:pPr algn="just"/>
            <a:endParaRPr lang="uk-UA" sz="2000" noProof="0" dirty="0"/>
          </a:p>
          <a:p>
            <a:pPr algn="just"/>
            <a:r>
              <a:rPr lang="uk-UA" sz="2000" noProof="0" dirty="0"/>
              <a:t>Основна частина; </a:t>
            </a:r>
          </a:p>
          <a:p>
            <a:pPr algn="just"/>
            <a:endParaRPr lang="uk-UA" sz="2000" noProof="0" dirty="0"/>
          </a:p>
          <a:p>
            <a:pPr algn="just"/>
            <a:r>
              <a:rPr lang="uk-UA" sz="2000" noProof="0" dirty="0"/>
              <a:t>Висновки </a:t>
            </a:r>
          </a:p>
          <a:p>
            <a:pPr algn="just"/>
            <a:endParaRPr lang="uk-UA" sz="2000" noProof="0" dirty="0"/>
          </a:p>
          <a:p>
            <a:pPr algn="just"/>
            <a:r>
              <a:rPr lang="uk-UA" sz="2000" noProof="0" dirty="0"/>
              <a:t>Список використаних джерел</a:t>
            </a:r>
          </a:p>
        </p:txBody>
      </p:sp>
    </p:spTree>
    <p:extLst>
      <p:ext uri="{BB962C8B-B14F-4D97-AF65-F5344CB8AC3E}">
        <p14:creationId xmlns:p14="http://schemas.microsoft.com/office/powerpoint/2010/main" val="423968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6EF8D-6447-3BBC-E112-123539C57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430EB1-C34E-3262-6453-1A410C3AD5A9}"/>
              </a:ext>
            </a:extLst>
          </p:cNvPr>
          <p:cNvSpPr txBox="1"/>
          <p:nvPr/>
        </p:nvSpPr>
        <p:spPr>
          <a:xfrm>
            <a:off x="1938436" y="1595163"/>
            <a:ext cx="972483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/>
              <a:t>Проблемна ситуація</a:t>
            </a:r>
            <a:r>
              <a:rPr lang="uk-UA" sz="2000" dirty="0"/>
              <a:t> — це інтелектуальне утруднення, яке виникає, коли наявні знання недостатні для пояснення певних явищ або вирішення завдання.</a:t>
            </a:r>
          </a:p>
          <a:p>
            <a:endParaRPr lang="uk-UA" sz="2000" dirty="0"/>
          </a:p>
          <a:p>
            <a:r>
              <a:rPr lang="uk-UA" sz="2000" b="1" dirty="0"/>
              <a:t>Наукова проблема</a:t>
            </a:r>
            <a:r>
              <a:rPr lang="uk-UA" sz="2000" dirty="0"/>
              <a:t> — це питання, на яке ще немає відповіді в науковому середовищі.</a:t>
            </a:r>
          </a:p>
          <a:p>
            <a:endParaRPr lang="uk-UA" sz="2000" dirty="0"/>
          </a:p>
          <a:p>
            <a:r>
              <a:rPr lang="uk-UA" sz="2000" b="1" dirty="0"/>
              <a:t>Актуальність</a:t>
            </a:r>
            <a:r>
              <a:rPr lang="uk-UA" sz="2000" dirty="0"/>
              <a:t> — це обґрунтування важливості дослідження для сучасної науки, практики або суспільства.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FC0F79-DA43-2184-0578-2406D9014198}"/>
              </a:ext>
            </a:extLst>
          </p:cNvPr>
          <p:cNvSpPr txBox="1"/>
          <p:nvPr/>
        </p:nvSpPr>
        <p:spPr>
          <a:xfrm>
            <a:off x="4159122" y="594440"/>
            <a:ext cx="60975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sz="3200" b="1" dirty="0"/>
              <a:t>Основні поняття</a:t>
            </a:r>
          </a:p>
        </p:txBody>
      </p:sp>
    </p:spTree>
    <p:extLst>
      <p:ext uri="{BB962C8B-B14F-4D97-AF65-F5344CB8AC3E}">
        <p14:creationId xmlns:p14="http://schemas.microsoft.com/office/powerpoint/2010/main" val="701071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E8F6C-8B58-7A58-6951-F31D3EF73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3A2BC6-CB28-5C00-05BB-AEFF3FFF7E0C}"/>
              </a:ext>
            </a:extLst>
          </p:cNvPr>
          <p:cNvSpPr txBox="1"/>
          <p:nvPr/>
        </p:nvSpPr>
        <p:spPr>
          <a:xfrm>
            <a:off x="1705169" y="1086931"/>
            <a:ext cx="1013537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noProof="0" dirty="0"/>
              <a:t>Теоретична проблема</a:t>
            </a:r>
            <a:r>
              <a:rPr lang="uk-UA" sz="2000" noProof="0" dirty="0"/>
              <a:t>: нестача теоретичних знань.</a:t>
            </a:r>
          </a:p>
          <a:p>
            <a:pPr algn="just"/>
            <a:endParaRPr lang="uk-UA" sz="2000" noProof="0" dirty="0"/>
          </a:p>
          <a:p>
            <a:pPr algn="just"/>
            <a:r>
              <a:rPr lang="uk-UA" sz="2000" b="1" noProof="0" dirty="0"/>
              <a:t>Практична проблема</a:t>
            </a:r>
            <a:r>
              <a:rPr lang="uk-UA" sz="2000" noProof="0" dirty="0"/>
              <a:t>: коли наявні знання не дають змоги вирішити практичну задачу.</a:t>
            </a:r>
          </a:p>
          <a:p>
            <a:pPr algn="just"/>
            <a:endParaRPr lang="uk-UA" sz="2000" noProof="0" dirty="0"/>
          </a:p>
          <a:p>
            <a:pPr algn="just"/>
            <a:r>
              <a:rPr lang="uk-UA" sz="2000" b="1" noProof="0" dirty="0"/>
              <a:t>Методологічна проблема</a:t>
            </a:r>
            <a:r>
              <a:rPr lang="uk-UA" sz="2000" noProof="0" dirty="0"/>
              <a:t>: пов’язана з пошуком нових методів дослідження.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1538CB-7796-97D6-0BA8-5A211E9780F7}"/>
              </a:ext>
            </a:extLst>
          </p:cNvPr>
          <p:cNvSpPr txBox="1"/>
          <p:nvPr/>
        </p:nvSpPr>
        <p:spPr>
          <a:xfrm>
            <a:off x="4205774" y="288299"/>
            <a:ext cx="60975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sz="2400" b="1" noProof="0" dirty="0"/>
              <a:t>Види проблемних ситуацій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752966-AC58-0B15-B5A6-6834D35EDC64}"/>
              </a:ext>
            </a:extLst>
          </p:cNvPr>
          <p:cNvSpPr txBox="1"/>
          <p:nvPr/>
        </p:nvSpPr>
        <p:spPr>
          <a:xfrm>
            <a:off x="1845128" y="3596646"/>
            <a:ext cx="10238015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2400" b="1" dirty="0"/>
              <a:t>Механізм виникнення проблемної ситуації</a:t>
            </a:r>
          </a:p>
          <a:p>
            <a:pPr>
              <a:buNone/>
            </a:pPr>
            <a:endParaRPr lang="uk-UA" sz="2000" b="1" dirty="0"/>
          </a:p>
          <a:p>
            <a:r>
              <a:rPr lang="uk-UA" sz="2000" dirty="0"/>
              <a:t>Суперечність між відомими фактами і теорією.</a:t>
            </a:r>
          </a:p>
          <a:p>
            <a:r>
              <a:rPr lang="uk-UA" sz="2000" dirty="0"/>
              <a:t>Відсутність відповіді на важливе питання.</a:t>
            </a:r>
          </a:p>
          <a:p>
            <a:r>
              <a:rPr lang="uk-UA" sz="2000" dirty="0"/>
              <a:t>Потреба суспільства або науки в нових знаннях.</a:t>
            </a:r>
          </a:p>
        </p:txBody>
      </p:sp>
    </p:spTree>
    <p:extLst>
      <p:ext uri="{BB962C8B-B14F-4D97-AF65-F5344CB8AC3E}">
        <p14:creationId xmlns:p14="http://schemas.microsoft.com/office/powerpoint/2010/main" val="3327639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FFFEC-E3B6-B1A0-866C-8A65C1B43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2717BC-09AF-9837-683F-C32BF95D0878}"/>
              </a:ext>
            </a:extLst>
          </p:cNvPr>
          <p:cNvSpPr txBox="1"/>
          <p:nvPr/>
        </p:nvSpPr>
        <p:spPr>
          <a:xfrm>
            <a:off x="2050402" y="332040"/>
            <a:ext cx="9640855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noProof="0" dirty="0"/>
              <a:t>Концепція наукового дослідження </a:t>
            </a:r>
            <a:r>
              <a:rPr lang="uk-UA" sz="2000" noProof="0" dirty="0"/>
              <a:t>- це система взаємопов’язаних наукових положень, що використовується для досягнення результату. 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noProof="0" dirty="0"/>
              <a:t>Концепція може розкривати авторські теоретичні міркування, а може ґрунтуватися на загальноприйнятих наукових теоріях. 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noProof="0" dirty="0"/>
              <a:t>В обох випадках покладені в основу наукового дослідження твердження є низкою понять, а не штучним набором окремих різнопланових суджень. 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noProof="0" dirty="0"/>
              <a:t>Ці поняття відображають концептуальний зміст дослідження і до них відносять: </a:t>
            </a:r>
          </a:p>
          <a:p>
            <a:pPr algn="just"/>
            <a:r>
              <a:rPr lang="uk-UA" sz="2000" noProof="0" dirty="0"/>
              <a:t>• тему, </a:t>
            </a:r>
          </a:p>
          <a:p>
            <a:pPr algn="just"/>
            <a:r>
              <a:rPr lang="uk-UA" sz="2000" noProof="0" dirty="0"/>
              <a:t>• об’єкт, </a:t>
            </a:r>
          </a:p>
          <a:p>
            <a:pPr algn="just"/>
            <a:r>
              <a:rPr lang="uk-UA" sz="2000" noProof="0" dirty="0"/>
              <a:t>• предмет, </a:t>
            </a:r>
          </a:p>
          <a:p>
            <a:pPr algn="just"/>
            <a:r>
              <a:rPr lang="uk-UA" sz="2000" noProof="0" dirty="0"/>
              <a:t>• мету, </a:t>
            </a:r>
          </a:p>
          <a:p>
            <a:pPr algn="just"/>
            <a:r>
              <a:rPr lang="uk-UA" sz="2000" noProof="0" dirty="0"/>
              <a:t>• завдання дослідження, </a:t>
            </a:r>
          </a:p>
          <a:p>
            <a:pPr algn="just"/>
            <a:r>
              <a:rPr lang="uk-UA" sz="2000" noProof="0" dirty="0"/>
              <a:t>• наукову проблему, її обґрунтування, </a:t>
            </a:r>
          </a:p>
          <a:p>
            <a:pPr algn="just"/>
            <a:r>
              <a:rPr lang="uk-UA" sz="2000" noProof="0" dirty="0"/>
              <a:t>• наукову новизну, </a:t>
            </a:r>
          </a:p>
          <a:p>
            <a:pPr algn="just"/>
            <a:r>
              <a:rPr lang="uk-UA" sz="2000" noProof="0" dirty="0"/>
              <a:t>• практичну цінність .</a:t>
            </a:r>
          </a:p>
        </p:txBody>
      </p:sp>
    </p:spTree>
    <p:extLst>
      <p:ext uri="{BB962C8B-B14F-4D97-AF65-F5344CB8AC3E}">
        <p14:creationId xmlns:p14="http://schemas.microsoft.com/office/powerpoint/2010/main" val="853745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36EC3-7772-49AB-9694-1619D5FDB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63FB85-1A24-7265-A49E-12644E6C2D4F}"/>
              </a:ext>
            </a:extLst>
          </p:cNvPr>
          <p:cNvSpPr txBox="1"/>
          <p:nvPr/>
        </p:nvSpPr>
        <p:spPr>
          <a:xfrm>
            <a:off x="2171701" y="436421"/>
            <a:ext cx="946357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Вибір теми дослідження </a:t>
            </a:r>
            <a:r>
              <a:rPr lang="uk-UA" sz="2000" dirty="0"/>
              <a:t>– це один з найвідповідальніших етапів наукової діяльності дослідника, від правильності виконання якого значною мірою залежить успішне виконання науково-дослідної роботи. 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dirty="0"/>
              <a:t>В загальному випадку розрізняють три різновиди тем: </a:t>
            </a:r>
          </a:p>
          <a:p>
            <a:pPr algn="just"/>
            <a:r>
              <a:rPr lang="uk-UA" sz="2000" dirty="0"/>
              <a:t>- теми як результат розвитку проблем, над якими працює науковий колектив; </a:t>
            </a:r>
          </a:p>
          <a:p>
            <a:pPr algn="just"/>
            <a:r>
              <a:rPr lang="uk-UA" sz="2000" dirty="0"/>
              <a:t>- ініціативні теми; </a:t>
            </a:r>
          </a:p>
          <a:p>
            <a:pPr algn="just"/>
            <a:r>
              <a:rPr lang="uk-UA" sz="2000" dirty="0"/>
              <a:t>- замовлені теми.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54ACD0-9CCD-602E-C046-E13CF3F23A29}"/>
              </a:ext>
            </a:extLst>
          </p:cNvPr>
          <p:cNvSpPr txBox="1"/>
          <p:nvPr/>
        </p:nvSpPr>
        <p:spPr>
          <a:xfrm>
            <a:off x="2171701" y="3462745"/>
            <a:ext cx="946357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noProof="0" dirty="0"/>
              <a:t>Тема обирається за такими основними критеріями: </a:t>
            </a:r>
          </a:p>
          <a:p>
            <a:pPr algn="just"/>
            <a:r>
              <a:rPr lang="uk-UA" noProof="0" dirty="0"/>
              <a:t>• актуальність, новизна і перспективність; </a:t>
            </a:r>
          </a:p>
          <a:p>
            <a:pPr algn="just"/>
            <a:r>
              <a:rPr lang="uk-UA" noProof="0" dirty="0"/>
              <a:t>• наявність теоретичної бази; </a:t>
            </a:r>
          </a:p>
          <a:p>
            <a:pPr algn="just"/>
            <a:r>
              <a:rPr lang="uk-UA" noProof="0" dirty="0"/>
              <a:t>• можливість виконання теми у даній установі; </a:t>
            </a:r>
          </a:p>
          <a:p>
            <a:pPr algn="just"/>
            <a:r>
              <a:rPr lang="uk-UA" noProof="0" dirty="0"/>
              <a:t>• зв‘язок її з конкретними господарськими планами і довгостроковими програмами; </a:t>
            </a:r>
          </a:p>
          <a:p>
            <a:pPr algn="just"/>
            <a:r>
              <a:rPr lang="uk-UA" noProof="0" dirty="0"/>
              <a:t>• можливість отримання від впровадження результатів дослідження технічного, економічного і соціального ефекту.</a:t>
            </a:r>
          </a:p>
        </p:txBody>
      </p:sp>
    </p:spTree>
    <p:extLst>
      <p:ext uri="{BB962C8B-B14F-4D97-AF65-F5344CB8AC3E}">
        <p14:creationId xmlns:p14="http://schemas.microsoft.com/office/powerpoint/2010/main" val="787559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7C1F9-19B6-C053-A4B6-0F87D2D47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397ED2-2922-8702-F8A6-42B2D98877FA}"/>
              </a:ext>
            </a:extLst>
          </p:cNvPr>
          <p:cNvSpPr txBox="1"/>
          <p:nvPr/>
        </p:nvSpPr>
        <p:spPr>
          <a:xfrm>
            <a:off x="1957095" y="202584"/>
            <a:ext cx="979014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Обґрунтування актуальності теми </a:t>
            </a:r>
            <a:r>
              <a:rPr lang="uk-UA" dirty="0"/>
              <a:t>– це початковий етап будь-якого дослідження. Для цього потрібно чітко сформулювати сутність проблеми (задачі), з чого випливає актуальність теми. </a:t>
            </a:r>
          </a:p>
          <a:p>
            <a:pPr algn="just"/>
            <a:r>
              <a:rPr lang="uk-UA" dirty="0"/>
              <a:t>Обґрунтування актуальності проблеми передбачає відповідь на такі питання: наскільки важливою на сучасному етапі є визначена проблема та який стан і повнота її розроблення в науковій літературі. </a:t>
            </a:r>
          </a:p>
          <a:p>
            <a:pPr algn="just"/>
            <a:r>
              <a:rPr lang="uk-UA" b="1" dirty="0"/>
              <a:t>Проблема в науці </a:t>
            </a:r>
            <a:r>
              <a:rPr lang="uk-UA" dirty="0"/>
              <a:t>– це суперечлива ситуація, яка потребує свого рішення. Вона виникає тоді, коли старе знання вже виявило свою неспроможність, а нове ще не набуло розвиненої форми. </a:t>
            </a:r>
          </a:p>
          <a:p>
            <a:pPr algn="just"/>
            <a:r>
              <a:rPr lang="uk-UA" dirty="0"/>
              <a:t>У будь-якому випадку наукова проблема характеризує комплекс невирішених питань, пізнавальний процес яких охоплює вивчення певних об’єктів, явищ чи процесів, їх узгодженість, суперечності, взаємозв’язки, взаємодію та впливи.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61122D-E76E-6995-389D-1BD8A8E1D40E}"/>
              </a:ext>
            </a:extLst>
          </p:cNvPr>
          <p:cNvSpPr txBox="1"/>
          <p:nvPr/>
        </p:nvSpPr>
        <p:spPr>
          <a:xfrm>
            <a:off x="1957095" y="3708547"/>
            <a:ext cx="97901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2400" b="1" dirty="0"/>
              <a:t>Обґрунтування актуальності теми</a:t>
            </a:r>
          </a:p>
          <a:p>
            <a:pPr algn="ctr">
              <a:buNone/>
            </a:pPr>
            <a:endParaRPr lang="uk-UA" sz="2400" b="1" dirty="0"/>
          </a:p>
          <a:p>
            <a:r>
              <a:rPr lang="uk-UA" b="1" dirty="0"/>
              <a:t>Наукова значущість</a:t>
            </a:r>
            <a:r>
              <a:rPr lang="uk-UA" dirty="0"/>
              <a:t>: розширення або уточнення наукових знань.</a:t>
            </a:r>
          </a:p>
          <a:p>
            <a:r>
              <a:rPr lang="uk-UA" b="1" dirty="0"/>
              <a:t>Практична значущість</a:t>
            </a:r>
            <a:r>
              <a:rPr lang="uk-UA" dirty="0"/>
              <a:t>: можливість вирішення конкретних проблем.</a:t>
            </a:r>
          </a:p>
          <a:p>
            <a:r>
              <a:rPr lang="uk-UA" b="1" dirty="0"/>
              <a:t>Соціальна значущість</a:t>
            </a:r>
            <a:r>
              <a:rPr lang="uk-UA" dirty="0"/>
              <a:t>: вплив на суспільство, економіку, освіту тощо.</a:t>
            </a:r>
          </a:p>
          <a:p>
            <a:r>
              <a:rPr lang="uk-UA" b="1" dirty="0"/>
              <a:t>Особиста мотивація дослідника</a:t>
            </a:r>
            <a:r>
              <a:rPr lang="uk-UA" dirty="0"/>
              <a:t> (іноді також має місце).</a:t>
            </a:r>
          </a:p>
        </p:txBody>
      </p:sp>
    </p:spTree>
    <p:extLst>
      <p:ext uri="{BB962C8B-B14F-4D97-AF65-F5344CB8AC3E}">
        <p14:creationId xmlns:p14="http://schemas.microsoft.com/office/powerpoint/2010/main" val="3448628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DC2ED-6C33-1A2C-EB80-256E3FCAB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1D78DC-CE58-27EE-ECDF-3D7B33AC73E0}"/>
              </a:ext>
            </a:extLst>
          </p:cNvPr>
          <p:cNvSpPr txBox="1"/>
          <p:nvPr/>
        </p:nvSpPr>
        <p:spPr>
          <a:xfrm>
            <a:off x="2022410" y="233495"/>
            <a:ext cx="9622193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Сформулювати проблему (проблемну ситуацію) </a:t>
            </a:r>
            <a:r>
              <a:rPr lang="uk-UA" sz="2000" dirty="0"/>
              <a:t>– означає показати вміння відокремити головне від другорядного, виявити те, що вже відомо і що досі невідомо науці з предмета дослідження. </a:t>
            </a:r>
          </a:p>
          <a:p>
            <a:pPr algn="just"/>
            <a:r>
              <a:rPr lang="uk-UA" sz="2000" dirty="0"/>
              <a:t>Обґрунтування актуальності та доцільності роботи для розвитку відповідної галузі науки чи виробництва робиться шляхом критичного аналізу та порівняння з відомими розв‘язаннями проблеми (задачі). 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b="1" i="1" dirty="0"/>
              <a:t>Перший етап наукового дослідження</a:t>
            </a:r>
            <a:r>
              <a:rPr lang="uk-UA" sz="2000" dirty="0"/>
              <a:t> є емпіричним етапом, він пов’язаний з отриманням та первісним опрацюванням матеріалу, процесом накопичення фактів, описом мовою науки, класифікацію за різними критеріями та виявленням основної залежності між ними. 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dirty="0"/>
              <a:t>Саме під час такої роботи необхідно: </a:t>
            </a:r>
          </a:p>
          <a:p>
            <a:pPr algn="just"/>
            <a:r>
              <a:rPr lang="uk-UA" sz="2000" dirty="0"/>
              <a:t>• описати кожний факт термінами науки, у межах якої ведеться дослідження; </a:t>
            </a:r>
          </a:p>
          <a:p>
            <a:pPr algn="just"/>
            <a:r>
              <a:rPr lang="uk-UA" sz="2000" dirty="0"/>
              <a:t>• відібрати з усіх фактів найбільш типові; </a:t>
            </a:r>
          </a:p>
          <a:p>
            <a:pPr algn="just"/>
            <a:r>
              <a:rPr lang="uk-UA" sz="2000" dirty="0"/>
              <a:t>• класифікувати факти за їх сутністю; </a:t>
            </a:r>
          </a:p>
          <a:p>
            <a:pPr algn="just"/>
            <a:r>
              <a:rPr lang="uk-UA" sz="2000" dirty="0"/>
              <a:t>• з’ясувати наявні зв’язки між відібраними фактами. </a:t>
            </a:r>
          </a:p>
        </p:txBody>
      </p:sp>
    </p:spTree>
    <p:extLst>
      <p:ext uri="{BB962C8B-B14F-4D97-AF65-F5344CB8AC3E}">
        <p14:creationId xmlns:p14="http://schemas.microsoft.com/office/powerpoint/2010/main" val="3525334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84BB6-99DF-E1B4-8CF7-B7EACAF2A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7481A5-AD18-8B66-DFDE-01743B81F80D}"/>
              </a:ext>
            </a:extLst>
          </p:cNvPr>
          <p:cNvSpPr txBox="1"/>
          <p:nvPr/>
        </p:nvSpPr>
        <p:spPr>
          <a:xfrm>
            <a:off x="2237014" y="722179"/>
            <a:ext cx="9407589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i="1" dirty="0"/>
              <a:t>Другий етап дослідження</a:t>
            </a:r>
            <a:r>
              <a:rPr lang="uk-UA" sz="2000" dirty="0"/>
              <a:t>, теоретичний, пов’язаний із глибоким аналізом наукових фактів, перевіреного, усвідомленого та зафіксованого мовою науки, проникненням у суть явищ, формулюванням його в якісній і кількісній формах, обранням принципу дії та рекомендацій щодо практичного впливу на ці явища. 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dirty="0"/>
              <a:t>Між двома етапами дослідження і відбувається постановка проблеми, що означає: </a:t>
            </a:r>
          </a:p>
          <a:p>
            <a:pPr algn="just"/>
            <a:r>
              <a:rPr lang="uk-UA" sz="2000" dirty="0"/>
              <a:t>• визначення того, що є невідомим і потребує доведення; </a:t>
            </a:r>
          </a:p>
          <a:p>
            <a:pPr algn="just"/>
            <a:r>
              <a:rPr lang="uk-UA" sz="2000" dirty="0"/>
              <a:t>• формулювання питання, що відображає основний зміст проблеми й обґрунтування його правильності та важливості для науки; </a:t>
            </a:r>
          </a:p>
          <a:p>
            <a:pPr algn="just"/>
            <a:r>
              <a:rPr lang="uk-UA" sz="2000" dirty="0"/>
              <a:t>• виокремлення конкретних завдань, послідовність їх вирішення та обґрунтування методів, які планується застосувати.</a:t>
            </a:r>
          </a:p>
        </p:txBody>
      </p:sp>
    </p:spTree>
    <p:extLst>
      <p:ext uri="{BB962C8B-B14F-4D97-AF65-F5344CB8AC3E}">
        <p14:creationId xmlns:p14="http://schemas.microsoft.com/office/powerpoint/2010/main" val="2171745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47079-0D32-E01D-8300-9D2F84B9F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D2B64B-6C1B-F64F-B89D-468E75FB4D48}"/>
              </a:ext>
            </a:extLst>
          </p:cNvPr>
          <p:cNvSpPr txBox="1"/>
          <p:nvPr/>
        </p:nvSpPr>
        <p:spPr>
          <a:xfrm>
            <a:off x="1985088" y="204930"/>
            <a:ext cx="968750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Приклад: </a:t>
            </a:r>
            <a:r>
              <a:rPr lang="uk-UA" sz="2000" dirty="0"/>
              <a:t>У якості прикладу розглянемо запропоновану науково-дослідну роботу, здобувача КН. </a:t>
            </a:r>
          </a:p>
          <a:p>
            <a:pPr algn="just"/>
            <a:r>
              <a:rPr lang="uk-UA" sz="2000" dirty="0"/>
              <a:t>Отже, робота виконувалася в 2024 р., здобувач обрав тему «Розробка </a:t>
            </a:r>
            <a:r>
              <a:rPr lang="en-US" sz="2000" dirty="0"/>
              <a:t>GAN (Generative Adversarial Networks) </a:t>
            </a:r>
            <a:r>
              <a:rPr lang="uk-UA" sz="2000" dirty="0"/>
              <a:t>моделі для підвищення якості зображень». </a:t>
            </a:r>
          </a:p>
          <a:p>
            <a:pPr algn="just"/>
            <a:r>
              <a:rPr lang="uk-UA" sz="2000" b="1" dirty="0"/>
              <a:t>Проблема, на вирішення якої спрямовано наукове дослідження (вступ)</a:t>
            </a:r>
            <a:r>
              <a:rPr lang="uk-UA" sz="2000" dirty="0"/>
              <a:t>: Поява технологій штучного інтелекту докорінно змінила правила гри майже для всіх сфер людського життя. Найвідчутніші зміни торкнулися представників креативних індустрій — дизайнерів, маркетологів, копірайтерів. Сьогодні за допомогою одного лише клацання миші можна згенерувати текст для корпоративного блогу та доповнити його ШІ-ілюстраціями (такими, що навіть не відрізнити від реального фото). Лише у 2023 році нейромережі згенерували близько 15 млрд зображень, а 87% компаній вважають, що ШІ-технології забезпечують бізнес конкурентною перевагою. За допомогою нейромереж кожен може відчути себе фотографом, художником або ілюстратором. На сьогодні існує безліч інструментів, які дозволять створити унікальні фотографії, картини, малюнки, 3</a:t>
            </a:r>
            <a:r>
              <a:rPr lang="en-US" sz="2000" dirty="0"/>
              <a:t>D-</a:t>
            </a:r>
            <a:r>
              <a:rPr lang="uk-UA" sz="2000" dirty="0"/>
              <a:t>графіку, логотипи тощо. </a:t>
            </a:r>
          </a:p>
        </p:txBody>
      </p:sp>
    </p:spTree>
    <p:extLst>
      <p:ext uri="{BB962C8B-B14F-4D97-AF65-F5344CB8AC3E}">
        <p14:creationId xmlns:p14="http://schemas.microsoft.com/office/powerpoint/2010/main" val="393806450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</TotalTime>
  <Words>1645</Words>
  <Application>Microsoft Office PowerPoint</Application>
  <PresentationFormat>Широкоэкранный</PresentationFormat>
  <Paragraphs>128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Легкий дым</vt:lpstr>
      <vt:lpstr>Методологічні основи наукових досліджень. Основні поняття та визначення. Методи досліджень. ПРОБЛЕМНА СИТУАЦІЯ В НАУЦІ, ОБҐРУНТУВАННЯ АКТУАЛЬНОСТІ ТЕМИ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Рябчун Юлія Володимирівна</dc:creator>
  <cp:lastModifiedBy>Рябчун Юлія Володимирівна</cp:lastModifiedBy>
  <cp:revision>2</cp:revision>
  <dcterms:created xsi:type="dcterms:W3CDTF">2025-03-14T06:43:46Z</dcterms:created>
  <dcterms:modified xsi:type="dcterms:W3CDTF">2025-10-12T16:34:41Z</dcterms:modified>
</cp:coreProperties>
</file>