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48"/>
  </p:handoutMasterIdLst>
  <p:sldIdLst>
    <p:sldId id="256" r:id="rId3"/>
    <p:sldId id="257" r:id="rId5"/>
    <p:sldId id="258" r:id="rId6"/>
    <p:sldId id="266" r:id="rId7"/>
    <p:sldId id="267" r:id="rId8"/>
    <p:sldId id="268" r:id="rId9"/>
    <p:sldId id="269" r:id="rId10"/>
    <p:sldId id="270" r:id="rId11"/>
    <p:sldId id="272" r:id="rId12"/>
    <p:sldId id="274" r:id="rId13"/>
    <p:sldId id="273"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5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260" r:id="rId44"/>
    <p:sldId id="261" r:id="rId45"/>
    <p:sldId id="262" r:id="rId46"/>
    <p:sldId id="265" r:id="rId47"/>
  </p:sldIdLst>
  <p:sldSz cx="14630400" cy="8229600"/>
  <p:notesSz cx="8229600" cy="14630400"/>
  <p:embeddedFontLst>
    <p:embeddedFont>
      <p:font typeface="Barlow" panose="00000800000000000000" pitchFamily="34" charset="0"/>
      <p:bold r:id="rId52"/>
    </p:embeddedFont>
    <p:embeddedFont>
      <p:font typeface="Barlow" panose="00000800000000000000" pitchFamily="34" charset="-122"/>
      <p:bold r:id="rId53"/>
    </p:embeddedFont>
    <p:embeddedFont>
      <p:font typeface="Barlow" panose="00000800000000000000" pitchFamily="34" charset="-120"/>
      <p:bold r:id="rId54"/>
    </p:embeddedFont>
    <p:embeddedFont>
      <p:font typeface="Calibri" panose="020F0502020204030204" charset="0"/>
      <p:regular r:id="rId55"/>
      <p:bold r:id="rId56"/>
      <p:italic r:id="rId57"/>
      <p:boldItalic r:id="rId58"/>
    </p:embeddedFont>
    <p:embeddedFont>
      <p:font typeface="Calibri" panose="020F0502020204030204"/>
      <p:regular r:id="rId59"/>
      <p:bold r:id="rId60"/>
      <p:italic r:id="rId61"/>
      <p:boldItalic r:id="rId62"/>
    </p:embeddedFont>
    <p:embeddedFont>
      <p:font typeface="Segoe UI" panose="020B0502040204020203"/>
      <p:regular r:id="rId63"/>
      <p:bold r:id="rId64"/>
      <p:italic r:id="rId65"/>
      <p:boldItalic r:id="rId6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3.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566160" cy="734061"/>
          </a:xfrm>
          <a:prstGeom prst="rect">
            <a:avLst/>
          </a:prstGeom>
        </p:spPr>
        <p:txBody>
          <a:bodyPr vert="horz" lIns="91440" tIns="45720" rIns="91440" bIns="45720" rtlCol="0"/>
          <a:lstStyle>
            <a:lvl1pPr algn="l">
              <a:defRPr sz="1440"/>
            </a:lvl1pPr>
          </a:lstStyle>
          <a:p>
            <a:endParaRPr lang="ru-RU"/>
          </a:p>
        </p:txBody>
      </p:sp>
      <p:sp>
        <p:nvSpPr>
          <p:cNvPr id="3" name="Дата 2"/>
          <p:cNvSpPr>
            <a:spLocks noGrp="1"/>
          </p:cNvSpPr>
          <p:nvPr>
            <p:ph type="dt" sz="quarter" idx="1"/>
          </p:nvPr>
        </p:nvSpPr>
        <p:spPr>
          <a:xfrm>
            <a:off x="4661536" y="0"/>
            <a:ext cx="3566160" cy="734061"/>
          </a:xfrm>
          <a:prstGeom prst="rect">
            <a:avLst/>
          </a:prstGeom>
        </p:spPr>
        <p:txBody>
          <a:bodyPr vert="horz" lIns="91440" tIns="45720" rIns="91440" bIns="45720" rtlCol="0"/>
          <a:lstStyle>
            <a:lvl1pPr algn="r">
              <a:defRPr sz="1440"/>
            </a:lvl1pPr>
          </a:lstStyle>
          <a:p>
            <a:fld id="{96285ADB-1465-4FCF-8D1B-E067E37D3CEE}" type="datetimeFigureOut">
              <a:rPr lang="ru-RU" smtClean="0"/>
            </a:fld>
            <a:endParaRPr lang="ru-RU"/>
          </a:p>
        </p:txBody>
      </p:sp>
      <p:sp>
        <p:nvSpPr>
          <p:cNvPr id="4" name="Нижний колонтитул 3"/>
          <p:cNvSpPr>
            <a:spLocks noGrp="1"/>
          </p:cNvSpPr>
          <p:nvPr>
            <p:ph type="ftr" sz="quarter" idx="2"/>
          </p:nvPr>
        </p:nvSpPr>
        <p:spPr>
          <a:xfrm>
            <a:off x="0" y="13896341"/>
            <a:ext cx="3566160" cy="734059"/>
          </a:xfrm>
          <a:prstGeom prst="rect">
            <a:avLst/>
          </a:prstGeom>
        </p:spPr>
        <p:txBody>
          <a:bodyPr vert="horz" lIns="91440" tIns="45720" rIns="91440" bIns="45720" rtlCol="0" anchor="b"/>
          <a:lstStyle>
            <a:lvl1pPr algn="l">
              <a:defRPr sz="1440"/>
            </a:lvl1pPr>
          </a:lstStyle>
          <a:p>
            <a:endParaRPr lang="ru-RU"/>
          </a:p>
        </p:txBody>
      </p:sp>
      <p:sp>
        <p:nvSpPr>
          <p:cNvPr id="5" name="Номер слайда 4"/>
          <p:cNvSpPr>
            <a:spLocks noGrp="1"/>
          </p:cNvSpPr>
          <p:nvPr>
            <p:ph type="sldNum" sz="quarter" idx="3"/>
          </p:nvPr>
        </p:nvSpPr>
        <p:spPr>
          <a:xfrm>
            <a:off x="4661536" y="13896341"/>
            <a:ext cx="3566160" cy="734059"/>
          </a:xfrm>
          <a:prstGeom prst="rect">
            <a:avLst/>
          </a:prstGeom>
        </p:spPr>
        <p:txBody>
          <a:bodyPr vert="horz" lIns="91440" tIns="45720" rIns="91440" bIns="45720" rtlCol="0" anchor="b"/>
          <a:lstStyle>
            <a:lvl1pPr algn="r">
              <a:defRPr sz="1440"/>
            </a:lvl1pPr>
          </a:lstStyle>
          <a:p>
            <a:fld id="{F7A9B2AF-2D09-4280-84D1-4F6D53786F2B}" type="slidenum">
              <a:rPr lang="ru-RU" smtClean="0"/>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8.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2098953"/>
            <a:ext cx="7415927" cy="1371600"/>
          </a:xfrm>
          <a:prstGeom prst="rect">
            <a:avLst/>
          </a:prstGeom>
          <a:noFill/>
        </p:spPr>
        <p:txBody>
          <a:bodyPr wrap="square" lIns="0" tIns="0" rIns="0" bIns="0" rtlCol="0" anchor="t"/>
          <a:lstStyle/>
          <a:p>
            <a:pPr marL="0" indent="0" algn="l">
              <a:lnSpc>
                <a:spcPts val="5400"/>
              </a:lnSpc>
              <a:buNone/>
            </a:pPr>
            <a:r>
              <a:rPr lang="en-US" sz="4300" b="1" dirty="0">
                <a:solidFill>
                  <a:srgbClr val="F0FCFF"/>
                </a:solidFill>
                <a:latin typeface="Arial" panose="020B0604020202020204" pitchFamily="34" charset="0"/>
                <a:ea typeface="Spline Sans Bold" pitchFamily="34" charset="-122"/>
                <a:cs typeface="Arial" panose="020B0604020202020204" pitchFamily="34" charset="0"/>
              </a:rPr>
              <a:t>Фінансування портфеля проєктів</a:t>
            </a:r>
            <a:endParaRPr lang="en-US" sz="430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4" name="Text 1"/>
          <p:cNvSpPr/>
          <p:nvPr/>
        </p:nvSpPr>
        <p:spPr>
          <a:xfrm>
            <a:off x="6350437" y="3840837"/>
            <a:ext cx="7415927" cy="1580198"/>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Лекція присвячена ефективному управлінню фінансуванням портфеля проєктів. Розглянемо стратегічні підходи до розподілу ресурсів. Обговоримо ключові аспекти успішного фінансування проєктів.</a:t>
            </a:r>
            <a:endParaRPr lang="en-US" sz="1900" dirty="0"/>
          </a:p>
        </p:txBody>
      </p:sp>
      <p:sp>
        <p:nvSpPr>
          <p:cNvPr id="5" name="Shape 2"/>
          <p:cNvSpPr/>
          <p:nvPr/>
        </p:nvSpPr>
        <p:spPr>
          <a:xfrm>
            <a:off x="6350437" y="5717143"/>
            <a:ext cx="394930" cy="394930"/>
          </a:xfrm>
          <a:prstGeom prst="roundRect">
            <a:avLst>
              <a:gd name="adj" fmla="val 23151155"/>
            </a:avLst>
          </a:prstGeom>
          <a:noFill/>
          <a:ln w="7620">
            <a:solidFill>
              <a:srgbClr val="FFFFFF"/>
            </a:solidFill>
            <a:prstDash val="solid"/>
          </a:ln>
        </p:spPr>
      </p:sp>
      <p:sp>
        <p:nvSpPr>
          <p:cNvPr id="7" name="Text 3"/>
          <p:cNvSpPr/>
          <p:nvPr/>
        </p:nvSpPr>
        <p:spPr>
          <a:xfrm>
            <a:off x="6868716" y="5698688"/>
            <a:ext cx="2653665" cy="431959"/>
          </a:xfrm>
          <a:prstGeom prst="rect">
            <a:avLst/>
          </a:prstGeom>
          <a:noFill/>
        </p:spPr>
        <p:txBody>
          <a:bodyPr wrap="none" lIns="0" tIns="0" rIns="0" bIns="0" rtlCol="0" anchor="t"/>
          <a:lstStyle/>
          <a:p>
            <a:pPr marL="0" indent="0" algn="l">
              <a:lnSpc>
                <a:spcPts val="3400"/>
              </a:lnSpc>
              <a:buNone/>
            </a:pPr>
            <a:r>
              <a:rPr lang="uk-UA" altLang="en-US" sz="2400" b="1" dirty="0">
                <a:solidFill>
                  <a:srgbClr val="E0E4E6"/>
                </a:solidFill>
                <a:latin typeface="Barlow Bold" pitchFamily="34" charset="0"/>
                <a:ea typeface="Barlow Bold" pitchFamily="34" charset="-122"/>
                <a:cs typeface="Barlow Bold" pitchFamily="34" charset="-120"/>
              </a:rPr>
              <a:t>Викладач: </a:t>
            </a:r>
            <a:r>
              <a:rPr lang="en-US" sz="2400" b="1" dirty="0">
                <a:solidFill>
                  <a:srgbClr val="E0E4E6"/>
                </a:solidFill>
                <a:latin typeface="Barlow Bold" pitchFamily="34" charset="0"/>
                <a:ea typeface="Barlow Bold" pitchFamily="34" charset="-122"/>
                <a:cs typeface="Barlow Bold" pitchFamily="34" charset="-120"/>
              </a:rPr>
              <a:t>Бойко</a:t>
            </a:r>
            <a:r>
              <a:rPr lang="uk-UA" altLang="en-US" sz="2400" b="1" dirty="0">
                <a:solidFill>
                  <a:srgbClr val="E0E4E6"/>
                </a:solidFill>
                <a:latin typeface="Barlow Bold" pitchFamily="34" charset="0"/>
                <a:ea typeface="Barlow Bold" pitchFamily="34" charset="-122"/>
                <a:cs typeface="Barlow Bold" pitchFamily="34" charset="-120"/>
              </a:rPr>
              <a:t> Євгенія Григорівна</a:t>
            </a:r>
            <a:endParaRPr lang="uk-UA" altLang="en-US" sz="2400" b="1" dirty="0">
              <a:solidFill>
                <a:srgbClr val="E0E4E6"/>
              </a:solidFill>
              <a:latin typeface="Barlow Bold" pitchFamily="34" charset="0"/>
              <a:ea typeface="Barlow Bold" pitchFamily="34" charset="-122"/>
              <a:cs typeface="Barlow Bold"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64444"/>
            <a:ext cx="7556421" cy="1417558"/>
          </a:xfrm>
          <a:prstGeom prst="rect">
            <a:avLst/>
          </a:prstGeom>
          <a:noFill/>
        </p:spPr>
        <p:txBody>
          <a:bodyPr wrap="squar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Що таке DREAM? Визначення та Мета</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4" name="Text 1"/>
          <p:cNvSpPr/>
          <p:nvPr/>
        </p:nvSpPr>
        <p:spPr>
          <a:xfrm>
            <a:off x="793790" y="3022163"/>
            <a:ext cx="7556421" cy="1814513"/>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DREAM (Державна Реєстрація Єдиного Архіву Менеджменту) – це інтегрований проєктний портфель. Він об'єднує всі державні проєкти в єдиному просторі. Мета – підвищення ефективності та прозорості. DREAM забезпечує узгодженість проєктів зі стратегічним плануванням.</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sp>
        <p:nvSpPr>
          <p:cNvPr id="5" name="Shape 2"/>
          <p:cNvSpPr/>
          <p:nvPr/>
        </p:nvSpPr>
        <p:spPr>
          <a:xfrm>
            <a:off x="793790" y="5091827"/>
            <a:ext cx="3664863" cy="823198"/>
          </a:xfrm>
          <a:prstGeom prst="roundRect">
            <a:avLst>
              <a:gd name="adj" fmla="val 11573"/>
            </a:avLst>
          </a:prstGeom>
          <a:solidFill>
            <a:srgbClr val="110080"/>
          </a:solidFill>
          <a:ln w="7620">
            <a:solidFill>
              <a:srgbClr val="2A1999"/>
            </a:solidFill>
            <a:prstDash val="solid"/>
          </a:ln>
        </p:spPr>
      </p:sp>
      <p:sp>
        <p:nvSpPr>
          <p:cNvPr id="6" name="Text 3"/>
          <p:cNvSpPr/>
          <p:nvPr/>
        </p:nvSpPr>
        <p:spPr>
          <a:xfrm>
            <a:off x="1028224" y="5326261"/>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Ефективність</a:t>
            </a:r>
            <a:endParaRPr lang="en-US" sz="2200" dirty="0"/>
          </a:p>
        </p:txBody>
      </p:sp>
      <p:sp>
        <p:nvSpPr>
          <p:cNvPr id="7" name="Shape 4"/>
          <p:cNvSpPr/>
          <p:nvPr/>
        </p:nvSpPr>
        <p:spPr>
          <a:xfrm>
            <a:off x="4685467" y="5091827"/>
            <a:ext cx="3664863" cy="823198"/>
          </a:xfrm>
          <a:prstGeom prst="roundRect">
            <a:avLst>
              <a:gd name="adj" fmla="val 11573"/>
            </a:avLst>
          </a:prstGeom>
          <a:solidFill>
            <a:srgbClr val="110080"/>
          </a:solidFill>
          <a:ln w="7620">
            <a:solidFill>
              <a:srgbClr val="2A1999"/>
            </a:solidFill>
            <a:prstDash val="solid"/>
          </a:ln>
        </p:spPr>
      </p:sp>
      <p:sp>
        <p:nvSpPr>
          <p:cNvPr id="8" name="Text 5"/>
          <p:cNvSpPr/>
          <p:nvPr/>
        </p:nvSpPr>
        <p:spPr>
          <a:xfrm>
            <a:off x="4919901" y="5326261"/>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Прозорість</a:t>
            </a:r>
            <a:endParaRPr lang="en-US" sz="2200" dirty="0"/>
          </a:p>
        </p:txBody>
      </p:sp>
      <p:sp>
        <p:nvSpPr>
          <p:cNvPr id="9" name="Shape 6"/>
          <p:cNvSpPr/>
          <p:nvPr/>
        </p:nvSpPr>
        <p:spPr>
          <a:xfrm>
            <a:off x="793790" y="6141839"/>
            <a:ext cx="7556421" cy="823198"/>
          </a:xfrm>
          <a:prstGeom prst="roundRect">
            <a:avLst>
              <a:gd name="adj" fmla="val 11573"/>
            </a:avLst>
          </a:prstGeom>
          <a:solidFill>
            <a:srgbClr val="110080"/>
          </a:solidFill>
          <a:ln w="7620">
            <a:solidFill>
              <a:srgbClr val="2A1999"/>
            </a:solidFill>
            <a:prstDash val="solid"/>
          </a:ln>
        </p:spPr>
      </p:sp>
      <p:sp>
        <p:nvSpPr>
          <p:cNvPr id="10" name="Text 7"/>
          <p:cNvSpPr/>
          <p:nvPr/>
        </p:nvSpPr>
        <p:spPr>
          <a:xfrm>
            <a:off x="1028224" y="6376273"/>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Узгодженість</a:t>
            </a:r>
            <a:endParaRPr lang="en-US" sz="2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598170" y="435610"/>
            <a:ext cx="13485495" cy="5140325"/>
          </a:xfrm>
          <a:prstGeom prst="rect">
            <a:avLst/>
          </a:prstGeom>
        </p:spPr>
        <p:txBody>
          <a:bodyPr wrap="square">
            <a:noAutofit/>
          </a:bodyPr>
          <a:p>
            <a:pPr indent="457200" algn="just" defTabSz="266700"/>
            <a:r>
              <a:rPr lang="en-US" altLang="zh-CN" sz="2800" i="0">
                <a:solidFill>
                  <a:schemeClr val="bg1"/>
                </a:solidFill>
                <a:latin typeface="Arial" panose="020B0604020202020204" pitchFamily="34" charset="0"/>
                <a:ea typeface="sans-serif"/>
                <a:cs typeface="Arial" panose="020B0604020202020204" pitchFamily="34" charset="0"/>
              </a:rPr>
              <a:t>У 2024 році Кабінет Міністрів України почав імплементацію </a:t>
            </a:r>
            <a:r>
              <a:rPr lang="en-US" altLang="zh-CN" sz="2800" i="0" u="sng">
                <a:solidFill>
                  <a:schemeClr val="bg1"/>
                </a:solidFill>
                <a:latin typeface="Arial" panose="020B0604020202020204" pitchFamily="34" charset="0"/>
                <a:ea typeface="sans-serif"/>
                <a:cs typeface="Arial" panose="020B0604020202020204" pitchFamily="34" charset="0"/>
              </a:rPr>
              <a:t>реформи управління публічними інвестиціям</a:t>
            </a:r>
            <a:r>
              <a:rPr lang="en-US" altLang="zh-CN" sz="2800" i="0">
                <a:solidFill>
                  <a:schemeClr val="bg1"/>
                </a:solidFill>
                <a:latin typeface="Arial" panose="020B0604020202020204" pitchFamily="34" charset="0"/>
                <a:ea typeface="sans-serif"/>
                <a:cs typeface="Arial" panose="020B0604020202020204" pitchFamily="34" charset="0"/>
              </a:rPr>
              <a:t>. Для координації процесу розробки, подачі та оцінки інвестиційних проєктів була створена </a:t>
            </a:r>
            <a:r>
              <a:rPr lang="en-US" altLang="zh-CN" sz="2800" b="1" i="0">
                <a:solidFill>
                  <a:schemeClr val="bg1"/>
                </a:solidFill>
                <a:latin typeface="Arial" panose="020B0604020202020204" pitchFamily="34" charset="0"/>
                <a:ea typeface="sans-serif"/>
                <a:cs typeface="Arial" panose="020B0604020202020204" pitchFamily="34" charset="0"/>
              </a:rPr>
              <a:t>Стратегічна інвестиційна рада</a:t>
            </a:r>
            <a:r>
              <a:rPr lang="en-US" altLang="zh-CN" sz="2800" i="0">
                <a:solidFill>
                  <a:schemeClr val="bg1"/>
                </a:solidFill>
                <a:latin typeface="Arial" panose="020B0604020202020204" pitchFamily="34" charset="0"/>
                <a:ea typeface="sans-serif"/>
                <a:cs typeface="Arial" panose="020B0604020202020204" pitchFamily="34" charset="0"/>
              </a:rPr>
              <a:t>.</a:t>
            </a:r>
            <a:endParaRPr lang="en-US" altLang="zh-CN" sz="2800" i="0">
              <a:solidFill>
                <a:schemeClr val="bg1"/>
              </a:solidFill>
              <a:latin typeface="Arial" panose="020B0604020202020204" pitchFamily="34" charset="0"/>
              <a:ea typeface="sans-serif"/>
              <a:cs typeface="Arial" panose="020B0604020202020204" pitchFamily="34" charset="0"/>
            </a:endParaRPr>
          </a:p>
          <a:p>
            <a:pPr indent="457200" algn="just" defTabSz="266700"/>
            <a:r>
              <a:rPr lang="en-US" altLang="zh-CN" sz="2800" i="0">
                <a:solidFill>
                  <a:schemeClr val="bg1"/>
                </a:solidFill>
                <a:latin typeface="Arial" panose="020B0604020202020204" pitchFamily="34" charset="0"/>
                <a:ea typeface="sans-serif"/>
                <a:cs typeface="Arial" panose="020B0604020202020204" pitchFamily="34" charset="0"/>
              </a:rPr>
              <a:t>В рамках перехідної моделі підготовки, подання, оцінки та критеріїв пріоритезації концепцій публічних інвестиційних проєктів на 2025 рік затвердженої </a:t>
            </a:r>
            <a:r>
              <a:rPr lang="en-US" altLang="zh-CN" sz="2800" i="0" u="sng">
                <a:solidFill>
                  <a:schemeClr val="bg1"/>
                </a:solidFill>
                <a:latin typeface="Arial" panose="020B0604020202020204" pitchFamily="34" charset="0"/>
                <a:ea typeface="sans-serif"/>
                <a:cs typeface="Arial" panose="020B0604020202020204" pitchFamily="34" charset="0"/>
              </a:rPr>
              <a:t>Постановою КМУ №903</a:t>
            </a:r>
            <a:r>
              <a:rPr lang="en-US" altLang="zh-CN" sz="2800" i="0">
                <a:solidFill>
                  <a:schemeClr val="bg1"/>
                </a:solidFill>
                <a:latin typeface="Arial" panose="020B0604020202020204" pitchFamily="34" charset="0"/>
                <a:ea typeface="sans-serif"/>
                <a:cs typeface="Arial" panose="020B0604020202020204" pitchFamily="34" charset="0"/>
              </a:rPr>
              <a:t> від 09 серпня 2024 року сформовано </a:t>
            </a:r>
            <a:r>
              <a:rPr lang="en-US" altLang="zh-CN" sz="2800" b="1" i="0">
                <a:solidFill>
                  <a:schemeClr val="bg1"/>
                </a:solidFill>
                <a:latin typeface="Arial" panose="020B0604020202020204" pitchFamily="34" charset="0"/>
                <a:ea typeface="sans-serif"/>
                <a:cs typeface="Arial" panose="020B0604020202020204" pitchFamily="34" charset="0"/>
              </a:rPr>
              <a:t>Єдиний проєктний портфель</a:t>
            </a:r>
            <a:r>
              <a:rPr lang="en-US" altLang="zh-CN" sz="2800" i="0">
                <a:solidFill>
                  <a:schemeClr val="bg1"/>
                </a:solidFill>
                <a:latin typeface="Arial" panose="020B0604020202020204" pitchFamily="34" charset="0"/>
                <a:ea typeface="sans-serif"/>
                <a:cs typeface="Arial" panose="020B0604020202020204" pitchFamily="34" charset="0"/>
              </a:rPr>
              <a:t> здійснення публічних інвестицій, який було схвалено Стратегічною інвестиційною радою 10 вересня 2024 року.</a:t>
            </a:r>
            <a:endParaRPr lang="en-US" altLang="zh-CN" sz="2800" i="0">
              <a:solidFill>
                <a:schemeClr val="bg1"/>
              </a:solidFill>
              <a:latin typeface="Arial" panose="020B0604020202020204" pitchFamily="34" charset="0"/>
              <a:ea typeface="sans-serif"/>
              <a:cs typeface="Arial" panose="020B0604020202020204" pitchFamily="34" charset="0"/>
            </a:endParaRPr>
          </a:p>
          <a:p>
            <a:pPr indent="457200" algn="just" defTabSz="266700"/>
            <a:r>
              <a:rPr lang="en-US" altLang="zh-CN" sz="2800" i="0">
                <a:solidFill>
                  <a:schemeClr val="bg1"/>
                </a:solidFill>
                <a:latin typeface="Arial" panose="020B0604020202020204" pitchFamily="34" charset="0"/>
                <a:ea typeface="sans-serif"/>
                <a:cs typeface="Arial" panose="020B0604020202020204" pitchFamily="34" charset="0"/>
              </a:rPr>
              <a:t>Перехідна модель на 2025 рік передбачала подачу концепцій інвестиційних проєктів Головними розпорядниками коштів (ЦОВВ та ОВА) через систему </a:t>
            </a:r>
            <a:r>
              <a:rPr lang="en-US" altLang="zh-CN" sz="2800" b="1" i="0">
                <a:solidFill>
                  <a:schemeClr val="bg1"/>
                </a:solidFill>
                <a:latin typeface="Arial" panose="020B0604020202020204" pitchFamily="34" charset="0"/>
                <a:ea typeface="sans-serif"/>
                <a:cs typeface="Arial" panose="020B0604020202020204" pitchFamily="34" charset="0"/>
              </a:rPr>
              <a:t>DREAM</a:t>
            </a:r>
            <a:r>
              <a:rPr lang="en-US" altLang="zh-CN" sz="2800" i="0">
                <a:solidFill>
                  <a:schemeClr val="bg1"/>
                </a:solidFill>
                <a:latin typeface="Arial" panose="020B0604020202020204" pitchFamily="34" charset="0"/>
                <a:ea typeface="sans-serif"/>
                <a:cs typeface="Arial" panose="020B0604020202020204" pitchFamily="34" charset="0"/>
              </a:rPr>
              <a:t> та їх подальшу оцінку Міністерством фінансів, Міністерством економіки та Міністерством розвитку громад та територій України в межах їх компетенцій.</a:t>
            </a:r>
            <a:endParaRPr lang="en-US" altLang="zh-CN" sz="2800" i="0">
              <a:solidFill>
                <a:schemeClr val="bg1"/>
              </a:solidFill>
              <a:latin typeface="Arial" panose="020B0604020202020204" pitchFamily="34" charset="0"/>
              <a:ea typeface="sans-serif"/>
              <a:cs typeface="Arial" panose="020B0604020202020204" pitchFamily="34" charset="0"/>
            </a:endParaRPr>
          </a:p>
          <a:p>
            <a:pPr defTabSz="266700"/>
            <a:r>
              <a:rPr lang="en-US" altLang="zh-CN" sz="2800" i="0">
                <a:solidFill>
                  <a:schemeClr val="bg1"/>
                </a:solidFill>
                <a:latin typeface="Arial" panose="020B0604020202020204" pitchFamily="34" charset="0"/>
                <a:ea typeface="sans-serif"/>
                <a:cs typeface="Arial" panose="020B0604020202020204" pitchFamily="34" charset="0"/>
              </a:rPr>
              <a:t>За результатами було сформовано перелік проєктів, які доступні до перегляду в даному розділі </a:t>
            </a:r>
            <a:r>
              <a:rPr lang="en-US" altLang="zh-CN" sz="2800" b="1" i="0">
                <a:solidFill>
                  <a:schemeClr val="bg1"/>
                </a:solidFill>
                <a:latin typeface="Arial" panose="020B0604020202020204" pitchFamily="34" charset="0"/>
                <a:ea typeface="sans-serif"/>
                <a:cs typeface="Arial" panose="020B0604020202020204" pitchFamily="34" charset="0"/>
              </a:rPr>
              <a:t>DREAM</a:t>
            </a:r>
            <a:r>
              <a:rPr lang="en-US" altLang="zh-CN" sz="2800" i="0">
                <a:solidFill>
                  <a:schemeClr val="bg1"/>
                </a:solidFill>
                <a:latin typeface="Arial" panose="020B0604020202020204" pitchFamily="34" charset="0"/>
                <a:ea typeface="sans-serif"/>
                <a:cs typeface="Arial" panose="020B0604020202020204" pitchFamily="34" charset="0"/>
              </a:rPr>
              <a:t>.</a:t>
            </a:r>
            <a:endParaRPr lang="en-US" altLang="zh-CN" sz="2800" i="0">
              <a:solidFill>
                <a:schemeClr val="bg1"/>
              </a:solidFill>
              <a:latin typeface="Arial" panose="020B0604020202020204" pitchFamily="34" charset="0"/>
              <a:ea typeface="sans-serif"/>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521335" y="709295"/>
            <a:ext cx="13371195" cy="6644005"/>
          </a:xfrm>
          <a:prstGeom prst="rect">
            <a:avLst/>
          </a:prstGeom>
        </p:spPr>
        <p:txBody>
          <a:bodyPr>
            <a:noAutofit/>
          </a:bodyPr>
          <a:p>
            <a:pPr indent="457200" algn="just" defTabSz="266700"/>
            <a:r>
              <a:rPr lang="en-US" altLang="zh-CN" sz="2800" i="0">
                <a:solidFill>
                  <a:schemeClr val="bg1"/>
                </a:solidFill>
                <a:latin typeface="Arial" panose="020B0604020202020204" pitchFamily="34" charset="0"/>
                <a:ea typeface="sans-serif"/>
                <a:cs typeface="Arial" panose="020B0604020202020204" pitchFamily="34" charset="0"/>
              </a:rPr>
              <a:t>Наразі, відповідно до затвердженого Урядом плану заходів з реалізації Дорожньої карти реформування управління публічними інвестиціями на 2024-2028 роки, Мінекономіки працює над оновленою методологічною базою управління публічними інвестиціями, яка буде трансформувати підходи до підготовки, подання, оцінки та моніторингу імплементації публічних інвестиційних проєктів. Зокрема, вона буде передбачати підготовку ПІП на рівні громади, їх валідацію та оцінку на регіональному та секторальному рівні для формування секторальних портфелів на основі поданих проєктів від громад, ОВА та ЦОВВ. Єдиний портфель буде постійно доповнюватися та давати можливість ініціаторам подавати нові проєкти на регулярній основі.</a:t>
            </a:r>
            <a:endParaRPr lang="en-US" altLang="zh-CN" sz="2800" i="0">
              <a:solidFill>
                <a:schemeClr val="bg1"/>
              </a:solidFill>
              <a:latin typeface="Arial" panose="020B0604020202020204" pitchFamily="34" charset="0"/>
              <a:ea typeface="sans-serif"/>
              <a:cs typeface="Arial" panose="020B0604020202020204" pitchFamily="34" charset="0"/>
            </a:endParaRPr>
          </a:p>
          <a:p>
            <a:pPr indent="457200" algn="just" defTabSz="266700"/>
            <a:r>
              <a:rPr lang="en-US" altLang="zh-CN" sz="2800" i="0">
                <a:solidFill>
                  <a:schemeClr val="bg1"/>
                </a:solidFill>
                <a:latin typeface="Arial" panose="020B0604020202020204" pitchFamily="34" charset="0"/>
                <a:ea typeface="sans-serif"/>
                <a:cs typeface="Arial" panose="020B0604020202020204" pitchFamily="34" charset="0"/>
              </a:rPr>
              <a:t>Оновлена модель буде представлена у І кварталі 2025 року та імплементована у систему DREAM для можливості формувати Єдиний проєктний портфель здійснення публічних інвестицій починаючи з рівня громад та працювати з ним за різними напрямками, як-то регіональний чи секторальний.</a:t>
            </a:r>
            <a:endParaRPr lang="en-US" altLang="zh-CN" sz="2800" i="0">
              <a:solidFill>
                <a:schemeClr val="bg1"/>
              </a:solidFill>
              <a:latin typeface="Arial" panose="020B0604020202020204" pitchFamily="34" charset="0"/>
              <a:ea typeface="sans-serif"/>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10784"/>
            <a:ext cx="7556421" cy="1417558"/>
          </a:xfrm>
          <a:prstGeom prst="rect">
            <a:avLst/>
          </a:prstGeom>
          <a:noFill/>
        </p:spPr>
        <p:txBody>
          <a:bodyPr wrap="squar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Ключові Характеристики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4" name="Text 1"/>
          <p:cNvSpPr/>
          <p:nvPr/>
        </p:nvSpPr>
        <p:spPr>
          <a:xfrm>
            <a:off x="793790" y="3268504"/>
            <a:ext cx="7556421" cy="1451610"/>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DREAM вирізняється уніфікацією процесів. Він стандартизує документацію та звітність. Також, DREAM інтегрується з іншими корпоративними системами. Система підтримує різні методології управління проєктами.</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pic>
        <p:nvPicPr>
          <p:cNvPr id="5" name="Image 1" descr="preencoded.png"/>
          <p:cNvPicPr>
            <a:picLocks noChangeAspect="1"/>
          </p:cNvPicPr>
          <p:nvPr/>
        </p:nvPicPr>
        <p:blipFill>
          <a:blip r:embed="rId2"/>
          <a:stretch>
            <a:fillRect/>
          </a:stretch>
        </p:blipFill>
        <p:spPr>
          <a:xfrm>
            <a:off x="793790" y="5014913"/>
            <a:ext cx="250627" cy="250627"/>
          </a:xfrm>
          <a:prstGeom prst="rect">
            <a:avLst/>
          </a:prstGeom>
        </p:spPr>
      </p:pic>
      <p:sp>
        <p:nvSpPr>
          <p:cNvPr id="6" name="Text 2"/>
          <p:cNvSpPr/>
          <p:nvPr/>
        </p:nvSpPr>
        <p:spPr>
          <a:xfrm>
            <a:off x="1271230" y="4975265"/>
            <a:ext cx="1814513"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Уніфікація</a:t>
            </a:r>
            <a:endParaRPr lang="en-US" sz="2200" dirty="0"/>
          </a:p>
        </p:txBody>
      </p:sp>
      <p:pic>
        <p:nvPicPr>
          <p:cNvPr id="7" name="Image 2" descr="preencoded.png"/>
          <p:cNvPicPr>
            <a:picLocks noChangeAspect="1"/>
          </p:cNvPicPr>
          <p:nvPr/>
        </p:nvPicPr>
        <p:blipFill>
          <a:blip r:embed="rId3"/>
          <a:stretch>
            <a:fillRect/>
          </a:stretch>
        </p:blipFill>
        <p:spPr>
          <a:xfrm>
            <a:off x="3425904" y="5014913"/>
            <a:ext cx="250746" cy="250746"/>
          </a:xfrm>
          <a:prstGeom prst="rect">
            <a:avLst/>
          </a:prstGeom>
        </p:spPr>
      </p:pic>
      <p:sp>
        <p:nvSpPr>
          <p:cNvPr id="8" name="Text 3"/>
          <p:cNvSpPr/>
          <p:nvPr/>
        </p:nvSpPr>
        <p:spPr>
          <a:xfrm>
            <a:off x="3903345" y="4975225"/>
            <a:ext cx="3127375" cy="708660"/>
          </a:xfrm>
          <a:prstGeom prst="rect">
            <a:avLst/>
          </a:prstGeom>
          <a:noFill/>
        </p:spPr>
        <p:txBody>
          <a:bodyPr wrap="squar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Стандартизація</a:t>
            </a:r>
            <a:endParaRPr lang="en-US" sz="2200" dirty="0"/>
          </a:p>
        </p:txBody>
      </p:sp>
      <p:pic>
        <p:nvPicPr>
          <p:cNvPr id="9" name="Image 3" descr="preencoded.png"/>
          <p:cNvPicPr>
            <a:picLocks noChangeAspect="1"/>
          </p:cNvPicPr>
          <p:nvPr/>
        </p:nvPicPr>
        <p:blipFill>
          <a:blip r:embed="rId4"/>
          <a:stretch>
            <a:fillRect/>
          </a:stretch>
        </p:blipFill>
        <p:spPr>
          <a:xfrm>
            <a:off x="1271508" y="6593523"/>
            <a:ext cx="250627" cy="250627"/>
          </a:xfrm>
          <a:prstGeom prst="rect">
            <a:avLst/>
          </a:prstGeom>
        </p:spPr>
      </p:pic>
      <p:sp>
        <p:nvSpPr>
          <p:cNvPr id="10" name="Text 4"/>
          <p:cNvSpPr/>
          <p:nvPr/>
        </p:nvSpPr>
        <p:spPr>
          <a:xfrm>
            <a:off x="1738789" y="6490375"/>
            <a:ext cx="1814513"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Інтеграція</a:t>
            </a:r>
            <a:endParaRPr lang="en-US" sz="2200" dirty="0"/>
          </a:p>
        </p:txBody>
      </p:sp>
      <p:pic>
        <p:nvPicPr>
          <p:cNvPr id="11" name="Image 4" descr="preencoded.png"/>
          <p:cNvPicPr>
            <a:picLocks noChangeAspect="1"/>
          </p:cNvPicPr>
          <p:nvPr/>
        </p:nvPicPr>
        <p:blipFill>
          <a:blip r:embed="rId5"/>
          <a:stretch>
            <a:fillRect/>
          </a:stretch>
        </p:blipFill>
        <p:spPr>
          <a:xfrm>
            <a:off x="4290100" y="6593880"/>
            <a:ext cx="250627" cy="250627"/>
          </a:xfrm>
          <a:prstGeom prst="rect">
            <a:avLst/>
          </a:prstGeom>
        </p:spPr>
      </p:pic>
      <p:sp>
        <p:nvSpPr>
          <p:cNvPr id="12" name="Text 5"/>
          <p:cNvSpPr/>
          <p:nvPr/>
        </p:nvSpPr>
        <p:spPr>
          <a:xfrm>
            <a:off x="4868505" y="6490097"/>
            <a:ext cx="1814513"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Підтримка</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83456"/>
            <a:ext cx="7556421" cy="1417558"/>
          </a:xfrm>
          <a:prstGeom prst="rect">
            <a:avLst/>
          </a:prstGeom>
          <a:noFill/>
        </p:spPr>
        <p:txBody>
          <a:bodyPr wrap="squar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Переваги впровадження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4" name="Text 1"/>
          <p:cNvSpPr/>
          <p:nvPr/>
        </p:nvSpPr>
        <p:spPr>
          <a:xfrm>
            <a:off x="6280190" y="2741176"/>
            <a:ext cx="7556421" cy="1088708"/>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Впровадження DREAM підвищує ефективність ресурсів. Воно зменшує дублювання проєктів. DREAM покращує видимість статусу проєктів. Це сприяє кращому прийняттю рішень.</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sp>
        <p:nvSpPr>
          <p:cNvPr id="5" name="Shape 2"/>
          <p:cNvSpPr/>
          <p:nvPr/>
        </p:nvSpPr>
        <p:spPr>
          <a:xfrm>
            <a:off x="6280190" y="4340185"/>
            <a:ext cx="510302" cy="510302"/>
          </a:xfrm>
          <a:prstGeom prst="roundRect">
            <a:avLst>
              <a:gd name="adj" fmla="val 18669"/>
            </a:avLst>
          </a:prstGeom>
          <a:solidFill>
            <a:srgbClr val="110080"/>
          </a:solidFill>
          <a:ln w="7620">
            <a:solidFill>
              <a:srgbClr val="2A1999"/>
            </a:solidFill>
            <a:prstDash val="solid"/>
          </a:ln>
        </p:spPr>
      </p:sp>
      <p:pic>
        <p:nvPicPr>
          <p:cNvPr id="6" name="Image 1" descr="preencoded.png"/>
          <p:cNvPicPr>
            <a:picLocks noChangeAspect="1"/>
          </p:cNvPicPr>
          <p:nvPr/>
        </p:nvPicPr>
        <p:blipFill>
          <a:blip r:embed="rId2"/>
          <a:stretch>
            <a:fillRect/>
          </a:stretch>
        </p:blipFill>
        <p:spPr>
          <a:xfrm>
            <a:off x="6365260" y="4382691"/>
            <a:ext cx="340162" cy="425291"/>
          </a:xfrm>
          <a:prstGeom prst="rect">
            <a:avLst/>
          </a:prstGeom>
        </p:spPr>
      </p:pic>
      <p:sp>
        <p:nvSpPr>
          <p:cNvPr id="7" name="Text 3"/>
          <p:cNvSpPr/>
          <p:nvPr/>
        </p:nvSpPr>
        <p:spPr>
          <a:xfrm>
            <a:off x="7017306" y="4340185"/>
            <a:ext cx="2927747" cy="708660"/>
          </a:xfrm>
          <a:prstGeom prst="rect">
            <a:avLst/>
          </a:prstGeom>
          <a:noFill/>
        </p:spPr>
        <p:txBody>
          <a:bodyPr wrap="squar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Підвищення ефективності</a:t>
            </a:r>
            <a:endParaRPr lang="en-US" sz="2200" dirty="0"/>
          </a:p>
        </p:txBody>
      </p:sp>
      <p:sp>
        <p:nvSpPr>
          <p:cNvPr id="8" name="Text 4"/>
          <p:cNvSpPr/>
          <p:nvPr/>
        </p:nvSpPr>
        <p:spPr>
          <a:xfrm>
            <a:off x="7017306" y="5184934"/>
            <a:ext cx="2927747" cy="725805"/>
          </a:xfrm>
          <a:prstGeom prst="rect">
            <a:avLst/>
          </a:prstGeom>
          <a:noFill/>
        </p:spPr>
        <p:txBody>
          <a:bodyPr wrap="square" lIns="0" tIns="0" rIns="0" bIns="0" rtlCol="0" anchor="t"/>
          <a:lstStyle/>
          <a:p>
            <a:pPr marL="0" indent="0" algn="l">
              <a:lnSpc>
                <a:spcPts val="2850"/>
              </a:lnSpc>
              <a:buNone/>
            </a:pPr>
            <a:r>
              <a:rPr lang="en-US" sz="1750" kern="0" spc="-36" dirty="0">
                <a:solidFill>
                  <a:srgbClr val="E5E0DF"/>
                </a:solidFill>
                <a:latin typeface="Inter" pitchFamily="34" charset="0"/>
                <a:ea typeface="Inter" pitchFamily="34" charset="-122"/>
                <a:cs typeface="Inter" pitchFamily="34" charset="-120"/>
              </a:rPr>
              <a:t>Ефективне використання ресурсів</a:t>
            </a:r>
            <a:endParaRPr lang="en-US" sz="1750" dirty="0"/>
          </a:p>
        </p:txBody>
      </p:sp>
      <p:sp>
        <p:nvSpPr>
          <p:cNvPr id="9" name="Shape 5"/>
          <p:cNvSpPr/>
          <p:nvPr/>
        </p:nvSpPr>
        <p:spPr>
          <a:xfrm>
            <a:off x="10171867" y="4340185"/>
            <a:ext cx="510302" cy="510302"/>
          </a:xfrm>
          <a:prstGeom prst="roundRect">
            <a:avLst>
              <a:gd name="adj" fmla="val 18669"/>
            </a:avLst>
          </a:prstGeom>
          <a:solidFill>
            <a:srgbClr val="110080"/>
          </a:solidFill>
          <a:ln w="7620">
            <a:solidFill>
              <a:srgbClr val="2A1999"/>
            </a:solidFill>
            <a:prstDash val="solid"/>
          </a:ln>
        </p:spPr>
      </p:sp>
      <p:pic>
        <p:nvPicPr>
          <p:cNvPr id="10" name="Image 2" descr="preencoded.png"/>
          <p:cNvPicPr>
            <a:picLocks noChangeAspect="1"/>
          </p:cNvPicPr>
          <p:nvPr/>
        </p:nvPicPr>
        <p:blipFill>
          <a:blip r:embed="rId3"/>
          <a:stretch>
            <a:fillRect/>
          </a:stretch>
        </p:blipFill>
        <p:spPr>
          <a:xfrm>
            <a:off x="10256937" y="4382691"/>
            <a:ext cx="340162" cy="425291"/>
          </a:xfrm>
          <a:prstGeom prst="rect">
            <a:avLst/>
          </a:prstGeom>
        </p:spPr>
      </p:pic>
      <p:sp>
        <p:nvSpPr>
          <p:cNvPr id="11" name="Text 6"/>
          <p:cNvSpPr/>
          <p:nvPr/>
        </p:nvSpPr>
        <p:spPr>
          <a:xfrm>
            <a:off x="10908983" y="4340185"/>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Оптимізація витрат</a:t>
            </a:r>
            <a:endParaRPr lang="en-US" sz="2200" dirty="0"/>
          </a:p>
        </p:txBody>
      </p:sp>
      <p:sp>
        <p:nvSpPr>
          <p:cNvPr id="12" name="Text 7"/>
          <p:cNvSpPr/>
          <p:nvPr/>
        </p:nvSpPr>
        <p:spPr>
          <a:xfrm>
            <a:off x="10908983" y="4830604"/>
            <a:ext cx="2927747" cy="725805"/>
          </a:xfrm>
          <a:prstGeom prst="rect">
            <a:avLst/>
          </a:prstGeom>
          <a:noFill/>
        </p:spPr>
        <p:txBody>
          <a:bodyPr wrap="square" lIns="0" tIns="0" rIns="0" bIns="0" rtlCol="0" anchor="t"/>
          <a:lstStyle/>
          <a:p>
            <a:pPr marL="0" indent="0" algn="l">
              <a:lnSpc>
                <a:spcPts val="2850"/>
              </a:lnSpc>
              <a:buNone/>
            </a:pPr>
            <a:r>
              <a:rPr lang="en-US" sz="1750" kern="0" spc="-36" dirty="0">
                <a:solidFill>
                  <a:srgbClr val="E5E0DF"/>
                </a:solidFill>
                <a:latin typeface="Inter" pitchFamily="34" charset="0"/>
                <a:ea typeface="Inter" pitchFamily="34" charset="-122"/>
                <a:cs typeface="Inter" pitchFamily="34" charset="-120"/>
              </a:rPr>
              <a:t>Зменшення дублювання проєктів</a:t>
            </a:r>
            <a:endParaRPr lang="en-US" sz="1750" dirty="0"/>
          </a:p>
        </p:txBody>
      </p:sp>
      <p:sp>
        <p:nvSpPr>
          <p:cNvPr id="13" name="Shape 8"/>
          <p:cNvSpPr/>
          <p:nvPr/>
        </p:nvSpPr>
        <p:spPr>
          <a:xfrm>
            <a:off x="6280190" y="6392704"/>
            <a:ext cx="510302" cy="510302"/>
          </a:xfrm>
          <a:prstGeom prst="roundRect">
            <a:avLst>
              <a:gd name="adj" fmla="val 18669"/>
            </a:avLst>
          </a:prstGeom>
          <a:solidFill>
            <a:srgbClr val="110080"/>
          </a:solidFill>
          <a:ln w="7620">
            <a:solidFill>
              <a:srgbClr val="2A1999"/>
            </a:solidFill>
            <a:prstDash val="solid"/>
          </a:ln>
        </p:spPr>
      </p:sp>
      <p:pic>
        <p:nvPicPr>
          <p:cNvPr id="14" name="Image 3" descr="preencoded.png"/>
          <p:cNvPicPr>
            <a:picLocks noChangeAspect="1"/>
          </p:cNvPicPr>
          <p:nvPr/>
        </p:nvPicPr>
        <p:blipFill>
          <a:blip r:embed="rId4"/>
          <a:stretch>
            <a:fillRect/>
          </a:stretch>
        </p:blipFill>
        <p:spPr>
          <a:xfrm>
            <a:off x="6365260" y="6435209"/>
            <a:ext cx="340162" cy="425291"/>
          </a:xfrm>
          <a:prstGeom prst="rect">
            <a:avLst/>
          </a:prstGeom>
        </p:spPr>
      </p:pic>
      <p:sp>
        <p:nvSpPr>
          <p:cNvPr id="15" name="Text 9"/>
          <p:cNvSpPr/>
          <p:nvPr/>
        </p:nvSpPr>
        <p:spPr>
          <a:xfrm>
            <a:off x="7017306" y="6392704"/>
            <a:ext cx="3220641"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Покращення видимості</a:t>
            </a:r>
            <a:endParaRPr lang="en-US" sz="2200" dirty="0"/>
          </a:p>
        </p:txBody>
      </p:sp>
      <p:sp>
        <p:nvSpPr>
          <p:cNvPr id="16" name="Text 10"/>
          <p:cNvSpPr/>
          <p:nvPr/>
        </p:nvSpPr>
        <p:spPr>
          <a:xfrm>
            <a:off x="7017306" y="6883122"/>
            <a:ext cx="6819305" cy="362903"/>
          </a:xfrm>
          <a:prstGeom prst="rect">
            <a:avLst/>
          </a:prstGeom>
          <a:noFill/>
        </p:spPr>
        <p:txBody>
          <a:bodyPr wrap="none" lIns="0" tIns="0" rIns="0" bIns="0" rtlCol="0" anchor="t"/>
          <a:lstStyle/>
          <a:p>
            <a:pPr marL="0" indent="0" algn="l">
              <a:lnSpc>
                <a:spcPts val="2850"/>
              </a:lnSpc>
              <a:buNone/>
            </a:pPr>
            <a:r>
              <a:rPr lang="en-US" sz="1750" kern="0" spc="-36" dirty="0">
                <a:solidFill>
                  <a:srgbClr val="E5E0DF"/>
                </a:solidFill>
                <a:latin typeface="Inter" pitchFamily="34" charset="0"/>
                <a:ea typeface="Inter" pitchFamily="34" charset="-122"/>
                <a:cs typeface="Inter" pitchFamily="34" charset="-120"/>
              </a:rPr>
              <a:t>Видимість статусу проєктів</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74502" y="610314"/>
            <a:ext cx="7594997" cy="1383030"/>
          </a:xfrm>
          <a:prstGeom prst="rect">
            <a:avLst/>
          </a:prstGeom>
          <a:noFill/>
        </p:spPr>
        <p:txBody>
          <a:bodyPr wrap="square" lIns="0" tIns="0" rIns="0" bIns="0" rtlCol="0" anchor="t"/>
          <a:lstStyle/>
          <a:p>
            <a:pPr marL="0" indent="0" algn="l">
              <a:lnSpc>
                <a:spcPts val="5400"/>
              </a:lnSpc>
              <a:buNone/>
            </a:pPr>
            <a:r>
              <a:rPr lang="en-US" sz="4350" b="1" kern="0" spc="-131" dirty="0">
                <a:solidFill>
                  <a:srgbClr val="FFFFFF"/>
                </a:solidFill>
                <a:latin typeface="Arial" panose="020B0604020202020204" pitchFamily="34" charset="0"/>
                <a:ea typeface="Inter Bold" pitchFamily="34" charset="-122"/>
                <a:cs typeface="Arial" panose="020B0604020202020204" pitchFamily="34" charset="0"/>
              </a:rPr>
              <a:t>Структура DREAM: Компоненти та Зв'язки</a:t>
            </a:r>
            <a:endParaRPr lang="en-US" sz="4350" b="1" kern="0" spc="-131"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4" name="Text 1"/>
          <p:cNvSpPr/>
          <p:nvPr/>
        </p:nvSpPr>
        <p:spPr>
          <a:xfrm>
            <a:off x="774502" y="2186742"/>
            <a:ext cx="7594997" cy="1062276"/>
          </a:xfrm>
          <a:prstGeom prst="rect">
            <a:avLst/>
          </a:prstGeom>
          <a:noFill/>
        </p:spPr>
        <p:txBody>
          <a:bodyPr wrap="square" lIns="0" tIns="0" rIns="0" bIns="0" rtlCol="0" anchor="t"/>
          <a:lstStyle/>
          <a:p>
            <a:pPr marL="0" indent="0" algn="l">
              <a:lnSpc>
                <a:spcPts val="2750"/>
              </a:lnSpc>
              <a:buNone/>
            </a:pPr>
            <a:r>
              <a:rPr lang="en-US" sz="2000" kern="0" spc="-35" dirty="0">
                <a:solidFill>
                  <a:srgbClr val="E5E0DF"/>
                </a:solidFill>
                <a:latin typeface="Arial" panose="020B0604020202020204" pitchFamily="34" charset="0"/>
                <a:ea typeface="Inter" pitchFamily="34" charset="-122"/>
                <a:cs typeface="Arial" panose="020B0604020202020204" pitchFamily="34" charset="0"/>
              </a:rPr>
              <a:t>Портфель DREAM складається з проєктів, програм та підпроєктів. Всі компоненти взаємопов'язані. DREAM має ієрархічну структуру. Вона включає стратегічні цілі, програми та окремі проєкти.</a:t>
            </a:r>
            <a:endParaRPr lang="en-US" sz="2000" kern="0" spc="-35" dirty="0">
              <a:solidFill>
                <a:srgbClr val="E5E0DF"/>
              </a:solidFill>
              <a:latin typeface="Arial" panose="020B0604020202020204" pitchFamily="34" charset="0"/>
              <a:ea typeface="Inter" pitchFamily="34" charset="-122"/>
              <a:cs typeface="Arial" panose="020B0604020202020204" pitchFamily="34" charset="0"/>
            </a:endParaRPr>
          </a:p>
        </p:txBody>
      </p:sp>
      <p:pic>
        <p:nvPicPr>
          <p:cNvPr id="5" name="Image 1" descr="preencoded.png"/>
          <p:cNvPicPr>
            <a:picLocks noChangeAspect="1"/>
          </p:cNvPicPr>
          <p:nvPr/>
        </p:nvPicPr>
        <p:blipFill>
          <a:blip r:embed="rId2"/>
          <a:stretch>
            <a:fillRect/>
          </a:stretch>
        </p:blipFill>
        <p:spPr>
          <a:xfrm>
            <a:off x="774502" y="3636288"/>
            <a:ext cx="1106448" cy="1327666"/>
          </a:xfrm>
          <a:prstGeom prst="rect">
            <a:avLst/>
          </a:prstGeom>
        </p:spPr>
      </p:pic>
      <p:sp>
        <p:nvSpPr>
          <p:cNvPr id="6" name="Text 2"/>
          <p:cNvSpPr/>
          <p:nvPr/>
        </p:nvSpPr>
        <p:spPr>
          <a:xfrm>
            <a:off x="2212777" y="3857506"/>
            <a:ext cx="2766179" cy="345638"/>
          </a:xfrm>
          <a:prstGeom prst="rect">
            <a:avLst/>
          </a:prstGeom>
          <a:noFill/>
        </p:spPr>
        <p:txBody>
          <a:bodyPr wrap="none" lIns="0" tIns="0" rIns="0" bIns="0" rtlCol="0" anchor="t"/>
          <a:lstStyle/>
          <a:p>
            <a:pPr marL="0" indent="0" algn="l">
              <a:lnSpc>
                <a:spcPts val="2700"/>
              </a:lnSpc>
              <a:buNone/>
            </a:pPr>
            <a:r>
              <a:rPr lang="en-US" sz="2150" b="1" kern="0" spc="-65" dirty="0">
                <a:solidFill>
                  <a:srgbClr val="E5E0DF"/>
                </a:solidFill>
                <a:latin typeface="Inter Bold" pitchFamily="34" charset="0"/>
                <a:ea typeface="Inter Bold" pitchFamily="34" charset="-122"/>
                <a:cs typeface="Inter Bold" pitchFamily="34" charset="-120"/>
              </a:rPr>
              <a:t>Стратегічні цілі</a:t>
            </a:r>
            <a:endParaRPr lang="en-US" sz="2150" dirty="0"/>
          </a:p>
        </p:txBody>
      </p:sp>
      <p:pic>
        <p:nvPicPr>
          <p:cNvPr id="7" name="Image 2" descr="preencoded.png"/>
          <p:cNvPicPr>
            <a:picLocks noChangeAspect="1"/>
          </p:cNvPicPr>
          <p:nvPr/>
        </p:nvPicPr>
        <p:blipFill>
          <a:blip r:embed="rId3"/>
          <a:stretch>
            <a:fillRect/>
          </a:stretch>
        </p:blipFill>
        <p:spPr>
          <a:xfrm>
            <a:off x="774502" y="4963954"/>
            <a:ext cx="1106448" cy="1327666"/>
          </a:xfrm>
          <a:prstGeom prst="rect">
            <a:avLst/>
          </a:prstGeom>
        </p:spPr>
      </p:pic>
      <p:sp>
        <p:nvSpPr>
          <p:cNvPr id="8" name="Text 3"/>
          <p:cNvSpPr/>
          <p:nvPr/>
        </p:nvSpPr>
        <p:spPr>
          <a:xfrm>
            <a:off x="2212777" y="5185172"/>
            <a:ext cx="2766179" cy="345638"/>
          </a:xfrm>
          <a:prstGeom prst="rect">
            <a:avLst/>
          </a:prstGeom>
          <a:noFill/>
        </p:spPr>
        <p:txBody>
          <a:bodyPr wrap="none" lIns="0" tIns="0" rIns="0" bIns="0" rtlCol="0" anchor="t"/>
          <a:lstStyle/>
          <a:p>
            <a:pPr marL="0" indent="0" algn="l">
              <a:lnSpc>
                <a:spcPts val="2700"/>
              </a:lnSpc>
              <a:buNone/>
            </a:pPr>
            <a:r>
              <a:rPr lang="en-US" sz="2150" b="1" kern="0" spc="-65" dirty="0">
                <a:solidFill>
                  <a:srgbClr val="E5E0DF"/>
                </a:solidFill>
                <a:latin typeface="Inter Bold" pitchFamily="34" charset="0"/>
                <a:ea typeface="Inter Bold" pitchFamily="34" charset="-122"/>
                <a:cs typeface="Inter Bold" pitchFamily="34" charset="-120"/>
              </a:rPr>
              <a:t>Програми</a:t>
            </a:r>
            <a:endParaRPr lang="en-US" sz="2150" dirty="0"/>
          </a:p>
        </p:txBody>
      </p:sp>
      <p:pic>
        <p:nvPicPr>
          <p:cNvPr id="9" name="Image 3" descr="preencoded.png"/>
          <p:cNvPicPr>
            <a:picLocks noChangeAspect="1"/>
          </p:cNvPicPr>
          <p:nvPr/>
        </p:nvPicPr>
        <p:blipFill>
          <a:blip r:embed="rId4"/>
          <a:stretch>
            <a:fillRect/>
          </a:stretch>
        </p:blipFill>
        <p:spPr>
          <a:xfrm>
            <a:off x="774502" y="6291620"/>
            <a:ext cx="1106448" cy="1327666"/>
          </a:xfrm>
          <a:prstGeom prst="rect">
            <a:avLst/>
          </a:prstGeom>
        </p:spPr>
      </p:pic>
      <p:sp>
        <p:nvSpPr>
          <p:cNvPr id="10" name="Text 4"/>
          <p:cNvSpPr/>
          <p:nvPr/>
        </p:nvSpPr>
        <p:spPr>
          <a:xfrm>
            <a:off x="2212777" y="6512838"/>
            <a:ext cx="2766179" cy="345638"/>
          </a:xfrm>
          <a:prstGeom prst="rect">
            <a:avLst/>
          </a:prstGeom>
          <a:noFill/>
        </p:spPr>
        <p:txBody>
          <a:bodyPr wrap="none" lIns="0" tIns="0" rIns="0" bIns="0" rtlCol="0" anchor="t"/>
          <a:lstStyle/>
          <a:p>
            <a:pPr marL="0" indent="0" algn="l">
              <a:lnSpc>
                <a:spcPts val="2700"/>
              </a:lnSpc>
              <a:buNone/>
            </a:pPr>
            <a:r>
              <a:rPr lang="en-US" sz="2150" b="1" kern="0" spc="-65" dirty="0">
                <a:solidFill>
                  <a:srgbClr val="E5E0DF"/>
                </a:solidFill>
                <a:latin typeface="Inter Bold" pitchFamily="34" charset="0"/>
                <a:ea typeface="Inter Bold" pitchFamily="34" charset="-122"/>
                <a:cs typeface="Inter Bold" pitchFamily="34" charset="-120"/>
              </a:rPr>
              <a:t>Проєкти</a:t>
            </a:r>
            <a:endParaRPr lang="en-US" sz="21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62263"/>
            <a:ext cx="7381756" cy="708779"/>
          </a:xfrm>
          <a:prstGeom prst="rect">
            <a:avLst/>
          </a:prstGeom>
          <a:noFill/>
        </p:spPr>
        <p:txBody>
          <a:bodyPr wrap="non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Процес Управління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4" name="Text 1"/>
          <p:cNvSpPr/>
          <p:nvPr/>
        </p:nvSpPr>
        <p:spPr>
          <a:xfrm>
            <a:off x="793790" y="2011204"/>
            <a:ext cx="7556421" cy="1088708"/>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Управління DREAM включає кілька етапів. Це планування, виконання, контроль та завершення. На кожному етапі здійснюється моніторинг. Також, важливим є управління ризиками.</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sp>
        <p:nvSpPr>
          <p:cNvPr id="5" name="Shape 2"/>
          <p:cNvSpPr/>
          <p:nvPr/>
        </p:nvSpPr>
        <p:spPr>
          <a:xfrm>
            <a:off x="1048941" y="3355062"/>
            <a:ext cx="30480" cy="3912275"/>
          </a:xfrm>
          <a:prstGeom prst="roundRect">
            <a:avLst>
              <a:gd name="adj" fmla="val 312558"/>
            </a:avLst>
          </a:prstGeom>
          <a:solidFill>
            <a:srgbClr val="2A1999"/>
          </a:solidFill>
        </p:spPr>
      </p:sp>
      <p:sp>
        <p:nvSpPr>
          <p:cNvPr id="6" name="Shape 3"/>
          <p:cNvSpPr/>
          <p:nvPr/>
        </p:nvSpPr>
        <p:spPr>
          <a:xfrm>
            <a:off x="1273612" y="3850124"/>
            <a:ext cx="680442" cy="30480"/>
          </a:xfrm>
          <a:prstGeom prst="roundRect">
            <a:avLst>
              <a:gd name="adj" fmla="val 312558"/>
            </a:avLst>
          </a:prstGeom>
          <a:solidFill>
            <a:srgbClr val="2A1999"/>
          </a:solidFill>
        </p:spPr>
      </p:sp>
      <p:sp>
        <p:nvSpPr>
          <p:cNvPr id="7" name="Shape 4"/>
          <p:cNvSpPr/>
          <p:nvPr/>
        </p:nvSpPr>
        <p:spPr>
          <a:xfrm>
            <a:off x="793790" y="3610213"/>
            <a:ext cx="510302" cy="510302"/>
          </a:xfrm>
          <a:prstGeom prst="roundRect">
            <a:avLst>
              <a:gd name="adj" fmla="val 18669"/>
            </a:avLst>
          </a:prstGeom>
          <a:solidFill>
            <a:srgbClr val="110080"/>
          </a:solidFill>
          <a:ln w="7620">
            <a:solidFill>
              <a:srgbClr val="2A1999"/>
            </a:solidFill>
            <a:prstDash val="solid"/>
          </a:ln>
        </p:spPr>
      </p:sp>
      <p:sp>
        <p:nvSpPr>
          <p:cNvPr id="8" name="Text 5"/>
          <p:cNvSpPr/>
          <p:nvPr/>
        </p:nvSpPr>
        <p:spPr>
          <a:xfrm>
            <a:off x="878860" y="3652718"/>
            <a:ext cx="340162" cy="425291"/>
          </a:xfrm>
          <a:prstGeom prst="rect">
            <a:avLst/>
          </a:prstGeom>
          <a:noFill/>
        </p:spPr>
        <p:txBody>
          <a:bodyPr wrap="none" lIns="0" tIns="0" rIns="0" bIns="0" rtlCol="0" anchor="t"/>
          <a:lstStyle/>
          <a:p>
            <a:pPr marL="0" indent="0" algn="ctr">
              <a:lnSpc>
                <a:spcPts val="2650"/>
              </a:lnSpc>
              <a:buNone/>
            </a:pPr>
            <a:r>
              <a:rPr lang="en-US" sz="2650" b="1" kern="0" spc="-80" dirty="0">
                <a:solidFill>
                  <a:srgbClr val="E5E0DF"/>
                </a:solidFill>
                <a:latin typeface="Inter Bold" pitchFamily="34" charset="0"/>
                <a:ea typeface="Inter Bold" pitchFamily="34" charset="-122"/>
                <a:cs typeface="Inter Bold" pitchFamily="34" charset="-120"/>
              </a:rPr>
              <a:t>1</a:t>
            </a:r>
            <a:endParaRPr lang="en-US" sz="2650" dirty="0"/>
          </a:p>
        </p:txBody>
      </p:sp>
      <p:sp>
        <p:nvSpPr>
          <p:cNvPr id="9" name="Text 6"/>
          <p:cNvSpPr/>
          <p:nvPr/>
        </p:nvSpPr>
        <p:spPr>
          <a:xfrm>
            <a:off x="2183011" y="3581876"/>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Планування</a:t>
            </a:r>
            <a:endParaRPr lang="en-US" sz="2200" dirty="0"/>
          </a:p>
        </p:txBody>
      </p:sp>
      <p:sp>
        <p:nvSpPr>
          <p:cNvPr id="10" name="Shape 7"/>
          <p:cNvSpPr/>
          <p:nvPr/>
        </p:nvSpPr>
        <p:spPr>
          <a:xfrm>
            <a:off x="1273612" y="4884896"/>
            <a:ext cx="680442" cy="30480"/>
          </a:xfrm>
          <a:prstGeom prst="roundRect">
            <a:avLst>
              <a:gd name="adj" fmla="val 312558"/>
            </a:avLst>
          </a:prstGeom>
          <a:solidFill>
            <a:srgbClr val="2A1999"/>
          </a:solidFill>
        </p:spPr>
      </p:sp>
      <p:sp>
        <p:nvSpPr>
          <p:cNvPr id="11" name="Shape 8"/>
          <p:cNvSpPr/>
          <p:nvPr/>
        </p:nvSpPr>
        <p:spPr>
          <a:xfrm>
            <a:off x="793790" y="4644985"/>
            <a:ext cx="510302" cy="510302"/>
          </a:xfrm>
          <a:prstGeom prst="roundRect">
            <a:avLst>
              <a:gd name="adj" fmla="val 18669"/>
            </a:avLst>
          </a:prstGeom>
          <a:solidFill>
            <a:srgbClr val="110080"/>
          </a:solidFill>
          <a:ln w="7620">
            <a:solidFill>
              <a:srgbClr val="2A1999"/>
            </a:solidFill>
            <a:prstDash val="solid"/>
          </a:ln>
        </p:spPr>
      </p:sp>
      <p:sp>
        <p:nvSpPr>
          <p:cNvPr id="12" name="Text 9"/>
          <p:cNvSpPr/>
          <p:nvPr/>
        </p:nvSpPr>
        <p:spPr>
          <a:xfrm>
            <a:off x="878860" y="4687491"/>
            <a:ext cx="340162" cy="425291"/>
          </a:xfrm>
          <a:prstGeom prst="rect">
            <a:avLst/>
          </a:prstGeom>
          <a:noFill/>
        </p:spPr>
        <p:txBody>
          <a:bodyPr wrap="none" lIns="0" tIns="0" rIns="0" bIns="0" rtlCol="0" anchor="t"/>
          <a:lstStyle/>
          <a:p>
            <a:pPr marL="0" indent="0" algn="ctr">
              <a:lnSpc>
                <a:spcPts val="2650"/>
              </a:lnSpc>
              <a:buNone/>
            </a:pPr>
            <a:r>
              <a:rPr lang="en-US" sz="2650" b="1" kern="0" spc="-80" dirty="0">
                <a:solidFill>
                  <a:srgbClr val="E5E0DF"/>
                </a:solidFill>
                <a:latin typeface="Inter Bold" pitchFamily="34" charset="0"/>
                <a:ea typeface="Inter Bold" pitchFamily="34" charset="-122"/>
                <a:cs typeface="Inter Bold" pitchFamily="34" charset="-120"/>
              </a:rPr>
              <a:t>2</a:t>
            </a:r>
            <a:endParaRPr lang="en-US" sz="2650" dirty="0"/>
          </a:p>
        </p:txBody>
      </p:sp>
      <p:sp>
        <p:nvSpPr>
          <p:cNvPr id="13" name="Text 10"/>
          <p:cNvSpPr/>
          <p:nvPr/>
        </p:nvSpPr>
        <p:spPr>
          <a:xfrm>
            <a:off x="2183011" y="4616648"/>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Виконання</a:t>
            </a:r>
            <a:endParaRPr lang="en-US" sz="2200" dirty="0"/>
          </a:p>
        </p:txBody>
      </p:sp>
      <p:sp>
        <p:nvSpPr>
          <p:cNvPr id="14" name="Shape 11"/>
          <p:cNvSpPr/>
          <p:nvPr/>
        </p:nvSpPr>
        <p:spPr>
          <a:xfrm>
            <a:off x="1273612" y="5919668"/>
            <a:ext cx="680442" cy="30480"/>
          </a:xfrm>
          <a:prstGeom prst="roundRect">
            <a:avLst>
              <a:gd name="adj" fmla="val 312558"/>
            </a:avLst>
          </a:prstGeom>
          <a:solidFill>
            <a:srgbClr val="2A1999"/>
          </a:solidFill>
        </p:spPr>
      </p:sp>
      <p:sp>
        <p:nvSpPr>
          <p:cNvPr id="15" name="Shape 12"/>
          <p:cNvSpPr/>
          <p:nvPr/>
        </p:nvSpPr>
        <p:spPr>
          <a:xfrm>
            <a:off x="793790" y="5679758"/>
            <a:ext cx="510302" cy="510302"/>
          </a:xfrm>
          <a:prstGeom prst="roundRect">
            <a:avLst>
              <a:gd name="adj" fmla="val 18669"/>
            </a:avLst>
          </a:prstGeom>
          <a:solidFill>
            <a:srgbClr val="110080"/>
          </a:solidFill>
          <a:ln w="7620">
            <a:solidFill>
              <a:srgbClr val="2A1999"/>
            </a:solidFill>
            <a:prstDash val="solid"/>
          </a:ln>
        </p:spPr>
      </p:sp>
      <p:sp>
        <p:nvSpPr>
          <p:cNvPr id="16" name="Text 13"/>
          <p:cNvSpPr/>
          <p:nvPr/>
        </p:nvSpPr>
        <p:spPr>
          <a:xfrm>
            <a:off x="878860" y="5722263"/>
            <a:ext cx="340162" cy="425291"/>
          </a:xfrm>
          <a:prstGeom prst="rect">
            <a:avLst/>
          </a:prstGeom>
          <a:noFill/>
        </p:spPr>
        <p:txBody>
          <a:bodyPr wrap="none" lIns="0" tIns="0" rIns="0" bIns="0" rtlCol="0" anchor="t"/>
          <a:lstStyle/>
          <a:p>
            <a:pPr marL="0" indent="0" algn="ctr">
              <a:lnSpc>
                <a:spcPts val="2650"/>
              </a:lnSpc>
              <a:buNone/>
            </a:pPr>
            <a:r>
              <a:rPr lang="en-US" sz="2650" b="1" kern="0" spc="-80" dirty="0">
                <a:solidFill>
                  <a:srgbClr val="E5E0DF"/>
                </a:solidFill>
                <a:latin typeface="Inter Bold" pitchFamily="34" charset="0"/>
                <a:ea typeface="Inter Bold" pitchFamily="34" charset="-122"/>
                <a:cs typeface="Inter Bold" pitchFamily="34" charset="-120"/>
              </a:rPr>
              <a:t>3</a:t>
            </a:r>
            <a:endParaRPr lang="en-US" sz="2650" dirty="0"/>
          </a:p>
        </p:txBody>
      </p:sp>
      <p:sp>
        <p:nvSpPr>
          <p:cNvPr id="17" name="Text 14"/>
          <p:cNvSpPr/>
          <p:nvPr/>
        </p:nvSpPr>
        <p:spPr>
          <a:xfrm>
            <a:off x="2183011" y="5651421"/>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Контроль</a:t>
            </a:r>
            <a:endParaRPr lang="en-US" sz="2200" dirty="0"/>
          </a:p>
        </p:txBody>
      </p:sp>
      <p:sp>
        <p:nvSpPr>
          <p:cNvPr id="18" name="Shape 15"/>
          <p:cNvSpPr/>
          <p:nvPr/>
        </p:nvSpPr>
        <p:spPr>
          <a:xfrm>
            <a:off x="1273612" y="6954441"/>
            <a:ext cx="680442" cy="30480"/>
          </a:xfrm>
          <a:prstGeom prst="roundRect">
            <a:avLst>
              <a:gd name="adj" fmla="val 312558"/>
            </a:avLst>
          </a:prstGeom>
          <a:solidFill>
            <a:srgbClr val="2A1999"/>
          </a:solidFill>
        </p:spPr>
      </p:sp>
      <p:sp>
        <p:nvSpPr>
          <p:cNvPr id="19" name="Shape 16"/>
          <p:cNvSpPr/>
          <p:nvPr/>
        </p:nvSpPr>
        <p:spPr>
          <a:xfrm>
            <a:off x="793790" y="6714530"/>
            <a:ext cx="510302" cy="510302"/>
          </a:xfrm>
          <a:prstGeom prst="roundRect">
            <a:avLst>
              <a:gd name="adj" fmla="val 18669"/>
            </a:avLst>
          </a:prstGeom>
          <a:solidFill>
            <a:srgbClr val="110080"/>
          </a:solidFill>
          <a:ln w="7620">
            <a:solidFill>
              <a:srgbClr val="2A1999"/>
            </a:solidFill>
            <a:prstDash val="solid"/>
          </a:ln>
        </p:spPr>
      </p:sp>
      <p:sp>
        <p:nvSpPr>
          <p:cNvPr id="20" name="Text 17"/>
          <p:cNvSpPr/>
          <p:nvPr/>
        </p:nvSpPr>
        <p:spPr>
          <a:xfrm>
            <a:off x="878860" y="6757035"/>
            <a:ext cx="340162" cy="425291"/>
          </a:xfrm>
          <a:prstGeom prst="rect">
            <a:avLst/>
          </a:prstGeom>
          <a:noFill/>
        </p:spPr>
        <p:txBody>
          <a:bodyPr wrap="none" lIns="0" tIns="0" rIns="0" bIns="0" rtlCol="0" anchor="t"/>
          <a:lstStyle/>
          <a:p>
            <a:pPr marL="0" indent="0" algn="ctr">
              <a:lnSpc>
                <a:spcPts val="2650"/>
              </a:lnSpc>
              <a:buNone/>
            </a:pPr>
            <a:r>
              <a:rPr lang="en-US" sz="2650" b="1" kern="0" spc="-80" dirty="0">
                <a:solidFill>
                  <a:srgbClr val="E5E0DF"/>
                </a:solidFill>
                <a:latin typeface="Inter Bold" pitchFamily="34" charset="0"/>
                <a:ea typeface="Inter Bold" pitchFamily="34" charset="-122"/>
                <a:cs typeface="Inter Bold" pitchFamily="34" charset="-120"/>
              </a:rPr>
              <a:t>4</a:t>
            </a:r>
            <a:endParaRPr lang="en-US" sz="2650" dirty="0"/>
          </a:p>
        </p:txBody>
      </p:sp>
      <p:sp>
        <p:nvSpPr>
          <p:cNvPr id="21" name="Text 18"/>
          <p:cNvSpPr/>
          <p:nvPr/>
        </p:nvSpPr>
        <p:spPr>
          <a:xfrm>
            <a:off x="2183011" y="6686193"/>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Завершення</a:t>
            </a:r>
            <a:endParaRPr lang="en-US" sz="2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74508"/>
            <a:ext cx="9472732" cy="708779"/>
          </a:xfrm>
          <a:prstGeom prst="rect">
            <a:avLst/>
          </a:prstGeom>
          <a:noFill/>
        </p:spPr>
        <p:txBody>
          <a:bodyPr wrap="non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Інструменти для Реалізації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3" name="Text 1"/>
          <p:cNvSpPr/>
          <p:nvPr/>
        </p:nvSpPr>
        <p:spPr>
          <a:xfrm>
            <a:off x="793790" y="2936915"/>
            <a:ext cx="13042821" cy="725805"/>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Для реалізації DREAM доступні різні інструменти. Це MS Project, Jira, Asana. Вибір залежить від потреб організації. Інструменти допомагають візуалізувати проєкти.</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pic>
        <p:nvPicPr>
          <p:cNvPr id="4" name="Image 0" descr="preencoded.png"/>
          <p:cNvPicPr>
            <a:picLocks noChangeAspect="1"/>
          </p:cNvPicPr>
          <p:nvPr/>
        </p:nvPicPr>
        <p:blipFill>
          <a:blip r:embed="rId1"/>
          <a:stretch>
            <a:fillRect/>
          </a:stretch>
        </p:blipFill>
        <p:spPr>
          <a:xfrm>
            <a:off x="2978348" y="3917871"/>
            <a:ext cx="2152055" cy="807958"/>
          </a:xfrm>
          <a:prstGeom prst="rect">
            <a:avLst/>
          </a:prstGeom>
        </p:spPr>
      </p:pic>
      <p:sp>
        <p:nvSpPr>
          <p:cNvPr id="5" name="Text 2"/>
          <p:cNvSpPr/>
          <p:nvPr/>
        </p:nvSpPr>
        <p:spPr>
          <a:xfrm>
            <a:off x="3894892" y="4209693"/>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1</a:t>
            </a:r>
            <a:endParaRPr lang="en-US" sz="2500" dirty="0"/>
          </a:p>
        </p:txBody>
      </p:sp>
      <p:sp>
        <p:nvSpPr>
          <p:cNvPr id="6" name="Text 3"/>
          <p:cNvSpPr/>
          <p:nvPr/>
        </p:nvSpPr>
        <p:spPr>
          <a:xfrm>
            <a:off x="5357217" y="4144685"/>
            <a:ext cx="1413629"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MS Project</a:t>
            </a:r>
            <a:endParaRPr lang="en-US" sz="2200" dirty="0"/>
          </a:p>
        </p:txBody>
      </p:sp>
      <p:sp>
        <p:nvSpPr>
          <p:cNvPr id="7" name="Shape 4"/>
          <p:cNvSpPr/>
          <p:nvPr/>
        </p:nvSpPr>
        <p:spPr>
          <a:xfrm>
            <a:off x="5187077" y="4738926"/>
            <a:ext cx="8592860" cy="15240"/>
          </a:xfrm>
          <a:prstGeom prst="roundRect">
            <a:avLst>
              <a:gd name="adj" fmla="val 625116"/>
            </a:avLst>
          </a:prstGeom>
          <a:solidFill>
            <a:srgbClr val="2A1999"/>
          </a:solidFill>
        </p:spPr>
      </p:sp>
      <p:pic>
        <p:nvPicPr>
          <p:cNvPr id="8" name="Image 1" descr="preencoded.png"/>
          <p:cNvPicPr>
            <a:picLocks noChangeAspect="1"/>
          </p:cNvPicPr>
          <p:nvPr/>
        </p:nvPicPr>
        <p:blipFill>
          <a:blip r:embed="rId2"/>
          <a:stretch>
            <a:fillRect/>
          </a:stretch>
        </p:blipFill>
        <p:spPr>
          <a:xfrm>
            <a:off x="1902381" y="4782503"/>
            <a:ext cx="4304109" cy="807958"/>
          </a:xfrm>
          <a:prstGeom prst="rect">
            <a:avLst/>
          </a:prstGeom>
        </p:spPr>
      </p:pic>
      <p:sp>
        <p:nvSpPr>
          <p:cNvPr id="9" name="Text 5"/>
          <p:cNvSpPr/>
          <p:nvPr/>
        </p:nvSpPr>
        <p:spPr>
          <a:xfrm>
            <a:off x="3894892" y="4987171"/>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2</a:t>
            </a:r>
            <a:endParaRPr lang="en-US" sz="2500" dirty="0"/>
          </a:p>
        </p:txBody>
      </p:sp>
      <p:sp>
        <p:nvSpPr>
          <p:cNvPr id="10" name="Text 6"/>
          <p:cNvSpPr/>
          <p:nvPr/>
        </p:nvSpPr>
        <p:spPr>
          <a:xfrm>
            <a:off x="6433304" y="5009317"/>
            <a:ext cx="48446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Jira</a:t>
            </a:r>
            <a:endParaRPr lang="en-US" sz="2200" dirty="0"/>
          </a:p>
        </p:txBody>
      </p:sp>
      <p:sp>
        <p:nvSpPr>
          <p:cNvPr id="11" name="Shape 7"/>
          <p:cNvSpPr/>
          <p:nvPr/>
        </p:nvSpPr>
        <p:spPr>
          <a:xfrm>
            <a:off x="6263164" y="5603558"/>
            <a:ext cx="7516773" cy="15240"/>
          </a:xfrm>
          <a:prstGeom prst="roundRect">
            <a:avLst>
              <a:gd name="adj" fmla="val 625116"/>
            </a:avLst>
          </a:prstGeom>
          <a:solidFill>
            <a:srgbClr val="2A1999"/>
          </a:solidFill>
        </p:spPr>
      </p:sp>
      <p:pic>
        <p:nvPicPr>
          <p:cNvPr id="12" name="Image 2" descr="preencoded.png"/>
          <p:cNvPicPr>
            <a:picLocks noChangeAspect="1"/>
          </p:cNvPicPr>
          <p:nvPr/>
        </p:nvPicPr>
        <p:blipFill>
          <a:blip r:embed="rId3"/>
          <a:stretch>
            <a:fillRect/>
          </a:stretch>
        </p:blipFill>
        <p:spPr>
          <a:xfrm>
            <a:off x="826294" y="5647134"/>
            <a:ext cx="6456164" cy="807958"/>
          </a:xfrm>
          <a:prstGeom prst="rect">
            <a:avLst/>
          </a:prstGeom>
        </p:spPr>
      </p:pic>
      <p:sp>
        <p:nvSpPr>
          <p:cNvPr id="13" name="Text 8"/>
          <p:cNvSpPr/>
          <p:nvPr/>
        </p:nvSpPr>
        <p:spPr>
          <a:xfrm>
            <a:off x="3894773" y="5851803"/>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3</a:t>
            </a:r>
            <a:endParaRPr lang="en-US" sz="2500" dirty="0"/>
          </a:p>
        </p:txBody>
      </p:sp>
      <p:sp>
        <p:nvSpPr>
          <p:cNvPr id="14" name="Text 9"/>
          <p:cNvSpPr/>
          <p:nvPr/>
        </p:nvSpPr>
        <p:spPr>
          <a:xfrm>
            <a:off x="7509272" y="5873948"/>
            <a:ext cx="830104"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Asana</a:t>
            </a: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174200"/>
            <a:ext cx="10117455" cy="708779"/>
          </a:xfrm>
          <a:prstGeom prst="rect">
            <a:avLst/>
          </a:prstGeom>
          <a:noFill/>
        </p:spPr>
        <p:txBody>
          <a:bodyPr wrap="non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Успішні Кейси впровадження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3" name="Text 1"/>
          <p:cNvSpPr/>
          <p:nvPr/>
        </p:nvSpPr>
        <p:spPr>
          <a:xfrm>
            <a:off x="793790" y="3336608"/>
            <a:ext cx="13042821" cy="725805"/>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DREAM успішно впроваджено в різних організаціях. Це державні установи та IT-компанії. Аналіз кейсів показує фактори успіху. Важливо враховувати типові виклики.</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sp>
        <p:nvSpPr>
          <p:cNvPr id="4" name="Text 2"/>
          <p:cNvSpPr/>
          <p:nvPr/>
        </p:nvSpPr>
        <p:spPr>
          <a:xfrm>
            <a:off x="793790" y="4544378"/>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FFFFFF"/>
                </a:solidFill>
                <a:latin typeface="Inter Bold" pitchFamily="34" charset="0"/>
                <a:ea typeface="Inter Bold" pitchFamily="34" charset="-122"/>
                <a:cs typeface="Inter Bold" pitchFamily="34" charset="-120"/>
              </a:rPr>
              <a:t>Приклад 1</a:t>
            </a:r>
            <a:endParaRPr lang="en-US" sz="2200" dirty="0"/>
          </a:p>
        </p:txBody>
      </p:sp>
      <p:sp>
        <p:nvSpPr>
          <p:cNvPr id="5" name="Text 3"/>
          <p:cNvSpPr/>
          <p:nvPr/>
        </p:nvSpPr>
        <p:spPr>
          <a:xfrm>
            <a:off x="793790" y="5125522"/>
            <a:ext cx="6244709" cy="725805"/>
          </a:xfrm>
          <a:prstGeom prst="rect">
            <a:avLst/>
          </a:prstGeom>
          <a:noFill/>
        </p:spPr>
        <p:txBody>
          <a:bodyPr wrap="square" lIns="0" tIns="0" rIns="0" bIns="0" rtlCol="0" anchor="t"/>
          <a:lstStyle/>
          <a:p>
            <a:pPr marL="0" indent="0" algn="l">
              <a:lnSpc>
                <a:spcPts val="2850"/>
              </a:lnSpc>
              <a:buNone/>
            </a:pPr>
            <a:r>
              <a:rPr lang="en-US" sz="1750" kern="0" spc="-36" dirty="0">
                <a:solidFill>
                  <a:srgbClr val="E5E0DF"/>
                </a:solidFill>
                <a:latin typeface="Inter" pitchFamily="34" charset="0"/>
                <a:ea typeface="Inter" pitchFamily="34" charset="-122"/>
                <a:cs typeface="Inter" pitchFamily="34" charset="-120"/>
              </a:rPr>
              <a:t>Державна установа: Оптимізація інфраструктурних проєктів.</a:t>
            </a:r>
            <a:endParaRPr lang="en-US" sz="1750" dirty="0"/>
          </a:p>
        </p:txBody>
      </p:sp>
      <p:sp>
        <p:nvSpPr>
          <p:cNvPr id="6" name="Text 4"/>
          <p:cNvSpPr/>
          <p:nvPr/>
        </p:nvSpPr>
        <p:spPr>
          <a:xfrm>
            <a:off x="7599521" y="4544378"/>
            <a:ext cx="2835235"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FFFFFF"/>
                </a:solidFill>
                <a:latin typeface="Inter Bold" pitchFamily="34" charset="0"/>
                <a:ea typeface="Inter Bold" pitchFamily="34" charset="-122"/>
                <a:cs typeface="Inter Bold" pitchFamily="34" charset="-120"/>
              </a:rPr>
              <a:t>Приклад 2</a:t>
            </a:r>
            <a:endParaRPr lang="en-US" sz="2200" dirty="0"/>
          </a:p>
        </p:txBody>
      </p:sp>
      <p:sp>
        <p:nvSpPr>
          <p:cNvPr id="7" name="Text 5"/>
          <p:cNvSpPr/>
          <p:nvPr/>
        </p:nvSpPr>
        <p:spPr>
          <a:xfrm>
            <a:off x="7599521" y="5125522"/>
            <a:ext cx="6244709" cy="362903"/>
          </a:xfrm>
          <a:prstGeom prst="rect">
            <a:avLst/>
          </a:prstGeom>
          <a:noFill/>
        </p:spPr>
        <p:txBody>
          <a:bodyPr wrap="none" lIns="0" tIns="0" rIns="0" bIns="0" rtlCol="0" anchor="t"/>
          <a:lstStyle/>
          <a:p>
            <a:pPr marL="0" indent="0" algn="l">
              <a:lnSpc>
                <a:spcPts val="2850"/>
              </a:lnSpc>
              <a:buNone/>
            </a:pPr>
            <a:r>
              <a:rPr lang="en-US" sz="1750" kern="0" spc="-36" dirty="0">
                <a:solidFill>
                  <a:srgbClr val="E5E0DF"/>
                </a:solidFill>
                <a:latin typeface="Inter" pitchFamily="34" charset="0"/>
                <a:ea typeface="Inter" pitchFamily="34" charset="-122"/>
                <a:cs typeface="Inter" pitchFamily="34" charset="-120"/>
              </a:rPr>
              <a:t>IT-компанія: Управління розробкою ПЗ.</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717834"/>
            <a:ext cx="8835509" cy="708779"/>
          </a:xfrm>
          <a:prstGeom prst="rect">
            <a:avLst/>
          </a:prstGeom>
          <a:noFill/>
        </p:spPr>
        <p:txBody>
          <a:bodyPr wrap="non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Кроки до Впровадження DREAM</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3" name="Text 1"/>
          <p:cNvSpPr/>
          <p:nvPr/>
        </p:nvSpPr>
        <p:spPr>
          <a:xfrm>
            <a:off x="793790" y="2880241"/>
            <a:ext cx="13042821" cy="725805"/>
          </a:xfrm>
          <a:prstGeom prst="rect">
            <a:avLst/>
          </a:prstGeom>
          <a:noFill/>
        </p:spPr>
        <p:txBody>
          <a:bodyPr wrap="square" lIns="0" tIns="0" rIns="0" bIns="0" rtlCol="0" anchor="t"/>
          <a:lstStyle/>
          <a:p>
            <a:pPr marL="0" indent="0" algn="l">
              <a:lnSpc>
                <a:spcPts val="2850"/>
              </a:lnSpc>
              <a:buNone/>
            </a:pPr>
            <a:r>
              <a:rPr lang="en-US" sz="2000" kern="0" spc="-36" dirty="0">
                <a:solidFill>
                  <a:srgbClr val="E5E0DF"/>
                </a:solidFill>
                <a:latin typeface="Arial" panose="020B0604020202020204" pitchFamily="34" charset="0"/>
                <a:ea typeface="Inter" pitchFamily="34" charset="-122"/>
                <a:cs typeface="Arial" panose="020B0604020202020204" pitchFamily="34" charset="0"/>
              </a:rPr>
              <a:t>Впровадження DREAM потребує кількох кроків. Почніть з оцінки поточного стану. Розробіть стратегію впровадження. Виберіть інструменти та навчіть персонал.</a:t>
            </a:r>
            <a:endParaRPr lang="en-US" sz="2000" kern="0" spc="-36" dirty="0">
              <a:solidFill>
                <a:srgbClr val="E5E0DF"/>
              </a:solidFill>
              <a:latin typeface="Arial" panose="020B0604020202020204" pitchFamily="34" charset="0"/>
              <a:ea typeface="Inter" pitchFamily="34" charset="-122"/>
              <a:cs typeface="Arial" panose="020B0604020202020204" pitchFamily="34" charset="0"/>
            </a:endParaRPr>
          </a:p>
        </p:txBody>
      </p:sp>
      <p:sp>
        <p:nvSpPr>
          <p:cNvPr id="4" name="Shape 2"/>
          <p:cNvSpPr/>
          <p:nvPr/>
        </p:nvSpPr>
        <p:spPr>
          <a:xfrm>
            <a:off x="793790" y="3861197"/>
            <a:ext cx="2173724" cy="807958"/>
          </a:xfrm>
          <a:prstGeom prst="roundRect">
            <a:avLst>
              <a:gd name="adj" fmla="val 11791"/>
            </a:avLst>
          </a:prstGeom>
          <a:solidFill>
            <a:srgbClr val="110080"/>
          </a:solidFill>
          <a:ln w="7620">
            <a:solidFill>
              <a:srgbClr val="2A1999"/>
            </a:solidFill>
            <a:prstDash val="solid"/>
          </a:ln>
        </p:spPr>
      </p:sp>
      <p:sp>
        <p:nvSpPr>
          <p:cNvPr id="5" name="Text 3"/>
          <p:cNvSpPr/>
          <p:nvPr/>
        </p:nvSpPr>
        <p:spPr>
          <a:xfrm>
            <a:off x="1721167" y="4065865"/>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1</a:t>
            </a:r>
            <a:endParaRPr lang="en-US" sz="2500" dirty="0"/>
          </a:p>
        </p:txBody>
      </p:sp>
      <p:sp>
        <p:nvSpPr>
          <p:cNvPr id="6" name="Text 4"/>
          <p:cNvSpPr/>
          <p:nvPr/>
        </p:nvSpPr>
        <p:spPr>
          <a:xfrm>
            <a:off x="3194328" y="4088011"/>
            <a:ext cx="935712"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Оцінка</a:t>
            </a:r>
            <a:endParaRPr lang="en-US" sz="2200" dirty="0"/>
          </a:p>
        </p:txBody>
      </p:sp>
      <p:sp>
        <p:nvSpPr>
          <p:cNvPr id="7" name="Shape 5"/>
          <p:cNvSpPr/>
          <p:nvPr/>
        </p:nvSpPr>
        <p:spPr>
          <a:xfrm>
            <a:off x="3080861" y="4653915"/>
            <a:ext cx="10642402" cy="15240"/>
          </a:xfrm>
          <a:prstGeom prst="roundRect">
            <a:avLst>
              <a:gd name="adj" fmla="val 625116"/>
            </a:avLst>
          </a:prstGeom>
          <a:solidFill>
            <a:srgbClr val="2A1999"/>
          </a:solidFill>
        </p:spPr>
      </p:sp>
      <p:sp>
        <p:nvSpPr>
          <p:cNvPr id="8" name="Shape 6"/>
          <p:cNvSpPr/>
          <p:nvPr/>
        </p:nvSpPr>
        <p:spPr>
          <a:xfrm>
            <a:off x="793790" y="4782503"/>
            <a:ext cx="4347567" cy="807958"/>
          </a:xfrm>
          <a:prstGeom prst="roundRect">
            <a:avLst>
              <a:gd name="adj" fmla="val 11791"/>
            </a:avLst>
          </a:prstGeom>
          <a:solidFill>
            <a:srgbClr val="110080"/>
          </a:solidFill>
          <a:ln w="7620">
            <a:solidFill>
              <a:srgbClr val="2A1999"/>
            </a:solidFill>
            <a:prstDash val="solid"/>
          </a:ln>
        </p:spPr>
      </p:sp>
      <p:sp>
        <p:nvSpPr>
          <p:cNvPr id="9" name="Text 7"/>
          <p:cNvSpPr/>
          <p:nvPr/>
        </p:nvSpPr>
        <p:spPr>
          <a:xfrm>
            <a:off x="2808089" y="4987171"/>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2</a:t>
            </a:r>
            <a:endParaRPr lang="en-US" sz="2500" dirty="0"/>
          </a:p>
        </p:txBody>
      </p:sp>
      <p:sp>
        <p:nvSpPr>
          <p:cNvPr id="10" name="Text 8"/>
          <p:cNvSpPr/>
          <p:nvPr/>
        </p:nvSpPr>
        <p:spPr>
          <a:xfrm>
            <a:off x="5368171" y="5009317"/>
            <a:ext cx="1302187"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Стратегія</a:t>
            </a:r>
            <a:endParaRPr lang="en-US" sz="2200" dirty="0"/>
          </a:p>
        </p:txBody>
      </p:sp>
      <p:sp>
        <p:nvSpPr>
          <p:cNvPr id="11" name="Shape 9"/>
          <p:cNvSpPr/>
          <p:nvPr/>
        </p:nvSpPr>
        <p:spPr>
          <a:xfrm>
            <a:off x="5254704" y="5575221"/>
            <a:ext cx="8468558" cy="15240"/>
          </a:xfrm>
          <a:prstGeom prst="roundRect">
            <a:avLst>
              <a:gd name="adj" fmla="val 625116"/>
            </a:avLst>
          </a:prstGeom>
          <a:solidFill>
            <a:srgbClr val="2A1999"/>
          </a:solidFill>
        </p:spPr>
      </p:sp>
      <p:sp>
        <p:nvSpPr>
          <p:cNvPr id="12" name="Shape 10"/>
          <p:cNvSpPr/>
          <p:nvPr/>
        </p:nvSpPr>
        <p:spPr>
          <a:xfrm>
            <a:off x="793790" y="5703808"/>
            <a:ext cx="6521410" cy="807958"/>
          </a:xfrm>
          <a:prstGeom prst="roundRect">
            <a:avLst>
              <a:gd name="adj" fmla="val 11791"/>
            </a:avLst>
          </a:prstGeom>
          <a:solidFill>
            <a:srgbClr val="110080"/>
          </a:solidFill>
          <a:ln w="7620">
            <a:solidFill>
              <a:srgbClr val="2A1999"/>
            </a:solidFill>
            <a:prstDash val="solid"/>
          </a:ln>
        </p:spPr>
      </p:sp>
      <p:sp>
        <p:nvSpPr>
          <p:cNvPr id="13" name="Text 11"/>
          <p:cNvSpPr/>
          <p:nvPr/>
        </p:nvSpPr>
        <p:spPr>
          <a:xfrm>
            <a:off x="3895011" y="5908477"/>
            <a:ext cx="318968" cy="398621"/>
          </a:xfrm>
          <a:prstGeom prst="rect">
            <a:avLst/>
          </a:prstGeom>
          <a:noFill/>
        </p:spPr>
        <p:txBody>
          <a:bodyPr wrap="none" lIns="0" tIns="0" rIns="0" bIns="0" rtlCol="0" anchor="t"/>
          <a:lstStyle/>
          <a:p>
            <a:pPr marL="0" indent="0" algn="ctr">
              <a:lnSpc>
                <a:spcPts val="4000"/>
              </a:lnSpc>
              <a:buNone/>
            </a:pPr>
            <a:r>
              <a:rPr lang="en-US" sz="2500" b="1" kern="0" spc="-67" dirty="0">
                <a:solidFill>
                  <a:srgbClr val="E5E0DF"/>
                </a:solidFill>
                <a:latin typeface="Inter Bold" pitchFamily="34" charset="0"/>
                <a:ea typeface="Inter Bold" pitchFamily="34" charset="-122"/>
                <a:cs typeface="Inter Bold" pitchFamily="34" charset="-120"/>
              </a:rPr>
              <a:t>3</a:t>
            </a:r>
            <a:endParaRPr lang="en-US" sz="2500" dirty="0"/>
          </a:p>
        </p:txBody>
      </p:sp>
      <p:sp>
        <p:nvSpPr>
          <p:cNvPr id="14" name="Text 12"/>
          <p:cNvSpPr/>
          <p:nvPr/>
        </p:nvSpPr>
        <p:spPr>
          <a:xfrm>
            <a:off x="7542014" y="5930622"/>
            <a:ext cx="1717477" cy="354330"/>
          </a:xfrm>
          <a:prstGeom prst="rect">
            <a:avLst/>
          </a:prstGeom>
          <a:noFill/>
        </p:spPr>
        <p:txBody>
          <a:bodyPr wrap="none" lIns="0" tIns="0" rIns="0" bIns="0" rtlCol="0" anchor="t"/>
          <a:lstStyle/>
          <a:p>
            <a:pPr marL="0" indent="0" algn="l">
              <a:lnSpc>
                <a:spcPts val="2750"/>
              </a:lnSpc>
              <a:buNone/>
            </a:pPr>
            <a:r>
              <a:rPr lang="en-US" sz="2200" b="1" kern="0" spc="-67" dirty="0">
                <a:solidFill>
                  <a:srgbClr val="E5E0DF"/>
                </a:solidFill>
                <a:latin typeface="Inter Bold" pitchFamily="34" charset="0"/>
                <a:ea typeface="Inter Bold" pitchFamily="34" charset="-122"/>
                <a:cs typeface="Inter Bold" pitchFamily="34" charset="-120"/>
              </a:rPr>
              <a:t>Інструменти</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14630400" cy="3086100"/>
          </a:xfrm>
          <a:prstGeom prst="rect">
            <a:avLst/>
          </a:prstGeom>
        </p:spPr>
      </p:pic>
      <p:sp>
        <p:nvSpPr>
          <p:cNvPr id="3" name="Text 0"/>
          <p:cNvSpPr/>
          <p:nvPr/>
        </p:nvSpPr>
        <p:spPr>
          <a:xfrm>
            <a:off x="864037" y="3816548"/>
            <a:ext cx="8110299" cy="685800"/>
          </a:xfrm>
          <a:prstGeom prst="rect">
            <a:avLst/>
          </a:prstGeom>
          <a:noFill/>
        </p:spPr>
        <p:txBody>
          <a:bodyPr wrap="none" lIns="0" tIns="0" rIns="0" bIns="0" rtlCol="0" anchor="t"/>
          <a:lstStyle/>
          <a:p>
            <a:pPr marL="0" indent="0" algn="l">
              <a:lnSpc>
                <a:spcPts val="5400"/>
              </a:lnSpc>
              <a:buNone/>
            </a:pPr>
            <a:r>
              <a:rPr lang="en-US" sz="4300" b="1" dirty="0">
                <a:solidFill>
                  <a:srgbClr val="F0FCFF"/>
                </a:solidFill>
                <a:latin typeface="Arial" panose="020B0604020202020204" pitchFamily="34" charset="0"/>
                <a:ea typeface="Spline Sans Bold" pitchFamily="34" charset="-122"/>
                <a:cs typeface="Arial" panose="020B0604020202020204" pitchFamily="34" charset="0"/>
              </a:rPr>
              <a:t>Цілі та пріоритети портфеля</a:t>
            </a:r>
            <a:endParaRPr lang="en-US" sz="430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4" name="Text 1"/>
          <p:cNvSpPr/>
          <p:nvPr/>
        </p:nvSpPr>
        <p:spPr>
          <a:xfrm>
            <a:off x="864037" y="4872633"/>
            <a:ext cx="12902327" cy="790099"/>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Стратегія компанії визначає вибір проєктів. Важливо визначити критерії відбору. Пріоритетність цифрового перетворення збільшує прибутковість на 15%.</a:t>
            </a:r>
            <a:endParaRPr lang="en-US" sz="1900" dirty="0"/>
          </a:p>
        </p:txBody>
      </p:sp>
      <p:sp>
        <p:nvSpPr>
          <p:cNvPr id="5" name="Shape 2"/>
          <p:cNvSpPr/>
          <p:nvPr/>
        </p:nvSpPr>
        <p:spPr>
          <a:xfrm>
            <a:off x="864037" y="6218039"/>
            <a:ext cx="555427" cy="555427"/>
          </a:xfrm>
          <a:prstGeom prst="roundRect">
            <a:avLst>
              <a:gd name="adj" fmla="val 66675"/>
            </a:avLst>
          </a:prstGeom>
          <a:solidFill>
            <a:srgbClr val="0A081B"/>
          </a:solidFill>
          <a:ln w="30480">
            <a:solidFill>
              <a:srgbClr val="16FFBB"/>
            </a:solidFill>
            <a:prstDash val="solid"/>
          </a:ln>
        </p:spPr>
      </p:sp>
      <p:pic>
        <p:nvPicPr>
          <p:cNvPr id="6" name="Image 1" descr="preencoded.png"/>
          <p:cNvPicPr>
            <a:picLocks noChangeAspect="1"/>
          </p:cNvPicPr>
          <p:nvPr/>
        </p:nvPicPr>
        <p:blipFill>
          <a:blip r:embed="rId2"/>
          <a:stretch>
            <a:fillRect/>
          </a:stretch>
        </p:blipFill>
        <p:spPr>
          <a:xfrm>
            <a:off x="977146" y="6289953"/>
            <a:ext cx="329089" cy="411480"/>
          </a:xfrm>
          <a:prstGeom prst="rect">
            <a:avLst/>
          </a:prstGeom>
        </p:spPr>
      </p:pic>
      <p:sp>
        <p:nvSpPr>
          <p:cNvPr id="7" name="Text 3"/>
          <p:cNvSpPr/>
          <p:nvPr/>
        </p:nvSpPr>
        <p:spPr>
          <a:xfrm>
            <a:off x="1666280" y="6218039"/>
            <a:ext cx="3254931"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Відповідність стратегії</a:t>
            </a:r>
            <a:endParaRPr lang="en-US" sz="2150" dirty="0"/>
          </a:p>
        </p:txBody>
      </p:sp>
      <p:sp>
        <p:nvSpPr>
          <p:cNvPr id="8" name="Text 4"/>
          <p:cNvSpPr/>
          <p:nvPr/>
        </p:nvSpPr>
        <p:spPr>
          <a:xfrm>
            <a:off x="1666280" y="6709053"/>
            <a:ext cx="3333988" cy="790099"/>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Проєкти повинні відповідати цілям компанії.</a:t>
            </a:r>
            <a:endParaRPr lang="en-US" sz="1900" dirty="0"/>
          </a:p>
        </p:txBody>
      </p:sp>
      <p:sp>
        <p:nvSpPr>
          <p:cNvPr id="9" name="Shape 5"/>
          <p:cNvSpPr/>
          <p:nvPr/>
        </p:nvSpPr>
        <p:spPr>
          <a:xfrm>
            <a:off x="5247084" y="6218039"/>
            <a:ext cx="555427" cy="555427"/>
          </a:xfrm>
          <a:prstGeom prst="roundRect">
            <a:avLst>
              <a:gd name="adj" fmla="val 66675"/>
            </a:avLst>
          </a:prstGeom>
          <a:solidFill>
            <a:srgbClr val="0A081B"/>
          </a:solidFill>
          <a:ln w="30480">
            <a:solidFill>
              <a:srgbClr val="29DDDA"/>
            </a:solidFill>
            <a:prstDash val="solid"/>
          </a:ln>
        </p:spPr>
      </p:sp>
      <p:pic>
        <p:nvPicPr>
          <p:cNvPr id="10" name="Image 2" descr="preencoded.png"/>
          <p:cNvPicPr>
            <a:picLocks noChangeAspect="1"/>
          </p:cNvPicPr>
          <p:nvPr/>
        </p:nvPicPr>
        <p:blipFill>
          <a:blip r:embed="rId3"/>
          <a:stretch>
            <a:fillRect/>
          </a:stretch>
        </p:blipFill>
        <p:spPr>
          <a:xfrm>
            <a:off x="5360194" y="6289953"/>
            <a:ext cx="329089" cy="411480"/>
          </a:xfrm>
          <a:prstGeom prst="rect">
            <a:avLst/>
          </a:prstGeom>
        </p:spPr>
      </p:pic>
      <p:sp>
        <p:nvSpPr>
          <p:cNvPr id="11" name="Text 6"/>
          <p:cNvSpPr/>
          <p:nvPr/>
        </p:nvSpPr>
        <p:spPr>
          <a:xfrm>
            <a:off x="6049328" y="6218039"/>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Прибутковість</a:t>
            </a:r>
            <a:endParaRPr lang="en-US" sz="2150" dirty="0"/>
          </a:p>
        </p:txBody>
      </p:sp>
      <p:sp>
        <p:nvSpPr>
          <p:cNvPr id="12" name="Text 7"/>
          <p:cNvSpPr/>
          <p:nvPr/>
        </p:nvSpPr>
        <p:spPr>
          <a:xfrm>
            <a:off x="6049328" y="6709053"/>
            <a:ext cx="3333988" cy="790099"/>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Високий потенціал прибутковості.</a:t>
            </a:r>
            <a:endParaRPr lang="en-US" sz="1900" dirty="0"/>
          </a:p>
        </p:txBody>
      </p:sp>
      <p:sp>
        <p:nvSpPr>
          <p:cNvPr id="13" name="Shape 8"/>
          <p:cNvSpPr/>
          <p:nvPr/>
        </p:nvSpPr>
        <p:spPr>
          <a:xfrm>
            <a:off x="9630132" y="6218039"/>
            <a:ext cx="555427" cy="555427"/>
          </a:xfrm>
          <a:prstGeom prst="roundRect">
            <a:avLst>
              <a:gd name="adj" fmla="val 66675"/>
            </a:avLst>
          </a:prstGeom>
          <a:solidFill>
            <a:srgbClr val="0A081B"/>
          </a:solidFill>
          <a:ln w="30480">
            <a:solidFill>
              <a:srgbClr val="37A7E7"/>
            </a:solidFill>
            <a:prstDash val="solid"/>
          </a:ln>
        </p:spPr>
      </p:sp>
      <p:pic>
        <p:nvPicPr>
          <p:cNvPr id="14" name="Image 3" descr="preencoded.png"/>
          <p:cNvPicPr>
            <a:picLocks noChangeAspect="1"/>
          </p:cNvPicPr>
          <p:nvPr/>
        </p:nvPicPr>
        <p:blipFill>
          <a:blip r:embed="rId4"/>
          <a:stretch>
            <a:fillRect/>
          </a:stretch>
        </p:blipFill>
        <p:spPr>
          <a:xfrm>
            <a:off x="9743242" y="6289953"/>
            <a:ext cx="329089" cy="411480"/>
          </a:xfrm>
          <a:prstGeom prst="rect">
            <a:avLst/>
          </a:prstGeom>
        </p:spPr>
      </p:pic>
      <p:sp>
        <p:nvSpPr>
          <p:cNvPr id="15" name="Text 9"/>
          <p:cNvSpPr/>
          <p:nvPr/>
        </p:nvSpPr>
        <p:spPr>
          <a:xfrm>
            <a:off x="10432375" y="6218039"/>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Ризики</a:t>
            </a:r>
            <a:endParaRPr lang="en-US" sz="2150" dirty="0"/>
          </a:p>
        </p:txBody>
      </p:sp>
      <p:sp>
        <p:nvSpPr>
          <p:cNvPr id="16" name="Text 10"/>
          <p:cNvSpPr/>
          <p:nvPr/>
        </p:nvSpPr>
        <p:spPr>
          <a:xfrm>
            <a:off x="10432375" y="6709053"/>
            <a:ext cx="3333988" cy="395049"/>
          </a:xfrm>
          <a:prstGeom prst="rect">
            <a:avLst/>
          </a:prstGeom>
          <a:noFill/>
        </p:spPr>
        <p:txBody>
          <a:bodyPr wrap="non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Мінімальні ризики.</a:t>
            </a:r>
            <a:endParaRPr lang="en-US"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11" name="Текстовое поле 10"/>
          <p:cNvSpPr txBox="1"/>
          <p:nvPr/>
        </p:nvSpPr>
        <p:spPr>
          <a:xfrm>
            <a:off x="559435" y="2455545"/>
            <a:ext cx="8221980" cy="2840990"/>
          </a:xfrm>
          <a:prstGeom prst="rect">
            <a:avLst/>
          </a:prstGeom>
        </p:spPr>
        <p:txBody>
          <a:bodyPr>
            <a:noAutofit/>
          </a:bodyPr>
          <a:p>
            <a:pPr algn="ctr" defTabSz="266700">
              <a:lnSpc>
                <a:spcPct val="107000"/>
              </a:lnSpc>
            </a:pPr>
            <a:r>
              <a:rPr lang="en-US" altLang="zh-CN" sz="4400" b="1">
                <a:solidFill>
                  <a:schemeClr val="bg1"/>
                </a:solidFill>
                <a:latin typeface="Arial" panose="020B0604020202020204" pitchFamily="34" charset="0"/>
                <a:ea typeface="Calibri" panose="020F0502020204030204"/>
                <a:cs typeface="Arial" panose="020B0604020202020204" pitchFamily="34" charset="0"/>
              </a:rPr>
              <a:t>Кейси фінансування портфеля проєктів: державний та корпоративний рів</a:t>
            </a:r>
            <a:r>
              <a:rPr lang="uk-UA" altLang="en-US" sz="4400" b="1">
                <a:solidFill>
                  <a:schemeClr val="bg1"/>
                </a:solidFill>
                <a:latin typeface="Arial" panose="020B0604020202020204" pitchFamily="34" charset="0"/>
                <a:ea typeface="Calibri" panose="020F0502020204030204"/>
                <a:cs typeface="Arial" panose="020B0604020202020204" pitchFamily="34" charset="0"/>
              </a:rPr>
              <a:t>ні</a:t>
            </a:r>
            <a:endParaRPr lang="uk-UA" altLang="en-US" sz="4400" b="1">
              <a:solidFill>
                <a:schemeClr val="bg1"/>
              </a:solidFill>
              <a:latin typeface="Arial" panose="020B0604020202020204" pitchFamily="34" charset="0"/>
              <a:ea typeface="Calibri" panose="020F0502020204030204"/>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761365" y="625475"/>
            <a:ext cx="13208000" cy="1144270"/>
          </a:xfrm>
          <a:prstGeom prst="rect">
            <a:avLst/>
          </a:prstGeom>
        </p:spPr>
        <p:txBody>
          <a:bodyPr wrap="square">
            <a:spAutoFit/>
          </a:bodyPr>
          <a:p>
            <a:pPr algn="ctr" defTabSz="266700">
              <a:lnSpc>
                <a:spcPct val="107000"/>
              </a:lnSpc>
            </a:pPr>
            <a:r>
              <a:rPr lang="en-US" altLang="zh-CN" sz="3200" b="1">
                <a:solidFill>
                  <a:schemeClr val="bg1"/>
                </a:solidFill>
                <a:latin typeface="Arial" panose="020B0604020202020204" pitchFamily="34" charset="0"/>
                <a:ea typeface="Calibri" panose="020F0502020204030204"/>
                <a:cs typeface="Arial" panose="020B0604020202020204" pitchFamily="34" charset="0"/>
              </a:rPr>
              <a:t>Державний рівень: Велика Будівельна Програма України (2020–2024)</a:t>
            </a:r>
            <a:endParaRPr lang="en-US" altLang="zh-CN" sz="3200" b="1">
              <a:solidFill>
                <a:schemeClr val="bg1"/>
              </a:solidFill>
              <a:latin typeface="Arial" panose="020B0604020202020204" pitchFamily="34" charset="0"/>
              <a:ea typeface="Calibri" panose="020F0502020204030204"/>
              <a:cs typeface="Arial" panose="020B0604020202020204" pitchFamily="34" charset="0"/>
            </a:endParaRPr>
          </a:p>
        </p:txBody>
      </p:sp>
      <p:sp>
        <p:nvSpPr>
          <p:cNvPr id="3" name="Текстовое поле 2"/>
          <p:cNvSpPr txBox="1"/>
          <p:nvPr/>
        </p:nvSpPr>
        <p:spPr>
          <a:xfrm>
            <a:off x="1076960" y="1965960"/>
            <a:ext cx="12614910" cy="6084570"/>
          </a:xfrm>
          <a:prstGeom prst="rect">
            <a:avLst/>
          </a:prstGeom>
        </p:spPr>
        <p:txBody>
          <a:bodyPr wrap="square">
            <a:spAutoFit/>
          </a:bodyPr>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Проєкт:</a:t>
            </a:r>
            <a:r>
              <a:rPr lang="en-US" altLang="zh-CN" sz="2800" u="sng">
                <a:solidFill>
                  <a:schemeClr val="bg1"/>
                </a:solidFill>
                <a:latin typeface="Arial" panose="020B0604020202020204" pitchFamily="34" charset="0"/>
                <a:ea typeface="Calibri" panose="020F0502020204030204"/>
                <a:cs typeface="Arial" panose="020B0604020202020204" pitchFamily="34" charset="0"/>
              </a:rPr>
              <a:t> </a:t>
            </a:r>
            <a:r>
              <a:rPr lang="en-US" altLang="zh-CN" sz="2800">
                <a:solidFill>
                  <a:schemeClr val="bg1"/>
                </a:solidFill>
                <a:latin typeface="Arial" panose="020B0604020202020204" pitchFamily="34" charset="0"/>
                <a:ea typeface="Calibri" panose="020F0502020204030204"/>
                <a:cs typeface="Arial" panose="020B0604020202020204" pitchFamily="34" charset="0"/>
              </a:rPr>
              <a:t>Масштабна інфраструктурна програма, що включає ремонт та будівництво доріг, мостів, шкіл, лікарень.</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Джерела фінансування:</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Державний бюджет</a:t>
            </a:r>
            <a:r>
              <a:rPr lang="en-US" altLang="zh-CN" sz="2800">
                <a:solidFill>
                  <a:schemeClr val="bg1"/>
                </a:solidFill>
                <a:latin typeface="Arial" panose="020B0604020202020204" pitchFamily="34" charset="0"/>
                <a:ea typeface="Calibri" panose="020F0502020204030204"/>
                <a:cs typeface="Arial" panose="020B0604020202020204" pitchFamily="34" charset="0"/>
              </a:rPr>
              <a:t> (спеціальні фонди, податки).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Міжнародні інституції</a:t>
            </a:r>
            <a:r>
              <a:rPr lang="en-US" altLang="zh-CN" sz="2800">
                <a:solidFill>
                  <a:schemeClr val="bg1"/>
                </a:solidFill>
                <a:latin typeface="Arial" panose="020B0604020202020204" pitchFamily="34" charset="0"/>
                <a:ea typeface="Calibri" panose="020F0502020204030204"/>
                <a:cs typeface="Arial" panose="020B0604020202020204" pitchFamily="34" charset="0"/>
              </a:rPr>
              <a:t> (Європейський інвестиційний банк, кредити МВФ).</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Державно-приватне партнерство (ДПП)</a:t>
            </a:r>
            <a:r>
              <a:rPr lang="en-US" altLang="zh-CN" sz="2800">
                <a:solidFill>
                  <a:schemeClr val="bg1"/>
                </a:solidFill>
                <a:latin typeface="Arial" panose="020B0604020202020204" pitchFamily="34" charset="0"/>
                <a:ea typeface="Calibri" panose="020F0502020204030204"/>
                <a:cs typeface="Arial" panose="020B0604020202020204" pitchFamily="34" charset="0"/>
              </a:rPr>
              <a:t> – залучення бізнесу до будівництва доріг.</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Особливості:</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Довгостроковість</a:t>
            </a:r>
            <a:r>
              <a:rPr lang="en-US" altLang="zh-CN" sz="2800">
                <a:solidFill>
                  <a:schemeClr val="bg1"/>
                </a:solidFill>
                <a:latin typeface="Arial" panose="020B0604020202020204" pitchFamily="34" charset="0"/>
                <a:ea typeface="Calibri" panose="020F0502020204030204"/>
                <a:cs typeface="Arial" panose="020B0604020202020204" pitchFamily="34" charset="0"/>
              </a:rPr>
              <a:t> – програма розрахована на 5+ років.</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Стратегічність</a:t>
            </a:r>
            <a:r>
              <a:rPr lang="en-US" altLang="zh-CN" sz="2800">
                <a:solidFill>
                  <a:schemeClr val="bg1"/>
                </a:solidFill>
                <a:latin typeface="Arial" panose="020B0604020202020204" pitchFamily="34" charset="0"/>
                <a:ea typeface="Calibri" panose="020F0502020204030204"/>
                <a:cs typeface="Arial" panose="020B0604020202020204" pitchFamily="34" charset="0"/>
              </a:rPr>
              <a:t> – покращення транспортної мережі для економічного зростання.</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Прозорість</a:t>
            </a:r>
            <a:r>
              <a:rPr lang="en-US" altLang="zh-CN" sz="2800">
                <a:solidFill>
                  <a:schemeClr val="bg1"/>
                </a:solidFill>
                <a:latin typeface="Arial" panose="020B0604020202020204" pitchFamily="34" charset="0"/>
                <a:ea typeface="Calibri" panose="020F0502020204030204"/>
                <a:cs typeface="Arial" panose="020B0604020202020204" pitchFamily="34" charset="0"/>
              </a:rPr>
              <a:t> – публічні звіти про використання коштів (наприклад, система </a:t>
            </a:r>
            <a:r>
              <a:rPr lang="en-US" altLang="zh-CN" sz="2800" b="1">
                <a:solidFill>
                  <a:schemeClr val="bg1"/>
                </a:solidFill>
                <a:latin typeface="Arial" panose="020B0604020202020204" pitchFamily="34" charset="0"/>
                <a:ea typeface="Calibri" panose="020F0502020204030204"/>
                <a:cs typeface="Arial" panose="020B0604020202020204" pitchFamily="34" charset="0"/>
              </a:rPr>
              <a:t>ProZorro</a:t>
            </a:r>
            <a:r>
              <a:rPr lang="en-US" altLang="zh-CN" sz="2800">
                <a:solidFill>
                  <a:schemeClr val="bg1"/>
                </a:solidFill>
                <a:latin typeface="Arial" panose="020B0604020202020204" pitchFamily="34" charset="0"/>
                <a:ea typeface="Calibri" panose="020F0502020204030204"/>
                <a:cs typeface="Arial" panose="020B0604020202020204" pitchFamily="34" charset="0"/>
              </a:rPr>
              <a:t>).</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012825" y="981710"/>
            <a:ext cx="12565380" cy="5193030"/>
          </a:xfrm>
          <a:prstGeom prst="rect">
            <a:avLst/>
          </a:prstGeom>
        </p:spPr>
        <p:txBody>
          <a:bodyPr>
            <a:noAutofit/>
          </a:bodyPr>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Результати (станом на 2023 рік):</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a:solidFill>
                  <a:schemeClr val="bg1"/>
                </a:solidFill>
                <a:latin typeface="Arial" panose="020B0604020202020204" pitchFamily="34" charset="0"/>
                <a:ea typeface="Calibri" panose="020F0502020204030204"/>
                <a:cs typeface="Arial" panose="020B0604020202020204" pitchFamily="34" charset="0"/>
              </a:rPr>
              <a:t>Відремонтовано </a:t>
            </a:r>
            <a:r>
              <a:rPr lang="en-US" altLang="zh-CN" sz="2800" b="1">
                <a:solidFill>
                  <a:schemeClr val="bg1"/>
                </a:solidFill>
                <a:latin typeface="Arial" panose="020B0604020202020204" pitchFamily="34" charset="0"/>
                <a:ea typeface="Calibri" panose="020F0502020204030204"/>
                <a:cs typeface="Arial" panose="020B0604020202020204" pitchFamily="34" charset="0"/>
              </a:rPr>
              <a:t>24 000 км</a:t>
            </a:r>
            <a:r>
              <a:rPr lang="en-US" altLang="zh-CN" sz="2800">
                <a:solidFill>
                  <a:schemeClr val="bg1"/>
                </a:solidFill>
                <a:latin typeface="Arial" panose="020B0604020202020204" pitchFamily="34" charset="0"/>
                <a:ea typeface="Calibri" panose="020F0502020204030204"/>
                <a:cs typeface="Arial" panose="020B0604020202020204" pitchFamily="34" charset="0"/>
              </a:rPr>
              <a:t> доріг.</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a:solidFill>
                  <a:schemeClr val="bg1"/>
                </a:solidFill>
                <a:latin typeface="Arial" panose="020B0604020202020204" pitchFamily="34" charset="0"/>
                <a:ea typeface="Calibri" panose="020F0502020204030204"/>
                <a:cs typeface="Arial" panose="020B0604020202020204" pitchFamily="34" charset="0"/>
              </a:rPr>
              <a:t>Побудовано </a:t>
            </a:r>
            <a:r>
              <a:rPr lang="en-US" altLang="zh-CN" sz="2800" b="1">
                <a:solidFill>
                  <a:schemeClr val="bg1"/>
                </a:solidFill>
                <a:latin typeface="Arial" panose="020B0604020202020204" pitchFamily="34" charset="0"/>
                <a:ea typeface="Calibri" panose="020F0502020204030204"/>
                <a:cs typeface="Arial" panose="020B0604020202020204" pitchFamily="34" charset="0"/>
              </a:rPr>
              <a:t>150 нових шкіл</a:t>
            </a:r>
            <a:r>
              <a:rPr lang="en-US" altLang="zh-CN" sz="2800">
                <a:solidFill>
                  <a:schemeClr val="bg1"/>
                </a:solidFill>
                <a:latin typeface="Arial" panose="020B0604020202020204" pitchFamily="34" charset="0"/>
                <a:ea typeface="Calibri" panose="020F0502020204030204"/>
                <a:cs typeface="Arial" panose="020B0604020202020204" pitchFamily="34" charset="0"/>
              </a:rPr>
              <a:t> та </a:t>
            </a:r>
            <a:r>
              <a:rPr lang="en-US" altLang="zh-CN" sz="2800" b="1">
                <a:solidFill>
                  <a:schemeClr val="bg1"/>
                </a:solidFill>
                <a:latin typeface="Arial" panose="020B0604020202020204" pitchFamily="34" charset="0"/>
                <a:ea typeface="Calibri" panose="020F0502020204030204"/>
                <a:cs typeface="Arial" panose="020B0604020202020204" pitchFamily="34" charset="0"/>
              </a:rPr>
              <a:t>50 лікарень</a:t>
            </a:r>
            <a:r>
              <a:rPr lang="en-US" altLang="zh-CN" sz="2800">
                <a:solidFill>
                  <a:schemeClr val="bg1"/>
                </a:solidFill>
                <a:latin typeface="Arial" panose="020B0604020202020204" pitchFamily="34" charset="0"/>
                <a:ea typeface="Calibri" panose="020F0502020204030204"/>
                <a:cs typeface="Arial" panose="020B0604020202020204" pitchFamily="34" charset="0"/>
              </a:rPr>
              <a:t>.</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a:solidFill>
                  <a:schemeClr val="bg1"/>
                </a:solidFill>
                <a:latin typeface="Arial" panose="020B0604020202020204" pitchFamily="34" charset="0"/>
                <a:ea typeface="Calibri" panose="020F0502020204030204"/>
                <a:cs typeface="Arial" panose="020B0604020202020204" pitchFamily="34" charset="0"/>
              </a:rPr>
              <a:t>Залучено </a:t>
            </a:r>
            <a:r>
              <a:rPr lang="en-US" altLang="zh-CN" sz="2800" b="1">
                <a:solidFill>
                  <a:schemeClr val="bg1"/>
                </a:solidFill>
                <a:latin typeface="Arial" panose="020B0604020202020204" pitchFamily="34" charset="0"/>
                <a:ea typeface="Calibri" panose="020F0502020204030204"/>
                <a:cs typeface="Arial" panose="020B0604020202020204" pitchFamily="34" charset="0"/>
              </a:rPr>
              <a:t>понад 5 млрд євро</a:t>
            </a:r>
            <a:r>
              <a:rPr lang="en-US" altLang="zh-CN" sz="2800">
                <a:solidFill>
                  <a:schemeClr val="bg1"/>
                </a:solidFill>
                <a:latin typeface="Arial" panose="020B0604020202020204" pitchFamily="34" charset="0"/>
                <a:ea typeface="Calibri" panose="020F0502020204030204"/>
                <a:cs typeface="Arial" panose="020B0604020202020204" pitchFamily="34" charset="0"/>
              </a:rPr>
              <a:t> міжнародної допомоги.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064895" y="377825"/>
            <a:ext cx="12109450" cy="6753860"/>
          </a:xfrm>
          <a:prstGeom prst="rect">
            <a:avLst/>
          </a:prstGeom>
        </p:spPr>
        <p:txBody>
          <a:bodyPr>
            <a:noAutofit/>
          </a:bodyPr>
          <a:p>
            <a:pPr algn="ctr" defTabSz="266700">
              <a:lnSpc>
                <a:spcPct val="107000"/>
              </a:lnSpc>
            </a:pPr>
            <a:r>
              <a:rPr lang="en-US" altLang="zh-CN" sz="3600" b="1">
                <a:solidFill>
                  <a:schemeClr val="bg1"/>
                </a:solidFill>
                <a:latin typeface="Arial" panose="020B0604020202020204" pitchFamily="34" charset="0"/>
                <a:ea typeface="Calibri" panose="020F0502020204030204"/>
                <a:cs typeface="Arial" panose="020B0604020202020204" pitchFamily="34" charset="0"/>
              </a:rPr>
              <a:t>Корпоративний рівень: Tesla Gigafactory Berlin (2020–2022)</a:t>
            </a:r>
            <a:endParaRPr lang="en-US" altLang="zh-CN" sz="3600" b="1">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Проєкт:</a:t>
            </a:r>
            <a:r>
              <a:rPr lang="en-US" altLang="zh-CN" sz="2800" u="sng">
                <a:solidFill>
                  <a:schemeClr val="bg1"/>
                </a:solidFill>
                <a:latin typeface="Arial" panose="020B0604020202020204" pitchFamily="34" charset="0"/>
                <a:ea typeface="Calibri" panose="020F0502020204030204"/>
                <a:cs typeface="Arial" panose="020B0604020202020204" pitchFamily="34" charset="0"/>
              </a:rPr>
              <a:t> </a:t>
            </a:r>
            <a:r>
              <a:rPr lang="en-US" altLang="zh-CN" sz="2800">
                <a:solidFill>
                  <a:schemeClr val="bg1"/>
                </a:solidFill>
                <a:latin typeface="Arial" panose="020B0604020202020204" pitchFamily="34" charset="0"/>
                <a:ea typeface="Calibri" panose="020F0502020204030204"/>
                <a:cs typeface="Arial" panose="020B0604020202020204" pitchFamily="34" charset="0"/>
              </a:rPr>
              <a:t>Будівництво заводу з виробництва електромобілів та акумуляторів у Німеччині.</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Джерела фінансування:</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Власний капітал</a:t>
            </a:r>
            <a:r>
              <a:rPr lang="en-US" altLang="zh-CN" sz="2800">
                <a:solidFill>
                  <a:schemeClr val="bg1"/>
                </a:solidFill>
                <a:latin typeface="Arial" panose="020B0604020202020204" pitchFamily="34" charset="0"/>
                <a:ea typeface="Calibri" panose="020F0502020204030204"/>
                <a:cs typeface="Arial" panose="020B0604020202020204" pitchFamily="34" charset="0"/>
              </a:rPr>
              <a:t> (прибуток Tesla від продажів авто).</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Кредити європейських банків</a:t>
            </a:r>
            <a:r>
              <a:rPr lang="en-US" altLang="zh-CN" sz="2800">
                <a:solidFill>
                  <a:schemeClr val="bg1"/>
                </a:solidFill>
                <a:latin typeface="Arial" panose="020B0604020202020204" pitchFamily="34" charset="0"/>
                <a:ea typeface="Calibri" panose="020F0502020204030204"/>
                <a:cs typeface="Arial" panose="020B0604020202020204" pitchFamily="34" charset="0"/>
              </a:rPr>
              <a:t> (низькі ставки через "зелені" ініціативи).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a:solidFill>
                  <a:schemeClr val="bg1"/>
                </a:solidFill>
                <a:latin typeface="Arial" panose="020B0604020202020204" pitchFamily="34" charset="0"/>
                <a:ea typeface="Calibri" panose="020F0502020204030204"/>
                <a:cs typeface="Arial" panose="020B0604020202020204" pitchFamily="34" charset="0"/>
              </a:rPr>
              <a:t>Державні субсидії</a:t>
            </a:r>
            <a:r>
              <a:rPr lang="en-US" altLang="zh-CN" sz="2800">
                <a:solidFill>
                  <a:schemeClr val="bg1"/>
                </a:solidFill>
                <a:latin typeface="Arial" panose="020B0604020202020204" pitchFamily="34" charset="0"/>
                <a:ea typeface="Calibri" panose="020F0502020204030204"/>
                <a:cs typeface="Arial" panose="020B0604020202020204" pitchFamily="34" charset="0"/>
              </a:rPr>
              <a:t> (пільги від уряду Німеччини за створення робочих місць).</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Особливості:</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Швидка окупність</a:t>
            </a:r>
            <a:r>
              <a:rPr lang="en-US" altLang="zh-CN" sz="2800">
                <a:solidFill>
                  <a:schemeClr val="bg1"/>
                </a:solidFill>
                <a:latin typeface="Arial" panose="020B0604020202020204" pitchFamily="34" charset="0"/>
                <a:ea typeface="Calibri" panose="020F0502020204030204"/>
                <a:cs typeface="Arial" panose="020B0604020202020204" pitchFamily="34" charset="0"/>
              </a:rPr>
              <a:t> – завод вийшов на повну потужність за 2 роки.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Технологічний прорив</a:t>
            </a:r>
            <a:r>
              <a:rPr lang="en-US" altLang="zh-CN" sz="2800">
                <a:solidFill>
                  <a:schemeClr val="bg1"/>
                </a:solidFill>
                <a:latin typeface="Arial" panose="020B0604020202020204" pitchFamily="34" charset="0"/>
                <a:ea typeface="Calibri" panose="020F0502020204030204"/>
                <a:cs typeface="Arial" panose="020B0604020202020204" pitchFamily="34" charset="0"/>
              </a:rPr>
              <a:t> – використання інновацій у виробництві (наприклад, лиття корпусу авто за одну деталь).</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 </a:t>
            </a:r>
            <a:r>
              <a:rPr lang="en-US" altLang="zh-CN" sz="2800" b="1">
                <a:solidFill>
                  <a:schemeClr val="bg1"/>
                </a:solidFill>
                <a:latin typeface="Arial" panose="020B0604020202020204" pitchFamily="34" charset="0"/>
                <a:ea typeface="Calibri" panose="020F0502020204030204"/>
                <a:cs typeface="Arial" panose="020B0604020202020204" pitchFamily="34" charset="0"/>
              </a:rPr>
              <a:t>Екологічний вплив</a:t>
            </a:r>
            <a:r>
              <a:rPr lang="en-US" altLang="zh-CN" sz="2800">
                <a:solidFill>
                  <a:schemeClr val="bg1"/>
                </a:solidFill>
                <a:latin typeface="Arial" panose="020B0604020202020204" pitchFamily="34" charset="0"/>
                <a:ea typeface="Calibri" panose="020F0502020204030204"/>
                <a:cs typeface="Arial" panose="020B0604020202020204" pitchFamily="34" charset="0"/>
              </a:rPr>
              <a:t> – зниження викидів CO₂ завдяки використанню відновлювальної енергії.</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811530" y="1506855"/>
            <a:ext cx="7995920" cy="4659630"/>
          </a:xfrm>
          <a:prstGeom prst="rect">
            <a:avLst/>
          </a:prstGeom>
        </p:spPr>
        <p:txBody>
          <a:bodyPr>
            <a:noAutofit/>
          </a:bodyPr>
          <a:p>
            <a:pPr defTabSz="266700">
              <a:lnSpc>
                <a:spcPct val="107000"/>
              </a:lnSpc>
            </a:pPr>
            <a:r>
              <a:rPr lang="en-US" altLang="zh-CN" sz="2800" b="1" u="sng">
                <a:solidFill>
                  <a:schemeClr val="bg1"/>
                </a:solidFill>
                <a:latin typeface="Arial" panose="020B0604020202020204" pitchFamily="34" charset="0"/>
                <a:ea typeface="Calibri" panose="020F0502020204030204"/>
                <a:cs typeface="Arial" panose="020B0604020202020204" pitchFamily="34" charset="0"/>
              </a:rPr>
              <a:t>Результати:</a:t>
            </a: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endParaRPr lang="en-US" altLang="zh-CN" sz="2800" b="1" u="sng">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b="1">
                <a:solidFill>
                  <a:schemeClr val="bg1"/>
                </a:solidFill>
                <a:latin typeface="Arial" panose="020B0604020202020204" pitchFamily="34" charset="0"/>
                <a:ea typeface="Calibri" panose="020F0502020204030204"/>
                <a:cs typeface="Arial" panose="020B0604020202020204" pitchFamily="34" charset="0"/>
              </a:rPr>
              <a:t>Виробництво 500 000 авто на рік</a:t>
            </a:r>
            <a:r>
              <a:rPr lang="en-US" altLang="zh-CN" sz="2800">
                <a:solidFill>
                  <a:schemeClr val="bg1"/>
                </a:solidFill>
                <a:latin typeface="Arial" panose="020B0604020202020204" pitchFamily="34" charset="0"/>
                <a:ea typeface="Calibri" panose="020F0502020204030204"/>
                <a:cs typeface="Arial" panose="020B0604020202020204" pitchFamily="34" charset="0"/>
              </a:rPr>
              <a:t>.</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b="1">
                <a:solidFill>
                  <a:schemeClr val="bg1"/>
                </a:solidFill>
                <a:latin typeface="Arial" panose="020B0604020202020204" pitchFamily="34" charset="0"/>
                <a:ea typeface="Calibri" panose="020F0502020204030204"/>
                <a:cs typeface="Arial" panose="020B0604020202020204" pitchFamily="34" charset="0"/>
              </a:rPr>
              <a:t>Створено 12 000 робочих місць</a:t>
            </a:r>
            <a:r>
              <a:rPr lang="en-US" altLang="zh-CN" sz="2800">
                <a:solidFill>
                  <a:schemeClr val="bg1"/>
                </a:solidFill>
                <a:latin typeface="Arial" panose="020B0604020202020204" pitchFamily="34" charset="0"/>
                <a:ea typeface="Calibri" panose="020F0502020204030204"/>
                <a:cs typeface="Arial" panose="020B0604020202020204" pitchFamily="34" charset="0"/>
              </a:rPr>
              <a:t>.</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b="1">
                <a:solidFill>
                  <a:schemeClr val="bg1"/>
                </a:solidFill>
                <a:latin typeface="Arial" panose="020B0604020202020204" pitchFamily="34" charset="0"/>
                <a:ea typeface="Calibri" panose="020F0502020204030204"/>
                <a:cs typeface="Arial" panose="020B0604020202020204" pitchFamily="34" charset="0"/>
              </a:rPr>
              <a:t>Зменшення залежності Європи від азійських акумуляторів</a:t>
            </a:r>
            <a:r>
              <a:rPr lang="en-US" altLang="zh-CN" sz="2800">
                <a:solidFill>
                  <a:schemeClr val="bg1"/>
                </a:solidFill>
                <a:latin typeface="Arial" panose="020B0604020202020204" pitchFamily="34" charset="0"/>
                <a:ea typeface="Calibri" panose="020F0502020204030204"/>
                <a:cs typeface="Arial" panose="020B0604020202020204" pitchFamily="34" charset="0"/>
              </a:rPr>
              <a:t>.</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p:txBody>
      </p:sp>
      <p:pic>
        <p:nvPicPr>
          <p:cNvPr id="3" name="Image 0" descr="preencoded.png"/>
          <p:cNvPicPr>
            <a:picLocks noChangeAspect="1"/>
          </p:cNvPicPr>
          <p:nvPr/>
        </p:nvPicPr>
        <p:blipFill>
          <a:blip r:embed="rId1"/>
          <a:stretch>
            <a:fillRect/>
          </a:stretch>
        </p:blipFill>
        <p:spPr>
          <a:xfrm>
            <a:off x="9144000" y="0"/>
            <a:ext cx="5486400" cy="8229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4674235" y="441325"/>
            <a:ext cx="5080000" cy="683895"/>
          </a:xfrm>
          <a:prstGeom prst="rect">
            <a:avLst/>
          </a:prstGeom>
        </p:spPr>
        <p:txBody>
          <a:bodyPr>
            <a:spAutoFit/>
          </a:bodyPr>
          <a:p>
            <a:pPr defTabSz="266700">
              <a:lnSpc>
                <a:spcPct val="107000"/>
              </a:lnSpc>
            </a:pPr>
            <a:r>
              <a:rPr lang="en-US" altLang="zh-CN" sz="3600" b="1">
                <a:solidFill>
                  <a:schemeClr val="bg1"/>
                </a:solidFill>
                <a:latin typeface="Arial" panose="020B0604020202020204" pitchFamily="34" charset="0"/>
                <a:ea typeface="Calibri" panose="020F0502020204030204"/>
                <a:cs typeface="Arial" panose="020B0604020202020204" pitchFamily="34" charset="0"/>
              </a:rPr>
              <a:t>Висновки з кейсів:</a:t>
            </a:r>
            <a:endParaRPr lang="en-US" altLang="zh-CN" sz="3600" b="1">
              <a:solidFill>
                <a:schemeClr val="bg1"/>
              </a:solidFill>
              <a:latin typeface="Arial" panose="020B0604020202020204" pitchFamily="34" charset="0"/>
              <a:ea typeface="Calibri" panose="020F0502020204030204"/>
              <a:cs typeface="Arial" panose="020B0604020202020204" pitchFamily="34" charset="0"/>
            </a:endParaRPr>
          </a:p>
        </p:txBody>
      </p:sp>
      <p:graphicFrame>
        <p:nvGraphicFramePr>
          <p:cNvPr id="3" name="Таблица 2"/>
          <p:cNvGraphicFramePr/>
          <p:nvPr/>
        </p:nvGraphicFramePr>
        <p:xfrm>
          <a:off x="1177925" y="2184400"/>
          <a:ext cx="12580620" cy="0"/>
        </p:xfrm>
        <a:graphic>
          <a:graphicData uri="http://schemas.openxmlformats.org/drawingml/2006/table">
            <a:tbl>
              <a:tblPr/>
              <a:tblGrid>
                <a:gridCol w="4193540"/>
                <a:gridCol w="4193540"/>
                <a:gridCol w="4193540"/>
              </a:tblGrid>
              <a:tr h="0">
                <a:tc>
                  <a:txBody>
                    <a:bodyPr/>
                    <a:p>
                      <a:pPr>
                        <a:lnSpc>
                          <a:spcPct val="107000"/>
                        </a:lnSpc>
                        <a:spcBef>
                          <a:spcPct val="0"/>
                        </a:spcBef>
                        <a:spcAft>
                          <a:spcPct val="0"/>
                        </a:spcAft>
                      </a:pPr>
                      <a:r>
                        <a:rPr lang="en-US" altLang="zh-CN" sz="2800" b="1">
                          <a:solidFill>
                            <a:schemeClr val="tx1"/>
                          </a:solidFill>
                          <a:latin typeface="Arial" panose="020B0604020202020204" pitchFamily="34" charset="0"/>
                          <a:ea typeface="Calibri" panose="020F0502020204030204"/>
                          <a:cs typeface="Arial" panose="020B0604020202020204" pitchFamily="34" charset="0"/>
                        </a:rPr>
                        <a:t>Критерій</a:t>
                      </a:r>
                      <a:endParaRPr lang="en-US" altLang="zh-CN" sz="2800" b="1">
                        <a:solidFill>
                          <a:schemeClr val="tx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solidFill>
                      <a:schemeClr val="bg1">
                        <a:lumMod val="85000"/>
                      </a:schemeClr>
                    </a:solidFill>
                  </a:tcPr>
                </a:tc>
                <a:tc>
                  <a:txBody>
                    <a:bodyPr/>
                    <a:p>
                      <a:pPr>
                        <a:lnSpc>
                          <a:spcPct val="107000"/>
                        </a:lnSpc>
                        <a:spcBef>
                          <a:spcPct val="0"/>
                        </a:spcBef>
                        <a:spcAft>
                          <a:spcPct val="0"/>
                        </a:spcAft>
                      </a:pPr>
                      <a:r>
                        <a:rPr lang="en-US" altLang="zh-CN" sz="2800" b="1">
                          <a:solidFill>
                            <a:schemeClr val="tx1"/>
                          </a:solidFill>
                          <a:latin typeface="Arial" panose="020B0604020202020204" pitchFamily="34" charset="0"/>
                          <a:ea typeface="Calibri" panose="020F0502020204030204"/>
                          <a:cs typeface="Arial" panose="020B0604020202020204" pitchFamily="34" charset="0"/>
                        </a:rPr>
                        <a:t>Державний рівень (Україна)</a:t>
                      </a:r>
                      <a:endParaRPr lang="en-US" altLang="zh-CN" sz="2800" b="1">
                        <a:solidFill>
                          <a:schemeClr val="tx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solidFill>
                      <a:schemeClr val="bg1">
                        <a:lumMod val="85000"/>
                      </a:schemeClr>
                    </a:solidFill>
                  </a:tcPr>
                </a:tc>
                <a:tc>
                  <a:txBody>
                    <a:bodyPr/>
                    <a:p>
                      <a:pPr>
                        <a:lnSpc>
                          <a:spcPct val="107000"/>
                        </a:lnSpc>
                        <a:spcBef>
                          <a:spcPct val="0"/>
                        </a:spcBef>
                        <a:spcAft>
                          <a:spcPct val="0"/>
                        </a:spcAft>
                      </a:pPr>
                      <a:r>
                        <a:rPr lang="en-US" altLang="zh-CN" sz="2800" b="1">
                          <a:solidFill>
                            <a:schemeClr val="tx1"/>
                          </a:solidFill>
                          <a:latin typeface="Arial" panose="020B0604020202020204" pitchFamily="34" charset="0"/>
                          <a:ea typeface="Calibri" panose="020F0502020204030204"/>
                          <a:cs typeface="Arial" panose="020B0604020202020204" pitchFamily="34" charset="0"/>
                        </a:rPr>
                        <a:t>Корпоративний рівень (Tesla)</a:t>
                      </a:r>
                      <a:endParaRPr lang="en-US" altLang="zh-CN" sz="2800" b="1">
                        <a:solidFill>
                          <a:schemeClr val="tx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solidFill>
                      <a:schemeClr val="bg1">
                        <a:lumMod val="85000"/>
                      </a:schemeClr>
                    </a:solidFill>
                  </a:tcPr>
                </a:tc>
              </a:tr>
              <a:tr h="0">
                <a:tc>
                  <a:txBody>
                    <a:bodyPr/>
                    <a:p>
                      <a:pPr>
                        <a:lnSpc>
                          <a:spcPct val="107000"/>
                        </a:lnSpc>
                        <a:spcBef>
                          <a:spcPct val="0"/>
                        </a:spcBef>
                        <a:spcAft>
                          <a:spcPct val="0"/>
                        </a:spcAft>
                      </a:pPr>
                      <a:r>
                        <a:rPr lang="en-US" altLang="zh-CN" sz="2800" b="1">
                          <a:solidFill>
                            <a:schemeClr val="bg1"/>
                          </a:solidFill>
                          <a:latin typeface="Arial" panose="020B0604020202020204" pitchFamily="34" charset="0"/>
                          <a:ea typeface="Calibri" panose="020F0502020204030204"/>
                          <a:cs typeface="Arial" panose="020B0604020202020204" pitchFamily="34" charset="0"/>
                        </a:rPr>
                        <a:t>Мета</a:t>
                      </a:r>
                      <a:endParaRPr lang="en-US" altLang="zh-CN" sz="2800" b="1">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Інфраструктура для громад</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Прибуток і технології</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r>
              <a:tr h="0">
                <a:tc>
                  <a:txBody>
                    <a:bodyPr/>
                    <a:p>
                      <a:pPr>
                        <a:lnSpc>
                          <a:spcPct val="107000"/>
                        </a:lnSpc>
                        <a:spcBef>
                          <a:spcPct val="0"/>
                        </a:spcBef>
                        <a:spcAft>
                          <a:spcPct val="0"/>
                        </a:spcAft>
                      </a:pPr>
                      <a:r>
                        <a:rPr lang="en-US" altLang="zh-CN" sz="2800" b="1">
                          <a:solidFill>
                            <a:schemeClr val="bg1"/>
                          </a:solidFill>
                          <a:latin typeface="Arial" panose="020B0604020202020204" pitchFamily="34" charset="0"/>
                          <a:ea typeface="Calibri" panose="020F0502020204030204"/>
                          <a:cs typeface="Arial" panose="020B0604020202020204" pitchFamily="34" charset="0"/>
                        </a:rPr>
                        <a:t>Джерела коштів</a:t>
                      </a:r>
                      <a:endParaRPr lang="en-US" altLang="zh-CN" sz="2800" b="1">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Бюджет + міжнар. допомога</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Власні кошти + кредити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r>
              <a:tr h="0">
                <a:tc>
                  <a:txBody>
                    <a:bodyPr/>
                    <a:p>
                      <a:pPr>
                        <a:lnSpc>
                          <a:spcPct val="107000"/>
                        </a:lnSpc>
                        <a:spcBef>
                          <a:spcPct val="0"/>
                        </a:spcBef>
                        <a:spcAft>
                          <a:spcPct val="0"/>
                        </a:spcAft>
                      </a:pPr>
                      <a:r>
                        <a:rPr lang="en-US" altLang="zh-CN" sz="2800" b="1">
                          <a:solidFill>
                            <a:schemeClr val="bg1"/>
                          </a:solidFill>
                          <a:latin typeface="Arial" panose="020B0604020202020204" pitchFamily="34" charset="0"/>
                          <a:ea typeface="Calibri" panose="020F0502020204030204"/>
                          <a:cs typeface="Arial" panose="020B0604020202020204" pitchFamily="34" charset="0"/>
                        </a:rPr>
                        <a:t>Час реалізації</a:t>
                      </a:r>
                      <a:endParaRPr lang="en-US" altLang="zh-CN" sz="2800" b="1">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5+ років</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2–3 роки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r>
              <a:tr h="0">
                <a:tc>
                  <a:txBody>
                    <a:bodyPr/>
                    <a:p>
                      <a:pPr>
                        <a:lnSpc>
                          <a:spcPct val="107000"/>
                        </a:lnSpc>
                        <a:spcBef>
                          <a:spcPct val="0"/>
                        </a:spcBef>
                        <a:spcAft>
                          <a:spcPct val="0"/>
                        </a:spcAft>
                      </a:pPr>
                      <a:r>
                        <a:rPr lang="en-US" altLang="zh-CN" sz="2800" b="1">
                          <a:solidFill>
                            <a:schemeClr val="bg1"/>
                          </a:solidFill>
                          <a:latin typeface="Arial" panose="020B0604020202020204" pitchFamily="34" charset="0"/>
                          <a:ea typeface="Calibri" panose="020F0502020204030204"/>
                          <a:cs typeface="Arial" panose="020B0604020202020204" pitchFamily="34" charset="0"/>
                        </a:rPr>
                        <a:t>Ключовий ефект</a:t>
                      </a:r>
                      <a:endParaRPr lang="en-US" altLang="zh-CN" sz="2800" b="1">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Покращення якості життя</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c>
                  <a:txBody>
                    <a:bodyPr/>
                    <a:p>
                      <a:pPr>
                        <a:lnSpc>
                          <a:spcPct val="107000"/>
                        </a:lnSpc>
                        <a:spcBef>
                          <a:spcPct val="0"/>
                        </a:spcBef>
                        <a:spcAft>
                          <a:spcPct val="0"/>
                        </a:spcAft>
                      </a:pPr>
                      <a:r>
                        <a:rPr lang="en-US" altLang="zh-CN" sz="2800">
                          <a:solidFill>
                            <a:schemeClr val="bg1"/>
                          </a:solidFill>
                          <a:latin typeface="Arial" panose="020B0604020202020204" pitchFamily="34" charset="0"/>
                          <a:ea typeface="Calibri" panose="020F0502020204030204"/>
                          <a:cs typeface="Arial" panose="020B0604020202020204" pitchFamily="34" charset="0"/>
                        </a:rPr>
                        <a:t>Інновації та ринкова експансія</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txBody>
                  <a:tcPr marL="0" marR="0" marT="0" marB="0" anchor="ctr" anchorCtr="0">
                    <a:lnL>
                      <a:noFill/>
                    </a:lnL>
                    <a:lnR>
                      <a:noFill/>
                    </a:lnR>
                    <a:lnT>
                      <a:noFill/>
                    </a:lnT>
                    <a:lnB>
                      <a:noFill/>
                    </a:lnB>
                    <a:no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836930" y="381000"/>
            <a:ext cx="12526645" cy="4964430"/>
          </a:xfrm>
          <a:prstGeom prst="rect">
            <a:avLst/>
          </a:prstGeom>
        </p:spPr>
        <p:txBody>
          <a:bodyPr wrap="square">
            <a:spAutoFit/>
          </a:bodyPr>
          <a:p>
            <a:pPr algn="ctr" defTabSz="266700">
              <a:lnSpc>
                <a:spcPct val="107000"/>
              </a:lnSpc>
            </a:pPr>
            <a:r>
              <a:rPr lang="en-US" altLang="zh-CN" sz="3600" b="1" u="sng">
                <a:solidFill>
                  <a:schemeClr val="bg1"/>
                </a:solidFill>
                <a:latin typeface="Arial" panose="020B0604020202020204" pitchFamily="34" charset="0"/>
                <a:ea typeface="Calibri" panose="020F0502020204030204"/>
                <a:cs typeface="Arial" panose="020B0604020202020204" pitchFamily="34" charset="0"/>
              </a:rPr>
              <a:t>Уроки:</a:t>
            </a:r>
            <a:endParaRPr lang="en-US" altLang="zh-CN" sz="3600" b="1" u="sng">
              <a:solidFill>
                <a:schemeClr val="bg1"/>
              </a:solidFill>
              <a:latin typeface="Arial" panose="020B0604020202020204" pitchFamily="34" charset="0"/>
              <a:ea typeface="Calibri" panose="020F0502020204030204"/>
              <a:cs typeface="Arial" panose="020B0604020202020204" pitchFamily="34" charset="0"/>
            </a:endParaRPr>
          </a:p>
          <a:p>
            <a:pPr algn="ctr" defTabSz="266700">
              <a:lnSpc>
                <a:spcPct val="107000"/>
              </a:lnSpc>
            </a:pPr>
            <a:endParaRPr lang="en-US" altLang="zh-CN" sz="3600" b="1" u="sng">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a:solidFill>
                  <a:schemeClr val="bg1"/>
                </a:solidFill>
                <a:latin typeface="Arial" panose="020B0604020202020204" pitchFamily="34" charset="0"/>
                <a:ea typeface="Calibri" panose="020F0502020204030204"/>
                <a:cs typeface="Arial" panose="020B0604020202020204" pitchFamily="34" charset="0"/>
              </a:rPr>
              <a:t>Держава фокусується на соціальних та довгострокових результатах.</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marL="457200" indent="-457200" defTabSz="266700">
              <a:lnSpc>
                <a:spcPct val="107000"/>
              </a:lnSpc>
              <a:buFont typeface="Wingdings" panose="05000000000000000000" charset="0"/>
              <a:buChar char="Ø"/>
            </a:pPr>
            <a:r>
              <a:rPr lang="en-US" altLang="zh-CN" sz="2800">
                <a:solidFill>
                  <a:schemeClr val="bg1"/>
                </a:solidFill>
                <a:latin typeface="Arial" panose="020B0604020202020204" pitchFamily="34" charset="0"/>
                <a:ea typeface="Calibri" panose="020F0502020204030204"/>
                <a:cs typeface="Arial" panose="020B0604020202020204" pitchFamily="34" charset="0"/>
              </a:rPr>
              <a:t>Бізнес шукає швидку окупність і конкурентні переваги.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indent="0" defTabSz="266700">
              <a:lnSpc>
                <a:spcPct val="107000"/>
              </a:lnSpc>
              <a:buFont typeface="Wingdings" panose="05000000000000000000" charset="0"/>
              <a:buNone/>
            </a:pP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Оптимальний підхід – комбінація держпідтримки та приватних інвестицій (як у випадку Tesla в Німеччині).</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a:p>
            <a:pPr defTabSz="266700">
              <a:lnSpc>
                <a:spcPct val="107000"/>
              </a:lnSpc>
            </a:pPr>
            <a:r>
              <a:rPr lang="en-US" altLang="zh-CN" sz="2800">
                <a:solidFill>
                  <a:schemeClr val="bg1"/>
                </a:solidFill>
                <a:latin typeface="Arial" panose="020B0604020202020204" pitchFamily="34" charset="0"/>
                <a:ea typeface="Calibri" panose="020F0502020204030204"/>
                <a:cs typeface="Arial" panose="020B0604020202020204" pitchFamily="34" charset="0"/>
              </a:rPr>
              <a:t>Ці кейси показують, як ефективне фінансування проєктів залежить від їх цілей та механізмів управління ресурсами.</a:t>
            </a:r>
            <a:endParaRPr lang="en-US" altLang="zh-CN" sz="2800">
              <a:solidFill>
                <a:schemeClr val="bg1"/>
              </a:solidFill>
              <a:latin typeface="Arial" panose="020B0604020202020204" pitchFamily="34" charset="0"/>
              <a:ea typeface="Calibri" panose="020F0502020204030204"/>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235" y="1145540"/>
            <a:ext cx="13174980" cy="1607185"/>
          </a:xfrm>
          <a:prstGeom prst="rect">
            <a:avLst/>
          </a:prstGeom>
          <a:noFill/>
        </p:spPr>
        <p:txBody>
          <a:bodyPr wrap="none" lIns="0" tIns="0" rIns="0" bIns="0" rtlCol="0" anchor="t"/>
          <a:lstStyle/>
          <a:p>
            <a:pPr marL="0" indent="0" algn="ctr">
              <a:lnSpc>
                <a:spcPts val="5400"/>
              </a:lnSpc>
              <a:buNone/>
            </a:pPr>
            <a:r>
              <a:rPr lang="en-US" altLang="en-US" sz="4400" dirty="0">
                <a:solidFill>
                  <a:schemeClr val="bg1"/>
                </a:solidFill>
                <a:latin typeface="Arial" panose="020B0604020202020204" pitchFamily="34" charset="0"/>
                <a:cs typeface="Arial" panose="020B0604020202020204" pitchFamily="34" charset="0"/>
              </a:rPr>
              <a:t>Інструменти</a:t>
            </a:r>
            <a:r>
              <a:rPr lang="en-US" altLang="ru-RU" sz="4400" dirty="0">
                <a:solidFill>
                  <a:schemeClr val="bg1"/>
                </a:solidFill>
                <a:latin typeface="Arial" panose="020B0604020202020204" pitchFamily="34" charset="0"/>
                <a:cs typeface="Arial" panose="020B0604020202020204" pitchFamily="34" charset="0"/>
              </a:rPr>
              <a:t> </a:t>
            </a:r>
            <a:r>
              <a:rPr lang="en-US" altLang="en-US" sz="4400" dirty="0">
                <a:solidFill>
                  <a:schemeClr val="bg1"/>
                </a:solidFill>
                <a:latin typeface="Arial" panose="020B0604020202020204" pitchFamily="34" charset="0"/>
                <a:cs typeface="Arial" panose="020B0604020202020204" pitchFamily="34" charset="0"/>
              </a:rPr>
              <a:t>фінансового</a:t>
            </a:r>
            <a:r>
              <a:rPr lang="en-US" altLang="ru-RU" sz="4400" dirty="0">
                <a:solidFill>
                  <a:schemeClr val="bg1"/>
                </a:solidFill>
                <a:latin typeface="Arial" panose="020B0604020202020204" pitchFamily="34" charset="0"/>
                <a:cs typeface="Arial" panose="020B0604020202020204" pitchFamily="34" charset="0"/>
              </a:rPr>
              <a:t> </a:t>
            </a:r>
            <a:r>
              <a:rPr lang="en-US" altLang="en-US" sz="4400" dirty="0">
                <a:solidFill>
                  <a:schemeClr val="bg1"/>
                </a:solidFill>
                <a:latin typeface="Arial" panose="020B0604020202020204" pitchFamily="34" charset="0"/>
                <a:cs typeface="Arial" panose="020B0604020202020204" pitchFamily="34" charset="0"/>
              </a:rPr>
              <a:t>аналізу</a:t>
            </a:r>
            <a:r>
              <a:rPr lang="en-US" altLang="ru-RU" sz="4400" dirty="0">
                <a:solidFill>
                  <a:schemeClr val="bg1"/>
                </a:solidFill>
                <a:latin typeface="Arial" panose="020B0604020202020204" pitchFamily="34" charset="0"/>
                <a:cs typeface="Arial" panose="020B0604020202020204" pitchFamily="34" charset="0"/>
              </a:rPr>
              <a:t> </a:t>
            </a:r>
            <a:r>
              <a:rPr lang="uk-UA" altLang="en-US" sz="4400" dirty="0">
                <a:solidFill>
                  <a:schemeClr val="bg1"/>
                </a:solidFill>
                <a:latin typeface="Arial" panose="020B0604020202020204" pitchFamily="34" charset="0"/>
                <a:cs typeface="Arial" panose="020B0604020202020204" pitchFamily="34" charset="0"/>
              </a:rPr>
              <a:t>проєктів, </a:t>
            </a:r>
            <a:endParaRPr lang="uk-UA" altLang="en-US" sz="4400" dirty="0">
              <a:solidFill>
                <a:schemeClr val="bg1"/>
              </a:solidFill>
              <a:latin typeface="Arial" panose="020B0604020202020204" pitchFamily="34" charset="0"/>
              <a:cs typeface="Arial" panose="020B0604020202020204" pitchFamily="34" charset="0"/>
            </a:endParaRPr>
          </a:p>
          <a:p>
            <a:pPr marL="0" indent="0" algn="ctr">
              <a:lnSpc>
                <a:spcPts val="5400"/>
              </a:lnSpc>
              <a:buNone/>
            </a:pPr>
            <a:r>
              <a:rPr lang="uk-UA" altLang="en-US" sz="4400" dirty="0">
                <a:solidFill>
                  <a:schemeClr val="bg1"/>
                </a:solidFill>
                <a:latin typeface="Arial" panose="020B0604020202020204" pitchFamily="34" charset="0"/>
                <a:cs typeface="Arial" panose="020B0604020202020204" pitchFamily="34" charset="0"/>
              </a:rPr>
              <a:t>програм та портфеля проєктів,</a:t>
            </a:r>
            <a:endParaRPr lang="en-US" altLang="ru-RU" sz="4400" dirty="0">
              <a:solidFill>
                <a:schemeClr val="bg1"/>
              </a:solidFill>
              <a:latin typeface="Arial" panose="020B0604020202020204" pitchFamily="34" charset="0"/>
              <a:cs typeface="Arial" panose="020B0604020202020204" pitchFamily="34" charset="0"/>
            </a:endParaRPr>
          </a:p>
          <a:p>
            <a:pPr marL="0" indent="0" algn="ctr">
              <a:lnSpc>
                <a:spcPts val="5400"/>
              </a:lnSpc>
              <a:buNone/>
            </a:pPr>
            <a:r>
              <a:rPr lang="en-US" altLang="ru-RU" sz="4400" dirty="0">
                <a:solidFill>
                  <a:schemeClr val="bg1"/>
                </a:solidFill>
                <a:latin typeface="Arial" panose="020B0604020202020204" pitchFamily="34" charset="0"/>
                <a:cs typeface="Arial" panose="020B0604020202020204" pitchFamily="34" charset="0"/>
              </a:rPr>
              <a:t>(NPV, IRR, Cost-Benefit Analysis)</a:t>
            </a:r>
            <a:endParaRPr lang="en-US" altLang="ru-RU" sz="4400" dirty="0">
              <a:solidFill>
                <a:schemeClr val="bg1"/>
              </a:solidFill>
              <a:latin typeface="Arial" panose="020B0604020202020204" pitchFamily="34" charset="0"/>
              <a:cs typeface="Arial" panose="020B0604020202020204" pitchFamily="34" charset="0"/>
            </a:endParaRPr>
          </a:p>
        </p:txBody>
      </p:sp>
      <p:sp>
        <p:nvSpPr>
          <p:cNvPr id="10" name="Текстовое поле 9"/>
          <p:cNvSpPr txBox="1"/>
          <p:nvPr/>
        </p:nvSpPr>
        <p:spPr>
          <a:xfrm>
            <a:off x="1442720" y="4261485"/>
            <a:ext cx="12325350" cy="1437640"/>
          </a:xfrm>
          <a:prstGeom prst="rect">
            <a:avLst/>
          </a:prstGeom>
        </p:spPr>
        <p:txBody>
          <a:bodyPr wrap="square">
            <a:noAutofit/>
          </a:bodyPr>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Фінансовий аналіз портфеля проєктів, програм або окремих проєктів передбачає використання різноманітних інструментів для оцінки їх ефективності, пріоритезації та прийняття управлінських рішень.</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635635" y="389890"/>
            <a:ext cx="13334365" cy="1848485"/>
          </a:xfrm>
          <a:prstGeom prst="rect">
            <a:avLst/>
          </a:prstGeom>
        </p:spPr>
        <p:txBody>
          <a:bodyPr>
            <a:noAutofit/>
          </a:bodyPr>
          <a:p>
            <a:pPr marL="0" indent="0">
              <a:spcAft>
                <a:spcPct val="0"/>
              </a:spcAft>
            </a:pPr>
            <a:r>
              <a:rPr lang="en-US" altLang="zh-CN" sz="3200" b="1" i="0">
                <a:solidFill>
                  <a:srgbClr val="F8FAFF"/>
                </a:solidFill>
                <a:latin typeface="Arial" panose="020B0604020202020204" pitchFamily="34" charset="0"/>
                <a:ea typeface="DeepSeek-CJK-patch"/>
                <a:cs typeface="Arial" panose="020B0604020202020204" pitchFamily="34" charset="0"/>
              </a:rPr>
              <a:t>1. Чиста приведена вартість (NPV – Net Present Value)</a:t>
            </a:r>
            <a:endParaRPr lang="en-US" altLang="zh-CN" sz="3200" b="1" i="0">
              <a:solidFill>
                <a:srgbClr val="F8FAFF"/>
              </a:solidFill>
              <a:latin typeface="Arial" panose="020B0604020202020204" pitchFamily="34" charset="0"/>
              <a:ea typeface="DeepSeek-CJK-patch"/>
              <a:cs typeface="Arial" panose="020B0604020202020204" pitchFamily="34" charset="0"/>
            </a:endParaRPr>
          </a:p>
          <a:p>
            <a:pPr marL="0" indent="0">
              <a:spcAft>
                <a:spcPct val="0"/>
              </a:spcAft>
            </a:pPr>
            <a:endParaRPr lang="en-US" altLang="zh-CN" sz="3200" b="1"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Означення: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1" i="0">
                <a:solidFill>
                  <a:srgbClr val="F8FAFF"/>
                </a:solidFill>
                <a:latin typeface="Arial" panose="020B0604020202020204" pitchFamily="34" charset="0"/>
                <a:ea typeface="DeepSeek-CJK-patch"/>
                <a:cs typeface="Arial" panose="020B0604020202020204" pitchFamily="34" charset="0"/>
              </a:rPr>
              <a:t>NPV </a:t>
            </a:r>
            <a:r>
              <a:rPr lang="en-US" altLang="zh-CN" sz="2800" b="0" i="0">
                <a:solidFill>
                  <a:srgbClr val="F8FAFF"/>
                </a:solidFill>
                <a:latin typeface="Arial" panose="020B0604020202020204" pitchFamily="34" charset="0"/>
                <a:ea typeface="DeepSeek-CJK-patch"/>
                <a:cs typeface="Arial" panose="020B0604020202020204" pitchFamily="34" charset="0"/>
              </a:rPr>
              <a:t>– це сума всіх грошових потоків проєкту (вхідних і вихідних), приведених до поточного моменту часу за допомогою дисконтування. Формула:</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pic>
        <p:nvPicPr>
          <p:cNvPr id="3" name="Изображение 2"/>
          <p:cNvPicPr>
            <a:picLocks noChangeAspect="1"/>
          </p:cNvPicPr>
          <p:nvPr/>
        </p:nvPicPr>
        <p:blipFill>
          <a:blip r:embed="rId1"/>
          <a:stretch>
            <a:fillRect/>
          </a:stretch>
        </p:blipFill>
        <p:spPr>
          <a:xfrm>
            <a:off x="1303655" y="3108960"/>
            <a:ext cx="12023725" cy="40938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115060" y="788670"/>
            <a:ext cx="12615545" cy="6691630"/>
          </a:xfrm>
          <a:prstGeom prst="rect">
            <a:avLst/>
          </a:prstGeom>
        </p:spPr>
        <p:txBody>
          <a:bodyPr>
            <a:noAutofit/>
          </a:bodyPr>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Застосування в портфелі проєктів:</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Оцінка прибутковості: проєкти з </a:t>
            </a:r>
            <a:r>
              <a:rPr lang="en-US" altLang="zh-CN" sz="2800" b="0" i="0">
                <a:solidFill>
                  <a:srgbClr val="F8FAFF"/>
                </a:solidFill>
                <a:latin typeface="Arial" panose="020B0604020202020204" pitchFamily="34" charset="0"/>
                <a:ea typeface="katex_main"/>
                <a:cs typeface="Arial" panose="020B0604020202020204" pitchFamily="34" charset="0"/>
              </a:rPr>
              <a:t>NPV&gt;0</a:t>
            </a:r>
            <a:r>
              <a:rPr lang="en-US" altLang="zh-CN" sz="2800" b="0" i="1">
                <a:solidFill>
                  <a:srgbClr val="F8FAFF"/>
                </a:solidFill>
                <a:latin typeface="Arial" panose="020B0604020202020204" pitchFamily="34" charset="0"/>
                <a:ea typeface="KaTeX_Math"/>
                <a:cs typeface="Arial" panose="020B0604020202020204" pitchFamily="34" charset="0"/>
              </a:rPr>
              <a:t>NPV</a:t>
            </a:r>
            <a:r>
              <a:rPr lang="en-US" altLang="zh-CN" sz="2800" b="0" i="0">
                <a:solidFill>
                  <a:srgbClr val="F8FAFF"/>
                </a:solidFill>
                <a:latin typeface="Arial" panose="020B0604020202020204" pitchFamily="34" charset="0"/>
                <a:ea typeface="katex_main"/>
                <a:cs typeface="Arial" panose="020B0604020202020204" pitchFamily="34" charset="0"/>
              </a:rPr>
              <a:t>&gt;0</a:t>
            </a:r>
            <a:r>
              <a:rPr lang="en-US" altLang="zh-CN" sz="2800" b="0" i="0">
                <a:solidFill>
                  <a:srgbClr val="F8FAFF"/>
                </a:solidFill>
                <a:latin typeface="Arial" panose="020B0604020202020204" pitchFamily="34" charset="0"/>
                <a:ea typeface="DeepSeek-CJK-patch"/>
                <a:cs typeface="Arial" panose="020B0604020202020204" pitchFamily="34" charset="0"/>
              </a:rPr>
              <a:t> вважаються економічно вигідними.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Порівняння проєктів: Вищий NPV свідчить про більшу вартість для компанії.</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Оптимізація портфеля: Вибір комбінації проєктів з максимальним сумарним NPV при обмежених ресурсах.</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u="sng">
                <a:solidFill>
                  <a:srgbClr val="F8FAFF"/>
                </a:solidFill>
                <a:latin typeface="Arial" panose="020B0604020202020204" pitchFamily="34" charset="0"/>
                <a:ea typeface="DeepSeek-CJK-patch"/>
                <a:cs typeface="Arial" panose="020B0604020202020204" pitchFamily="34" charset="0"/>
              </a:rPr>
              <a:t>Переваги:</a:t>
            </a:r>
            <a:endParaRPr lang="en-US" altLang="zh-CN" sz="2800" b="0" i="0" u="sng">
              <a:solidFill>
                <a:srgbClr val="F8FAFF"/>
              </a:solidFill>
              <a:latin typeface="Arial" panose="020B0604020202020204" pitchFamily="34" charset="0"/>
              <a:ea typeface="DeepSeek-CJK-patch"/>
              <a:cs typeface="Arial" panose="020B0604020202020204" pitchFamily="34" charset="0"/>
            </a:endParaRPr>
          </a:p>
          <a:p>
            <a:pPr marL="0" indent="0"/>
            <a:endParaRPr lang="en-US" altLang="zh-CN" sz="2800" b="0" i="0" u="sng">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Враховує часову вартість грошей.</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Дає абсолютну оцінку прибутку.</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u="sng">
                <a:solidFill>
                  <a:srgbClr val="F8FAFF"/>
                </a:solidFill>
                <a:latin typeface="Arial" panose="020B0604020202020204" pitchFamily="34" charset="0"/>
                <a:ea typeface="DeepSeek-CJK-patch"/>
                <a:cs typeface="Arial" panose="020B0604020202020204" pitchFamily="34" charset="0"/>
              </a:rPr>
              <a:t>Недоліки:</a:t>
            </a:r>
            <a:endParaRPr lang="en-US" altLang="zh-CN" sz="2800" b="0" i="0" u="sng">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Залежить від точності прогнозу грошових потоків і ставки дисконтування.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1250" y="831771"/>
            <a:ext cx="7541657" cy="559356"/>
          </a:xfrm>
          <a:prstGeom prst="rect">
            <a:avLst/>
          </a:prstGeom>
          <a:noFill/>
        </p:spPr>
        <p:txBody>
          <a:bodyPr wrap="none" lIns="0" tIns="0" rIns="0" bIns="0" rtlCol="0" anchor="t"/>
          <a:lstStyle/>
          <a:p>
            <a:pPr marL="0" indent="0" algn="l">
              <a:lnSpc>
                <a:spcPts val="4400"/>
              </a:lnSpc>
              <a:buNone/>
            </a:pPr>
            <a:r>
              <a:rPr lang="en-US" sz="3500" b="1" dirty="0">
                <a:solidFill>
                  <a:srgbClr val="F0FCFF"/>
                </a:solidFill>
                <a:latin typeface="Arial" panose="020B0604020202020204" pitchFamily="34" charset="0"/>
                <a:ea typeface="Spline Sans Bold" pitchFamily="34" charset="-122"/>
                <a:cs typeface="Arial" panose="020B0604020202020204" pitchFamily="34" charset="0"/>
              </a:rPr>
              <a:t>Джерела фінансування проєктів</a:t>
            </a:r>
            <a:endParaRPr lang="en-US" sz="350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4" name="Text 1"/>
          <p:cNvSpPr/>
          <p:nvPr/>
        </p:nvSpPr>
        <p:spPr>
          <a:xfrm>
            <a:off x="6191250" y="1693188"/>
            <a:ext cx="7734300" cy="644604"/>
          </a:xfrm>
          <a:prstGeom prst="rect">
            <a:avLst/>
          </a:prstGeom>
          <a:noFill/>
        </p:spPr>
        <p:txBody>
          <a:bodyPr wrap="square" lIns="0" tIns="0" rIns="0" bIns="0" rtlCol="0" anchor="t"/>
          <a:lstStyle/>
          <a:p>
            <a:pPr marL="0" indent="0" algn="l">
              <a:lnSpc>
                <a:spcPts val="2500"/>
              </a:lnSpc>
              <a:buNone/>
            </a:pPr>
            <a:r>
              <a:rPr lang="en-US" sz="1550" dirty="0">
                <a:solidFill>
                  <a:srgbClr val="E0E4E6"/>
                </a:solidFill>
                <a:latin typeface="Barlow" panose="00000800000000000000" pitchFamily="34" charset="0"/>
                <a:ea typeface="Barlow" panose="00000800000000000000" pitchFamily="34" charset="-122"/>
                <a:cs typeface="Barlow" panose="00000800000000000000" pitchFamily="34" charset="-120"/>
              </a:rPr>
              <a:t>Існує багато джерел фінансування проєктів. Власні кошти мають переваги та обмеження. Розглянемо кредити,  </a:t>
            </a:r>
            <a:r>
              <a:rPr lang="uk-UA" sz="1550" dirty="0">
                <a:solidFill>
                  <a:srgbClr val="E0E4E6"/>
                </a:solidFill>
                <a:latin typeface="Barlow" panose="00000800000000000000" pitchFamily="34" charset="0"/>
                <a:ea typeface="Barlow" panose="00000800000000000000" pitchFamily="34" charset="-122"/>
                <a:cs typeface="Barlow" panose="00000800000000000000" pitchFamily="34" charset="-120"/>
              </a:rPr>
              <a:t>інвестиції, партнерське фінансування та інші джерела фінансування</a:t>
            </a:r>
            <a:r>
              <a:rPr lang="en-US" sz="1550" dirty="0">
                <a:solidFill>
                  <a:srgbClr val="E0E4E6"/>
                </a:solidFill>
                <a:latin typeface="Barlow" panose="00000800000000000000" pitchFamily="34" charset="0"/>
                <a:ea typeface="Barlow" panose="00000800000000000000" pitchFamily="34" charset="-122"/>
                <a:cs typeface="Barlow" panose="00000800000000000000" pitchFamily="34" charset="-120"/>
              </a:rPr>
              <a:t>.</a:t>
            </a:r>
            <a:endParaRPr lang="en-US" sz="1550" dirty="0"/>
          </a:p>
        </p:txBody>
      </p:sp>
      <p:pic>
        <p:nvPicPr>
          <p:cNvPr id="5" name="Image 1" descr="preencoded.png"/>
          <p:cNvPicPr>
            <a:picLocks noChangeAspect="1"/>
          </p:cNvPicPr>
          <p:nvPr/>
        </p:nvPicPr>
        <p:blipFill>
          <a:blip r:embed="rId2"/>
          <a:stretch>
            <a:fillRect/>
          </a:stretch>
        </p:blipFill>
        <p:spPr>
          <a:xfrm>
            <a:off x="6191250" y="2765663"/>
            <a:ext cx="1007031" cy="1208365"/>
          </a:xfrm>
          <a:prstGeom prst="rect">
            <a:avLst/>
          </a:prstGeom>
        </p:spPr>
      </p:pic>
      <p:sp>
        <p:nvSpPr>
          <p:cNvPr id="6" name="Text 2"/>
          <p:cNvSpPr/>
          <p:nvPr/>
        </p:nvSpPr>
        <p:spPr>
          <a:xfrm>
            <a:off x="7500342" y="3146703"/>
            <a:ext cx="2237899" cy="279797"/>
          </a:xfrm>
          <a:prstGeom prst="rect">
            <a:avLst/>
          </a:prstGeom>
          <a:noFill/>
        </p:spPr>
        <p:txBody>
          <a:bodyPr wrap="none" lIns="0" tIns="0" rIns="0" bIns="0" rtlCol="0" anchor="t"/>
          <a:lstStyle/>
          <a:p>
            <a:pPr marL="0" indent="0" algn="l">
              <a:lnSpc>
                <a:spcPts val="2200"/>
              </a:lnSpc>
              <a:buNone/>
            </a:pPr>
            <a:r>
              <a:rPr lang="en-US" sz="2000" b="1" dirty="0">
                <a:solidFill>
                  <a:srgbClr val="E0E4E6"/>
                </a:solidFill>
                <a:latin typeface="Arial" panose="020B0604020202020204" pitchFamily="34" charset="0"/>
                <a:ea typeface="Spline Sans Bold" pitchFamily="34" charset="-122"/>
                <a:cs typeface="Arial" panose="020B0604020202020204" pitchFamily="34" charset="0"/>
              </a:rPr>
              <a:t>Власні кошти</a:t>
            </a:r>
            <a:endParaRPr lang="en-US" sz="2000" b="1" dirty="0">
              <a:solidFill>
                <a:srgbClr val="E0E4E6"/>
              </a:solidFill>
              <a:latin typeface="Arial" panose="020B0604020202020204" pitchFamily="34" charset="0"/>
              <a:ea typeface="Spline Sans Bold" pitchFamily="34" charset="-122"/>
              <a:cs typeface="Arial" panose="020B0604020202020204" pitchFamily="34" charset="0"/>
            </a:endParaRPr>
          </a:p>
        </p:txBody>
      </p:sp>
      <p:pic>
        <p:nvPicPr>
          <p:cNvPr id="7" name="Image 2" descr="preencoded.png"/>
          <p:cNvPicPr>
            <a:picLocks noChangeAspect="1"/>
          </p:cNvPicPr>
          <p:nvPr/>
        </p:nvPicPr>
        <p:blipFill>
          <a:blip r:embed="rId3"/>
          <a:stretch>
            <a:fillRect/>
          </a:stretch>
        </p:blipFill>
        <p:spPr>
          <a:xfrm>
            <a:off x="6191250" y="4114998"/>
            <a:ext cx="1007031" cy="1208365"/>
          </a:xfrm>
          <a:prstGeom prst="rect">
            <a:avLst/>
          </a:prstGeom>
        </p:spPr>
      </p:pic>
      <p:sp>
        <p:nvSpPr>
          <p:cNvPr id="8" name="Text 3"/>
          <p:cNvSpPr/>
          <p:nvPr/>
        </p:nvSpPr>
        <p:spPr>
          <a:xfrm>
            <a:off x="7500342" y="4466828"/>
            <a:ext cx="2237899" cy="279797"/>
          </a:xfrm>
          <a:prstGeom prst="rect">
            <a:avLst/>
          </a:prstGeom>
          <a:noFill/>
        </p:spPr>
        <p:txBody>
          <a:bodyPr wrap="none" lIns="0" tIns="0" rIns="0" bIns="0" rtlCol="0" anchor="t"/>
          <a:lstStyle/>
          <a:p>
            <a:pPr marL="0" indent="0" algn="l">
              <a:lnSpc>
                <a:spcPts val="2200"/>
              </a:lnSpc>
              <a:buNone/>
            </a:pPr>
            <a:r>
              <a:rPr lang="en-US" sz="2000" b="1" dirty="0">
                <a:solidFill>
                  <a:srgbClr val="E0E4E6"/>
                </a:solidFill>
                <a:latin typeface="Arial" panose="020B0604020202020204" pitchFamily="34" charset="0"/>
                <a:ea typeface="Spline Sans Bold" pitchFamily="34" charset="-122"/>
                <a:cs typeface="Arial" panose="020B0604020202020204" pitchFamily="34" charset="0"/>
              </a:rPr>
              <a:t>Кредити</a:t>
            </a:r>
            <a:r>
              <a:rPr lang="uk-UA" altLang="en-US" sz="2000" b="1" dirty="0">
                <a:solidFill>
                  <a:srgbClr val="E0E4E6"/>
                </a:solidFill>
                <a:latin typeface="Arial" panose="020B0604020202020204" pitchFamily="34" charset="0"/>
                <a:ea typeface="Spline Sans Bold" pitchFamily="34" charset="-122"/>
                <a:cs typeface="Arial" panose="020B0604020202020204" pitchFamily="34" charset="0"/>
              </a:rPr>
              <a:t> та позики</a:t>
            </a:r>
            <a:endParaRPr lang="uk-UA" altLang="en-US" sz="2000" b="1" dirty="0">
              <a:solidFill>
                <a:srgbClr val="E0E4E6"/>
              </a:solidFill>
              <a:latin typeface="Arial" panose="020B0604020202020204" pitchFamily="34" charset="0"/>
              <a:ea typeface="Spline Sans Bold" pitchFamily="34" charset="-122"/>
              <a:cs typeface="Arial" panose="020B0604020202020204" pitchFamily="34" charset="0"/>
            </a:endParaRPr>
          </a:p>
        </p:txBody>
      </p:sp>
      <p:pic>
        <p:nvPicPr>
          <p:cNvPr id="9" name="Image 3" descr="preencoded.png"/>
          <p:cNvPicPr>
            <a:picLocks noChangeAspect="1"/>
          </p:cNvPicPr>
          <p:nvPr/>
        </p:nvPicPr>
        <p:blipFill>
          <a:blip r:embed="rId4"/>
          <a:stretch>
            <a:fillRect/>
          </a:stretch>
        </p:blipFill>
        <p:spPr>
          <a:xfrm>
            <a:off x="6191250" y="5348129"/>
            <a:ext cx="1007031" cy="1208365"/>
          </a:xfrm>
          <a:prstGeom prst="rect">
            <a:avLst/>
          </a:prstGeom>
        </p:spPr>
      </p:pic>
      <p:sp>
        <p:nvSpPr>
          <p:cNvPr id="10" name="Text 4"/>
          <p:cNvSpPr/>
          <p:nvPr/>
        </p:nvSpPr>
        <p:spPr>
          <a:xfrm>
            <a:off x="7500342" y="5598993"/>
            <a:ext cx="2237899" cy="279797"/>
          </a:xfrm>
          <a:prstGeom prst="rect">
            <a:avLst/>
          </a:prstGeom>
          <a:noFill/>
        </p:spPr>
        <p:txBody>
          <a:bodyPr wrap="none" lIns="0" tIns="0" rIns="0" bIns="0" rtlCol="0" anchor="t"/>
          <a:lstStyle/>
          <a:p>
            <a:pPr marL="0" indent="0" algn="l">
              <a:lnSpc>
                <a:spcPts val="2200"/>
              </a:lnSpc>
              <a:buNone/>
            </a:pPr>
            <a:r>
              <a:rPr lang="uk-UA" altLang="en-US" sz="2000" b="1" dirty="0">
                <a:solidFill>
                  <a:srgbClr val="E0E4E6"/>
                </a:solidFill>
                <a:latin typeface="Arial" panose="020B0604020202020204" pitchFamily="34" charset="0"/>
                <a:ea typeface="Spline Sans Bold" pitchFamily="34" charset="-122"/>
                <a:cs typeface="Arial" panose="020B0604020202020204" pitchFamily="34" charset="0"/>
              </a:rPr>
              <a:t>Інвестиції</a:t>
            </a:r>
            <a:r>
              <a:rPr lang="en-US" sz="2000" b="1" dirty="0">
                <a:solidFill>
                  <a:srgbClr val="E0E4E6"/>
                </a:solidFill>
                <a:latin typeface="Arial" panose="020B0604020202020204" pitchFamily="34" charset="0"/>
                <a:ea typeface="Spline Sans Bold" pitchFamily="34" charset="-122"/>
                <a:cs typeface="Arial" panose="020B0604020202020204" pitchFamily="34" charset="0"/>
              </a:rPr>
              <a:t>ї</a:t>
            </a:r>
            <a:endParaRPr lang="en-US" sz="2000" dirty="0">
              <a:latin typeface="Arial" panose="020B0604020202020204" pitchFamily="34" charset="0"/>
              <a:cs typeface="Arial" panose="020B0604020202020204" pitchFamily="34" charset="0"/>
            </a:endParaRPr>
          </a:p>
        </p:txBody>
      </p:sp>
      <p:pic>
        <p:nvPicPr>
          <p:cNvPr id="11" name="Image 4" descr="preencoded.png"/>
          <p:cNvPicPr>
            <a:picLocks noChangeAspect="1"/>
          </p:cNvPicPr>
          <p:nvPr/>
        </p:nvPicPr>
        <p:blipFill>
          <a:blip r:embed="rId5"/>
          <a:stretch>
            <a:fillRect/>
          </a:stretch>
        </p:blipFill>
        <p:spPr>
          <a:xfrm>
            <a:off x="6191250" y="6556494"/>
            <a:ext cx="1007031" cy="1208365"/>
          </a:xfrm>
          <a:prstGeom prst="rect">
            <a:avLst/>
          </a:prstGeom>
        </p:spPr>
      </p:pic>
      <p:sp>
        <p:nvSpPr>
          <p:cNvPr id="12" name="Text 5"/>
          <p:cNvSpPr/>
          <p:nvPr/>
        </p:nvSpPr>
        <p:spPr>
          <a:xfrm>
            <a:off x="7500342" y="6875304"/>
            <a:ext cx="2237899" cy="279797"/>
          </a:xfrm>
          <a:prstGeom prst="rect">
            <a:avLst/>
          </a:prstGeom>
          <a:noFill/>
        </p:spPr>
        <p:txBody>
          <a:bodyPr wrap="none" lIns="0" tIns="0" rIns="0" bIns="0" rtlCol="0" anchor="t"/>
          <a:lstStyle/>
          <a:p>
            <a:pPr marL="0" indent="0" algn="l">
              <a:lnSpc>
                <a:spcPts val="2200"/>
              </a:lnSpc>
              <a:buNone/>
            </a:pPr>
            <a:r>
              <a:rPr lang="uk-UA" altLang="en-US" sz="2000" b="1" dirty="0">
                <a:solidFill>
                  <a:schemeClr val="bg1"/>
                </a:solidFill>
                <a:latin typeface="Arial" panose="020B0604020202020204" pitchFamily="34" charset="0"/>
                <a:cs typeface="Arial" panose="020B0604020202020204" pitchFamily="34" charset="0"/>
              </a:rPr>
              <a:t>Партнерське фінансування, тощо.</a:t>
            </a:r>
            <a:endParaRPr lang="uk-UA" alt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723900" y="591185"/>
            <a:ext cx="13346430" cy="1835150"/>
          </a:xfrm>
          <a:prstGeom prst="rect">
            <a:avLst/>
          </a:prstGeom>
        </p:spPr>
        <p:txBody>
          <a:bodyPr>
            <a:noAutofit/>
          </a:bodyPr>
          <a:p>
            <a:pPr marL="0" indent="0" algn="ctr">
              <a:spcAft>
                <a:spcPct val="0"/>
              </a:spcAft>
            </a:pPr>
            <a:r>
              <a:rPr lang="en-US" altLang="zh-CN" sz="3600" b="1" i="0">
                <a:solidFill>
                  <a:srgbClr val="F8FAFF"/>
                </a:solidFill>
                <a:latin typeface="Arial" panose="020B0604020202020204" pitchFamily="34" charset="0"/>
                <a:ea typeface="DeepSeek-CJK-patch"/>
                <a:cs typeface="Arial" panose="020B0604020202020204" pitchFamily="34" charset="0"/>
              </a:rPr>
              <a:t>2. Внутрішня норма доходності (IRR – Internal Rate of Return)</a:t>
            </a: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0" indent="0"/>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Означення: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1" i="0">
                <a:solidFill>
                  <a:srgbClr val="F8FAFF"/>
                </a:solidFill>
                <a:latin typeface="Arial" panose="020B0604020202020204" pitchFamily="34" charset="0"/>
                <a:ea typeface="DeepSeek-CJK-patch"/>
                <a:cs typeface="Arial" panose="020B0604020202020204" pitchFamily="34" charset="0"/>
              </a:rPr>
              <a:t>IRR</a:t>
            </a:r>
            <a:r>
              <a:rPr lang="en-US" altLang="zh-CN" sz="2800" b="0" i="0">
                <a:solidFill>
                  <a:srgbClr val="F8FAFF"/>
                </a:solidFill>
                <a:latin typeface="Arial" panose="020B0604020202020204" pitchFamily="34" charset="0"/>
                <a:ea typeface="DeepSeek-CJK-patch"/>
                <a:cs typeface="Arial" panose="020B0604020202020204" pitchFamily="34" charset="0"/>
              </a:rPr>
              <a:t> – це ставка дисконтування, при якій NPV проєкту дорівнює нулю. Вона відображає очікувану річну дохідність проєкту. Формула:</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pic>
        <p:nvPicPr>
          <p:cNvPr id="3" name="Изображение 2"/>
          <p:cNvPicPr>
            <a:picLocks noChangeAspect="1"/>
          </p:cNvPicPr>
          <p:nvPr/>
        </p:nvPicPr>
        <p:blipFill>
          <a:blip r:embed="rId1"/>
          <a:stretch>
            <a:fillRect/>
          </a:stretch>
        </p:blipFill>
        <p:spPr>
          <a:xfrm>
            <a:off x="4395470" y="3714750"/>
            <a:ext cx="4771390" cy="202438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673100" y="290830"/>
            <a:ext cx="13625195" cy="5023485"/>
          </a:xfrm>
          <a:prstGeom prst="rect">
            <a:avLst/>
          </a:prstGeom>
        </p:spPr>
        <p:txBody>
          <a:bodyPr>
            <a:noAutofit/>
          </a:bodyPr>
          <a:p>
            <a:pPr marL="0" indent="0"/>
            <a:r>
              <a:rPr lang="en-US" altLang="zh-CN" sz="2800" b="1" i="0" u="sng">
                <a:solidFill>
                  <a:srgbClr val="F8FAFF"/>
                </a:solidFill>
                <a:latin typeface="Arial" panose="020B0604020202020204" pitchFamily="34" charset="0"/>
                <a:ea typeface="DeepSeek-CJK-patch"/>
                <a:cs typeface="Arial" panose="020B0604020202020204" pitchFamily="34" charset="0"/>
              </a:rPr>
              <a:t>Застосування в портфелі проєктів:</a:t>
            </a:r>
            <a:endParaRPr lang="en-US" altLang="zh-CN" sz="2800" b="1" i="0" u="sng">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Критерій прийняття рішень: проєкти з </a:t>
            </a:r>
            <a:r>
              <a:rPr lang="en-US" altLang="zh-CN" sz="2800" b="0" i="0">
                <a:solidFill>
                  <a:srgbClr val="F8FAFF"/>
                </a:solidFill>
                <a:latin typeface="Arial" panose="020B0604020202020204" pitchFamily="34" charset="0"/>
                <a:ea typeface="katex_main"/>
                <a:cs typeface="Arial" panose="020B0604020202020204" pitchFamily="34" charset="0"/>
              </a:rPr>
              <a:t>IRR&gt;</a:t>
            </a:r>
            <a:r>
              <a:rPr lang="en-US" altLang="zh-CN" sz="2800" b="0" i="1">
                <a:solidFill>
                  <a:srgbClr val="F8FAFF"/>
                </a:solidFill>
                <a:latin typeface="Arial" panose="020B0604020202020204" pitchFamily="34" charset="0"/>
                <a:ea typeface="KaTeX_Math"/>
                <a:cs typeface="Arial" panose="020B0604020202020204" pitchFamily="34" charset="0"/>
              </a:rPr>
              <a:t>IRR</a:t>
            </a:r>
            <a:r>
              <a:rPr lang="en-US" altLang="zh-CN" sz="2800" b="0" i="0">
                <a:solidFill>
                  <a:srgbClr val="F8FAFF"/>
                </a:solidFill>
                <a:latin typeface="Arial" panose="020B0604020202020204" pitchFamily="34" charset="0"/>
                <a:ea typeface="katex_main"/>
                <a:cs typeface="Arial" panose="020B0604020202020204" pitchFamily="34" charset="0"/>
              </a:rPr>
              <a:t>&gt;</a:t>
            </a:r>
            <a:r>
              <a:rPr lang="en-US" altLang="zh-CN" sz="2800" b="0" i="0">
                <a:solidFill>
                  <a:srgbClr val="F8FAFF"/>
                </a:solidFill>
                <a:latin typeface="Arial" panose="020B0604020202020204" pitchFamily="34" charset="0"/>
                <a:ea typeface="DeepSeek-CJK-patch"/>
                <a:cs typeface="Arial" panose="020B0604020202020204" pitchFamily="34" charset="0"/>
              </a:rPr>
              <a:t> вартості капіталу (WACC) приймаються.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342900" indent="-3429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Пріоритезація: проєкти з вищим IRR можуть отримати пріоритет (якщо немає обмежень на бюджет).</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342900" indent="-3429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Аналіз чутливості: Допомагає оцінити стійкість проєкту до змін умов.</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r>
              <a:rPr lang="en-US" altLang="en-US" sz="2800" b="1" i="0" u="sng">
                <a:solidFill>
                  <a:srgbClr val="F8FAFF"/>
                </a:solidFill>
                <a:latin typeface="Arial" panose="020B0604020202020204" pitchFamily="34" charset="0"/>
                <a:ea typeface="DeepSeek-CJK-patch"/>
                <a:cs typeface="Arial" panose="020B0604020202020204" pitchFamily="34" charset="0"/>
              </a:rPr>
              <a:t>Переваги</a:t>
            </a:r>
            <a:r>
              <a:rPr lang="en-US" altLang="ru-RU" sz="2800" b="1" i="0" u="sng">
                <a:solidFill>
                  <a:srgbClr val="F8FAFF"/>
                </a:solidFill>
                <a:latin typeface="Arial" panose="020B0604020202020204" pitchFamily="34" charset="0"/>
                <a:ea typeface="DeepSeek-CJK-patch"/>
                <a:cs typeface="Arial" panose="020B0604020202020204" pitchFamily="34" charset="0"/>
              </a:rPr>
              <a:t>:</a:t>
            </a:r>
            <a:endParaRPr lang="en-US" altLang="ru-RU" sz="2800" b="1" i="0" u="sng">
              <a:solidFill>
                <a:srgbClr val="F8FAFF"/>
              </a:solidFill>
              <a:latin typeface="Arial" panose="020B0604020202020204" pitchFamily="34" charset="0"/>
              <a:ea typeface="DeepSeek-CJK-patch"/>
              <a:cs typeface="Arial" panose="020B0604020202020204" pitchFamily="34" charset="0"/>
            </a:endParaRPr>
          </a:p>
          <a:p>
            <a:pPr marL="342900" indent="-342900">
              <a:spcBef>
                <a:spcPct val="0"/>
              </a:spcBef>
              <a:spcAft>
                <a:spcPct val="0"/>
              </a:spcAft>
              <a:buFont typeface="Wingdings" panose="05000000000000000000" charset="0"/>
              <a:buChar char="Ø"/>
            </a:pPr>
            <a:r>
              <a:rPr lang="en-US" altLang="en-US" sz="2800" b="0" i="0">
                <a:solidFill>
                  <a:srgbClr val="F8FAFF"/>
                </a:solidFill>
                <a:latin typeface="Arial" panose="020B0604020202020204" pitchFamily="34" charset="0"/>
                <a:ea typeface="DeepSeek-CJK-patch"/>
                <a:cs typeface="Arial" panose="020B0604020202020204" pitchFamily="34" charset="0"/>
              </a:rPr>
              <a:t>Зручний</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для</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порівняння</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проєкт</a:t>
            </a:r>
            <a:r>
              <a:rPr lang="en-US" altLang="en-US" sz="2800" b="0" i="0">
                <a:solidFill>
                  <a:srgbClr val="F8FAFF"/>
                </a:solidFill>
                <a:latin typeface="Arial" panose="020B0604020202020204" pitchFamily="34" charset="0"/>
                <a:ea typeface="DeepSeek-CJK-patch"/>
                <a:cs typeface="Arial" panose="020B0604020202020204" pitchFamily="34" charset="0"/>
              </a:rPr>
              <a:t>ів</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різного</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масштабу</a:t>
            </a:r>
            <a:r>
              <a:rPr lang="en-US" altLang="ru-RU" sz="2800" b="0" i="0">
                <a:solidFill>
                  <a:srgbClr val="F8FAFF"/>
                </a:solidFill>
                <a:latin typeface="Arial" panose="020B0604020202020204" pitchFamily="34" charset="0"/>
                <a:ea typeface="DeepSeek-CJK-patch"/>
                <a:cs typeface="Arial" panose="020B0604020202020204" pitchFamily="34" charset="0"/>
              </a:rPr>
              <a:t>.</a:t>
            </a:r>
            <a:endParaRPr lang="en-US" altLang="ru-RU" sz="2800" b="0" i="0">
              <a:solidFill>
                <a:srgbClr val="F8FAFF"/>
              </a:solidFill>
              <a:latin typeface="Arial" panose="020B0604020202020204" pitchFamily="34" charset="0"/>
              <a:ea typeface="DeepSeek-CJK-patch"/>
              <a:cs typeface="Arial" panose="020B0604020202020204" pitchFamily="34" charset="0"/>
            </a:endParaRPr>
          </a:p>
          <a:p>
            <a:pPr marL="342900" indent="-342900">
              <a:spcBef>
                <a:spcPct val="0"/>
              </a:spcBef>
              <a:spcAft>
                <a:spcPct val="0"/>
              </a:spcAft>
              <a:buFont typeface="Wingdings" panose="05000000000000000000" charset="0"/>
              <a:buChar char="Ø"/>
            </a:pPr>
            <a:r>
              <a:rPr lang="en-US" altLang="en-US" sz="2800" b="0" i="0">
                <a:solidFill>
                  <a:srgbClr val="F8FAFF"/>
                </a:solidFill>
                <a:latin typeface="Arial" panose="020B0604020202020204" pitchFamily="34" charset="0"/>
                <a:ea typeface="DeepSeek-CJK-patch"/>
                <a:cs typeface="Arial" panose="020B0604020202020204" pitchFamily="34" charset="0"/>
              </a:rPr>
              <a:t>Виражається</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у</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відсотках</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що</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інтуїтивно</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зрозуміло</a:t>
            </a:r>
            <a:r>
              <a:rPr lang="en-US" altLang="ru-RU" sz="2800" b="0" i="0">
                <a:solidFill>
                  <a:srgbClr val="F8FAFF"/>
                </a:solidFill>
                <a:latin typeface="Arial" panose="020B0604020202020204" pitchFamily="34" charset="0"/>
                <a:ea typeface="DeepSeek-CJK-patch"/>
                <a:cs typeface="Arial" panose="020B0604020202020204" pitchFamily="34" charset="0"/>
              </a:rPr>
              <a:t>.</a:t>
            </a:r>
            <a:endParaRPr lang="en-US" altLang="ru-RU"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Char char="•"/>
            </a:pPr>
            <a:endParaRPr lang="en-US" altLang="ru-RU"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r>
              <a:rPr lang="en-US" altLang="en-US" sz="2800" b="1" i="0" u="sng">
                <a:solidFill>
                  <a:srgbClr val="F8FAFF"/>
                </a:solidFill>
                <a:latin typeface="Arial" panose="020B0604020202020204" pitchFamily="34" charset="0"/>
                <a:ea typeface="DeepSeek-CJK-patch"/>
                <a:cs typeface="Arial" panose="020B0604020202020204" pitchFamily="34" charset="0"/>
              </a:rPr>
              <a:t>Недоліки</a:t>
            </a:r>
            <a:r>
              <a:rPr lang="en-US" altLang="ru-RU" sz="2800" b="1" i="0" u="sng">
                <a:solidFill>
                  <a:srgbClr val="F8FAFF"/>
                </a:solidFill>
                <a:latin typeface="Arial" panose="020B0604020202020204" pitchFamily="34" charset="0"/>
                <a:ea typeface="DeepSeek-CJK-patch"/>
                <a:cs typeface="Arial" panose="020B0604020202020204" pitchFamily="34" charset="0"/>
              </a:rPr>
              <a:t>:</a:t>
            </a:r>
            <a:endParaRPr lang="en-US" altLang="ru-RU" sz="2800" b="1" i="0" u="sng">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Char char="•"/>
            </a:pPr>
            <a:r>
              <a:rPr lang="en-US" altLang="en-US" sz="2800" b="0" i="0">
                <a:solidFill>
                  <a:srgbClr val="F8FAFF"/>
                </a:solidFill>
                <a:latin typeface="Arial" panose="020B0604020202020204" pitchFamily="34" charset="0"/>
                <a:ea typeface="DeepSeek-CJK-patch"/>
                <a:cs typeface="Arial" panose="020B0604020202020204" pitchFamily="34" charset="0"/>
              </a:rPr>
              <a:t>Може</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давати</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хибні</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результати</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для</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проєкт</a:t>
            </a:r>
            <a:r>
              <a:rPr lang="en-US" altLang="en-US" sz="2800" b="0" i="0">
                <a:solidFill>
                  <a:srgbClr val="F8FAFF"/>
                </a:solidFill>
                <a:latin typeface="Arial" panose="020B0604020202020204" pitchFamily="34" charset="0"/>
                <a:ea typeface="DeepSeek-CJK-patch"/>
                <a:cs typeface="Arial" panose="020B0604020202020204" pitchFamily="34" charset="0"/>
              </a:rPr>
              <a:t>ів</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з</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нестандартними</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грошовими</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потоками</a:t>
            </a:r>
            <a:r>
              <a:rPr lang="en-US" altLang="ru-RU" sz="2800" b="0" i="0">
                <a:solidFill>
                  <a:srgbClr val="F8FAFF"/>
                </a:solidFill>
                <a:latin typeface="Arial" panose="020B0604020202020204" pitchFamily="34" charset="0"/>
                <a:ea typeface="DeepSeek-CJK-patch"/>
                <a:cs typeface="Arial" panose="020B0604020202020204" pitchFamily="34" charset="0"/>
              </a:rPr>
              <a:t>.</a:t>
            </a:r>
            <a:endParaRPr lang="en-US" altLang="ru-RU" sz="2800" b="0" i="0">
              <a:solidFill>
                <a:srgbClr val="F8FAFF"/>
              </a:solidFill>
              <a:latin typeface="Arial" panose="020B0604020202020204" pitchFamily="34" charset="0"/>
              <a:ea typeface="DeepSeek-CJK-patch"/>
              <a:cs typeface="Arial" panose="020B0604020202020204" pitchFamily="34" charset="0"/>
            </a:endParaRPr>
          </a:p>
          <a:p>
            <a:pPr marL="342900" indent="-342900">
              <a:spcBef>
                <a:spcPct val="0"/>
              </a:spcBef>
              <a:spcAft>
                <a:spcPct val="0"/>
              </a:spcAft>
              <a:buFont typeface="Wingdings" panose="05000000000000000000" charset="0"/>
              <a:buChar char="Ø"/>
            </a:pPr>
            <a:r>
              <a:rPr lang="en-US" altLang="en-US" sz="2800" b="0" i="0">
                <a:solidFill>
                  <a:srgbClr val="F8FAFF"/>
                </a:solidFill>
                <a:latin typeface="Arial" panose="020B0604020202020204" pitchFamily="34" charset="0"/>
                <a:ea typeface="DeepSeek-CJK-patch"/>
                <a:cs typeface="Arial" panose="020B0604020202020204" pitchFamily="34" charset="0"/>
              </a:rPr>
              <a:t>Ігнорує</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масштаб</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проєкт</a:t>
            </a:r>
            <a:r>
              <a:rPr lang="en-US" altLang="en-US" sz="2800" b="0" i="0">
                <a:solidFill>
                  <a:srgbClr val="F8FAFF"/>
                </a:solidFill>
                <a:latin typeface="Arial" panose="020B0604020202020204" pitchFamily="34" charset="0"/>
                <a:ea typeface="DeepSeek-CJK-patch"/>
                <a:cs typeface="Arial" panose="020B0604020202020204" pitchFamily="34" charset="0"/>
              </a:rPr>
              <a:t>у</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наприклад</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проєкт</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з</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малою</a:t>
            </a:r>
            <a:r>
              <a:rPr lang="en-US" altLang="ru-RU" sz="2800" b="0" i="0">
                <a:solidFill>
                  <a:srgbClr val="F8FAFF"/>
                </a:solidFill>
                <a:latin typeface="Arial" panose="020B0604020202020204" pitchFamily="34" charset="0"/>
                <a:ea typeface="DeepSeek-CJK-patch"/>
                <a:cs typeface="Arial" panose="020B0604020202020204" pitchFamily="34" charset="0"/>
              </a:rPr>
              <a:t> IRR, </a:t>
            </a:r>
            <a:r>
              <a:rPr lang="en-US" altLang="en-US" sz="2800" b="0" i="0">
                <a:solidFill>
                  <a:srgbClr val="F8FAFF"/>
                </a:solidFill>
                <a:latin typeface="Arial" panose="020B0604020202020204" pitchFamily="34" charset="0"/>
                <a:ea typeface="DeepSeek-CJK-patch"/>
                <a:cs typeface="Arial" panose="020B0604020202020204" pitchFamily="34" charset="0"/>
              </a:rPr>
              <a:t>але</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великим</a:t>
            </a:r>
            <a:r>
              <a:rPr lang="en-US" altLang="ru-RU" sz="2800" b="0" i="0">
                <a:solidFill>
                  <a:srgbClr val="F8FAFF"/>
                </a:solidFill>
                <a:latin typeface="Arial" panose="020B0604020202020204" pitchFamily="34" charset="0"/>
                <a:ea typeface="DeepSeek-CJK-patch"/>
                <a:cs typeface="Arial" panose="020B0604020202020204" pitchFamily="34" charset="0"/>
              </a:rPr>
              <a:t> NPV </a:t>
            </a:r>
            <a:r>
              <a:rPr lang="en-US" altLang="en-US" sz="2800" b="0" i="0">
                <a:solidFill>
                  <a:srgbClr val="F8FAFF"/>
                </a:solidFill>
                <a:latin typeface="Arial" panose="020B0604020202020204" pitchFamily="34" charset="0"/>
                <a:ea typeface="DeepSeek-CJK-patch"/>
                <a:cs typeface="Arial" panose="020B0604020202020204" pitchFamily="34" charset="0"/>
              </a:rPr>
              <a:t>може</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бути</a:t>
            </a:r>
            <a:r>
              <a:rPr lang="en-US" altLang="ru-RU" sz="2800" b="0" i="0">
                <a:solidFill>
                  <a:srgbClr val="F8FAFF"/>
                </a:solidFill>
                <a:latin typeface="Arial" panose="020B0604020202020204" pitchFamily="34" charset="0"/>
                <a:ea typeface="DeepSeek-CJK-patch"/>
                <a:cs typeface="Arial" panose="020B0604020202020204" pitchFamily="34" charset="0"/>
              </a:rPr>
              <a:t> </a:t>
            </a:r>
            <a:r>
              <a:rPr lang="en-US" altLang="en-US" sz="2800" b="0" i="0">
                <a:solidFill>
                  <a:srgbClr val="F8FAFF"/>
                </a:solidFill>
                <a:latin typeface="Arial" panose="020B0604020202020204" pitchFamily="34" charset="0"/>
                <a:ea typeface="DeepSeek-CJK-patch"/>
                <a:cs typeface="Arial" panose="020B0604020202020204" pitchFamily="34" charset="0"/>
              </a:rPr>
              <a:t>вигіднішим</a:t>
            </a:r>
            <a:r>
              <a:rPr lang="en-US" altLang="ru-RU" sz="2800" b="0" i="0">
                <a:solidFill>
                  <a:srgbClr val="F8FAFF"/>
                </a:solidFill>
                <a:latin typeface="Arial" panose="020B0604020202020204" pitchFamily="34" charset="0"/>
                <a:ea typeface="DeepSeek-CJK-patch"/>
                <a:cs typeface="Arial" panose="020B0604020202020204" pitchFamily="34" charset="0"/>
              </a:rPr>
              <a:t>).</a:t>
            </a:r>
            <a:endParaRPr lang="en-US" altLang="ru-RU"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736600" y="480060"/>
            <a:ext cx="13220065" cy="5603875"/>
          </a:xfrm>
          <a:prstGeom prst="rect">
            <a:avLst/>
          </a:prstGeom>
        </p:spPr>
        <p:txBody>
          <a:bodyPr>
            <a:noAutofit/>
          </a:bodyPr>
          <a:p>
            <a:pPr marL="0" indent="0" algn="ctr">
              <a:spcAft>
                <a:spcPct val="0"/>
              </a:spcAft>
            </a:pPr>
            <a:r>
              <a:rPr lang="en-US" altLang="zh-CN" sz="3600" b="1" i="0">
                <a:solidFill>
                  <a:srgbClr val="F8FAFF"/>
                </a:solidFill>
                <a:latin typeface="Arial" panose="020B0604020202020204" pitchFamily="34" charset="0"/>
                <a:ea typeface="DeepSeek-CJK-patch"/>
                <a:cs typeface="Arial" panose="020B0604020202020204" pitchFamily="34" charset="0"/>
              </a:rPr>
              <a:t>3. Аналіз витрат і вигод (Cost-Benefit Analysis, CBA)</a:t>
            </a: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Означення: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1" i="0">
                <a:solidFill>
                  <a:srgbClr val="F8FAFF"/>
                </a:solidFill>
                <a:latin typeface="Arial" panose="020B0604020202020204" pitchFamily="34" charset="0"/>
                <a:ea typeface="DeepSeek-CJK-patch"/>
                <a:cs typeface="Arial" panose="020B0604020202020204" pitchFamily="34" charset="0"/>
              </a:rPr>
              <a:t>CBA </a:t>
            </a:r>
            <a:r>
              <a:rPr lang="en-US" altLang="zh-CN" sz="2800" b="0" i="0">
                <a:solidFill>
                  <a:srgbClr val="F8FAFF"/>
                </a:solidFill>
                <a:latin typeface="Arial" panose="020B0604020202020204" pitchFamily="34" charset="0"/>
                <a:ea typeface="DeepSeek-CJK-patch"/>
                <a:cs typeface="Arial" panose="020B0604020202020204" pitchFamily="34" charset="0"/>
              </a:rPr>
              <a:t>– це систематичний підхід до оцінки економічних та соціальних витрат і вигод проєкту або портфеля. </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Включає:</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Розрахунок загальних витрат (капітальні, операційні, ризики).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Оцінку вигод (прямі доходи, непрямі ефекти, такі як покращення репутації).</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Визначення співвідношення вигод до витрат (Benefit-Cost Ratio, BCR):</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pic>
        <p:nvPicPr>
          <p:cNvPr id="3" name="Изображение 2"/>
          <p:cNvPicPr>
            <a:picLocks noChangeAspect="1"/>
          </p:cNvPicPr>
          <p:nvPr/>
        </p:nvPicPr>
        <p:blipFill>
          <a:blip r:embed="rId1"/>
          <a:stretch>
            <a:fillRect/>
          </a:stretch>
        </p:blipFill>
        <p:spPr>
          <a:xfrm>
            <a:off x="2541905" y="5001260"/>
            <a:ext cx="8604250" cy="17138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115060" y="693420"/>
            <a:ext cx="12766040" cy="6035040"/>
          </a:xfrm>
          <a:prstGeom prst="rect">
            <a:avLst/>
          </a:prstGeom>
        </p:spPr>
        <p:txBody>
          <a:bodyPr>
            <a:noAutofit/>
          </a:bodyPr>
          <a:p>
            <a:pPr marL="0" indent="0"/>
            <a:r>
              <a:rPr lang="en-US" altLang="zh-CN" sz="2800" b="1" i="0" u="sng">
                <a:solidFill>
                  <a:srgbClr val="F8FAFF"/>
                </a:solidFill>
                <a:latin typeface="Arial" panose="020B0604020202020204" pitchFamily="34" charset="0"/>
                <a:ea typeface="DeepSeek-CJK-patch"/>
                <a:cs typeface="Arial" panose="020B0604020202020204" pitchFamily="34" charset="0"/>
              </a:rPr>
              <a:t>Застосування в портфелі проєктів:</a:t>
            </a:r>
            <a:endParaRPr lang="en-US" altLang="zh-CN" sz="2800" b="1" i="0" u="sng">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Вибір стратегічних ініціатив: Наприклад, оцінка IT-проєктів або інфраструктурних програм.</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Соціально-економічні проєкти: Державні або громадські проєкти, де вигоди не лише фінансові.</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Ухвалення рішень: проєкти з </a:t>
            </a:r>
            <a:r>
              <a:rPr lang="en-US" altLang="zh-CN" sz="2800" b="0" i="0">
                <a:solidFill>
                  <a:srgbClr val="F8FAFF"/>
                </a:solidFill>
                <a:latin typeface="Arial" panose="020B0604020202020204" pitchFamily="34" charset="0"/>
                <a:ea typeface="katex_main"/>
                <a:cs typeface="Arial" panose="020B0604020202020204" pitchFamily="34" charset="0"/>
              </a:rPr>
              <a:t>BCR&gt;1</a:t>
            </a:r>
            <a:r>
              <a:rPr lang="en-US" altLang="zh-CN" sz="2800" b="0" i="1">
                <a:solidFill>
                  <a:srgbClr val="F8FAFF"/>
                </a:solidFill>
                <a:latin typeface="Arial" panose="020B0604020202020204" pitchFamily="34" charset="0"/>
                <a:ea typeface="KaTeX_Math"/>
                <a:cs typeface="Arial" panose="020B0604020202020204" pitchFamily="34" charset="0"/>
              </a:rPr>
              <a:t>BCR</a:t>
            </a:r>
            <a:r>
              <a:rPr lang="en-US" altLang="zh-CN" sz="2800" b="0" i="0">
                <a:solidFill>
                  <a:srgbClr val="F8FAFF"/>
                </a:solidFill>
                <a:latin typeface="Arial" panose="020B0604020202020204" pitchFamily="34" charset="0"/>
                <a:ea typeface="katex_main"/>
                <a:cs typeface="Arial" panose="020B0604020202020204" pitchFamily="34" charset="0"/>
              </a:rPr>
              <a:t>&gt;1</a:t>
            </a:r>
            <a:r>
              <a:rPr lang="en-US" altLang="zh-CN" sz="2800" b="0" i="0">
                <a:solidFill>
                  <a:srgbClr val="F8FAFF"/>
                </a:solidFill>
                <a:latin typeface="Arial" panose="020B0604020202020204" pitchFamily="34" charset="0"/>
                <a:ea typeface="DeepSeek-CJK-patch"/>
                <a:cs typeface="Arial" panose="020B0604020202020204" pitchFamily="34" charset="0"/>
              </a:rPr>
              <a:t> вважаються доцільними.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indent="0">
              <a:spcBef>
                <a:spcPct val="0"/>
              </a:spcBef>
              <a:spcAft>
                <a:spcPct val="0"/>
              </a:spcAft>
              <a:buFont typeface="Wingdings" panose="05000000000000000000" charset="0"/>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1" i="0" u="sng">
                <a:solidFill>
                  <a:srgbClr val="F8FAFF"/>
                </a:solidFill>
                <a:latin typeface="Arial" panose="020B0604020202020204" pitchFamily="34" charset="0"/>
                <a:ea typeface="DeepSeek-CJK-patch"/>
                <a:cs typeface="Arial" panose="020B0604020202020204" pitchFamily="34" charset="0"/>
              </a:rPr>
              <a:t>Переваги:</a:t>
            </a:r>
            <a:endParaRPr lang="en-US" altLang="zh-CN" sz="2800" b="1" i="0" u="sng">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Може враховувати як фінансові, так і нефінансові фактори.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Корисний для довгострокових проєктів.</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indent="0">
              <a:spcBef>
                <a:spcPct val="0"/>
              </a:spcBef>
              <a:spcAft>
                <a:spcPct val="0"/>
              </a:spcAft>
              <a:buFont typeface="Wingdings" panose="05000000000000000000" charset="0"/>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1" i="0" u="sng">
                <a:solidFill>
                  <a:srgbClr val="F8FAFF"/>
                </a:solidFill>
                <a:latin typeface="Arial" panose="020B0604020202020204" pitchFamily="34" charset="0"/>
                <a:ea typeface="DeepSeek-CJK-patch"/>
                <a:cs typeface="Arial" panose="020B0604020202020204" pitchFamily="34" charset="0"/>
              </a:rPr>
              <a:t>Недоліки:</a:t>
            </a:r>
            <a:endParaRPr lang="en-US" altLang="zh-CN" sz="2800" b="1" i="0" u="sng">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Суб’єктивність у оцінці нефінансових вигод.</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Складність у виборі ставки дисконтування для суспільних проєктів.</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342390" y="799465"/>
            <a:ext cx="12551410" cy="5053965"/>
          </a:xfrm>
          <a:prstGeom prst="rect">
            <a:avLst/>
          </a:prstGeom>
        </p:spPr>
        <p:txBody>
          <a:bodyPr>
            <a:noAutofit/>
          </a:bodyPr>
          <a:p>
            <a:pPr marL="0" indent="0" algn="ctr">
              <a:spcAft>
                <a:spcPct val="0"/>
              </a:spcAft>
            </a:pPr>
            <a:r>
              <a:rPr lang="en-US" altLang="zh-CN" sz="3600" b="1" i="0">
                <a:solidFill>
                  <a:srgbClr val="F8FAFF"/>
                </a:solidFill>
                <a:latin typeface="Arial" panose="020B0604020202020204" pitchFamily="34" charset="0"/>
                <a:ea typeface="DeepSeek-CJK-patch"/>
                <a:cs typeface="Arial" panose="020B0604020202020204" pitchFamily="34" charset="0"/>
              </a:rPr>
              <a:t>Інші інструменти для аналізу портфеля</a:t>
            </a: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0" indent="0" algn="ctr">
              <a:spcAft>
                <a:spcPct val="0"/>
              </a:spcAft>
            </a:pP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Payback Period (період окупності): Час, необхідний для повернення інвестицій.</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PI (Profitability Index): Відношення NPV до початкових витрат.</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Сценарний аналіз: Оцінка проєктів при різних умовах (оптимістичних, песимістичних).</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Матриця балансування портфеля: Наприклад, BCG-матриця для розподілу ресурсів між проєктами.</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090295" y="597535"/>
            <a:ext cx="12663805" cy="6921500"/>
          </a:xfrm>
          <a:prstGeom prst="rect">
            <a:avLst/>
          </a:prstGeom>
        </p:spPr>
        <p:txBody>
          <a:bodyPr>
            <a:noAutofit/>
          </a:bodyPr>
          <a:p>
            <a:pPr marL="0" indent="0">
              <a:spcBef>
                <a:spcPct val="0"/>
              </a:spcBef>
            </a:pPr>
            <a:r>
              <a:rPr lang="en-US" altLang="zh-CN" sz="2800" b="1" i="0">
                <a:solidFill>
                  <a:srgbClr val="F8FAFF"/>
                </a:solidFill>
                <a:latin typeface="Arial" panose="020B0604020202020204" pitchFamily="34" charset="0"/>
                <a:ea typeface="DeepSeek-CJK-patch"/>
                <a:cs typeface="Arial" panose="020B0604020202020204" pitchFamily="34" charset="0"/>
              </a:rPr>
              <a:t>BCG-матриця (Boston Consulting Group Matrix) </a:t>
            </a:r>
            <a:r>
              <a:rPr lang="en-US" altLang="zh-CN" sz="2800" b="0" i="0">
                <a:solidFill>
                  <a:srgbClr val="F8FAFF"/>
                </a:solidFill>
                <a:latin typeface="Arial" panose="020B0604020202020204" pitchFamily="34" charset="0"/>
                <a:ea typeface="DeepSeek-CJK-patch"/>
                <a:cs typeface="Arial" panose="020B0604020202020204" pitchFamily="34" charset="0"/>
              </a:rPr>
              <a:t>– це інструмент стратегічного аналізу, який допомагає розподіляти ресурси між проєктами або продуктами на основі їхньої частки ринку та темпів зростання ринку. У контексті управління портфелем проєктів її можна адаптувати для класифікації проєктів на чотири категорії:</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"Зірки" (Stars) – проєкти з високим потенціалом зростання та високою конкурентоспроможністю.</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"Доїльні корови" (Cash Cows) – стабільні проєкти, які генерують значний дохід, але мають низькі темпи зростання.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"Темні коні" (Question Marks) – проєкти з невизначеним потенціалом: можуть стати "зірками" або "собаками".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"Собаки" (Dogs) – проєкти з низькою часткою ринку та низьким зростанням, які часто витратні.</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887730" y="363855"/>
            <a:ext cx="13421360" cy="645160"/>
          </a:xfrm>
          <a:prstGeom prst="rect">
            <a:avLst/>
          </a:prstGeom>
        </p:spPr>
        <p:txBody>
          <a:bodyPr wrap="square">
            <a:spAutoFit/>
          </a:bodyPr>
          <a:p>
            <a:pPr marL="0" indent="0">
              <a:spcAft>
                <a:spcPct val="0"/>
              </a:spcAft>
            </a:pPr>
            <a:r>
              <a:rPr lang="en-US" altLang="zh-CN" sz="3600" b="1" i="0">
                <a:solidFill>
                  <a:srgbClr val="F8FAFF"/>
                </a:solidFill>
                <a:latin typeface="Arial" panose="020B0604020202020204" pitchFamily="34" charset="0"/>
                <a:ea typeface="DeepSeek-CJK-patch"/>
                <a:cs typeface="Arial" panose="020B0604020202020204" pitchFamily="34" charset="0"/>
              </a:rPr>
              <a:t>Приклад BCG-матриці для портфеля IT-проєктів компанії</a:t>
            </a:r>
            <a:endParaRPr lang="en-US" altLang="zh-CN" sz="3600" b="1" i="0">
              <a:solidFill>
                <a:srgbClr val="F8FAFF"/>
              </a:solidFill>
              <a:latin typeface="Arial" panose="020B0604020202020204" pitchFamily="34" charset="0"/>
              <a:ea typeface="DeepSeek-CJK-patch"/>
              <a:cs typeface="Arial" panose="020B0604020202020204" pitchFamily="34" charset="0"/>
            </a:endParaRPr>
          </a:p>
        </p:txBody>
      </p:sp>
      <p:graphicFrame>
        <p:nvGraphicFramePr>
          <p:cNvPr id="3" name="Таблица 2"/>
          <p:cNvGraphicFramePr/>
          <p:nvPr>
            <p:custDataLst>
              <p:tags r:id="rId1"/>
            </p:custDataLst>
          </p:nvPr>
        </p:nvGraphicFramePr>
        <p:xfrm>
          <a:off x="1402080" y="1506855"/>
          <a:ext cx="12041505" cy="2762885"/>
        </p:xfrm>
        <a:graphic>
          <a:graphicData uri="http://schemas.openxmlformats.org/drawingml/2006/table">
            <a:tbl>
              <a:tblPr/>
              <a:tblGrid>
                <a:gridCol w="4013835"/>
                <a:gridCol w="4013835"/>
                <a:gridCol w="4013835"/>
              </a:tblGrid>
              <a:tr h="1104900">
                <a:tc>
                  <a:txBody>
                    <a:bodyPr/>
                    <a:p>
                      <a:pPr algn="ctr" fontAlgn="ctr"/>
                      <a:r>
                        <a:rPr lang="en-US" altLang="zh-CN" sz="2800" b="1" i="0">
                          <a:solidFill>
                            <a:srgbClr val="000000"/>
                          </a:solidFill>
                          <a:latin typeface="Arial" panose="020B0604020202020204" pitchFamily="34" charset="0"/>
                          <a:ea typeface="Segoe UI" panose="020B0502040204020203"/>
                          <a:cs typeface="Arial" panose="020B0604020202020204" pitchFamily="34" charset="0"/>
                        </a:rPr>
                        <a:t>Категорія</a:t>
                      </a:r>
                      <a:endParaRPr lang="en-US" altLang="zh-CN" sz="2800" b="1"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12700"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c>
                  <a:txBody>
                    <a:bodyPr/>
                    <a:p>
                      <a:pPr algn="ctr" fontAlgn="ctr"/>
                      <a:r>
                        <a:rPr lang="en-US" altLang="zh-CN" sz="2800" b="1" i="0">
                          <a:solidFill>
                            <a:srgbClr val="000000"/>
                          </a:solidFill>
                          <a:latin typeface="Arial" panose="020B0604020202020204" pitchFamily="34" charset="0"/>
                          <a:ea typeface="Segoe UI" panose="020B0502040204020203"/>
                          <a:cs typeface="Arial" panose="020B0604020202020204" pitchFamily="34" charset="0"/>
                        </a:rPr>
                        <a:t>Високі темпи зростання ринку</a:t>
                      </a:r>
                      <a:endParaRPr lang="en-US" altLang="zh-CN" sz="2800" b="1"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c>
                  <a:txBody>
                    <a:bodyPr/>
                    <a:p>
                      <a:pPr algn="ctr" fontAlgn="ctr"/>
                      <a:r>
                        <a:rPr lang="en-US" altLang="zh-CN" sz="2800" b="1" i="0">
                          <a:solidFill>
                            <a:srgbClr val="000000"/>
                          </a:solidFill>
                          <a:latin typeface="Arial" panose="020B0604020202020204" pitchFamily="34" charset="0"/>
                          <a:ea typeface="Segoe UI" panose="020B0502040204020203"/>
                          <a:cs typeface="Arial" panose="020B0604020202020204" pitchFamily="34" charset="0"/>
                        </a:rPr>
                        <a:t>Низькі темпи зростання ринку</a:t>
                      </a:r>
                      <a:endParaRPr lang="en-US" altLang="zh-CN" sz="2800" b="1"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r>
              <a:tr h="817245">
                <a:tc>
                  <a:txBody>
                    <a:bodyPr/>
                    <a:p>
                      <a:pPr algn="ctr" fontAlgn="ctr"/>
                      <a:r>
                        <a:rPr lang="en-US" altLang="zh-CN" sz="2800" b="1" i="0">
                          <a:solidFill>
                            <a:srgbClr val="000000"/>
                          </a:solidFill>
                          <a:latin typeface="Arial" panose="020B0604020202020204" pitchFamily="34" charset="0"/>
                          <a:ea typeface="Segoe UI" panose="020B0502040204020203"/>
                          <a:cs typeface="Arial" panose="020B0604020202020204" pitchFamily="34" charset="0"/>
                        </a:rPr>
                        <a:t>Висока частка ринку</a:t>
                      </a:r>
                      <a:endParaRPr lang="en-US" altLang="zh-CN" sz="2800" b="1"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12700"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c>
                  <a:txBody>
                    <a:bodyPr/>
                    <a:p>
                      <a:pPr algn="ctr" fontAlgn="ctr"/>
                      <a:r>
                        <a:rPr lang="en-US" altLang="zh-CN" sz="2800" b="0" i="0">
                          <a:solidFill>
                            <a:srgbClr val="000000"/>
                          </a:solidFill>
                          <a:latin typeface="Arial" panose="020B0604020202020204" pitchFamily="34" charset="0"/>
                          <a:ea typeface="Segoe UI" panose="020B0502040204020203"/>
                          <a:cs typeface="Arial" panose="020B0604020202020204" pitchFamily="34" charset="0"/>
                        </a:rPr>
                        <a:t>Зірки</a:t>
                      </a:r>
                      <a:endParaRPr lang="en-US" altLang="zh-CN" sz="2800" b="0"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c>
                  <a:txBody>
                    <a:bodyPr/>
                    <a:p>
                      <a:pPr algn="ctr" fontAlgn="ctr"/>
                      <a:r>
                        <a:rPr lang="en-US" altLang="zh-CN" sz="2800" b="0" i="0">
                          <a:solidFill>
                            <a:srgbClr val="000000"/>
                          </a:solidFill>
                          <a:latin typeface="Arial" panose="020B0604020202020204" pitchFamily="34" charset="0"/>
                          <a:ea typeface="Segoe UI" panose="020B0502040204020203"/>
                          <a:cs typeface="Arial" panose="020B0604020202020204" pitchFamily="34" charset="0"/>
                        </a:rPr>
                        <a:t>Доїльні корови</a:t>
                      </a:r>
                      <a:endParaRPr lang="en-US" altLang="zh-CN" sz="2800" b="0"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solidFill>
                      <a:srgbClr val="FFFFFF"/>
                    </a:solidFill>
                  </a:tcPr>
                </a:tc>
              </a:tr>
              <a:tr h="840740">
                <a:tc>
                  <a:txBody>
                    <a:bodyPr/>
                    <a:p>
                      <a:pPr algn="ctr" fontAlgn="ctr"/>
                      <a:r>
                        <a:rPr lang="en-US" altLang="zh-CN" sz="2800" b="1" i="0">
                          <a:solidFill>
                            <a:srgbClr val="000000"/>
                          </a:solidFill>
                          <a:latin typeface="Arial" panose="020B0604020202020204" pitchFamily="34" charset="0"/>
                          <a:ea typeface="Segoe UI" panose="020B0502040204020203"/>
                          <a:cs typeface="Arial" panose="020B0604020202020204" pitchFamily="34" charset="0"/>
                        </a:rPr>
                        <a:t>Низька частка ринку</a:t>
                      </a:r>
                      <a:endParaRPr lang="en-US" altLang="zh-CN" sz="2800" b="1"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12700"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algn="ctr" fontAlgn="ctr"/>
                      <a:r>
                        <a:rPr lang="en-US" altLang="zh-CN" sz="2800" b="0" i="0">
                          <a:solidFill>
                            <a:srgbClr val="000000"/>
                          </a:solidFill>
                          <a:latin typeface="Arial" panose="020B0604020202020204" pitchFamily="34" charset="0"/>
                          <a:ea typeface="Segoe UI" panose="020B0502040204020203"/>
                          <a:cs typeface="Arial" panose="020B0604020202020204" pitchFamily="34" charset="0"/>
                        </a:rPr>
                        <a:t>Темні коні</a:t>
                      </a:r>
                      <a:endParaRPr lang="en-US" altLang="zh-CN" sz="2800" b="0"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9525"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algn="ctr" fontAlgn="ctr"/>
                      <a:r>
                        <a:rPr lang="en-US" altLang="zh-CN" sz="2800" b="0" i="0">
                          <a:solidFill>
                            <a:srgbClr val="000000"/>
                          </a:solidFill>
                          <a:latin typeface="Arial" panose="020B0604020202020204" pitchFamily="34" charset="0"/>
                          <a:ea typeface="Segoe UI" panose="020B0502040204020203"/>
                          <a:cs typeface="Arial" panose="020B0604020202020204" pitchFamily="34" charset="0"/>
                        </a:rPr>
                        <a:t>Собаки</a:t>
                      </a:r>
                      <a:endParaRPr lang="en-US" altLang="zh-CN" sz="2800" b="0" i="0">
                        <a:solidFill>
                          <a:srgbClr val="000000"/>
                        </a:solidFill>
                        <a:latin typeface="Arial" panose="020B0604020202020204" pitchFamily="34" charset="0"/>
                        <a:ea typeface="Segoe UI" panose="020B0502040204020203"/>
                        <a:cs typeface="Arial" panose="020B0604020202020204" pitchFamily="34" charset="0"/>
                      </a:endParaRPr>
                    </a:p>
                  </a:txBody>
                  <a:tcPr marL="6667" marR="6667" marT="6667" marB="0" anchor="ctr" anchorCtr="0">
                    <a:lnL w="9525"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9525"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bl>
          </a:graphicData>
        </a:graphic>
      </p:graphicFrame>
      <p:sp>
        <p:nvSpPr>
          <p:cNvPr id="4" name="Текстовое поле 3"/>
          <p:cNvSpPr txBox="1"/>
          <p:nvPr/>
        </p:nvSpPr>
        <p:spPr>
          <a:xfrm>
            <a:off x="1402080" y="4613910"/>
            <a:ext cx="11972290" cy="2701925"/>
          </a:xfrm>
          <a:prstGeom prst="rect">
            <a:avLst/>
          </a:prstGeom>
        </p:spPr>
        <p:txBody>
          <a:bodyPr wrap="square">
            <a:spAutoFit/>
          </a:bodyPr>
          <a:p>
            <a:pPr marL="0" indent="0">
              <a:spcAft>
                <a:spcPct val="0"/>
              </a:spcAft>
            </a:pPr>
            <a:r>
              <a:rPr lang="en-US" altLang="zh-CN" sz="2800" b="1" i="0">
                <a:solidFill>
                  <a:srgbClr val="F8FAFF"/>
                </a:solidFill>
                <a:latin typeface="Arial" panose="020B0604020202020204" pitchFamily="34" charset="0"/>
                <a:ea typeface="DeepSeek-CJK-patch"/>
                <a:cs typeface="Arial" panose="020B0604020202020204" pitchFamily="34" charset="0"/>
              </a:rPr>
              <a:t>Конкретні приклади проєктів:</a:t>
            </a:r>
            <a:endParaRPr lang="en-US" altLang="zh-CN" sz="2800" b="1"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ts val="20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"Зірки"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Проєкт: Розробка штучного інтелекту для аналітики даних.</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Характеристики: Високий попит (ринок AI зростає на 20% </a:t>
            </a:r>
            <a:r>
              <a:rPr lang="uk-UA" altLang="zh-CN" sz="2800" b="0" i="0">
                <a:solidFill>
                  <a:srgbClr val="F8FAFF"/>
                </a:solidFill>
                <a:latin typeface="Arial" panose="020B0604020202020204" pitchFamily="34" charset="0"/>
                <a:ea typeface="DeepSeek-CJK-patch"/>
                <a:cs typeface="Arial" panose="020B0604020202020204" pitchFamily="34" charset="0"/>
              </a:rPr>
              <a:t>що</a:t>
            </a:r>
            <a:r>
              <a:rPr lang="en-US" altLang="zh-CN" sz="2800" b="0" i="0">
                <a:solidFill>
                  <a:srgbClr val="F8FAFF"/>
                </a:solidFill>
                <a:latin typeface="Arial" panose="020B0604020202020204" pitchFamily="34" charset="0"/>
                <a:ea typeface="DeepSeek-CJK-patch"/>
                <a:cs typeface="Arial" panose="020B0604020202020204" pitchFamily="34" charset="0"/>
              </a:rPr>
              <a:t>річно), але вимагає великих інвестицій.</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Стратегія: Інвестувати для утримання лідерства.</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014730" y="767715"/>
            <a:ext cx="12740640" cy="6755765"/>
          </a:xfrm>
          <a:prstGeom prst="rect">
            <a:avLst/>
          </a:prstGeom>
        </p:spPr>
        <p:txBody>
          <a:bodyPr wrap="square">
            <a:noAutofit/>
          </a:bodyPr>
          <a:p>
            <a:pPr marL="0" indent="0">
              <a:spcBef>
                <a:spcPct val="0"/>
              </a:spcBef>
              <a:spcAft>
                <a:spcPts val="200"/>
              </a:spcAft>
              <a:buNone/>
            </a:pPr>
            <a:r>
              <a:rPr lang="uk-UA" altLang="en-US" sz="2800" b="0" i="0">
                <a:solidFill>
                  <a:srgbClr val="F8FAFF"/>
                </a:solidFill>
                <a:latin typeface="Arial" panose="020B0604020202020204" pitchFamily="34" charset="0"/>
                <a:ea typeface="DeepSeek-CJK-patch"/>
                <a:cs typeface="Arial" panose="020B0604020202020204" pitchFamily="34" charset="0"/>
              </a:rPr>
              <a:t>2. </a:t>
            </a:r>
            <a:r>
              <a:rPr lang="en-US" altLang="zh-CN" sz="2800" b="0" i="0">
                <a:solidFill>
                  <a:srgbClr val="F8FAFF"/>
                </a:solidFill>
                <a:latin typeface="Arial" panose="020B0604020202020204" pitchFamily="34" charset="0"/>
                <a:ea typeface="DeepSeek-CJK-patch"/>
                <a:cs typeface="Arial" panose="020B0604020202020204" pitchFamily="34" charset="0"/>
              </a:rPr>
              <a:t>"Доїльні корови"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Проєкт: Підтримка legacy-системи для бухгалтерії.</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Характеристики: Стабільний дохід, але ринок не зростає.</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Стратегія: Збирати "грошову врожайність", скорочувати витрати.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ts val="200"/>
              </a:spcAft>
              <a:buNone/>
            </a:pPr>
            <a:r>
              <a:rPr lang="uk-UA" altLang="en-US" sz="2800" b="0" i="0">
                <a:solidFill>
                  <a:srgbClr val="F8FAFF"/>
                </a:solidFill>
                <a:latin typeface="Arial" panose="020B0604020202020204" pitchFamily="34" charset="0"/>
                <a:ea typeface="DeepSeek-CJK-patch"/>
                <a:cs typeface="Arial" panose="020B0604020202020204" pitchFamily="34" charset="0"/>
              </a:rPr>
              <a:t>3. </a:t>
            </a:r>
            <a:r>
              <a:rPr lang="en-US" altLang="zh-CN" sz="2800" b="0" i="0">
                <a:solidFill>
                  <a:srgbClr val="F8FAFF"/>
                </a:solidFill>
                <a:latin typeface="Arial" panose="020B0604020202020204" pitchFamily="34" charset="0"/>
                <a:ea typeface="DeepSeek-CJK-patch"/>
                <a:cs typeface="Arial" panose="020B0604020202020204" pitchFamily="34" charset="0"/>
              </a:rPr>
              <a:t>"Темні коні"</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Проєкт: Запуск блокчейн-платформи для ланцюга поставок.</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Характеристики: Новий ринок (високий потенціал), але невідома конкурентоспроможність.</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Стратегія: Тестувати, обмежене фінансування або пошук партнерів.</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ts val="200"/>
              </a:spcAft>
              <a:buNone/>
            </a:pPr>
            <a:r>
              <a:rPr lang="uk-UA" altLang="en-US" sz="2800" b="0" i="0">
                <a:solidFill>
                  <a:srgbClr val="F8FAFF"/>
                </a:solidFill>
                <a:latin typeface="Arial" panose="020B0604020202020204" pitchFamily="34" charset="0"/>
                <a:ea typeface="DeepSeek-CJK-patch"/>
                <a:cs typeface="Arial" panose="020B0604020202020204" pitchFamily="34" charset="0"/>
              </a:rPr>
              <a:t>4. </a:t>
            </a:r>
            <a:r>
              <a:rPr lang="en-US" altLang="zh-CN" sz="2800" b="0" i="0">
                <a:solidFill>
                  <a:srgbClr val="F8FAFF"/>
                </a:solidFill>
                <a:latin typeface="Arial" panose="020B0604020202020204" pitchFamily="34" charset="0"/>
                <a:ea typeface="DeepSeek-CJK-patch"/>
                <a:cs typeface="Arial" panose="020B0604020202020204" pitchFamily="34" charset="0"/>
              </a:rPr>
              <a:t>"Собаки"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Проєкт: Мобільний додаток для внутрішнього користування (застарілий).</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Характеристики: Низька ефективність, немає зростання.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lvl="1" indent="0">
              <a:spcBef>
                <a:spcPct val="0"/>
              </a:spcBef>
              <a:spcAft>
                <a:spcPct val="0"/>
              </a:spcAft>
              <a:buFont typeface="Arial" panose="020B0604020202020204"/>
              <a:buNone/>
            </a:pPr>
            <a:r>
              <a:rPr lang="en-US" altLang="zh-CN" sz="2800" b="0" i="0">
                <a:solidFill>
                  <a:srgbClr val="F8FAFF"/>
                </a:solidFill>
                <a:latin typeface="Arial" panose="020B0604020202020204" pitchFamily="34" charset="0"/>
                <a:ea typeface="DeepSeek-CJK-patch"/>
                <a:cs typeface="Arial" panose="020B0604020202020204" pitchFamily="34" charset="0"/>
              </a:rPr>
              <a:t>Стратегія: Завершити або передати на аутсорсинг.</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379855" y="915670"/>
            <a:ext cx="12299315" cy="5755005"/>
          </a:xfrm>
          <a:prstGeom prst="rect">
            <a:avLst/>
          </a:prstGeom>
        </p:spPr>
        <p:txBody>
          <a:bodyPr>
            <a:noAutofit/>
          </a:bodyPr>
          <a:p>
            <a:pPr marL="0" indent="0">
              <a:spcAft>
                <a:spcPct val="0"/>
              </a:spcAft>
            </a:pPr>
            <a:r>
              <a:rPr lang="en-US" altLang="zh-CN" sz="3600" b="1" i="0">
                <a:solidFill>
                  <a:srgbClr val="F8FAFF"/>
                </a:solidFill>
                <a:latin typeface="Arial" panose="020B0604020202020204" pitchFamily="34" charset="0"/>
                <a:ea typeface="DeepSeek-CJK-patch"/>
                <a:cs typeface="Arial" panose="020B0604020202020204" pitchFamily="34" charset="0"/>
              </a:rPr>
              <a:t>Як використовувати BCG-матрицю для розподілу ресурсів?</a:t>
            </a: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0" indent="0">
              <a:spcAft>
                <a:spcPct val="0"/>
              </a:spcAft>
            </a:pPr>
            <a:endParaRPr lang="en-US" altLang="zh-CN" sz="3600" b="1"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Інвестувати в "Зірки": Наприклад, 50% бюджету – на AI-проєкт.</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Підтримувати "Доїльних корів": 30% бюджету – на оптимізацію legacy-систем.</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Обережно тестувати "Темних коней": 15% бюджету – на пілот блокчейн-рішення.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Вивільняти ресурси з "Собак": 5% бюджету – на закриття неперспективних проєктів.</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543685" y="806450"/>
            <a:ext cx="11920855" cy="4092575"/>
          </a:xfrm>
          <a:prstGeom prst="rect">
            <a:avLst/>
          </a:prstGeom>
        </p:spPr>
        <p:txBody>
          <a:bodyPr>
            <a:noAutofit/>
          </a:bodyPr>
          <a:p>
            <a:pPr marL="0" indent="0"/>
            <a:r>
              <a:rPr lang="en-US" altLang="zh-CN" sz="3600" b="0" i="0">
                <a:solidFill>
                  <a:srgbClr val="F8FAFF"/>
                </a:solidFill>
                <a:latin typeface="Arial" panose="020B0604020202020204" pitchFamily="34" charset="0"/>
                <a:ea typeface="DeepSeek-CJK-patch"/>
                <a:cs typeface="Arial" panose="020B0604020202020204" pitchFamily="34" charset="0"/>
              </a:rPr>
              <a:t>Для ефективного управління портфелем проєктів варто комбінувати інструменти</a:t>
            </a:r>
            <a:r>
              <a:rPr lang="uk-UA" altLang="en-US" sz="3600" b="0" i="0">
                <a:solidFill>
                  <a:srgbClr val="F8FAFF"/>
                </a:solidFill>
                <a:latin typeface="Arial" panose="020B0604020202020204" pitchFamily="34" charset="0"/>
                <a:ea typeface="DeepSeek-CJK-patch"/>
                <a:cs typeface="Arial" panose="020B0604020202020204" pitchFamily="34" charset="0"/>
              </a:rPr>
              <a:t> фінансового аналізу</a:t>
            </a:r>
            <a:r>
              <a:rPr lang="en-US" altLang="zh-CN" sz="3600" b="0" i="0">
                <a:solidFill>
                  <a:srgbClr val="F8FAFF"/>
                </a:solidFill>
                <a:latin typeface="Arial" panose="020B0604020202020204" pitchFamily="34" charset="0"/>
                <a:ea typeface="DeepSeek-CJK-patch"/>
                <a:cs typeface="Arial" panose="020B0604020202020204" pitchFamily="34" charset="0"/>
              </a:rPr>
              <a:t>:</a:t>
            </a:r>
            <a:endParaRPr lang="en-US" altLang="zh-CN" sz="3600" b="0" i="0">
              <a:solidFill>
                <a:srgbClr val="F8FAFF"/>
              </a:solidFill>
              <a:latin typeface="Arial" panose="020B0604020202020204" pitchFamily="34" charset="0"/>
              <a:ea typeface="DeepSeek-CJK-patch"/>
              <a:cs typeface="Arial" panose="020B0604020202020204" pitchFamily="34" charset="0"/>
            </a:endParaRPr>
          </a:p>
          <a:p>
            <a:pPr marL="0" indent="0"/>
            <a:endParaRPr lang="en-US" altLang="zh-CN" sz="36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NPV – для оцінки абсолютної вартості.</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IRR – для порівняння дохідності.</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AutoNum type="arabicPeriod"/>
            </a:pPr>
            <a:r>
              <a:rPr lang="en-US" altLang="zh-CN" sz="2800" b="0" i="0">
                <a:solidFill>
                  <a:srgbClr val="F8FAFF"/>
                </a:solidFill>
                <a:latin typeface="Arial" panose="020B0604020202020204" pitchFamily="34" charset="0"/>
                <a:ea typeface="DeepSeek-CJK-patch"/>
                <a:cs typeface="Arial" panose="020B0604020202020204" pitchFamily="34" charset="0"/>
              </a:rPr>
              <a:t>CBA – для аналізу широкого кола ефектів, особливо в державному секторі.</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900430" y="501015"/>
            <a:ext cx="12993370" cy="7088505"/>
          </a:xfrm>
          <a:prstGeom prst="rect">
            <a:avLst/>
          </a:prstGeom>
        </p:spPr>
        <p:txBody>
          <a:bodyPr>
            <a:noAutofit/>
          </a:bodyPr>
          <a:p>
            <a:pPr marL="0" indent="0">
              <a:spcAft>
                <a:spcPct val="0"/>
              </a:spcAft>
            </a:pPr>
            <a:r>
              <a:rPr lang="en-US" altLang="ru-RU" sz="2800" b="1" i="0">
                <a:solidFill>
                  <a:srgbClr val="F8FAFF"/>
                </a:solidFill>
                <a:latin typeface="Arial" panose="020B0604020202020204" pitchFamily="34" charset="0"/>
                <a:ea typeface="Inter"/>
                <a:cs typeface="Arial" panose="020B0604020202020204" pitchFamily="34" charset="0"/>
              </a:rPr>
              <a:t>1. </a:t>
            </a:r>
            <a:r>
              <a:rPr lang="en-US" altLang="en-US" sz="2800" b="1" i="0">
                <a:solidFill>
                  <a:srgbClr val="F8FAFF"/>
                </a:solidFill>
                <a:latin typeface="Arial" panose="020B0604020202020204" pitchFamily="34" charset="0"/>
                <a:ea typeface="Inter"/>
                <a:cs typeface="Arial" panose="020B0604020202020204" pitchFamily="34" charset="0"/>
              </a:rPr>
              <a:t>Власні</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кошти</a:t>
            </a:r>
            <a:r>
              <a:rPr lang="en-US" altLang="ru-RU" sz="2800" b="1" i="0">
                <a:solidFill>
                  <a:srgbClr val="F8FAFF"/>
                </a:solidFill>
                <a:latin typeface="Arial" panose="020B0604020202020204" pitchFamily="34" charset="0"/>
                <a:ea typeface="Inter"/>
                <a:cs typeface="Arial" panose="020B0604020202020204" pitchFamily="34" charset="0"/>
              </a:rPr>
              <a:t> (Self-financing)</a:t>
            </a:r>
            <a:endParaRPr lang="en-US" altLang="ru-RU"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ru-RU" sz="2800" b="1" i="0">
              <a:solidFill>
                <a:srgbClr val="F8FAFF"/>
              </a:solidFill>
              <a:latin typeface="Arial" panose="020B0604020202020204" pitchFamily="34" charset="0"/>
              <a:ea typeface="Inter"/>
              <a:cs typeface="Arial" panose="020B0604020202020204" pitchFamily="34" charset="0"/>
            </a:endParaRPr>
          </a:p>
          <a:p>
            <a:pPr marL="457200" indent="-457200">
              <a:spcAft>
                <a:spcPct val="0"/>
              </a:spcAft>
              <a:buFont typeface="Arial" panose="020B0604020202020204" pitchFamily="34" charset="0"/>
              <a:buChar char="•"/>
            </a:pPr>
            <a:r>
              <a:rPr lang="en-US" altLang="en-US" sz="2800" b="1" i="0">
                <a:solidFill>
                  <a:srgbClr val="F8FAFF"/>
                </a:solidFill>
                <a:latin typeface="Arial" panose="020B0604020202020204" pitchFamily="34" charset="0"/>
                <a:ea typeface="Inter"/>
                <a:cs typeface="Arial" panose="020B0604020202020204" pitchFamily="34" charset="0"/>
              </a:rPr>
              <a:t>Особисті</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заощадження</a:t>
            </a:r>
            <a:r>
              <a:rPr lang="en-US" altLang="ru-RU" sz="2800" b="1" i="0">
                <a:solidFill>
                  <a:srgbClr val="F8FAFF"/>
                </a:solidFill>
                <a:latin typeface="Arial" panose="020B0604020202020204" pitchFamily="34" charset="0"/>
                <a:ea typeface="Inter"/>
                <a:cs typeface="Arial" panose="020B0604020202020204" pitchFamily="34" charset="0"/>
              </a:rPr>
              <a:t>.</a:t>
            </a:r>
            <a:endParaRPr lang="en-US" altLang="ru-RU" sz="2800" b="1" i="0">
              <a:solidFill>
                <a:srgbClr val="F8FAFF"/>
              </a:solidFill>
              <a:latin typeface="Arial" panose="020B0604020202020204" pitchFamily="34" charset="0"/>
              <a:ea typeface="Inter"/>
              <a:cs typeface="Arial" panose="020B0604020202020204" pitchFamily="34" charset="0"/>
            </a:endParaRPr>
          </a:p>
          <a:p>
            <a:pPr marL="457200" indent="-457200">
              <a:spcAft>
                <a:spcPct val="0"/>
              </a:spcAft>
              <a:buFont typeface="Arial" panose="020B0604020202020204" pitchFamily="34" charset="0"/>
              <a:buChar char="•"/>
            </a:pPr>
            <a:r>
              <a:rPr lang="en-US" altLang="en-US" sz="2800" b="1" i="0">
                <a:solidFill>
                  <a:srgbClr val="F8FAFF"/>
                </a:solidFill>
                <a:latin typeface="Arial" panose="020B0604020202020204" pitchFamily="34" charset="0"/>
                <a:ea typeface="Inter"/>
                <a:cs typeface="Arial" panose="020B0604020202020204" pitchFamily="34" charset="0"/>
              </a:rPr>
              <a:t>Реінвестування</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прибутку</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для</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вже</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існуючих</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бізнесів</a:t>
            </a:r>
            <a:r>
              <a:rPr lang="en-US" altLang="ru-RU" sz="2800" b="1" i="0">
                <a:solidFill>
                  <a:srgbClr val="F8FAFF"/>
                </a:solidFill>
                <a:latin typeface="Arial" panose="020B0604020202020204" pitchFamily="34" charset="0"/>
                <a:ea typeface="Inter"/>
                <a:cs typeface="Arial" panose="020B0604020202020204" pitchFamily="34" charset="0"/>
              </a:rPr>
              <a:t>).</a:t>
            </a:r>
            <a:endParaRPr lang="en-US" altLang="ru-RU"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ru-RU"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ru-RU" sz="2800" b="1" i="0">
                <a:solidFill>
                  <a:srgbClr val="F8FAFF"/>
                </a:solidFill>
                <a:latin typeface="Arial" panose="020B0604020202020204" pitchFamily="34" charset="0"/>
                <a:ea typeface="Inter"/>
                <a:cs typeface="Arial" panose="020B0604020202020204" pitchFamily="34" charset="0"/>
              </a:rPr>
              <a:t>2. </a:t>
            </a:r>
            <a:r>
              <a:rPr lang="en-US" altLang="en-US" sz="2800" b="1" i="0">
                <a:solidFill>
                  <a:srgbClr val="F8FAFF"/>
                </a:solidFill>
                <a:latin typeface="Arial" panose="020B0604020202020204" pitchFamily="34" charset="0"/>
                <a:ea typeface="Inter"/>
                <a:cs typeface="Arial" panose="020B0604020202020204" pitchFamily="34" charset="0"/>
              </a:rPr>
              <a:t>Кредити</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та</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позики</a:t>
            </a:r>
            <a:endParaRPr lang="en-US" altLang="en-US"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en-US" sz="2800" b="1" i="0">
              <a:solidFill>
                <a:srgbClr val="F8FAFF"/>
              </a:solidFill>
              <a:latin typeface="Arial" panose="020B0604020202020204" pitchFamily="34" charset="0"/>
              <a:ea typeface="Inter"/>
              <a:cs typeface="Arial" panose="020B0604020202020204" pitchFamily="34" charset="0"/>
            </a:endParaRPr>
          </a:p>
          <a:p>
            <a:pPr marL="457200" indent="-457200">
              <a:spcAft>
                <a:spcPct val="0"/>
              </a:spcAft>
              <a:buFont typeface="Arial" panose="020B0604020202020204" pitchFamily="34" charset="0"/>
              <a:buChar char="•"/>
            </a:pPr>
            <a:r>
              <a:rPr lang="en-US" altLang="en-US" sz="2800" b="1" i="0">
                <a:solidFill>
                  <a:srgbClr val="F8FAFF"/>
                </a:solidFill>
                <a:latin typeface="Arial" panose="020B0604020202020204" pitchFamily="34" charset="0"/>
                <a:ea typeface="Inter"/>
                <a:cs typeface="Arial" panose="020B0604020202020204" pitchFamily="34" charset="0"/>
              </a:rPr>
              <a:t>Банківські</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кредити</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стартап</a:t>
            </a:r>
            <a:r>
              <a:rPr lang="en-US" altLang="ru-RU" sz="2800" b="1" i="0">
                <a:solidFill>
                  <a:srgbClr val="F8FAFF"/>
                </a:solidFill>
                <a:latin typeface="Arial" panose="020B0604020202020204" pitchFamily="34" charset="0"/>
                <a:ea typeface="Inter"/>
                <a:cs typeface="Arial" panose="020B0604020202020204" pitchFamily="34" charset="0"/>
              </a:rPr>
              <a:t>-</a:t>
            </a:r>
            <a:r>
              <a:rPr lang="en-US" altLang="en-US" sz="2800" b="1" i="0">
                <a:solidFill>
                  <a:srgbClr val="F8FAFF"/>
                </a:solidFill>
                <a:latin typeface="Arial" panose="020B0604020202020204" pitchFamily="34" charset="0"/>
                <a:ea typeface="Inter"/>
                <a:cs typeface="Arial" panose="020B0604020202020204" pitchFamily="34" charset="0"/>
              </a:rPr>
              <a:t>кредити</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інвестиційні</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кредити</a:t>
            </a:r>
            <a:r>
              <a:rPr lang="en-US" altLang="ru-RU" sz="2800" b="1" i="0">
                <a:solidFill>
                  <a:srgbClr val="F8FAFF"/>
                </a:solidFill>
                <a:latin typeface="Arial" panose="020B0604020202020204" pitchFamily="34" charset="0"/>
                <a:ea typeface="Inter"/>
                <a:cs typeface="Arial" panose="020B0604020202020204" pitchFamily="34" charset="0"/>
              </a:rPr>
              <a:t>).</a:t>
            </a:r>
            <a:endParaRPr lang="en-US" altLang="ru-RU" sz="2800" b="1" i="0">
              <a:solidFill>
                <a:srgbClr val="F8FAFF"/>
              </a:solidFill>
              <a:latin typeface="Arial" panose="020B0604020202020204" pitchFamily="34" charset="0"/>
              <a:ea typeface="Inter"/>
              <a:cs typeface="Arial" panose="020B0604020202020204" pitchFamily="34" charset="0"/>
            </a:endParaRPr>
          </a:p>
          <a:p>
            <a:pPr marL="457200" indent="-457200">
              <a:spcAft>
                <a:spcPct val="0"/>
              </a:spcAft>
              <a:buFont typeface="Arial" panose="020B0604020202020204" pitchFamily="34" charset="0"/>
              <a:buChar char="•"/>
            </a:pPr>
            <a:r>
              <a:rPr lang="en-US" altLang="en-US" sz="2800" b="1" i="0">
                <a:solidFill>
                  <a:srgbClr val="F8FAFF"/>
                </a:solidFill>
                <a:latin typeface="Arial" panose="020B0604020202020204" pitchFamily="34" charset="0"/>
                <a:ea typeface="Inter"/>
                <a:cs typeface="Arial" panose="020B0604020202020204" pitchFamily="34" charset="0"/>
              </a:rPr>
              <a:t>Мікрокредити</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для</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малого</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бізнесу</a:t>
            </a:r>
            <a:r>
              <a:rPr lang="en-US" altLang="ru-RU" sz="2800" b="1" i="0">
                <a:solidFill>
                  <a:srgbClr val="F8FAFF"/>
                </a:solidFill>
                <a:latin typeface="Arial" panose="020B0604020202020204" pitchFamily="34" charset="0"/>
                <a:ea typeface="Inter"/>
                <a:cs typeface="Arial" panose="020B0604020202020204" pitchFamily="34" charset="0"/>
              </a:rPr>
              <a:t>).</a:t>
            </a:r>
            <a:endParaRPr lang="en-US" altLang="ru-RU" sz="2800" b="1" i="0">
              <a:solidFill>
                <a:srgbClr val="F8FAFF"/>
              </a:solidFill>
              <a:latin typeface="Arial" panose="020B0604020202020204" pitchFamily="34" charset="0"/>
              <a:ea typeface="Inter"/>
              <a:cs typeface="Arial" panose="020B0604020202020204" pitchFamily="34" charset="0"/>
            </a:endParaRPr>
          </a:p>
          <a:p>
            <a:pPr marL="457200" indent="-457200">
              <a:spcAft>
                <a:spcPct val="0"/>
              </a:spcAft>
              <a:buFont typeface="Arial" panose="020B0604020202020204" pitchFamily="34" charset="0"/>
              <a:buChar char="•"/>
            </a:pPr>
            <a:r>
              <a:rPr lang="en-US" altLang="en-US" sz="2800" b="1" i="0">
                <a:solidFill>
                  <a:srgbClr val="F8FAFF"/>
                </a:solidFill>
                <a:latin typeface="Arial" panose="020B0604020202020204" pitchFamily="34" charset="0"/>
                <a:ea typeface="Inter"/>
                <a:cs typeface="Arial" panose="020B0604020202020204" pitchFamily="34" charset="0"/>
              </a:rPr>
              <a:t>Споживчі</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кредити</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якщо</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проєкт</a:t>
            </a:r>
            <a:r>
              <a:rPr lang="en-US" altLang="ru-RU" sz="2800" b="1" i="0">
                <a:solidFill>
                  <a:srgbClr val="F8FAFF"/>
                </a:solidFill>
                <a:latin typeface="Arial" panose="020B0604020202020204" pitchFamily="34" charset="0"/>
                <a:ea typeface="Inter"/>
                <a:cs typeface="Arial" panose="020B0604020202020204" pitchFamily="34" charset="0"/>
              </a:rPr>
              <a:t> </a:t>
            </a:r>
            <a:r>
              <a:rPr lang="en-US" altLang="en-US" sz="2800" b="1" i="0">
                <a:solidFill>
                  <a:srgbClr val="F8FAFF"/>
                </a:solidFill>
                <a:latin typeface="Arial" panose="020B0604020202020204" pitchFamily="34" charset="0"/>
                <a:ea typeface="Inter"/>
                <a:cs typeface="Arial" panose="020B0604020202020204" pitchFamily="34" charset="0"/>
              </a:rPr>
              <a:t>невеликий</a:t>
            </a:r>
            <a:r>
              <a:rPr lang="en-US" altLang="ru-RU" sz="2800" b="1" i="0">
                <a:solidFill>
                  <a:srgbClr val="F8FAFF"/>
                </a:solidFill>
                <a:latin typeface="Arial" panose="020B0604020202020204" pitchFamily="34" charset="0"/>
                <a:ea typeface="Inter"/>
                <a:cs typeface="Arial" panose="020B0604020202020204" pitchFamily="34" charset="0"/>
              </a:rPr>
              <a:t>).</a:t>
            </a:r>
            <a:endParaRPr lang="en-US" altLang="ru-RU" sz="2800" b="1" i="0">
              <a:solidFill>
                <a:srgbClr val="F8FAFF"/>
              </a:solidFill>
              <a:latin typeface="Arial" panose="020B0604020202020204" pitchFamily="34" charset="0"/>
              <a:ea typeface="Inter"/>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354455" y="1125220"/>
            <a:ext cx="12299315" cy="5600065"/>
          </a:xfrm>
          <a:prstGeom prst="rect">
            <a:avLst/>
          </a:prstGeom>
        </p:spPr>
        <p:txBody>
          <a:bodyPr>
            <a:noAutofit/>
          </a:bodyPr>
          <a:p>
            <a:pPr marL="0" indent="0"/>
            <a:r>
              <a:rPr lang="en-US" altLang="zh-CN" sz="3600" b="0" i="0">
                <a:solidFill>
                  <a:srgbClr val="F8FAFF"/>
                </a:solidFill>
                <a:latin typeface="Arial" panose="020B0604020202020204" pitchFamily="34" charset="0"/>
                <a:ea typeface="DeepSeek-CJK-patch"/>
                <a:cs typeface="Arial" panose="020B0604020202020204" pitchFamily="34" charset="0"/>
              </a:rPr>
              <a:t>Приклад:</a:t>
            </a:r>
            <a:endParaRPr lang="en-US" altLang="zh-CN" sz="3600" b="0" i="0">
              <a:solidFill>
                <a:srgbClr val="F8FAFF"/>
              </a:solidFill>
              <a:latin typeface="Arial" panose="020B0604020202020204" pitchFamily="34" charset="0"/>
              <a:ea typeface="DeepSeek-CJK-patch"/>
              <a:cs typeface="Arial" panose="020B0604020202020204" pitchFamily="34" charset="0"/>
            </a:endParaRPr>
          </a:p>
          <a:p>
            <a:pPr marL="0" indent="0"/>
            <a:endParaRPr lang="en-US" altLang="zh-CN" sz="36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Якщо компанія обирає між двома проєктами:</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проєкт А: NPV = 1 млн грн, IRR = 15%, BCR = 1.5.</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проєкт Б: NPV = 2 млн грн, IRR = 12%, BCR = 1.8.</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0" indent="0"/>
            <a:r>
              <a:rPr lang="en-US" altLang="zh-CN" sz="2800" b="0" i="0">
                <a:solidFill>
                  <a:srgbClr val="F8FAFF"/>
                </a:solidFill>
                <a:latin typeface="Arial" panose="020B0604020202020204" pitchFamily="34" charset="0"/>
                <a:ea typeface="DeepSeek-CJK-patch"/>
                <a:cs typeface="Arial" panose="020B0604020202020204" pitchFamily="34" charset="0"/>
              </a:rPr>
              <a:t>Рішення:</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Якщо мета – максимізація вартості, обирають проєкт Б (вищий NPV).</a:t>
            </a:r>
            <a:endParaRPr lang="en-US" altLang="zh-CN" sz="2800" b="0" i="0">
              <a:solidFill>
                <a:srgbClr val="F8FAFF"/>
              </a:solidFill>
              <a:latin typeface="Arial" panose="020B0604020202020204" pitchFamily="34" charset="0"/>
              <a:ea typeface="DeepSeek-CJK-patch"/>
              <a:cs typeface="Arial" panose="020B0604020202020204" pitchFamily="34" charset="0"/>
            </a:endParaRPr>
          </a:p>
          <a:p>
            <a:pPr marL="457200" indent="-457200">
              <a:spcBef>
                <a:spcPct val="0"/>
              </a:spcBef>
              <a:spcAft>
                <a:spcPct val="0"/>
              </a:spcAft>
              <a:buFont typeface="Wingdings" panose="05000000000000000000" charset="0"/>
              <a:buChar char="Ø"/>
            </a:pPr>
            <a:r>
              <a:rPr lang="en-US" altLang="zh-CN" sz="2800" b="0" i="0">
                <a:solidFill>
                  <a:srgbClr val="F8FAFF"/>
                </a:solidFill>
                <a:latin typeface="Arial" panose="020B0604020202020204" pitchFamily="34" charset="0"/>
                <a:ea typeface="DeepSeek-CJK-patch"/>
                <a:cs typeface="Arial" panose="020B0604020202020204" pitchFamily="34" charset="0"/>
              </a:rPr>
              <a:t>Якщо ресурси обмежені, можна вибрати проєкт А (вища IRR).</a:t>
            </a:r>
            <a:endParaRPr lang="en-US" altLang="zh-CN" sz="2800" b="0" i="0">
              <a:solidFill>
                <a:srgbClr val="F8FAFF"/>
              </a:solidFill>
              <a:latin typeface="Arial" panose="020B0604020202020204" pitchFamily="34" charset="0"/>
              <a:ea typeface="DeepSeek-CJK-patch"/>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674614"/>
            <a:ext cx="8516660" cy="685800"/>
          </a:xfrm>
          <a:prstGeom prst="rect">
            <a:avLst/>
          </a:prstGeom>
          <a:noFill/>
        </p:spPr>
        <p:txBody>
          <a:bodyPr wrap="none" lIns="0" tIns="0" rIns="0" bIns="0" rtlCol="0" anchor="t"/>
          <a:lstStyle/>
          <a:p>
            <a:pPr marL="0" indent="0" algn="l">
              <a:lnSpc>
                <a:spcPts val="5400"/>
              </a:lnSpc>
              <a:buNone/>
            </a:pPr>
            <a:r>
              <a:rPr lang="en-US" sz="4300" b="1" dirty="0">
                <a:solidFill>
                  <a:srgbClr val="F0FCFF"/>
                </a:solidFill>
                <a:latin typeface="Arial" panose="020B0604020202020204" pitchFamily="34" charset="0"/>
                <a:ea typeface="Spline Sans Bold" pitchFamily="34" charset="-122"/>
                <a:cs typeface="Arial" panose="020B0604020202020204" pitchFamily="34" charset="0"/>
              </a:rPr>
              <a:t>Розподіл фінансових ресурсів</a:t>
            </a:r>
            <a:endParaRPr lang="en-US" sz="430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3" name="Text 1"/>
          <p:cNvSpPr/>
          <p:nvPr/>
        </p:nvSpPr>
        <p:spPr>
          <a:xfrm>
            <a:off x="864037" y="2854166"/>
            <a:ext cx="12902327" cy="790099"/>
          </a:xfrm>
          <a:prstGeom prst="rect">
            <a:avLst/>
          </a:prstGeom>
          <a:noFill/>
        </p:spPr>
        <p:txBody>
          <a:bodyPr wrap="square" lIns="0" tIns="0" rIns="0" bIns="0" rtlCol="0" anchor="t"/>
          <a:lstStyle/>
          <a:p>
            <a:pPr marL="0" indent="0" algn="l">
              <a:lnSpc>
                <a:spcPts val="3100"/>
              </a:lnSpc>
              <a:buNone/>
            </a:pPr>
            <a:r>
              <a:rPr lang="en-US" sz="2000" dirty="0">
                <a:solidFill>
                  <a:srgbClr val="E0E4E6"/>
                </a:solidFill>
                <a:latin typeface="Arial" panose="020B0604020202020204" pitchFamily="34" charset="0"/>
                <a:ea typeface="Barlow" panose="00000800000000000000" pitchFamily="34" charset="-122"/>
                <a:cs typeface="Arial" panose="020B0604020202020204" pitchFamily="34" charset="0"/>
              </a:rPr>
              <a:t>Ресурси розподіляються за важливістю та прибутковістю. </a:t>
            </a:r>
            <a:r>
              <a:rPr lang="uk-UA" altLang="en-US" sz="2000" dirty="0">
                <a:solidFill>
                  <a:srgbClr val="E0E4E6"/>
                </a:solidFill>
                <a:latin typeface="Arial" panose="020B0604020202020204" pitchFamily="34" charset="0"/>
                <a:ea typeface="Barlow" panose="00000800000000000000" pitchFamily="34" charset="-122"/>
                <a:cs typeface="Arial" panose="020B0604020202020204" pitchFamily="34" charset="0"/>
              </a:rPr>
              <a:t> </a:t>
            </a:r>
            <a:r>
              <a:rPr lang="en-US" sz="2000" dirty="0">
                <a:solidFill>
                  <a:srgbClr val="E0E4E6"/>
                </a:solidFill>
                <a:latin typeface="Arial" panose="020B0604020202020204" pitchFamily="34" charset="0"/>
                <a:ea typeface="Barlow" panose="00000800000000000000" pitchFamily="34" charset="-122"/>
                <a:cs typeface="Arial" panose="020B0604020202020204" pitchFamily="34" charset="0"/>
              </a:rPr>
              <a:t>Оптимізація розподілу ресурсів важлива для успіху.</a:t>
            </a:r>
            <a:endParaRPr lang="en-US" sz="2000"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1"/>
          <a:stretch>
            <a:fillRect/>
          </a:stretch>
        </p:blipFill>
        <p:spPr>
          <a:xfrm>
            <a:off x="3025140" y="3921919"/>
            <a:ext cx="2128838" cy="836533"/>
          </a:xfrm>
          <a:prstGeom prst="rect">
            <a:avLst/>
          </a:prstGeom>
        </p:spPr>
      </p:pic>
      <p:sp>
        <p:nvSpPr>
          <p:cNvPr id="5" name="Text 2"/>
          <p:cNvSpPr/>
          <p:nvPr/>
        </p:nvSpPr>
        <p:spPr>
          <a:xfrm>
            <a:off x="3915966" y="4211598"/>
            <a:ext cx="347186" cy="433983"/>
          </a:xfrm>
          <a:prstGeom prst="rect">
            <a:avLst/>
          </a:prstGeom>
          <a:noFill/>
        </p:spPr>
        <p:txBody>
          <a:bodyPr wrap="none" lIns="0" tIns="0" rIns="0" bIns="0" rtlCol="0" anchor="t"/>
          <a:lstStyle/>
          <a:p>
            <a:pPr marL="0" indent="0" algn="ctr">
              <a:lnSpc>
                <a:spcPts val="4350"/>
              </a:lnSpc>
              <a:buNone/>
            </a:pPr>
            <a:r>
              <a:rPr lang="en-US" sz="2700" b="1" dirty="0">
                <a:solidFill>
                  <a:srgbClr val="E0E4E6"/>
                </a:solidFill>
                <a:latin typeface="Spline Sans Bold" pitchFamily="34" charset="0"/>
                <a:ea typeface="Spline Sans Bold" pitchFamily="34" charset="-122"/>
                <a:cs typeface="Spline Sans Bold" pitchFamily="34" charset="-120"/>
              </a:rPr>
              <a:t>1</a:t>
            </a:r>
            <a:endParaRPr lang="en-US" sz="2700" dirty="0"/>
          </a:p>
        </p:txBody>
      </p:sp>
      <p:sp>
        <p:nvSpPr>
          <p:cNvPr id="6" name="Text 3"/>
          <p:cNvSpPr/>
          <p:nvPr/>
        </p:nvSpPr>
        <p:spPr>
          <a:xfrm>
            <a:off x="5400794" y="4168735"/>
            <a:ext cx="3438049"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Стратегічна важливість</a:t>
            </a:r>
            <a:endParaRPr lang="en-US" sz="2150" dirty="0"/>
          </a:p>
        </p:txBody>
      </p:sp>
      <p:sp>
        <p:nvSpPr>
          <p:cNvPr id="7" name="Shape 4"/>
          <p:cNvSpPr/>
          <p:nvPr/>
        </p:nvSpPr>
        <p:spPr>
          <a:xfrm>
            <a:off x="5215652" y="4774049"/>
            <a:ext cx="8489037" cy="15240"/>
          </a:xfrm>
          <a:prstGeom prst="roundRect">
            <a:avLst>
              <a:gd name="adj" fmla="val 2430000"/>
            </a:avLst>
          </a:prstGeom>
          <a:solidFill>
            <a:srgbClr val="16FFBB"/>
          </a:solidFill>
        </p:spPr>
      </p:sp>
      <p:pic>
        <p:nvPicPr>
          <p:cNvPr id="8" name="Image 1" descr="preencoded.png"/>
          <p:cNvPicPr>
            <a:picLocks noChangeAspect="1"/>
          </p:cNvPicPr>
          <p:nvPr/>
        </p:nvPicPr>
        <p:blipFill>
          <a:blip r:embed="rId2"/>
          <a:stretch>
            <a:fillRect/>
          </a:stretch>
        </p:blipFill>
        <p:spPr>
          <a:xfrm>
            <a:off x="1960721" y="4820126"/>
            <a:ext cx="4257675" cy="836533"/>
          </a:xfrm>
          <a:prstGeom prst="rect">
            <a:avLst/>
          </a:prstGeom>
        </p:spPr>
      </p:pic>
      <p:sp>
        <p:nvSpPr>
          <p:cNvPr id="9" name="Text 5"/>
          <p:cNvSpPr/>
          <p:nvPr/>
        </p:nvSpPr>
        <p:spPr>
          <a:xfrm>
            <a:off x="3915966" y="5021342"/>
            <a:ext cx="347186" cy="433983"/>
          </a:xfrm>
          <a:prstGeom prst="rect">
            <a:avLst/>
          </a:prstGeom>
          <a:noFill/>
        </p:spPr>
        <p:txBody>
          <a:bodyPr wrap="none" lIns="0" tIns="0" rIns="0" bIns="0" rtlCol="0" anchor="t"/>
          <a:lstStyle/>
          <a:p>
            <a:pPr marL="0" indent="0" algn="ctr">
              <a:lnSpc>
                <a:spcPts val="4350"/>
              </a:lnSpc>
              <a:buNone/>
            </a:pPr>
            <a:r>
              <a:rPr lang="en-US" sz="2700" b="1" dirty="0">
                <a:solidFill>
                  <a:srgbClr val="E0E4E6"/>
                </a:solidFill>
                <a:latin typeface="Spline Sans Bold" pitchFamily="34" charset="0"/>
                <a:ea typeface="Spline Sans Bold" pitchFamily="34" charset="-122"/>
                <a:cs typeface="Spline Sans Bold" pitchFamily="34" charset="-120"/>
              </a:rPr>
              <a:t>2</a:t>
            </a:r>
            <a:endParaRPr lang="en-US" sz="2700" dirty="0"/>
          </a:p>
        </p:txBody>
      </p:sp>
      <p:sp>
        <p:nvSpPr>
          <p:cNvPr id="10" name="Text 6"/>
          <p:cNvSpPr/>
          <p:nvPr/>
        </p:nvSpPr>
        <p:spPr>
          <a:xfrm>
            <a:off x="6465213" y="5066943"/>
            <a:ext cx="2111216"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Прибутковість</a:t>
            </a:r>
            <a:endParaRPr lang="en-US" sz="2150" dirty="0"/>
          </a:p>
        </p:txBody>
      </p:sp>
      <p:sp>
        <p:nvSpPr>
          <p:cNvPr id="11" name="Shape 7"/>
          <p:cNvSpPr/>
          <p:nvPr/>
        </p:nvSpPr>
        <p:spPr>
          <a:xfrm>
            <a:off x="6280071" y="5672257"/>
            <a:ext cx="7424618" cy="15240"/>
          </a:xfrm>
          <a:prstGeom prst="roundRect">
            <a:avLst>
              <a:gd name="adj" fmla="val 2430000"/>
            </a:avLst>
          </a:prstGeom>
          <a:solidFill>
            <a:srgbClr val="29DDDA"/>
          </a:solidFill>
        </p:spPr>
      </p:sp>
      <p:pic>
        <p:nvPicPr>
          <p:cNvPr id="12" name="Image 2" descr="preencoded.png"/>
          <p:cNvPicPr>
            <a:picLocks noChangeAspect="1"/>
          </p:cNvPicPr>
          <p:nvPr/>
        </p:nvPicPr>
        <p:blipFill>
          <a:blip r:embed="rId3"/>
          <a:stretch>
            <a:fillRect/>
          </a:stretch>
        </p:blipFill>
        <p:spPr>
          <a:xfrm>
            <a:off x="896183" y="5718334"/>
            <a:ext cx="6386632" cy="836533"/>
          </a:xfrm>
          <a:prstGeom prst="rect">
            <a:avLst/>
          </a:prstGeom>
        </p:spPr>
      </p:pic>
      <p:sp>
        <p:nvSpPr>
          <p:cNvPr id="13" name="Text 8"/>
          <p:cNvSpPr/>
          <p:nvPr/>
        </p:nvSpPr>
        <p:spPr>
          <a:xfrm>
            <a:off x="3915847" y="5919549"/>
            <a:ext cx="347186" cy="433983"/>
          </a:xfrm>
          <a:prstGeom prst="rect">
            <a:avLst/>
          </a:prstGeom>
          <a:noFill/>
        </p:spPr>
        <p:txBody>
          <a:bodyPr wrap="none" lIns="0" tIns="0" rIns="0" bIns="0" rtlCol="0" anchor="t"/>
          <a:lstStyle/>
          <a:p>
            <a:pPr marL="0" indent="0" algn="ctr">
              <a:lnSpc>
                <a:spcPts val="4350"/>
              </a:lnSpc>
              <a:buNone/>
            </a:pPr>
            <a:r>
              <a:rPr lang="en-US" sz="2700" b="1" dirty="0">
                <a:solidFill>
                  <a:srgbClr val="E0E4E6"/>
                </a:solidFill>
                <a:latin typeface="Spline Sans Bold" pitchFamily="34" charset="0"/>
                <a:ea typeface="Spline Sans Bold" pitchFamily="34" charset="-122"/>
                <a:cs typeface="Spline Sans Bold" pitchFamily="34" charset="-120"/>
              </a:rPr>
              <a:t>3</a:t>
            </a:r>
            <a:endParaRPr lang="en-US" sz="2700" dirty="0"/>
          </a:p>
        </p:txBody>
      </p:sp>
      <p:sp>
        <p:nvSpPr>
          <p:cNvPr id="14" name="Text 9"/>
          <p:cNvSpPr/>
          <p:nvPr/>
        </p:nvSpPr>
        <p:spPr>
          <a:xfrm>
            <a:off x="7529632" y="5965150"/>
            <a:ext cx="108716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Ризики</a:t>
            </a:r>
            <a:endParaRPr lang="en-US" sz="21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14630400" cy="2831663"/>
          </a:xfrm>
          <a:prstGeom prst="rect">
            <a:avLst/>
          </a:prstGeom>
        </p:spPr>
      </p:pic>
      <p:sp>
        <p:nvSpPr>
          <p:cNvPr id="3" name="Text 0"/>
          <p:cNvSpPr/>
          <p:nvPr/>
        </p:nvSpPr>
        <p:spPr>
          <a:xfrm>
            <a:off x="792837" y="3458885"/>
            <a:ext cx="9574292" cy="629245"/>
          </a:xfrm>
          <a:prstGeom prst="rect">
            <a:avLst/>
          </a:prstGeom>
          <a:noFill/>
        </p:spPr>
        <p:txBody>
          <a:bodyPr wrap="none" lIns="0" tIns="0" rIns="0" bIns="0" rtlCol="0" anchor="t"/>
          <a:lstStyle/>
          <a:p>
            <a:pPr marL="0" indent="0" algn="l">
              <a:lnSpc>
                <a:spcPts val="4950"/>
              </a:lnSpc>
              <a:buNone/>
            </a:pPr>
            <a:r>
              <a:rPr lang="en-US" sz="3950" b="1" dirty="0">
                <a:solidFill>
                  <a:srgbClr val="F0FCFF"/>
                </a:solidFill>
                <a:latin typeface="Arial" panose="020B0604020202020204" pitchFamily="34" charset="0"/>
                <a:ea typeface="Spline Sans Bold" pitchFamily="34" charset="-122"/>
                <a:cs typeface="Arial" panose="020B0604020202020204" pitchFamily="34" charset="0"/>
              </a:rPr>
              <a:t>Фінансовий моніторинг та контроль</a:t>
            </a:r>
            <a:endParaRPr lang="en-US" sz="395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4" name="Text 1"/>
          <p:cNvSpPr/>
          <p:nvPr/>
        </p:nvSpPr>
        <p:spPr>
          <a:xfrm>
            <a:off x="792837" y="4427934"/>
            <a:ext cx="13044726" cy="724853"/>
          </a:xfrm>
          <a:prstGeom prst="rect">
            <a:avLst/>
          </a:prstGeom>
          <a:noFill/>
        </p:spPr>
        <p:txBody>
          <a:bodyPr wrap="square" lIns="0" tIns="0" rIns="0" bIns="0" rtlCol="0" anchor="t"/>
          <a:lstStyle/>
          <a:p>
            <a:pPr marL="0" indent="0" algn="l">
              <a:lnSpc>
                <a:spcPts val="2850"/>
              </a:lnSpc>
              <a:buNone/>
            </a:pPr>
            <a:r>
              <a:rPr lang="en-US" sz="2000" dirty="0">
                <a:solidFill>
                  <a:srgbClr val="E0E4E6"/>
                </a:solidFill>
                <a:latin typeface="Arial" panose="020B0604020202020204" pitchFamily="34" charset="0"/>
                <a:ea typeface="Barlow" panose="00000800000000000000" pitchFamily="34" charset="-122"/>
                <a:cs typeface="Arial" panose="020B0604020202020204" pitchFamily="34" charset="0"/>
              </a:rPr>
              <a:t>Регулярно моніторте фінансові показники проєктів. Використовуйте KPI для оцінки ефективності. Впровадження системи звітності необхідне.</a:t>
            </a:r>
            <a:endParaRPr lang="en-US" sz="2000" dirty="0">
              <a:solidFill>
                <a:srgbClr val="E0E4E6"/>
              </a:solidFill>
              <a:latin typeface="Arial" panose="020B0604020202020204" pitchFamily="34" charset="0"/>
              <a:ea typeface="Barlow" panose="00000800000000000000" pitchFamily="34" charset="-122"/>
              <a:cs typeface="Arial" panose="020B0604020202020204" pitchFamily="34" charset="0"/>
            </a:endParaRPr>
          </a:p>
        </p:txBody>
      </p:sp>
      <p:sp>
        <p:nvSpPr>
          <p:cNvPr id="5" name="Shape 2"/>
          <p:cNvSpPr/>
          <p:nvPr/>
        </p:nvSpPr>
        <p:spPr>
          <a:xfrm>
            <a:off x="792837" y="5407581"/>
            <a:ext cx="6409134" cy="2194679"/>
          </a:xfrm>
          <a:prstGeom prst="roundRect">
            <a:avLst>
              <a:gd name="adj" fmla="val 15483"/>
            </a:avLst>
          </a:prstGeom>
          <a:solidFill>
            <a:srgbClr val="0A081B"/>
          </a:solidFill>
          <a:ln w="22860">
            <a:solidFill>
              <a:srgbClr val="16FFBB"/>
            </a:solidFill>
            <a:prstDash val="solid"/>
          </a:ln>
        </p:spPr>
      </p:sp>
      <p:sp>
        <p:nvSpPr>
          <p:cNvPr id="6" name="Text 3"/>
          <p:cNvSpPr/>
          <p:nvPr/>
        </p:nvSpPr>
        <p:spPr>
          <a:xfrm>
            <a:off x="1042154" y="5656898"/>
            <a:ext cx="2517100" cy="314563"/>
          </a:xfrm>
          <a:prstGeom prst="rect">
            <a:avLst/>
          </a:prstGeom>
          <a:noFill/>
        </p:spPr>
        <p:txBody>
          <a:bodyPr wrap="none" lIns="0" tIns="0" rIns="0" bIns="0" rtlCol="0" anchor="t"/>
          <a:lstStyle/>
          <a:p>
            <a:pPr marL="0" indent="0" algn="l">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KPI</a:t>
            </a:r>
            <a:endParaRPr lang="en-US" sz="1950" dirty="0"/>
          </a:p>
        </p:txBody>
      </p:sp>
      <p:sp>
        <p:nvSpPr>
          <p:cNvPr id="7" name="Text 4"/>
          <p:cNvSpPr/>
          <p:nvPr/>
        </p:nvSpPr>
        <p:spPr>
          <a:xfrm>
            <a:off x="1042154" y="6107311"/>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Витрати</a:t>
            </a:r>
            <a:endParaRPr lang="en-US" sz="1750" dirty="0"/>
          </a:p>
        </p:txBody>
      </p:sp>
      <p:sp>
        <p:nvSpPr>
          <p:cNvPr id="8" name="Text 5"/>
          <p:cNvSpPr/>
          <p:nvPr/>
        </p:nvSpPr>
        <p:spPr>
          <a:xfrm>
            <a:off x="1042154" y="6548914"/>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Доходи</a:t>
            </a:r>
            <a:endParaRPr lang="en-US" sz="1750" dirty="0"/>
          </a:p>
        </p:txBody>
      </p:sp>
      <p:sp>
        <p:nvSpPr>
          <p:cNvPr id="9" name="Text 6"/>
          <p:cNvSpPr/>
          <p:nvPr/>
        </p:nvSpPr>
        <p:spPr>
          <a:xfrm>
            <a:off x="1042154" y="6990517"/>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Прибуток</a:t>
            </a:r>
            <a:endParaRPr lang="en-US" sz="1750" dirty="0"/>
          </a:p>
        </p:txBody>
      </p:sp>
      <p:sp>
        <p:nvSpPr>
          <p:cNvPr id="10" name="Shape 7"/>
          <p:cNvSpPr/>
          <p:nvPr/>
        </p:nvSpPr>
        <p:spPr>
          <a:xfrm>
            <a:off x="7428428" y="5407581"/>
            <a:ext cx="6409134" cy="2194679"/>
          </a:xfrm>
          <a:prstGeom prst="roundRect">
            <a:avLst>
              <a:gd name="adj" fmla="val 15483"/>
            </a:avLst>
          </a:prstGeom>
          <a:solidFill>
            <a:srgbClr val="0A081B"/>
          </a:solidFill>
          <a:ln w="22860">
            <a:solidFill>
              <a:srgbClr val="29DDDA"/>
            </a:solidFill>
            <a:prstDash val="solid"/>
          </a:ln>
        </p:spPr>
      </p:sp>
      <p:sp>
        <p:nvSpPr>
          <p:cNvPr id="11" name="Text 8"/>
          <p:cNvSpPr/>
          <p:nvPr/>
        </p:nvSpPr>
        <p:spPr>
          <a:xfrm>
            <a:off x="7677745" y="5656898"/>
            <a:ext cx="2517100" cy="314563"/>
          </a:xfrm>
          <a:prstGeom prst="rect">
            <a:avLst/>
          </a:prstGeom>
          <a:noFill/>
        </p:spPr>
        <p:txBody>
          <a:bodyPr wrap="none" lIns="0" tIns="0" rIns="0" bIns="0" rtlCol="0" anchor="t"/>
          <a:lstStyle/>
          <a:p>
            <a:pPr marL="0" indent="0" algn="l">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Звітність</a:t>
            </a:r>
            <a:endParaRPr lang="en-US" sz="1950" dirty="0"/>
          </a:p>
        </p:txBody>
      </p:sp>
      <p:sp>
        <p:nvSpPr>
          <p:cNvPr id="12" name="Text 9"/>
          <p:cNvSpPr/>
          <p:nvPr/>
        </p:nvSpPr>
        <p:spPr>
          <a:xfrm>
            <a:off x="7677745" y="6107311"/>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Щомісячна</a:t>
            </a:r>
            <a:endParaRPr lang="en-US" sz="1750" dirty="0"/>
          </a:p>
        </p:txBody>
      </p:sp>
      <p:sp>
        <p:nvSpPr>
          <p:cNvPr id="13" name="Text 10"/>
          <p:cNvSpPr/>
          <p:nvPr/>
        </p:nvSpPr>
        <p:spPr>
          <a:xfrm>
            <a:off x="7677745" y="6548914"/>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Квартальна</a:t>
            </a:r>
            <a:endParaRPr lang="en-US" sz="1750" dirty="0"/>
          </a:p>
        </p:txBody>
      </p:sp>
      <p:sp>
        <p:nvSpPr>
          <p:cNvPr id="14" name="Text 11"/>
          <p:cNvSpPr/>
          <p:nvPr/>
        </p:nvSpPr>
        <p:spPr>
          <a:xfrm>
            <a:off x="7677745" y="6990517"/>
            <a:ext cx="5910501" cy="362426"/>
          </a:xfrm>
          <a:prstGeom prst="rect">
            <a:avLst/>
          </a:prstGeom>
          <a:noFill/>
        </p:spPr>
        <p:txBody>
          <a:bodyPr wrap="none" lIns="0" tIns="0" rIns="0" bIns="0" rtlCol="0" anchor="t"/>
          <a:lstStyle/>
          <a:p>
            <a:pPr marL="342900" indent="-342900" algn="l">
              <a:lnSpc>
                <a:spcPts val="2850"/>
              </a:lnSpc>
              <a:buSzPct val="100000"/>
              <a:buChar char="•"/>
            </a:pPr>
            <a:r>
              <a:rPr lang="en-US" sz="1750" dirty="0">
                <a:solidFill>
                  <a:srgbClr val="E0E4E6"/>
                </a:solidFill>
                <a:latin typeface="Barlow" panose="00000800000000000000" pitchFamily="34" charset="0"/>
                <a:ea typeface="Barlow" panose="00000800000000000000" pitchFamily="34" charset="-122"/>
                <a:cs typeface="Barlow" panose="00000800000000000000" pitchFamily="34" charset="-120"/>
              </a:rPr>
              <a:t>Річна</a:t>
            </a:r>
            <a:endParaRPr lang="en-US" sz="17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733187"/>
            <a:ext cx="7717274" cy="685800"/>
          </a:xfrm>
          <a:prstGeom prst="rect">
            <a:avLst/>
          </a:prstGeom>
          <a:noFill/>
        </p:spPr>
        <p:txBody>
          <a:bodyPr wrap="none" lIns="0" tIns="0" rIns="0" bIns="0" rtlCol="0" anchor="t"/>
          <a:lstStyle/>
          <a:p>
            <a:pPr marL="0" indent="0" algn="l">
              <a:lnSpc>
                <a:spcPts val="5400"/>
              </a:lnSpc>
              <a:buNone/>
            </a:pPr>
            <a:r>
              <a:rPr lang="en-US" sz="4300" b="1" dirty="0">
                <a:solidFill>
                  <a:srgbClr val="F0FCFF"/>
                </a:solidFill>
                <a:latin typeface="Arial" panose="020B0604020202020204" pitchFamily="34" charset="0"/>
                <a:ea typeface="Spline Sans Bold" pitchFamily="34" charset="-122"/>
                <a:cs typeface="Arial" panose="020B0604020202020204" pitchFamily="34" charset="0"/>
              </a:rPr>
              <a:t>Оптимізація фінансування</a:t>
            </a:r>
            <a:endParaRPr lang="en-US" sz="4300" b="1" dirty="0">
              <a:solidFill>
                <a:srgbClr val="F0FCFF"/>
              </a:solidFill>
              <a:latin typeface="Arial" panose="020B0604020202020204" pitchFamily="34" charset="0"/>
              <a:ea typeface="Spline Sans Bold" pitchFamily="34" charset="-122"/>
              <a:cs typeface="Arial" panose="020B0604020202020204" pitchFamily="34" charset="0"/>
            </a:endParaRPr>
          </a:p>
        </p:txBody>
      </p:sp>
      <p:sp>
        <p:nvSpPr>
          <p:cNvPr id="3" name="Text 1"/>
          <p:cNvSpPr/>
          <p:nvPr/>
        </p:nvSpPr>
        <p:spPr>
          <a:xfrm>
            <a:off x="864037" y="1912739"/>
            <a:ext cx="12902327" cy="790099"/>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Переглядайте розподіл ресурсів при необхідності. Використовуйте гнучкі підходи до фінансування. Оцінюйте ефективність фінансування.</a:t>
            </a:r>
            <a:endParaRPr lang="en-US" sz="1900" dirty="0"/>
          </a:p>
        </p:txBody>
      </p:sp>
      <p:sp>
        <p:nvSpPr>
          <p:cNvPr id="4" name="Text 2"/>
          <p:cNvSpPr/>
          <p:nvPr/>
        </p:nvSpPr>
        <p:spPr>
          <a:xfrm>
            <a:off x="1820347" y="5066943"/>
            <a:ext cx="2743200" cy="342900"/>
          </a:xfrm>
          <a:prstGeom prst="rect">
            <a:avLst/>
          </a:prstGeom>
          <a:noFill/>
        </p:spPr>
        <p:txBody>
          <a:bodyPr wrap="none" lIns="0" tIns="0" rIns="0" bIns="0" rtlCol="0" anchor="t"/>
          <a:lstStyle/>
          <a:p>
            <a:pPr marL="0" indent="0" algn="r">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Перегляд</a:t>
            </a:r>
            <a:endParaRPr lang="en-US" sz="2150" dirty="0"/>
          </a:p>
        </p:txBody>
      </p:sp>
      <p:pic>
        <p:nvPicPr>
          <p:cNvPr id="5" name="Image 0" descr="preencoded.png"/>
          <p:cNvPicPr>
            <a:picLocks noChangeAspect="1"/>
          </p:cNvPicPr>
          <p:nvPr/>
        </p:nvPicPr>
        <p:blipFill>
          <a:blip r:embed="rId1"/>
          <a:stretch>
            <a:fillRect/>
          </a:stretch>
        </p:blipFill>
        <p:spPr>
          <a:xfrm>
            <a:off x="5057299" y="2980492"/>
            <a:ext cx="4515803" cy="4515803"/>
          </a:xfrm>
          <a:prstGeom prst="rect">
            <a:avLst/>
          </a:prstGeom>
        </p:spPr>
      </p:pic>
      <p:sp>
        <p:nvSpPr>
          <p:cNvPr id="6" name="Text 3"/>
          <p:cNvSpPr/>
          <p:nvPr/>
        </p:nvSpPr>
        <p:spPr>
          <a:xfrm>
            <a:off x="5573435" y="4735711"/>
            <a:ext cx="369332" cy="461724"/>
          </a:xfrm>
          <a:prstGeom prst="rect">
            <a:avLst/>
          </a:prstGeom>
          <a:noFill/>
        </p:spPr>
        <p:txBody>
          <a:bodyPr wrap="none" lIns="0" tIns="0" rIns="0" bIns="0" rtlCol="0" anchor="t"/>
          <a:lstStyle/>
          <a:p>
            <a:pPr marL="0" indent="0" algn="l">
              <a:lnSpc>
                <a:spcPts val="4650"/>
              </a:lnSpc>
              <a:buNone/>
            </a:pPr>
            <a:r>
              <a:rPr lang="en-US" sz="2900" b="1" dirty="0">
                <a:solidFill>
                  <a:srgbClr val="E0E4E6"/>
                </a:solidFill>
                <a:latin typeface="Spline Sans Bold" pitchFamily="34" charset="0"/>
                <a:ea typeface="Spline Sans Bold" pitchFamily="34" charset="-122"/>
                <a:cs typeface="Spline Sans Bold" pitchFamily="34" charset="-120"/>
              </a:rPr>
              <a:t>1</a:t>
            </a:r>
            <a:endParaRPr lang="en-US" sz="2900" dirty="0"/>
          </a:p>
        </p:txBody>
      </p:sp>
      <p:sp>
        <p:nvSpPr>
          <p:cNvPr id="7" name="Text 4"/>
          <p:cNvSpPr/>
          <p:nvPr/>
        </p:nvSpPr>
        <p:spPr>
          <a:xfrm>
            <a:off x="9943386" y="3845362"/>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Коригування</a:t>
            </a:r>
            <a:endParaRPr lang="en-US" sz="2150" dirty="0"/>
          </a:p>
        </p:txBody>
      </p:sp>
      <p:pic>
        <p:nvPicPr>
          <p:cNvPr id="8" name="Image 1" descr="preencoded.png"/>
          <p:cNvPicPr>
            <a:picLocks noChangeAspect="1"/>
          </p:cNvPicPr>
          <p:nvPr/>
        </p:nvPicPr>
        <p:blipFill>
          <a:blip r:embed="rId2"/>
          <a:stretch>
            <a:fillRect/>
          </a:stretch>
        </p:blipFill>
        <p:spPr>
          <a:xfrm>
            <a:off x="5057299" y="2980492"/>
            <a:ext cx="4515803" cy="4515803"/>
          </a:xfrm>
          <a:prstGeom prst="rect">
            <a:avLst/>
          </a:prstGeom>
        </p:spPr>
      </p:pic>
      <p:sp>
        <p:nvSpPr>
          <p:cNvPr id="9" name="Text 5"/>
          <p:cNvSpPr/>
          <p:nvPr/>
        </p:nvSpPr>
        <p:spPr>
          <a:xfrm>
            <a:off x="8144351" y="3794998"/>
            <a:ext cx="369332" cy="461724"/>
          </a:xfrm>
          <a:prstGeom prst="rect">
            <a:avLst/>
          </a:prstGeom>
          <a:noFill/>
        </p:spPr>
        <p:txBody>
          <a:bodyPr wrap="none" lIns="0" tIns="0" rIns="0" bIns="0" rtlCol="0" anchor="t"/>
          <a:lstStyle/>
          <a:p>
            <a:pPr marL="0" indent="0" algn="l">
              <a:lnSpc>
                <a:spcPts val="4650"/>
              </a:lnSpc>
              <a:buNone/>
            </a:pPr>
            <a:r>
              <a:rPr lang="en-US" sz="2900" b="1" dirty="0">
                <a:solidFill>
                  <a:srgbClr val="E0E4E6"/>
                </a:solidFill>
                <a:latin typeface="Spline Sans Bold" pitchFamily="34" charset="0"/>
                <a:ea typeface="Spline Sans Bold" pitchFamily="34" charset="-122"/>
                <a:cs typeface="Spline Sans Bold" pitchFamily="34" charset="-120"/>
              </a:rPr>
              <a:t>2</a:t>
            </a:r>
            <a:endParaRPr lang="en-US" sz="2900" dirty="0"/>
          </a:p>
        </p:txBody>
      </p:sp>
      <p:sp>
        <p:nvSpPr>
          <p:cNvPr id="10" name="Text 6"/>
          <p:cNvSpPr/>
          <p:nvPr/>
        </p:nvSpPr>
        <p:spPr>
          <a:xfrm>
            <a:off x="9943386" y="6288405"/>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Оцінка</a:t>
            </a:r>
            <a:endParaRPr lang="en-US" sz="2150" dirty="0"/>
          </a:p>
        </p:txBody>
      </p:sp>
      <p:pic>
        <p:nvPicPr>
          <p:cNvPr id="11" name="Image 2" descr="preencoded.png"/>
          <p:cNvPicPr>
            <a:picLocks noChangeAspect="1"/>
          </p:cNvPicPr>
          <p:nvPr/>
        </p:nvPicPr>
        <p:blipFill>
          <a:blip r:embed="rId3"/>
          <a:stretch>
            <a:fillRect/>
          </a:stretch>
        </p:blipFill>
        <p:spPr>
          <a:xfrm>
            <a:off x="5057299" y="2980492"/>
            <a:ext cx="4515803" cy="4515803"/>
          </a:xfrm>
          <a:prstGeom prst="rect">
            <a:avLst/>
          </a:prstGeom>
        </p:spPr>
      </p:pic>
      <p:sp>
        <p:nvSpPr>
          <p:cNvPr id="12" name="Text 7"/>
          <p:cNvSpPr/>
          <p:nvPr/>
        </p:nvSpPr>
        <p:spPr>
          <a:xfrm>
            <a:off x="7673697" y="6491764"/>
            <a:ext cx="369332" cy="461724"/>
          </a:xfrm>
          <a:prstGeom prst="rect">
            <a:avLst/>
          </a:prstGeom>
          <a:noFill/>
        </p:spPr>
        <p:txBody>
          <a:bodyPr wrap="none" lIns="0" tIns="0" rIns="0" bIns="0" rtlCol="0" anchor="t"/>
          <a:lstStyle/>
          <a:p>
            <a:pPr marL="0" indent="0" algn="l">
              <a:lnSpc>
                <a:spcPts val="4650"/>
              </a:lnSpc>
              <a:buNone/>
            </a:pPr>
            <a:r>
              <a:rPr lang="en-US" sz="2900" b="1" dirty="0">
                <a:solidFill>
                  <a:srgbClr val="E0E4E6"/>
                </a:solidFill>
                <a:latin typeface="Spline Sans Bold" pitchFamily="34" charset="0"/>
                <a:ea typeface="Spline Sans Bold" pitchFamily="34" charset="-122"/>
                <a:cs typeface="Spline Sans Bold" pitchFamily="34" charset="-120"/>
              </a:rPr>
              <a:t>3</a:t>
            </a:r>
            <a:endParaRPr lang="en-US" sz="29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475780"/>
            <a:ext cx="7415927" cy="1371600"/>
          </a:xfrm>
          <a:prstGeom prst="rect">
            <a:avLst/>
          </a:prstGeom>
          <a:noFill/>
        </p:spPr>
        <p:txBody>
          <a:bodyPr wrap="squar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Висновки та рекомендації</a:t>
            </a:r>
            <a:endParaRPr lang="en-US" sz="4300" dirty="0"/>
          </a:p>
        </p:txBody>
      </p:sp>
      <p:sp>
        <p:nvSpPr>
          <p:cNvPr id="4" name="Text 1"/>
          <p:cNvSpPr/>
          <p:nvPr/>
        </p:nvSpPr>
        <p:spPr>
          <a:xfrm>
            <a:off x="6350437" y="3217664"/>
            <a:ext cx="7415927" cy="790099"/>
          </a:xfrm>
          <a:prstGeom prst="rect">
            <a:avLst/>
          </a:prstGeom>
          <a:noFill/>
        </p:spPr>
        <p:txBody>
          <a:bodyPr wrap="square" lIns="0" tIns="0" rIns="0" bIns="0" rtlCol="0" anchor="t"/>
          <a:lstStyle/>
          <a:p>
            <a:pPr marL="0" indent="0" algn="l">
              <a:lnSpc>
                <a:spcPts val="3100"/>
              </a:lnSpc>
              <a:buNone/>
            </a:pPr>
            <a:r>
              <a:rPr lang="en-US" sz="1900" dirty="0">
                <a:solidFill>
                  <a:srgbClr val="E0E4E6"/>
                </a:solidFill>
                <a:latin typeface="Barlow" panose="00000800000000000000" pitchFamily="34" charset="0"/>
                <a:ea typeface="Barlow" panose="00000800000000000000" pitchFamily="34" charset="-122"/>
                <a:cs typeface="Barlow" panose="00000800000000000000" pitchFamily="34" charset="-120"/>
              </a:rPr>
              <a:t>Ефективне фінансування портфеля проєктів важливе. Рекомендації щодо фінансування. Дякую за увагу!</a:t>
            </a:r>
            <a:endParaRPr lang="en-US" sz="1900" dirty="0"/>
          </a:p>
        </p:txBody>
      </p:sp>
      <p:sp>
        <p:nvSpPr>
          <p:cNvPr id="5" name="Shape 2"/>
          <p:cNvSpPr/>
          <p:nvPr/>
        </p:nvSpPr>
        <p:spPr>
          <a:xfrm>
            <a:off x="6350437" y="4563070"/>
            <a:ext cx="555427" cy="555427"/>
          </a:xfrm>
          <a:prstGeom prst="roundRect">
            <a:avLst>
              <a:gd name="adj" fmla="val 66675"/>
            </a:avLst>
          </a:prstGeom>
          <a:solidFill>
            <a:srgbClr val="0A081B"/>
          </a:solidFill>
          <a:ln w="30480">
            <a:solidFill>
              <a:srgbClr val="16FFBB"/>
            </a:solidFill>
            <a:prstDash val="solid"/>
          </a:ln>
        </p:spPr>
      </p:sp>
      <p:sp>
        <p:nvSpPr>
          <p:cNvPr id="6" name="Text 3"/>
          <p:cNvSpPr/>
          <p:nvPr/>
        </p:nvSpPr>
        <p:spPr>
          <a:xfrm>
            <a:off x="7152680" y="4563070"/>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Стратегія</a:t>
            </a:r>
            <a:endParaRPr lang="en-US" sz="2150" dirty="0"/>
          </a:p>
        </p:txBody>
      </p:sp>
      <p:sp>
        <p:nvSpPr>
          <p:cNvPr id="7" name="Shape 4"/>
          <p:cNvSpPr/>
          <p:nvPr/>
        </p:nvSpPr>
        <p:spPr>
          <a:xfrm>
            <a:off x="10181868" y="4563070"/>
            <a:ext cx="555427" cy="555427"/>
          </a:xfrm>
          <a:prstGeom prst="roundRect">
            <a:avLst>
              <a:gd name="adj" fmla="val 66675"/>
            </a:avLst>
          </a:prstGeom>
          <a:solidFill>
            <a:srgbClr val="0A081B"/>
          </a:solidFill>
          <a:ln w="30480">
            <a:solidFill>
              <a:srgbClr val="29DDDA"/>
            </a:solidFill>
            <a:prstDash val="solid"/>
          </a:ln>
        </p:spPr>
      </p:sp>
      <p:sp>
        <p:nvSpPr>
          <p:cNvPr id="8" name="Text 5"/>
          <p:cNvSpPr/>
          <p:nvPr/>
        </p:nvSpPr>
        <p:spPr>
          <a:xfrm>
            <a:off x="10984111" y="4563070"/>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Контроль</a:t>
            </a:r>
            <a:endParaRPr lang="en-US" sz="2150" dirty="0"/>
          </a:p>
        </p:txBody>
      </p:sp>
      <p:sp>
        <p:nvSpPr>
          <p:cNvPr id="9" name="Shape 6"/>
          <p:cNvSpPr/>
          <p:nvPr/>
        </p:nvSpPr>
        <p:spPr>
          <a:xfrm>
            <a:off x="6350437" y="5920621"/>
            <a:ext cx="555427" cy="555427"/>
          </a:xfrm>
          <a:prstGeom prst="roundRect">
            <a:avLst>
              <a:gd name="adj" fmla="val 66675"/>
            </a:avLst>
          </a:prstGeom>
          <a:solidFill>
            <a:srgbClr val="0A081B"/>
          </a:solidFill>
          <a:ln w="30480">
            <a:solidFill>
              <a:srgbClr val="37A7E7"/>
            </a:solidFill>
            <a:prstDash val="solid"/>
          </a:ln>
        </p:spPr>
      </p:sp>
      <p:sp>
        <p:nvSpPr>
          <p:cNvPr id="10" name="Text 7"/>
          <p:cNvSpPr/>
          <p:nvPr/>
        </p:nvSpPr>
        <p:spPr>
          <a:xfrm>
            <a:off x="7152680" y="5920621"/>
            <a:ext cx="2743200" cy="342900"/>
          </a:xfrm>
          <a:prstGeom prst="rect">
            <a:avLst/>
          </a:prstGeom>
          <a:noFill/>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Оптимізація</a:t>
            </a:r>
            <a:endParaRPr lang="en-US" sz="21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824230" y="691515"/>
            <a:ext cx="12779375" cy="5900420"/>
          </a:xfrm>
          <a:prstGeom prst="rect">
            <a:avLst/>
          </a:prstGeom>
        </p:spPr>
        <p:txBody>
          <a:bodyPr>
            <a:noAutofit/>
          </a:bodyPr>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3. Інвестиції</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0" i="0">
                <a:solidFill>
                  <a:srgbClr val="F8FAFF"/>
                </a:solidFill>
                <a:latin typeface="Arial" panose="020B0604020202020204" pitchFamily="34" charset="0"/>
                <a:ea typeface="Inter"/>
                <a:cs typeface="Arial" panose="020B0604020202020204" pitchFamily="34" charset="0"/>
              </a:rPr>
              <a:t>Бізнес-ангели – приватні інвестори, які вкладають у стартапи на ранніх етапах.</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Венчурний капітал – фонди, що інвестують у перспективні, але ризиковані проєкти.</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Краудфандинг – збір коштів через платформи (Kickstarter, Indiegogo, українські "Спільнокошт", "BiggggIdea").</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Краудинвестінг – інвестиції через онлайн-платформи (наприклад, у обмін на акції).</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4. Гранти та субсидії</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Державні програми підтримки (наприклад, в Україні – "єОселя", "Дія.Бізнес", фонди розвитку).</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Міжнародні організації (USAID, ЄБРР, ЄС).</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Фонди та конкурси для соціальних, наукових, культурних проєктів.</a:t>
            </a:r>
            <a:endParaRPr lang="en-US" altLang="zh-CN" sz="2800" b="0" i="0">
              <a:solidFill>
                <a:srgbClr val="F8FAFF"/>
              </a:solidFill>
              <a:latin typeface="Arial" panose="020B0604020202020204" pitchFamily="34" charset="0"/>
              <a:ea typeface="Inter"/>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396240" y="384810"/>
            <a:ext cx="13724890" cy="6515100"/>
          </a:xfrm>
          <a:prstGeom prst="rect">
            <a:avLst/>
          </a:prstGeom>
        </p:spPr>
        <p:txBody>
          <a:bodyPr>
            <a:noAutofit/>
          </a:bodyPr>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5. Партнерське фінансування</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Стратегічні партнери (компанії, які зацікавлені у співпраці).</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Франчайзинг (використання готової бізнес-моделі).</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6. ICO / STO / IDO (для криптопроєктів)</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Випуск власних токенів і залучення коштів через блокчейн.</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7. Фонди та акселератори</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Бізнес-акселератори (Y Combinator, 500 Startups, українські "1991 Open Data Incubator").</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Корпоративні програми (від великих компаній, наприклад, Google for Startups).</a:t>
            </a:r>
            <a:endParaRPr lang="en-US" altLang="zh-CN" sz="2800" b="0" i="0">
              <a:solidFill>
                <a:srgbClr val="F8FAFF"/>
              </a:solidFill>
              <a:latin typeface="Arial" panose="020B0604020202020204" pitchFamily="34" charset="0"/>
              <a:ea typeface="Inter"/>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913765" y="725805"/>
            <a:ext cx="13080365" cy="6325235"/>
          </a:xfrm>
          <a:prstGeom prst="rect">
            <a:avLst/>
          </a:prstGeom>
        </p:spPr>
        <p:txBody>
          <a:bodyPr>
            <a:noAutofit/>
          </a:bodyPr>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8. Лізинг та оренда</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Фінансування через оренду обладнання або нерухомості.</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9. Державно-приватне партнерство (ДПП)</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Спільні проєкти з державою (наприклад, інфраструктурні).</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None/>
            </a:pP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spcAft>
                <a:spcPct val="0"/>
              </a:spcAft>
            </a:pPr>
            <a:r>
              <a:rPr lang="en-US" altLang="zh-CN" sz="2800" b="1" i="0">
                <a:solidFill>
                  <a:srgbClr val="F8FAFF"/>
                </a:solidFill>
                <a:latin typeface="Arial" panose="020B0604020202020204" pitchFamily="34" charset="0"/>
                <a:ea typeface="Inter"/>
                <a:cs typeface="Arial" panose="020B0604020202020204" pitchFamily="34" charset="0"/>
              </a:rPr>
              <a:t>10. Корпоративне фінансування</a:t>
            </a: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spcBef>
                <a:spcPct val="0"/>
              </a:spcBef>
              <a:spcAft>
                <a:spcPct val="0"/>
              </a:spcAft>
              <a:buFont typeface="Arial" panose="020B0604020202020204"/>
              <a:buChar char="•"/>
            </a:pPr>
            <a:r>
              <a:rPr lang="en-US" altLang="zh-CN" sz="2800" b="0" i="0">
                <a:solidFill>
                  <a:srgbClr val="F8FAFF"/>
                </a:solidFill>
                <a:latin typeface="Arial" panose="020B0604020202020204" pitchFamily="34" charset="0"/>
                <a:ea typeface="Inter"/>
                <a:cs typeface="Arial" panose="020B0604020202020204" pitchFamily="34" charset="0"/>
              </a:rPr>
              <a:t>Внутрішні бюджети компаній на R&amp;D (дослідження та розробки).</a:t>
            </a:r>
            <a:endParaRPr lang="en-US" altLang="zh-CN" sz="2800" b="0" i="0">
              <a:solidFill>
                <a:srgbClr val="F8FAFF"/>
              </a:solidFill>
              <a:latin typeface="Arial" panose="020B0604020202020204" pitchFamily="34" charset="0"/>
              <a:ea typeface="Inter"/>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Текстовое поле 1"/>
          <p:cNvSpPr txBox="1"/>
          <p:nvPr/>
        </p:nvSpPr>
        <p:spPr>
          <a:xfrm>
            <a:off x="1178560" y="909320"/>
            <a:ext cx="12210415" cy="5855335"/>
          </a:xfrm>
          <a:prstGeom prst="rect">
            <a:avLst/>
          </a:prstGeom>
        </p:spPr>
        <p:txBody>
          <a:bodyPr>
            <a:noAutofit/>
          </a:bodyPr>
          <a:p>
            <a:pPr marL="0" indent="0" algn="ctr">
              <a:spcAft>
                <a:spcPct val="0"/>
              </a:spcAft>
            </a:pPr>
            <a:r>
              <a:rPr lang="en-US" altLang="zh-CN" sz="3600" b="1" i="0">
                <a:solidFill>
                  <a:srgbClr val="F8FAFF"/>
                </a:solidFill>
                <a:latin typeface="Arial" panose="020B0604020202020204" pitchFamily="34" charset="0"/>
                <a:ea typeface="Inter"/>
                <a:cs typeface="Arial" panose="020B0604020202020204" pitchFamily="34" charset="0"/>
              </a:rPr>
              <a:t>Як вибрати джерело?</a:t>
            </a:r>
            <a:endParaRPr lang="en-US" altLang="zh-CN" sz="3600" b="1" i="0">
              <a:solidFill>
                <a:srgbClr val="F8FAFF"/>
              </a:solidFill>
              <a:latin typeface="Arial" panose="020B0604020202020204" pitchFamily="34" charset="0"/>
              <a:ea typeface="Inter"/>
              <a:cs typeface="Arial" panose="020B0604020202020204" pitchFamily="34" charset="0"/>
            </a:endParaRPr>
          </a:p>
          <a:p>
            <a:pPr marL="0" indent="0">
              <a:spcAft>
                <a:spcPct val="0"/>
              </a:spcAft>
            </a:pPr>
            <a:endParaRPr lang="en-US" altLang="zh-CN" sz="2800" b="1" i="0">
              <a:solidFill>
                <a:srgbClr val="F8FAFF"/>
              </a:solidFill>
              <a:latin typeface="Arial" panose="020B0604020202020204" pitchFamily="34" charset="0"/>
              <a:ea typeface="Inter"/>
              <a:cs typeface="Arial" panose="020B0604020202020204" pitchFamily="34" charset="0"/>
            </a:endParaRPr>
          </a:p>
          <a:p>
            <a:pPr marL="0" indent="0">
              <a:lnSpc>
                <a:spcPct val="150000"/>
              </a:lnSpc>
              <a:spcBef>
                <a:spcPct val="0"/>
              </a:spcBef>
              <a:spcAft>
                <a:spcPct val="0"/>
              </a:spcAft>
              <a:buFont typeface="Arial" panose="020B0604020202020204"/>
              <a:buChar char="•"/>
            </a:pPr>
            <a:r>
              <a:rPr lang="en-US" altLang="zh-CN" sz="2800" b="1" i="0">
                <a:solidFill>
                  <a:srgbClr val="F8FAFF"/>
                </a:solidFill>
                <a:latin typeface="Arial" panose="020B0604020202020204" pitchFamily="34" charset="0"/>
                <a:ea typeface="Inter"/>
                <a:cs typeface="Arial" panose="020B0604020202020204" pitchFamily="34" charset="0"/>
              </a:rPr>
              <a:t>Для стартапів: </a:t>
            </a:r>
            <a:r>
              <a:rPr lang="en-US" altLang="zh-CN" sz="2800" b="0" i="0">
                <a:solidFill>
                  <a:srgbClr val="F8FAFF"/>
                </a:solidFill>
                <a:latin typeface="Arial" panose="020B0604020202020204" pitchFamily="34" charset="0"/>
                <a:ea typeface="Inter"/>
                <a:cs typeface="Arial" panose="020B0604020202020204" pitchFamily="34" charset="0"/>
              </a:rPr>
              <a:t>ангельські інвестиції, венчурний капітал, краудфандинг.</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lnSpc>
                <a:spcPct val="150000"/>
              </a:lnSpc>
              <a:spcBef>
                <a:spcPct val="0"/>
              </a:spcBef>
              <a:spcAft>
                <a:spcPct val="0"/>
              </a:spcAft>
              <a:buFont typeface="Arial" panose="020B0604020202020204"/>
              <a:buChar char="•"/>
            </a:pPr>
            <a:r>
              <a:rPr lang="en-US" altLang="zh-CN" sz="2800" b="1" i="0">
                <a:solidFill>
                  <a:srgbClr val="F8FAFF"/>
                </a:solidFill>
                <a:latin typeface="Arial" panose="020B0604020202020204" pitchFamily="34" charset="0"/>
                <a:ea typeface="Inter"/>
                <a:cs typeface="Arial" panose="020B0604020202020204" pitchFamily="34" charset="0"/>
              </a:rPr>
              <a:t>Для малого бізнесу: </a:t>
            </a:r>
            <a:r>
              <a:rPr lang="en-US" altLang="zh-CN" sz="2800" b="0" i="0">
                <a:solidFill>
                  <a:srgbClr val="F8FAFF"/>
                </a:solidFill>
                <a:latin typeface="Arial" panose="020B0604020202020204" pitchFamily="34" charset="0"/>
                <a:ea typeface="Inter"/>
                <a:cs typeface="Arial" panose="020B0604020202020204" pitchFamily="34" charset="0"/>
              </a:rPr>
              <a:t>кредити, гранти, власні кошти.</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lnSpc>
                <a:spcPct val="150000"/>
              </a:lnSpc>
              <a:spcBef>
                <a:spcPct val="0"/>
              </a:spcBef>
              <a:spcAft>
                <a:spcPct val="0"/>
              </a:spcAft>
              <a:buFont typeface="Arial" panose="020B0604020202020204"/>
              <a:buChar char="•"/>
            </a:pPr>
            <a:r>
              <a:rPr lang="en-US" altLang="zh-CN" sz="2800" b="1" i="0">
                <a:solidFill>
                  <a:srgbClr val="F8FAFF"/>
                </a:solidFill>
                <a:latin typeface="Arial" panose="020B0604020202020204" pitchFamily="34" charset="0"/>
                <a:ea typeface="Inter"/>
                <a:cs typeface="Arial" panose="020B0604020202020204" pitchFamily="34" charset="0"/>
              </a:rPr>
              <a:t>Для соціальних проєктів:</a:t>
            </a:r>
            <a:r>
              <a:rPr lang="en-US" altLang="zh-CN" sz="2800" b="0" i="0">
                <a:solidFill>
                  <a:srgbClr val="F8FAFF"/>
                </a:solidFill>
                <a:latin typeface="Arial" panose="020B0604020202020204" pitchFamily="34" charset="0"/>
                <a:ea typeface="Inter"/>
                <a:cs typeface="Arial" panose="020B0604020202020204" pitchFamily="34" charset="0"/>
              </a:rPr>
              <a:t> гранти, держпідтримка, краудфандинг.</a:t>
            </a:r>
            <a:endParaRPr lang="en-US" altLang="zh-CN" sz="2800" b="0" i="0">
              <a:solidFill>
                <a:srgbClr val="F8FAFF"/>
              </a:solidFill>
              <a:latin typeface="Arial" panose="020B0604020202020204" pitchFamily="34" charset="0"/>
              <a:ea typeface="Inter"/>
              <a:cs typeface="Arial" panose="020B0604020202020204" pitchFamily="34" charset="0"/>
            </a:endParaRPr>
          </a:p>
          <a:p>
            <a:pPr marL="0" indent="0">
              <a:lnSpc>
                <a:spcPct val="150000"/>
              </a:lnSpc>
              <a:spcBef>
                <a:spcPct val="0"/>
              </a:spcBef>
              <a:spcAft>
                <a:spcPct val="0"/>
              </a:spcAft>
              <a:buFont typeface="Arial" panose="020B0604020202020204"/>
              <a:buChar char="•"/>
            </a:pPr>
            <a:r>
              <a:rPr lang="en-US" altLang="zh-CN" sz="2800" b="1" i="0">
                <a:solidFill>
                  <a:srgbClr val="F8FAFF"/>
                </a:solidFill>
                <a:latin typeface="Arial" panose="020B0604020202020204" pitchFamily="34" charset="0"/>
                <a:ea typeface="Inter"/>
                <a:cs typeface="Arial" panose="020B0604020202020204" pitchFamily="34" charset="0"/>
              </a:rPr>
              <a:t>Для IT-проєктів:</a:t>
            </a:r>
            <a:r>
              <a:rPr lang="en-US" altLang="zh-CN" sz="2800" b="0" i="0">
                <a:solidFill>
                  <a:srgbClr val="F8FAFF"/>
                </a:solidFill>
                <a:latin typeface="Arial" panose="020B0604020202020204" pitchFamily="34" charset="0"/>
                <a:ea typeface="Inter"/>
                <a:cs typeface="Arial" panose="020B0604020202020204" pitchFamily="34" charset="0"/>
              </a:rPr>
              <a:t> венчури, ICO, бізнес-акселератори.</a:t>
            </a:r>
            <a:endParaRPr lang="en-US" altLang="zh-CN" sz="2800" b="0" i="0">
              <a:solidFill>
                <a:srgbClr val="F8FAFF"/>
              </a:solidFill>
              <a:latin typeface="Arial" panose="020B0604020202020204" pitchFamily="34" charset="0"/>
              <a:ea typeface="Inter"/>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50" y="3484245"/>
            <a:ext cx="7556500" cy="2224405"/>
          </a:xfrm>
          <a:prstGeom prst="rect">
            <a:avLst/>
          </a:prstGeom>
          <a:noFill/>
        </p:spPr>
        <p:txBody>
          <a:bodyPr wrap="square" lIns="0" tIns="0" rIns="0" bIns="0" rtlCol="0" anchor="t"/>
          <a:lstStyle/>
          <a:p>
            <a:pPr marL="0" indent="0" algn="l">
              <a:lnSpc>
                <a:spcPts val="5550"/>
              </a:lnSpc>
              <a:buNone/>
            </a:pPr>
            <a:r>
              <a:rPr lang="en-US" sz="4450" b="1" kern="0" spc="-134" dirty="0">
                <a:solidFill>
                  <a:srgbClr val="FFFFFF"/>
                </a:solidFill>
                <a:latin typeface="Arial" panose="020B0604020202020204" pitchFamily="34" charset="0"/>
                <a:ea typeface="Inter Bold" pitchFamily="34" charset="-122"/>
                <a:cs typeface="Arial" panose="020B0604020202020204" pitchFamily="34" charset="0"/>
              </a:rPr>
              <a:t>DREAM – Єдиний Проєктний Портфель</a:t>
            </a:r>
            <a:endParaRPr lang="en-US" sz="4450" b="1" kern="0" spc="-134" dirty="0">
              <a:solidFill>
                <a:srgbClr val="FFFFFF"/>
              </a:solidFill>
              <a:latin typeface="Arial" panose="020B0604020202020204" pitchFamily="34" charset="0"/>
              <a:ea typeface="Inter Bold" pitchFamily="34" charset="-122"/>
              <a:cs typeface="Arial" panose="020B0604020202020204" pitchFamily="34" charset="0"/>
            </a:endParaRPr>
          </a:p>
        </p:txBody>
      </p:sp>
      <p:sp>
        <p:nvSpPr>
          <p:cNvPr id="8" name="Text 0"/>
          <p:cNvSpPr/>
          <p:nvPr/>
        </p:nvSpPr>
        <p:spPr>
          <a:xfrm>
            <a:off x="793552" y="127278"/>
            <a:ext cx="7415927" cy="2057400"/>
          </a:xfrm>
          <a:prstGeom prst="rect">
            <a:avLst/>
          </a:prstGeom>
          <a:noFill/>
        </p:spPr>
        <p:txBody>
          <a:bodyPr wrap="square" lIns="0" tIns="0" rIns="0" bIns="0" rtlCol="0" anchor="t"/>
          <a:p>
            <a:pPr marL="0" indent="0" algn="ctr">
              <a:lnSpc>
                <a:spcPts val="5400"/>
              </a:lnSpc>
              <a:buNone/>
            </a:pPr>
            <a:r>
              <a:rPr lang="en-US" sz="4300" b="1" dirty="0">
                <a:solidFill>
                  <a:srgbClr val="F0FCFF"/>
                </a:solidFill>
                <a:latin typeface="Arial" panose="020B0604020202020204" pitchFamily="34" charset="0"/>
                <a:ea typeface="Spline Sans Bold" pitchFamily="34" charset="-122"/>
                <a:cs typeface="Arial" panose="020B0604020202020204" pitchFamily="34" charset="0"/>
              </a:rPr>
              <a:t>Фінансування портфеля проєктів на державному рівні</a:t>
            </a:r>
            <a:endParaRPr lang="en-US" sz="4300" b="1" dirty="0">
              <a:solidFill>
                <a:srgbClr val="F0FCFF"/>
              </a:solidFill>
              <a:latin typeface="Arial" panose="020B0604020202020204" pitchFamily="34" charset="0"/>
              <a:ea typeface="Spline Sans Bold" pitchFamily="34" charset="-122"/>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TABLE_ENDDRAG_ORIGIN_RECT" val="865*222"/>
  <p:tag name="TABLE_ENDDRAG_RECT" val="110*163*865*2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15213</Words>
  <Application>WPS Presentation</Application>
  <PresentationFormat>On-screen Show (16:9)</PresentationFormat>
  <Paragraphs>495</Paragraphs>
  <Slides>44</Slides>
  <Notes>10</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44</vt:i4>
      </vt:variant>
    </vt:vector>
  </HeadingPairs>
  <TitlesOfParts>
    <vt:vector size="80" baseType="lpstr">
      <vt:lpstr>Arial</vt:lpstr>
      <vt:lpstr>SimSun</vt:lpstr>
      <vt:lpstr>Wingdings</vt:lpstr>
      <vt:lpstr>Spline Sans Bold</vt:lpstr>
      <vt:lpstr>Barlow</vt:lpstr>
      <vt:lpstr>Barlow</vt:lpstr>
      <vt:lpstr>Barlow</vt:lpstr>
      <vt:lpstr>Barlow Bold</vt:lpstr>
      <vt:lpstr>Barlow Bold</vt:lpstr>
      <vt:lpstr>Barlow Bold</vt:lpstr>
      <vt:lpstr>Spline Sans Bold</vt:lpstr>
      <vt:lpstr>Spline Sans Bold</vt:lpstr>
      <vt:lpstr>Inter</vt:lpstr>
      <vt:lpstr>Segoe Print</vt:lpstr>
      <vt:lpstr>Arial</vt:lpstr>
      <vt:lpstr>Calibri</vt:lpstr>
      <vt:lpstr>Microsoft YaHei</vt:lpstr>
      <vt:lpstr>Arial Unicode MS</vt:lpstr>
      <vt:lpstr>Inter Bold</vt:lpstr>
      <vt:lpstr>Inter Bold</vt:lpstr>
      <vt:lpstr>Inter Bold</vt:lpstr>
      <vt:lpstr>Inter</vt:lpstr>
      <vt:lpstr>Inter</vt:lpstr>
      <vt:lpstr>Inter</vt:lpstr>
      <vt:lpstr>MingLiU-ExtB</vt:lpstr>
      <vt:lpstr>Times New Roman</vt:lpstr>
      <vt:lpstr>sans-serif</vt:lpstr>
      <vt:lpstr>Times New Roman</vt:lpstr>
      <vt:lpstr>Calibri</vt:lpstr>
      <vt:lpstr>Wingdings</vt:lpstr>
      <vt:lpstr>DeepSeek-CJK-patch</vt:lpstr>
      <vt:lpstr>katex_main</vt:lpstr>
      <vt:lpstr>KaTeX_Math</vt:lpstr>
      <vt:lpstr>Segoe UI</vt:lpstr>
      <vt:lpstr>Monotype Corsiva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Євгенія Бойко</cp:lastModifiedBy>
  <cp:revision>14</cp:revision>
  <dcterms:created xsi:type="dcterms:W3CDTF">2025-03-24T20:42:00Z</dcterms:created>
  <dcterms:modified xsi:type="dcterms:W3CDTF">2025-03-25T22:37:20Z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2BFEDDAFF20F4242A272C830F037FB25_12</vt:lpwstr>
  </property>
  <property fmtid="{D5CDD505-2E9C-101B-9397-08002B2CF9AE}" pid="3" name="KSOProductBuildVer">
    <vt:lpwstr>1049-12.2.0.20326</vt:lpwstr>
  </property>
</Properties>
</file>