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8" r:id="rId4"/>
    <p:sldId id="271" r:id="rId5"/>
    <p:sldId id="273" r:id="rId6"/>
    <p:sldId id="258" r:id="rId7"/>
    <p:sldId id="272" r:id="rId8"/>
    <p:sldId id="260" r:id="rId9"/>
    <p:sldId id="259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як </a:t>
            </a:r>
            <a:r>
              <a:rPr lang="ru-RU" dirty="0" err="1" smtClean="0"/>
              <a:t>інформаційний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Лекція 1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962486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6091"/>
            <a:ext cx="8596668" cy="500743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Управління виробничими системами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96834"/>
            <a:ext cx="9537820" cy="5035522"/>
          </a:xfrm>
        </p:spPr>
        <p:txBody>
          <a:bodyPr>
            <a:noAutofit/>
          </a:bodyPr>
          <a:lstStyle/>
          <a:p>
            <a:r>
              <a:rPr lang="uk-UA" sz="2000" dirty="0" smtClean="0"/>
              <a:t>Підприємство складається з двох взаємозалежних систем: </a:t>
            </a:r>
            <a:r>
              <a:rPr lang="uk-UA" sz="2000" b="1" dirty="0" smtClean="0"/>
              <a:t>керованої і керуючої.</a:t>
            </a:r>
          </a:p>
          <a:p>
            <a:pPr marL="457200" indent="450215" algn="just">
              <a:lnSpc>
                <a:spcPct val="120000"/>
              </a:lnSpc>
            </a:pPr>
            <a:r>
              <a:rPr lang="uk-UA" sz="2000" b="1" i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Система</a:t>
            </a:r>
            <a:r>
              <a:rPr lang="uk-UA" sz="2000" b="1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, якою керують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, об’єднує всі елементи і підсистеми підприємства, які забезпечують процес створення матеріальних цінностей;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  <a:spcAft>
                <a:spcPts val="1000"/>
              </a:spcAft>
            </a:pPr>
            <a:r>
              <a:rPr lang="uk-UA" sz="2000" b="1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Керуюча систе</a:t>
            </a:r>
            <a:r>
              <a:rPr lang="uk-UA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ма 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включає всі елементи і підсистеми підприємства, які забезпечують дію процесу управління, тобто процесу цілеспрямованої дії на колективи людей. </a:t>
            </a:r>
            <a:endParaRPr lang="uk-UA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  <a:spcAft>
                <a:spcPts val="1000"/>
              </a:spcAft>
            </a:pPr>
            <a:r>
              <a:rPr lang="uk-UA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Таким 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чином, </a:t>
            </a:r>
            <a:r>
              <a:rPr lang="uk-UA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керуюча система 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– це </a:t>
            </a:r>
            <a:r>
              <a:rPr lang="uk-UA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суб’єкт управління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uk-UA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керована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uk-UA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об’єкт управління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. Зв'язок між ними здійснюється за допомогою </a:t>
            </a:r>
            <a:r>
              <a:rPr lang="uk-UA" sz="2000" b="1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uk-UA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 яка поступає з однієї системи до іншої і яка служить основою для керуючих дій</a:t>
            </a:r>
            <a:r>
              <a:rPr lang="uk-UA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931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404949"/>
            <a:ext cx="10110652" cy="63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50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8457" y="1084217"/>
            <a:ext cx="89872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>
                <a:ea typeface="Calibri" panose="020F0502020204030204" pitchFamily="34" charset="0"/>
              </a:rPr>
              <a:t>У виробничих системах розрізняють </a:t>
            </a:r>
            <a:r>
              <a:rPr lang="uk-UA" sz="2000" b="1" i="1" u="sng" dirty="0">
                <a:solidFill>
                  <a:srgbClr val="FF0000"/>
                </a:solidFill>
                <a:ea typeface="Calibri" panose="020F0502020204030204" pitchFamily="34" charset="0"/>
              </a:rPr>
              <a:t>прямі</a:t>
            </a:r>
            <a:r>
              <a:rPr lang="uk-UA" sz="2000" b="1" i="1" u="sng" dirty="0">
                <a:ea typeface="Calibri" panose="020F0502020204030204" pitchFamily="34" charset="0"/>
              </a:rPr>
              <a:t> </a:t>
            </a:r>
            <a:r>
              <a:rPr lang="uk-UA" sz="2000" u="sng" dirty="0">
                <a:ea typeface="Calibri" panose="020F0502020204030204" pitchFamily="34" charset="0"/>
              </a:rPr>
              <a:t>(</a:t>
            </a:r>
            <a:r>
              <a:rPr lang="uk-UA" sz="2000" dirty="0">
                <a:ea typeface="Calibri" panose="020F0502020204030204" pitchFamily="34" charset="0"/>
              </a:rPr>
              <a:t>між виходом компонента i та входом компонента j) </a:t>
            </a:r>
            <a:r>
              <a:rPr lang="uk-UA" sz="2000" b="1" i="1" dirty="0">
                <a:ea typeface="Calibri" panose="020F0502020204030204" pitchFamily="34" charset="0"/>
              </a:rPr>
              <a:t>і </a:t>
            </a:r>
            <a:r>
              <a:rPr lang="uk-UA" sz="2000" b="1" i="1" u="sng" dirty="0">
                <a:solidFill>
                  <a:srgbClr val="FF0000"/>
                </a:solidFill>
                <a:ea typeface="Calibri" panose="020F0502020204030204" pitchFamily="34" charset="0"/>
              </a:rPr>
              <a:t>обернені</a:t>
            </a:r>
            <a:r>
              <a:rPr lang="uk-UA" sz="2000" b="1" i="1" dirty="0">
                <a:ea typeface="Calibri" panose="020F0502020204030204" pitchFamily="34" charset="0"/>
              </a:rPr>
              <a:t> </a:t>
            </a:r>
            <a:r>
              <a:rPr lang="uk-UA" sz="2000" dirty="0">
                <a:ea typeface="Calibri" panose="020F0502020204030204" pitchFamily="34" charset="0"/>
              </a:rPr>
              <a:t>(між виходом і входом одного і того ж компоненту)зв’язки. Обернені зв’язки підвищують ефективність управління в умовах дії на об’єкт і забезпечує </a:t>
            </a:r>
            <a:r>
              <a:rPr lang="uk-UA" sz="2000" i="1" dirty="0">
                <a:ea typeface="Calibri" panose="020F0502020204030204" pitchFamily="34" charset="0"/>
              </a:rPr>
              <a:t>регулювання</a:t>
            </a:r>
            <a:r>
              <a:rPr lang="uk-UA" sz="2000" dirty="0">
                <a:ea typeface="Calibri" panose="020F0502020204030204" pitchFamily="34" charset="0"/>
              </a:rPr>
              <a:t>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2514" y="3408158"/>
            <a:ext cx="9130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20000"/>
              </a:lnSpc>
              <a:spcAft>
                <a:spcPts val="0"/>
              </a:spcAft>
            </a:pPr>
            <a:r>
              <a:rPr lang="uk-UA" sz="2000" b="1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Розрізняють такі типи регулювання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стабілізація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підтримання заданого постійного значення вихідної величини об’єкта регулювання;</a:t>
            </a: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програмне регулювання 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– зміна вихідної змінної об’єкта управління відповідно до заданої програми;</a:t>
            </a: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слідкування,</a:t>
            </a:r>
            <a:r>
              <a:rPr lang="uk-UA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коли програма наперед не розраховується, а визначається поведінкою об’єкту управління.</a:t>
            </a:r>
            <a:endParaRPr lang="ru-RU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7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49383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1.Виробнича і організаційна структура підприємств будівельної індустрії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400" b="1" i="1" u="sng" dirty="0" smtClean="0"/>
              <a:t>Підприємство</a:t>
            </a:r>
            <a:r>
              <a:rPr lang="uk-UA" sz="2400" dirty="0" smtClean="0"/>
              <a:t> – самостійна господарська організація, створена і   у встановленому законом порядку для здійснення господарської діяльності з метою задоволення суспільних потреб в товарах чи послугах, яка діє на підставі статуту, користується правами і виконує обов’язки щодо своєї діяльності, є юридичною, має самостійний баланс, розрахунковий та інші рахунки в банках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1182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2217"/>
            <a:ext cx="8596668" cy="448491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rgbClr val="FF0000"/>
                </a:solidFill>
              </a:rPr>
              <a:t>Види підприємств: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70709"/>
            <a:ext cx="8596668" cy="527065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За характером господарської діяльності і галузевою приналежністю: промислові і торгівельні</a:t>
            </a:r>
          </a:p>
          <a:p>
            <a:r>
              <a:rPr lang="uk-UA" sz="2400" dirty="0" smtClean="0"/>
              <a:t>За кількістю працівників: дрібні ( до 50 зайнятих), середні (50-500), великі ( понад 500), особливо великі ( більше 1000).</a:t>
            </a:r>
          </a:p>
          <a:p>
            <a:r>
              <a:rPr lang="uk-UA" sz="2400" dirty="0" smtClean="0"/>
              <a:t>за формами власності: державної власності, колективної, приватної, спільної власності, кооперативної та ін.</a:t>
            </a:r>
          </a:p>
          <a:p>
            <a:r>
              <a:rPr lang="uk-UA" sz="2400" dirty="0" smtClean="0"/>
              <a:t>По приналежності капіталу: національні, іноземні і спільні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890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150" y="505098"/>
            <a:ext cx="8596668" cy="500743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Функції підприємства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06286"/>
            <a:ext cx="8806300" cy="4735076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i="1" u="sng" dirty="0" smtClean="0"/>
              <a:t>1</a:t>
            </a:r>
            <a:r>
              <a:rPr lang="uk-UA" sz="2400" i="1" u="sng" dirty="0" smtClean="0"/>
              <a:t>. Техніко-економічна </a:t>
            </a:r>
            <a:r>
              <a:rPr lang="uk-UA" sz="2400" dirty="0" smtClean="0"/>
              <a:t>– запровадження нової техніки і технологій, придбання якісних комплектуючих тощо;</a:t>
            </a:r>
          </a:p>
          <a:p>
            <a:pPr algn="just"/>
            <a:r>
              <a:rPr lang="uk-UA" sz="2400" i="1" u="sng" dirty="0" smtClean="0"/>
              <a:t>2. Організаційно-економічна </a:t>
            </a:r>
            <a:r>
              <a:rPr lang="uk-UA" sz="2400" dirty="0" smtClean="0"/>
              <a:t>– управління процесами виробництва та збуту товарів, укладання контрактів, вивчення ринку ( менеджмент і маркетинг), логістика, інформаційне і метрологічне забезпечення;</a:t>
            </a:r>
          </a:p>
          <a:p>
            <a:pPr algn="just"/>
            <a:r>
              <a:rPr lang="uk-UA" sz="2400" i="1" u="sng" dirty="0" smtClean="0"/>
              <a:t>3. Функція реалізації відносин економічної діяльності </a:t>
            </a:r>
            <a:r>
              <a:rPr lang="uk-UA" sz="2400" dirty="0" smtClean="0"/>
              <a:t>– управління власністю, розподіл доходів, залучення зовнішніх джерел фінансування;</a:t>
            </a:r>
          </a:p>
          <a:p>
            <a:pPr algn="just"/>
            <a:r>
              <a:rPr lang="uk-UA" sz="2400" i="1" dirty="0" smtClean="0"/>
              <a:t>4. </a:t>
            </a:r>
            <a:r>
              <a:rPr lang="uk-UA" sz="2400" i="1" u="sng" dirty="0" smtClean="0"/>
              <a:t>Вдосконалення внутрішньо-виробничих економічних відносин</a:t>
            </a:r>
            <a:r>
              <a:rPr lang="uk-UA" sz="2400" u="sng" dirty="0" smtClean="0"/>
              <a:t> </a:t>
            </a:r>
            <a:r>
              <a:rPr lang="uk-UA" sz="2400" dirty="0" smtClean="0"/>
              <a:t>– вдосконалення виробничої структури підприємства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499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697" y="609600"/>
            <a:ext cx="10515600" cy="1320800"/>
          </a:xfrm>
        </p:spPr>
        <p:txBody>
          <a:bodyPr>
            <a:noAutofit/>
          </a:bodyPr>
          <a:lstStyle/>
          <a:p>
            <a:r>
              <a:rPr lang="uk-UA" sz="2400" dirty="0" smtClean="0"/>
              <a:t> </a:t>
            </a:r>
            <a:r>
              <a:rPr lang="uk-UA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Виробнича система </a:t>
            </a:r>
            <a:r>
              <a:rPr lang="uk-UA" sz="2400" dirty="0">
                <a:solidFill>
                  <a:srgbClr val="FF0000"/>
                </a:solidFill>
              </a:rPr>
              <a:t>– сукупність працівників, що використовують матеріально- технічні засоби і </a:t>
            </a:r>
            <a:r>
              <a:rPr lang="uk-UA" sz="2400" dirty="0" err="1">
                <a:solidFill>
                  <a:srgbClr val="FF0000"/>
                </a:solidFill>
              </a:rPr>
              <a:t>іформацію</a:t>
            </a:r>
            <a:r>
              <a:rPr lang="uk-UA" sz="2400" dirty="0">
                <a:solidFill>
                  <a:srgbClr val="FF0000"/>
                </a:solidFill>
              </a:rPr>
              <a:t> для створення продукції під керівництвом </a:t>
            </a:r>
            <a:r>
              <a:rPr lang="uk-UA" sz="2400" dirty="0" err="1">
                <a:solidFill>
                  <a:srgbClr val="FF0000"/>
                </a:solidFill>
              </a:rPr>
              <a:t>органа</a:t>
            </a:r>
            <a:r>
              <a:rPr lang="uk-UA" sz="2400" dirty="0">
                <a:solidFill>
                  <a:srgbClr val="FF0000"/>
                </a:solidFill>
              </a:rPr>
              <a:t> керування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957" y="1729514"/>
            <a:ext cx="9067557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i="1" dirty="0" smtClean="0"/>
              <a:t>Ознаки виробничої системи:</a:t>
            </a:r>
          </a:p>
          <a:p>
            <a:r>
              <a:rPr lang="uk-UA" sz="2400" dirty="0" smtClean="0"/>
              <a:t>1. Цілісність – об’єднання підрозділів на основі загальної мети;</a:t>
            </a:r>
          </a:p>
          <a:p>
            <a:r>
              <a:rPr lang="uk-UA" sz="2400" dirty="0" smtClean="0"/>
              <a:t>2. Великі розміри;</a:t>
            </a:r>
          </a:p>
          <a:p>
            <a:r>
              <a:rPr lang="uk-UA" sz="2400" dirty="0" smtClean="0"/>
              <a:t>3. Імовірнісна природа;</a:t>
            </a:r>
          </a:p>
          <a:p>
            <a:r>
              <a:rPr lang="uk-UA" sz="2400" dirty="0" smtClean="0"/>
              <a:t>4. Безперервний розвиток;</a:t>
            </a:r>
          </a:p>
          <a:p>
            <a:r>
              <a:rPr lang="uk-UA" sz="2400" dirty="0" smtClean="0"/>
              <a:t>5. Складність поведінки;</a:t>
            </a:r>
          </a:p>
          <a:p>
            <a:r>
              <a:rPr lang="uk-UA" sz="2400" dirty="0" smtClean="0"/>
              <a:t>6. Великий обсяг інформації ( річний обсяг документованих даних на ДБК становить від 50 тис. до 2 млн. документів і від 3,5 до 100 млн. показників)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73183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00743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Підприємство як виробнича система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110343"/>
            <a:ext cx="10190963" cy="5368834"/>
          </a:xfrm>
        </p:spPr>
        <p:txBody>
          <a:bodyPr/>
          <a:lstStyle/>
          <a:p>
            <a:r>
              <a:rPr lang="uk-UA" dirty="0" smtClean="0"/>
              <a:t>Підприємство є дуже складною імовірнісною системою.</a:t>
            </a:r>
          </a:p>
          <a:p>
            <a:r>
              <a:rPr lang="uk-UA" dirty="0" smtClean="0"/>
              <a:t>Виробнича система – це сукупність працівників, що цілеспрямовано використовують матеріально-технічні засоби і інформацію для створення продукції під керівництвом </a:t>
            </a:r>
            <a:r>
              <a:rPr lang="uk-UA" dirty="0" err="1" smtClean="0"/>
              <a:t>органа</a:t>
            </a:r>
            <a:r>
              <a:rPr lang="uk-UA" dirty="0" smtClean="0"/>
              <a:t> керування</a:t>
            </a:r>
          </a:p>
          <a:p>
            <a:r>
              <a:rPr lang="uk-UA" dirty="0" smtClean="0"/>
              <a:t>Система </a:t>
            </a:r>
            <a:r>
              <a:rPr lang="uk-UA" dirty="0" err="1" smtClean="0"/>
              <a:t>маиеріально</a:t>
            </a:r>
            <a:r>
              <a:rPr lang="uk-UA" dirty="0" smtClean="0"/>
              <a:t>- технічного постачання – складна імовірнісна система. Надходження матеріалів є випадковими процесами.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04" y="3135086"/>
            <a:ext cx="7342670" cy="3592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5281" y="4007899"/>
            <a:ext cx="215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Аспекти виробничої системи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237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577" y="1058092"/>
            <a:ext cx="964038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uk-UA" sz="2800" dirty="0" smtClean="0"/>
              <a:t> </a:t>
            </a:r>
            <a:r>
              <a:rPr lang="uk-UA" sz="2800" b="1" i="1" dirty="0" smtClean="0"/>
              <a:t>Підприємство як фізична система </a:t>
            </a:r>
            <a:r>
              <a:rPr lang="uk-UA" sz="2800" dirty="0" smtClean="0"/>
              <a:t>перетворює вхідні потоки матеріалів і енергії а продукцію;</a:t>
            </a:r>
          </a:p>
          <a:p>
            <a:pPr marL="342900" indent="-342900" algn="just">
              <a:buAutoNum type="arabicPeriod"/>
            </a:pPr>
            <a:r>
              <a:rPr lang="uk-UA" sz="2800" dirty="0" smtClean="0"/>
              <a:t>  </a:t>
            </a:r>
            <a:r>
              <a:rPr lang="uk-UA" sz="2800" b="1" i="1" dirty="0" smtClean="0"/>
              <a:t>Як кібернетична система </a:t>
            </a:r>
            <a:r>
              <a:rPr lang="uk-UA" sz="2800" dirty="0" smtClean="0"/>
              <a:t>підприємство характеризується інформаційними зв’язками, на основі яких здійснюють управління  нею;</a:t>
            </a:r>
          </a:p>
          <a:p>
            <a:pPr marL="342900" indent="-342900" algn="just">
              <a:buAutoNum type="arabicPeriod"/>
            </a:pPr>
            <a:r>
              <a:rPr lang="uk-UA" sz="2800" dirty="0" smtClean="0"/>
              <a:t>  </a:t>
            </a:r>
            <a:r>
              <a:rPr lang="uk-UA" sz="2800" b="1" i="1" dirty="0" smtClean="0"/>
              <a:t>Як соціально-економічна система </a:t>
            </a:r>
            <a:r>
              <a:rPr lang="uk-UA" sz="2800" dirty="0" smtClean="0"/>
              <a:t>підприємство </a:t>
            </a:r>
            <a:r>
              <a:rPr lang="uk-UA" sz="2800" dirty="0" err="1" smtClean="0"/>
              <a:t>грунтується</a:t>
            </a:r>
            <a:r>
              <a:rPr lang="uk-UA" sz="2800" dirty="0" smtClean="0"/>
              <a:t> на суспільних, колективних і особистих інтересах.</a:t>
            </a:r>
          </a:p>
          <a:p>
            <a:pPr marL="342900" indent="-342900"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167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1371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Складові виробничої системи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40971"/>
            <a:ext cx="8596668" cy="4800391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/>
              <a:t>1. </a:t>
            </a:r>
            <a:r>
              <a:rPr lang="uk-UA" sz="2400" i="1" dirty="0" smtClean="0"/>
              <a:t>Технологічна система ( ТС) </a:t>
            </a:r>
            <a:r>
              <a:rPr lang="uk-UA" sz="2400" dirty="0" smtClean="0"/>
              <a:t>– сукупність засобів виробництва, трудових ресурсів і умов праці;</a:t>
            </a:r>
          </a:p>
          <a:p>
            <a:pPr algn="just"/>
            <a:r>
              <a:rPr lang="uk-UA" sz="2400" dirty="0" smtClean="0"/>
              <a:t>2. </a:t>
            </a:r>
            <a:r>
              <a:rPr lang="uk-UA" sz="2400" i="1" dirty="0" smtClean="0"/>
              <a:t>Науково- технічна система ( НТС) </a:t>
            </a:r>
            <a:r>
              <a:rPr lang="uk-UA" sz="2400" dirty="0" smtClean="0"/>
              <a:t>– сукупність методів, технічних засобів, трудових ресурсів і умов праці, що забезпечує використання наявних і одержання нових знань</a:t>
            </a:r>
          </a:p>
          <a:p>
            <a:pPr algn="just"/>
            <a:r>
              <a:rPr lang="uk-UA" sz="2400" dirty="0" smtClean="0"/>
              <a:t>3. </a:t>
            </a:r>
            <a:r>
              <a:rPr lang="uk-UA" sz="2400" i="1" dirty="0" smtClean="0"/>
              <a:t>Система управління ( СУ) </a:t>
            </a:r>
            <a:r>
              <a:rPr lang="uk-UA" sz="2400" dirty="0" smtClean="0"/>
              <a:t>– сукупність методів, технічних засобів, трудових ресурсів і умов праці, необхідну для забезпечення доцільної діяльності виробничої системи в цілому і її компонентів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58129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0"/>
            <a:ext cx="6439989" cy="65702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53497" y="1449977"/>
            <a:ext cx="4140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/>
              <a:t>Технологічна, науково-технічна система і система управління взаємодіють між собою і з навколишнім середовищем за допомогою матеріальних і </a:t>
            </a:r>
            <a:r>
              <a:rPr lang="uk-UA" sz="2000" dirty="0" err="1" smtClean="0"/>
              <a:t>інформайних</a:t>
            </a:r>
            <a:r>
              <a:rPr lang="uk-UA" sz="2000" dirty="0" smtClean="0"/>
              <a:t> </a:t>
            </a:r>
            <a:r>
              <a:rPr lang="uk-UA" sz="2000" dirty="0" err="1" smtClean="0"/>
              <a:t>зв’язків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6345031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1153</TotalTime>
  <Words>671</Words>
  <Application>Microsoft Office PowerPoint</Application>
  <PresentationFormat>Широкоэкранный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Аспект</vt:lpstr>
      <vt:lpstr>Процес управління як інформаційний процес</vt:lpstr>
      <vt:lpstr>1.Виробнича і організаційна структура підприємств будівельної індустрії</vt:lpstr>
      <vt:lpstr>Види підприємств:</vt:lpstr>
      <vt:lpstr>Функції підприємства</vt:lpstr>
      <vt:lpstr> Виробнича система – сукупність працівників, що використовують матеріально- технічні засоби і іформацію для створення продукції під керівництвом органа керування </vt:lpstr>
      <vt:lpstr>Підприємство як виробнича система</vt:lpstr>
      <vt:lpstr>Презентация PowerPoint</vt:lpstr>
      <vt:lpstr>Складові виробничої системи</vt:lpstr>
      <vt:lpstr>Презентация PowerPoint</vt:lpstr>
      <vt:lpstr>Управління виробничими системами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Процес управління як інформаційний процес</dc:title>
  <dc:creator>Кафедра ТБКВМ</dc:creator>
  <cp:lastModifiedBy>Кафедра ТБКВМ</cp:lastModifiedBy>
  <cp:revision>62</cp:revision>
  <dcterms:created xsi:type="dcterms:W3CDTF">2021-01-14T08:29:34Z</dcterms:created>
  <dcterms:modified xsi:type="dcterms:W3CDTF">2023-02-14T08:51:06Z</dcterms:modified>
</cp:coreProperties>
</file>