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7"/>
  </p:notesMasterIdLst>
  <p:sldIdLst>
    <p:sldId id="266" r:id="rId2"/>
    <p:sldId id="260" r:id="rId3"/>
    <p:sldId id="264" r:id="rId4"/>
    <p:sldId id="267" r:id="rId5"/>
    <p:sldId id="269" r:id="rId6"/>
    <p:sldId id="268" r:id="rId7"/>
    <p:sldId id="256" r:id="rId8"/>
    <p:sldId id="265" r:id="rId9"/>
    <p:sldId id="279" r:id="rId10"/>
    <p:sldId id="280" r:id="rId11"/>
    <p:sldId id="281" r:id="rId12"/>
    <p:sldId id="282" r:id="rId13"/>
    <p:sldId id="270" r:id="rId14"/>
    <p:sldId id="283" r:id="rId15"/>
    <p:sldId id="258" r:id="rId16"/>
    <p:sldId id="257" r:id="rId17"/>
    <p:sldId id="263" r:id="rId18"/>
    <p:sldId id="272" r:id="rId19"/>
    <p:sldId id="273" r:id="rId20"/>
    <p:sldId id="275" r:id="rId21"/>
    <p:sldId id="276" r:id="rId22"/>
    <p:sldId id="277" r:id="rId23"/>
    <p:sldId id="278" r:id="rId24"/>
    <p:sldId id="285" r:id="rId25"/>
    <p:sldId id="286" r:id="rId26"/>
    <p:sldId id="274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1058" autoAdjust="0"/>
  </p:normalViewPr>
  <p:slideViewPr>
    <p:cSldViewPr snapToGrid="0">
      <p:cViewPr varScale="1">
        <p:scale>
          <a:sx n="67" d="100"/>
          <a:sy n="67" d="100"/>
        </p:scale>
        <p:origin x="840" y="54"/>
      </p:cViewPr>
      <p:guideLst/>
    </p:cSldViewPr>
  </p:slideViewPr>
  <p:outlineViewPr>
    <p:cViewPr>
      <p:scale>
        <a:sx n="33" d="100"/>
        <a:sy n="33" d="100"/>
      </p:scale>
      <p:origin x="0" y="-316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EA43E-49F3-4389-A023-7AA15FCAE0D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5659DFF-450B-4AC6-9462-390983C0F995}">
      <dgm:prSet phldrT="[Текст]" custT="1"/>
      <dgm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40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ДИКІСТЬ</a:t>
          </a:r>
        </a:p>
      </dgm:t>
    </dgm:pt>
    <dgm:pt modelId="{A7DCCC81-482E-4926-AE03-1D1C17C6B85F}" type="parTrans" cxnId="{888EE2A7-8E62-49EF-A76F-D04AD3B685C4}">
      <dgm:prSet/>
      <dgm:spPr/>
      <dgm:t>
        <a:bodyPr/>
        <a:lstStyle/>
        <a:p>
          <a:endParaRPr lang="ru-RU"/>
        </a:p>
      </dgm:t>
    </dgm:pt>
    <dgm:pt modelId="{11E010CA-B07A-4C5F-B88F-D526CAFC3571}" type="sibTrans" cxnId="{888EE2A7-8E62-49EF-A76F-D04AD3B685C4}">
      <dgm:prSet/>
      <dgm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rgbClr val="4A66AC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EDC646D-52ED-434B-BAFC-E1C5FFA09DB4}">
      <dgm:prSet phldrT="[Текст]" custT="1"/>
      <dgm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3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ВАРВАРСТВО</a:t>
          </a:r>
        </a:p>
      </dgm:t>
    </dgm:pt>
    <dgm:pt modelId="{3C6BFB44-B272-4786-A0EF-C21365315A85}" type="parTrans" cxnId="{B5460834-2351-4E8A-81EE-145C5A777D5D}">
      <dgm:prSet/>
      <dgm:spPr/>
      <dgm:t>
        <a:bodyPr/>
        <a:lstStyle/>
        <a:p>
          <a:endParaRPr lang="ru-RU"/>
        </a:p>
      </dgm:t>
    </dgm:pt>
    <dgm:pt modelId="{658266B6-2811-41AA-A7AA-18AFCB5AFDDF}" type="sibTrans" cxnId="{B5460834-2351-4E8A-81EE-145C5A777D5D}">
      <dgm:prSet/>
      <dgm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rgbClr val="4A66AC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26E000A-98E3-4EE8-8E42-E2B7ED1C5FB5}">
      <dgm:prSet phldrT="[Текст]" custT="1"/>
      <dgm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3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ЦИВІЛІЗАЦІЯ</a:t>
          </a:r>
        </a:p>
      </dgm:t>
    </dgm:pt>
    <dgm:pt modelId="{F835BBE1-0B4D-45C2-9975-1F2D0DEB0305}" type="parTrans" cxnId="{6094AF3D-1A85-4D6F-8A7B-7297B89B1D29}">
      <dgm:prSet/>
      <dgm:spPr/>
      <dgm:t>
        <a:bodyPr/>
        <a:lstStyle/>
        <a:p>
          <a:endParaRPr lang="ru-RU"/>
        </a:p>
      </dgm:t>
    </dgm:pt>
    <dgm:pt modelId="{CF7B642F-DBDC-458D-9A50-1E2BEE8BA28A}" type="sibTrans" cxnId="{6094AF3D-1A85-4D6F-8A7B-7297B89B1D29}">
      <dgm:prSet/>
      <dgm:spPr/>
      <dgm:t>
        <a:bodyPr/>
        <a:lstStyle/>
        <a:p>
          <a:endParaRPr lang="ru-RU"/>
        </a:p>
      </dgm:t>
    </dgm:pt>
    <dgm:pt modelId="{DD2F5A49-3558-481B-B6B5-2BA66517C777}" type="pres">
      <dgm:prSet presAssocID="{32AEA43E-49F3-4389-A023-7AA15FCAE0D5}" presName="Name0" presStyleCnt="0">
        <dgm:presLayoutVars>
          <dgm:dir/>
          <dgm:resizeHandles val="exact"/>
        </dgm:presLayoutVars>
      </dgm:prSet>
      <dgm:spPr/>
    </dgm:pt>
    <dgm:pt modelId="{D46EED88-1E71-4402-9E7D-236EBE823A08}" type="pres">
      <dgm:prSet presAssocID="{A5659DFF-450B-4AC6-9462-390983C0F99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9DEEB-350F-4B45-8790-DF0A5F24E6F8}" type="pres">
      <dgm:prSet presAssocID="{11E010CA-B07A-4C5F-B88F-D526CAFC357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99F3B904-F5BB-4A57-9D01-0E499CA89062}" type="pres">
      <dgm:prSet presAssocID="{11E010CA-B07A-4C5F-B88F-D526CAFC357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D8F1E019-78C6-437D-919C-0253108CE401}" type="pres">
      <dgm:prSet presAssocID="{AEDC646D-52ED-434B-BAFC-E1C5FFA09DB4}" presName="node" presStyleLbl="node1" presStyleIdx="1" presStyleCnt="3" custScaleX="120393" custLinFactNeighborX="-29071" custLinFactNeighborY="-4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62414-7B0C-4CF4-B0F4-6829A145A238}" type="pres">
      <dgm:prSet presAssocID="{658266B6-2811-41AA-A7AA-18AFCB5AFDD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5FDE099-5237-42A2-8AE5-A2926B74A5E9}" type="pres">
      <dgm:prSet presAssocID="{658266B6-2811-41AA-A7AA-18AFCB5AFDDF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A049F82C-CA2F-4600-B714-87027D679540}" type="pres">
      <dgm:prSet presAssocID="{B26E000A-98E3-4EE8-8E42-E2B7ED1C5FB5}" presName="node" presStyleLbl="node1" presStyleIdx="2" presStyleCnt="3" custScaleX="136298" custLinFactNeighborX="-30392" custLinFactNeighborY="-4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8EE2A7-8E62-49EF-A76F-D04AD3B685C4}" srcId="{32AEA43E-49F3-4389-A023-7AA15FCAE0D5}" destId="{A5659DFF-450B-4AC6-9462-390983C0F995}" srcOrd="0" destOrd="0" parTransId="{A7DCCC81-482E-4926-AE03-1D1C17C6B85F}" sibTransId="{11E010CA-B07A-4C5F-B88F-D526CAFC3571}"/>
    <dgm:cxn modelId="{2E20401B-AB62-40BD-ABBD-64B444F5EFC3}" type="presOf" srcId="{AEDC646D-52ED-434B-BAFC-E1C5FFA09DB4}" destId="{D8F1E019-78C6-437D-919C-0253108CE401}" srcOrd="0" destOrd="0" presId="urn:microsoft.com/office/officeart/2005/8/layout/process1"/>
    <dgm:cxn modelId="{FB60721F-44B2-45EB-B708-8D73E2FD6BAC}" type="presOf" srcId="{32AEA43E-49F3-4389-A023-7AA15FCAE0D5}" destId="{DD2F5A49-3558-481B-B6B5-2BA66517C777}" srcOrd="0" destOrd="0" presId="urn:microsoft.com/office/officeart/2005/8/layout/process1"/>
    <dgm:cxn modelId="{B5460834-2351-4E8A-81EE-145C5A777D5D}" srcId="{32AEA43E-49F3-4389-A023-7AA15FCAE0D5}" destId="{AEDC646D-52ED-434B-BAFC-E1C5FFA09DB4}" srcOrd="1" destOrd="0" parTransId="{3C6BFB44-B272-4786-A0EF-C21365315A85}" sibTransId="{658266B6-2811-41AA-A7AA-18AFCB5AFDDF}"/>
    <dgm:cxn modelId="{A5272032-5DF1-4CAF-AFF8-BEDE285ABA55}" type="presOf" srcId="{11E010CA-B07A-4C5F-B88F-D526CAFC3571}" destId="{99F3B904-F5BB-4A57-9D01-0E499CA89062}" srcOrd="1" destOrd="0" presId="urn:microsoft.com/office/officeart/2005/8/layout/process1"/>
    <dgm:cxn modelId="{6094AF3D-1A85-4D6F-8A7B-7297B89B1D29}" srcId="{32AEA43E-49F3-4389-A023-7AA15FCAE0D5}" destId="{B26E000A-98E3-4EE8-8E42-E2B7ED1C5FB5}" srcOrd="2" destOrd="0" parTransId="{F835BBE1-0B4D-45C2-9975-1F2D0DEB0305}" sibTransId="{CF7B642F-DBDC-458D-9A50-1E2BEE8BA28A}"/>
    <dgm:cxn modelId="{F9068E26-3E4A-4FD5-81F4-1D182FF19E70}" type="presOf" srcId="{11E010CA-B07A-4C5F-B88F-D526CAFC3571}" destId="{9A99DEEB-350F-4B45-8790-DF0A5F24E6F8}" srcOrd="0" destOrd="0" presId="urn:microsoft.com/office/officeart/2005/8/layout/process1"/>
    <dgm:cxn modelId="{596F47C9-472B-4E01-ABC4-5CC38E7954D1}" type="presOf" srcId="{658266B6-2811-41AA-A7AA-18AFCB5AFDDF}" destId="{65FDE099-5237-42A2-8AE5-A2926B74A5E9}" srcOrd="1" destOrd="0" presId="urn:microsoft.com/office/officeart/2005/8/layout/process1"/>
    <dgm:cxn modelId="{7909FC93-EB24-4500-9424-9DB0FC20B231}" type="presOf" srcId="{658266B6-2811-41AA-A7AA-18AFCB5AFDDF}" destId="{1D462414-7B0C-4CF4-B0F4-6829A145A238}" srcOrd="0" destOrd="0" presId="urn:microsoft.com/office/officeart/2005/8/layout/process1"/>
    <dgm:cxn modelId="{8C5B19EC-3DE3-4B29-B986-5CC860CA74A9}" type="presOf" srcId="{B26E000A-98E3-4EE8-8E42-E2B7ED1C5FB5}" destId="{A049F82C-CA2F-4600-B714-87027D679540}" srcOrd="0" destOrd="0" presId="urn:microsoft.com/office/officeart/2005/8/layout/process1"/>
    <dgm:cxn modelId="{ED1C55AD-8174-439D-AEB7-A3D5439F0303}" type="presOf" srcId="{A5659DFF-450B-4AC6-9462-390983C0F995}" destId="{D46EED88-1E71-4402-9E7D-236EBE823A08}" srcOrd="0" destOrd="0" presId="urn:microsoft.com/office/officeart/2005/8/layout/process1"/>
    <dgm:cxn modelId="{AE848669-42DB-45DB-B8C0-83E523EB6EED}" type="presParOf" srcId="{DD2F5A49-3558-481B-B6B5-2BA66517C777}" destId="{D46EED88-1E71-4402-9E7D-236EBE823A08}" srcOrd="0" destOrd="0" presId="urn:microsoft.com/office/officeart/2005/8/layout/process1"/>
    <dgm:cxn modelId="{545D2A49-11BC-4091-8EA8-ECD4E9889A48}" type="presParOf" srcId="{DD2F5A49-3558-481B-B6B5-2BA66517C777}" destId="{9A99DEEB-350F-4B45-8790-DF0A5F24E6F8}" srcOrd="1" destOrd="0" presId="urn:microsoft.com/office/officeart/2005/8/layout/process1"/>
    <dgm:cxn modelId="{075DF500-8EB8-44B9-8CF8-E945D0241E18}" type="presParOf" srcId="{9A99DEEB-350F-4B45-8790-DF0A5F24E6F8}" destId="{99F3B904-F5BB-4A57-9D01-0E499CA89062}" srcOrd="0" destOrd="0" presId="urn:microsoft.com/office/officeart/2005/8/layout/process1"/>
    <dgm:cxn modelId="{F07ADC13-8570-4650-ABFE-269E25CE8B9C}" type="presParOf" srcId="{DD2F5A49-3558-481B-B6B5-2BA66517C777}" destId="{D8F1E019-78C6-437D-919C-0253108CE401}" srcOrd="2" destOrd="0" presId="urn:microsoft.com/office/officeart/2005/8/layout/process1"/>
    <dgm:cxn modelId="{E7A38E7D-FF08-4A1A-8A00-2A89D9518D79}" type="presParOf" srcId="{DD2F5A49-3558-481B-B6B5-2BA66517C777}" destId="{1D462414-7B0C-4CF4-B0F4-6829A145A238}" srcOrd="3" destOrd="0" presId="urn:microsoft.com/office/officeart/2005/8/layout/process1"/>
    <dgm:cxn modelId="{E6FB6A2A-2902-4994-83F7-DE0EFB4838BA}" type="presParOf" srcId="{1D462414-7B0C-4CF4-B0F4-6829A145A238}" destId="{65FDE099-5237-42A2-8AE5-A2926B74A5E9}" srcOrd="0" destOrd="0" presId="urn:microsoft.com/office/officeart/2005/8/layout/process1"/>
    <dgm:cxn modelId="{00C57B5E-A486-4DE4-9213-D5171858149F}" type="presParOf" srcId="{DD2F5A49-3558-481B-B6B5-2BA66517C777}" destId="{A049F82C-CA2F-4600-B714-87027D67954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EED88-1E71-4402-9E7D-236EBE823A08}">
      <dsp:nvSpPr>
        <dsp:cNvPr id="0" name=""/>
        <dsp:cNvSpPr/>
      </dsp:nvSpPr>
      <dsp:spPr>
        <a:xfrm>
          <a:off x="10527" y="795031"/>
          <a:ext cx="2403197" cy="1441918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ДИКІСТЬ</a:t>
          </a:r>
        </a:p>
      </dsp:txBody>
      <dsp:txXfrm>
        <a:off x="52759" y="837263"/>
        <a:ext cx="2318733" cy="1357454"/>
      </dsp:txXfrm>
    </dsp:sp>
    <dsp:sp modelId="{9A99DEEB-350F-4B45-8790-DF0A5F24E6F8}">
      <dsp:nvSpPr>
        <dsp:cNvPr id="0" name=""/>
        <dsp:cNvSpPr/>
      </dsp:nvSpPr>
      <dsp:spPr>
        <a:xfrm rot="21536446">
          <a:off x="2584149" y="1189285"/>
          <a:ext cx="361429" cy="595992"/>
        </a:xfrm>
        <a:prstGeom prst="rightArrow">
          <a:avLst>
            <a:gd name="adj1" fmla="val 60000"/>
            <a:gd name="adj2" fmla="val 50000"/>
          </a:avLst>
        </a:prstGeom>
        <a:solidFill>
          <a:srgbClr val="4A66AC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584158" y="1309485"/>
        <a:ext cx="253000" cy="357596"/>
      </dsp:txXfrm>
    </dsp:sp>
    <dsp:sp modelId="{D8F1E019-78C6-437D-919C-0253108CE401}">
      <dsp:nvSpPr>
        <dsp:cNvPr id="0" name=""/>
        <dsp:cNvSpPr/>
      </dsp:nvSpPr>
      <dsp:spPr>
        <a:xfrm>
          <a:off x="3095549" y="733461"/>
          <a:ext cx="2893280" cy="1441918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ВАРВАРСТВО</a:t>
          </a:r>
        </a:p>
      </dsp:txBody>
      <dsp:txXfrm>
        <a:off x="3137781" y="775693"/>
        <a:ext cx="2808816" cy="1357454"/>
      </dsp:txXfrm>
    </dsp:sp>
    <dsp:sp modelId="{1D462414-7B0C-4CF4-B0F4-6829A145A238}">
      <dsp:nvSpPr>
        <dsp:cNvPr id="0" name=""/>
        <dsp:cNvSpPr/>
      </dsp:nvSpPr>
      <dsp:spPr>
        <a:xfrm rot="21598341">
          <a:off x="6225975" y="1155490"/>
          <a:ext cx="502747" cy="595992"/>
        </a:xfrm>
        <a:prstGeom prst="rightArrow">
          <a:avLst>
            <a:gd name="adj1" fmla="val 60000"/>
            <a:gd name="adj2" fmla="val 50000"/>
          </a:avLst>
        </a:prstGeom>
        <a:solidFill>
          <a:srgbClr val="4A66AC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6225975" y="1274724"/>
        <a:ext cx="351923" cy="357596"/>
      </dsp:txXfrm>
    </dsp:sp>
    <dsp:sp modelId="{A049F82C-CA2F-4600-B714-87027D679540}">
      <dsp:nvSpPr>
        <dsp:cNvPr id="0" name=""/>
        <dsp:cNvSpPr/>
      </dsp:nvSpPr>
      <dsp:spPr>
        <a:xfrm>
          <a:off x="6937411" y="731514"/>
          <a:ext cx="3275509" cy="1441918"/>
        </a:xfrm>
        <a:prstGeom prst="roundRect">
          <a:avLst>
            <a:gd name="adj" fmla="val 10000"/>
          </a:avLst>
        </a:prstGeom>
        <a:solidFill>
          <a:srgbClr val="4A66AC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ЦИВІЛІЗАЦІЯ</a:t>
          </a:r>
        </a:p>
      </dsp:txBody>
      <dsp:txXfrm>
        <a:off x="6979643" y="773746"/>
        <a:ext cx="3191045" cy="1357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56B33-3CED-4EA2-B8BF-990ACAE0738C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D56A6-6D17-4585-8ECA-69FE23549CF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805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3981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920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9018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5557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2212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8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800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D56A6-6D17-4585-8ECA-69FE23549CFF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3021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506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85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9464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451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6907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100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0778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4424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957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17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361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266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775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723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536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218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34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103655F-3A94-4C0C-80CC-123AC53A01A5}" type="datetimeFigureOut">
              <a:rPr lang="uk-UA" smtClean="0"/>
              <a:t>04.09.2018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7D8AE-FA11-40E1-9B45-77A33F2FFA7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6075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54955" y="290512"/>
            <a:ext cx="8825658" cy="682171"/>
          </a:xfrm>
        </p:spPr>
        <p:txBody>
          <a:bodyPr/>
          <a:lstStyle/>
          <a:p>
            <a:pPr algn="ctr"/>
            <a:r>
              <a:rPr lang="ru-RU" sz="2400" b="1" dirty="0" err="1" smtClean="0"/>
              <a:t>Лекція</a:t>
            </a:r>
            <a:r>
              <a:rPr lang="ru-RU" sz="2400" b="1" dirty="0" smtClean="0"/>
              <a:t>  1. </a:t>
            </a:r>
            <a:r>
              <a:rPr lang="ru-RU" sz="4400" b="1" dirty="0" smtClean="0"/>
              <a:t>ОСНОВИ </a:t>
            </a:r>
            <a:r>
              <a:rPr lang="ru-RU" sz="4400" b="1" dirty="0"/>
              <a:t>ТЕОРІЇ ДЕРЖАВИ</a:t>
            </a:r>
            <a:endParaRPr lang="uk-UA" sz="4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8686" y="1146629"/>
            <a:ext cx="11640457" cy="5384800"/>
          </a:xfrm>
        </p:spPr>
        <p:txBody>
          <a:bodyPr>
            <a:normAutofit/>
          </a:bodyPr>
          <a:lstStyle/>
          <a:p>
            <a:r>
              <a:rPr lang="ru-RU" sz="4800" b="1" cap="none" dirty="0">
                <a:solidFill>
                  <a:srgbClr val="EBEBEB"/>
                </a:solidFill>
              </a:rPr>
              <a:t>1.	Держава та її ознаки. Основні </a:t>
            </a:r>
            <a:r>
              <a:rPr lang="ru-RU" sz="4800" b="1" cap="none" dirty="0" smtClean="0">
                <a:solidFill>
                  <a:srgbClr val="EBEBEB"/>
                </a:solidFill>
              </a:rPr>
              <a:t>поняття.</a:t>
            </a:r>
            <a:endParaRPr lang="ru-RU" sz="4800" b="1" cap="none" dirty="0">
              <a:solidFill>
                <a:srgbClr val="EBEBEB"/>
              </a:solidFill>
            </a:endParaRPr>
          </a:p>
          <a:p>
            <a:r>
              <a:rPr lang="ru-RU" sz="4800" b="1" cap="none" dirty="0">
                <a:solidFill>
                  <a:srgbClr val="EBEBEB"/>
                </a:solidFill>
              </a:rPr>
              <a:t>2.	Теорії походження держави.</a:t>
            </a:r>
          </a:p>
          <a:p>
            <a:r>
              <a:rPr lang="ru-RU" sz="4800" b="1" cap="none" dirty="0">
                <a:solidFill>
                  <a:srgbClr val="EBEBEB"/>
                </a:solidFill>
              </a:rPr>
              <a:t>3.	Функцій держави.</a:t>
            </a:r>
          </a:p>
          <a:p>
            <a:r>
              <a:rPr lang="ru-RU" sz="4800" b="1" cap="none" dirty="0">
                <a:solidFill>
                  <a:srgbClr val="EBEBEB"/>
                </a:solidFill>
              </a:rPr>
              <a:t>4.	Форми держави.</a:t>
            </a:r>
          </a:p>
          <a:p>
            <a:r>
              <a:rPr lang="ru-RU" sz="4800" b="1" cap="none" dirty="0">
                <a:solidFill>
                  <a:srgbClr val="EBEBEB"/>
                </a:solidFill>
              </a:rPr>
              <a:t>5.	Громадянське суспільство.</a:t>
            </a:r>
          </a:p>
          <a:p>
            <a:pPr marL="514350" indent="-514350">
              <a:buFont typeface="+mj-lt"/>
              <a:buAutoNum type="arabicPeriod"/>
            </a:pPr>
            <a:endParaRPr lang="ru-RU" sz="3200" b="1" cap="none" dirty="0" smtClean="0">
              <a:solidFill>
                <a:srgbClr val="EBEBEB"/>
              </a:solidFill>
            </a:endParaRPr>
          </a:p>
          <a:p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72087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452718"/>
            <a:ext cx="11620500" cy="728382"/>
          </a:xfrm>
        </p:spPr>
        <p:txBody>
          <a:bodyPr/>
          <a:lstStyle/>
          <a:p>
            <a:pPr algn="ctr"/>
            <a:r>
              <a:rPr lang="uk-UA" sz="3200" b="1" dirty="0"/>
              <a:t>ОСНОВНІ ТЕОРІЇ ПОХОДЖЕННЯ ДЕРЖАВИ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1" y="1293019"/>
            <a:ext cx="2946866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назва теорії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152401" y="2133600"/>
            <a:ext cx="2952749" cy="4122738"/>
          </a:xfrm>
        </p:spPr>
        <p:txBody>
          <a:bodyPr>
            <a:normAutofit/>
          </a:bodyPr>
          <a:lstStyle/>
          <a:p>
            <a:pPr algn="ctr"/>
            <a:endParaRPr lang="uk-UA" sz="2800" dirty="0" smtClean="0"/>
          </a:p>
          <a:p>
            <a:pPr algn="ctr"/>
            <a:r>
              <a:rPr lang="uk-UA" sz="2800" b="1" dirty="0" smtClean="0"/>
              <a:t>Договірна </a:t>
            </a:r>
            <a:r>
              <a:rPr lang="uk-UA" sz="2800" b="1" dirty="0"/>
              <a:t>теорія</a:t>
            </a:r>
          </a:p>
          <a:p>
            <a:pPr algn="ctr"/>
            <a:endParaRPr lang="uk-UA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312159" y="1273969"/>
            <a:ext cx="2936241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представники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3257550" y="2133600"/>
            <a:ext cx="2990850" cy="412273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К. </a:t>
            </a:r>
            <a:r>
              <a:rPr lang="ru-RU" sz="2400" b="1" dirty="0" err="1"/>
              <a:t>Неволін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ректор </a:t>
            </a:r>
            <a:r>
              <a:rPr lang="ru-RU" sz="2400" b="1" dirty="0" err="1"/>
              <a:t>Київського</a:t>
            </a:r>
            <a:r>
              <a:rPr lang="ru-RU" sz="2400" b="1" dirty="0"/>
              <a:t> </a:t>
            </a:r>
            <a:r>
              <a:rPr lang="ru-RU" sz="2400" b="1" dirty="0" err="1"/>
              <a:t>університету</a:t>
            </a:r>
            <a:endParaRPr lang="uk-UA" sz="24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124700" y="1273969"/>
            <a:ext cx="4838701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сутність теорії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124700" y="2133600"/>
            <a:ext cx="4838701" cy="4476750"/>
          </a:xfrm>
        </p:spPr>
        <p:txBody>
          <a:bodyPr>
            <a:noAutofit/>
          </a:bodyPr>
          <a:lstStyle/>
          <a:p>
            <a:r>
              <a:rPr lang="ru-RU" sz="2400" b="1" dirty="0"/>
              <a:t>Держава </a:t>
            </a:r>
            <a:r>
              <a:rPr lang="ru-RU" sz="2400" b="1" dirty="0" err="1"/>
              <a:t>виникає</a:t>
            </a:r>
            <a:r>
              <a:rPr lang="ru-RU" sz="2400" b="1" dirty="0"/>
              <a:t> </a:t>
            </a:r>
            <a:r>
              <a:rPr lang="ru-RU" sz="2400" b="1" dirty="0" err="1"/>
              <a:t>внаслідок</a:t>
            </a:r>
            <a:r>
              <a:rPr lang="ru-RU" sz="2400" b="1" dirty="0"/>
              <a:t> </a:t>
            </a:r>
            <a:r>
              <a:rPr lang="ru-RU" sz="2400" b="1" dirty="0" err="1"/>
              <a:t>укладення</a:t>
            </a:r>
            <a:r>
              <a:rPr lang="ru-RU" sz="2400" b="1" dirty="0"/>
              <a:t> </a:t>
            </a:r>
            <a:r>
              <a:rPr lang="ru-RU" sz="2400" b="1" dirty="0" err="1"/>
              <a:t>між</a:t>
            </a:r>
            <a:r>
              <a:rPr lang="ru-RU" sz="2400" b="1" dirty="0"/>
              <a:t> людьми </a:t>
            </a:r>
            <a:r>
              <a:rPr lang="ru-RU" sz="2400" b="1" dirty="0" err="1"/>
              <a:t>суспільного</a:t>
            </a:r>
            <a:r>
              <a:rPr lang="ru-RU" sz="2400" b="1" dirty="0"/>
              <a:t> договору - </a:t>
            </a:r>
            <a:r>
              <a:rPr lang="ru-RU" sz="2400" b="1" dirty="0" err="1"/>
              <a:t>добровільної</a:t>
            </a:r>
            <a:r>
              <a:rPr lang="ru-RU" sz="2400" b="1" dirty="0"/>
              <a:t> угоди </a:t>
            </a:r>
            <a:r>
              <a:rPr lang="ru-RU" sz="2400" b="1" dirty="0" err="1"/>
              <a:t>між</a:t>
            </a:r>
            <a:r>
              <a:rPr lang="ru-RU" sz="2400" b="1" dirty="0"/>
              <a:t> правителем і народом. - для </a:t>
            </a:r>
            <a:r>
              <a:rPr lang="ru-RU" sz="2400" b="1" dirty="0" err="1"/>
              <a:t>забезпечення</a:t>
            </a:r>
            <a:r>
              <a:rPr lang="ru-RU" sz="2400" b="1" dirty="0"/>
              <a:t> </a:t>
            </a:r>
            <a:r>
              <a:rPr lang="ru-RU" sz="2400" b="1" dirty="0" err="1"/>
              <a:t>справедливості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r>
              <a:rPr lang="ru-RU" sz="2400" b="1" dirty="0" smtClean="0"/>
              <a:t>Тим </a:t>
            </a:r>
            <a:r>
              <a:rPr lang="ru-RU" sz="2400" b="1" dirty="0"/>
              <a:t>самим шляхом </a:t>
            </a:r>
            <a:r>
              <a:rPr lang="ru-RU" sz="2400" b="1" dirty="0" err="1"/>
              <a:t>утворюється</a:t>
            </a:r>
            <a:r>
              <a:rPr lang="ru-RU" sz="2400" b="1" dirty="0"/>
              <a:t> і право. </a:t>
            </a:r>
          </a:p>
        </p:txBody>
      </p:sp>
    </p:spTree>
    <p:extLst>
      <p:ext uri="{BB962C8B-B14F-4D97-AF65-F5344CB8AC3E}">
        <p14:creationId xmlns:p14="http://schemas.microsoft.com/office/powerpoint/2010/main" val="40961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28601" y="452718"/>
            <a:ext cx="11963400" cy="747432"/>
          </a:xfrm>
        </p:spPr>
        <p:txBody>
          <a:bodyPr/>
          <a:lstStyle/>
          <a:p>
            <a:pPr algn="ctr"/>
            <a:r>
              <a:rPr lang="uk-UA" sz="3200" b="1" dirty="0"/>
              <a:t>ОСНОВНІ ТЕОРІЇ ПОХОДЖЕННЯ ДЕРЖАВИ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632947" y="1164432"/>
            <a:ext cx="2796053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назва теорії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3883659" y="1162050"/>
            <a:ext cx="2936241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представники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8038623" y="1162050"/>
            <a:ext cx="2934654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сутність теорії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15"/>
          </p:nvPr>
        </p:nvSpPr>
        <p:spPr>
          <a:xfrm>
            <a:off x="652463" y="1911864"/>
            <a:ext cx="2776537" cy="4344474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/>
              <a:t>Класова (економічна</a:t>
            </a:r>
            <a:r>
              <a:rPr lang="uk-UA" sz="1800" dirty="0"/>
              <a:t>)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half" idx="16"/>
          </p:nvPr>
        </p:nvSpPr>
        <p:spPr>
          <a:xfrm>
            <a:off x="3676650" y="1909482"/>
            <a:ext cx="3143250" cy="4346856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err="1" smtClean="0"/>
              <a:t>К.Маркс</a:t>
            </a:r>
            <a:r>
              <a:rPr lang="uk-UA" sz="2400" b="1" dirty="0" smtClean="0"/>
              <a:t>, </a:t>
            </a:r>
            <a:r>
              <a:rPr lang="uk-UA" sz="2400" b="1" dirty="0" err="1" smtClean="0"/>
              <a:t>Ф.Енгельс</a:t>
            </a:r>
            <a:r>
              <a:rPr lang="uk-UA" sz="2400" b="1" dirty="0" smtClean="0"/>
              <a:t>, В. Ленін</a:t>
            </a:r>
            <a:endParaRPr lang="uk-UA" sz="2400" b="1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half" idx="17"/>
          </p:nvPr>
        </p:nvSpPr>
        <p:spPr>
          <a:xfrm>
            <a:off x="7124700" y="1909482"/>
            <a:ext cx="4705350" cy="4346856"/>
          </a:xfrm>
        </p:spPr>
        <p:txBody>
          <a:bodyPr>
            <a:noAutofit/>
          </a:bodyPr>
          <a:lstStyle/>
          <a:p>
            <a:r>
              <a:rPr lang="ru-RU" sz="2800" b="1" dirty="0"/>
              <a:t>Держава і право </a:t>
            </a:r>
            <a:r>
              <a:rPr lang="ru-RU" sz="2800" b="1" dirty="0" err="1"/>
              <a:t>виникли</a:t>
            </a:r>
            <a:r>
              <a:rPr lang="ru-RU" sz="2800" b="1" dirty="0"/>
              <a:t> </a:t>
            </a:r>
            <a:r>
              <a:rPr lang="ru-RU" sz="2800" b="1" dirty="0" err="1"/>
              <a:t>одночасно</a:t>
            </a:r>
            <a:r>
              <a:rPr lang="ru-RU" sz="2800" b="1" dirty="0"/>
              <a:t> через </a:t>
            </a:r>
            <a:r>
              <a:rPr lang="ru-RU" sz="2800" b="1" dirty="0" err="1"/>
              <a:t>появу</a:t>
            </a:r>
            <a:r>
              <a:rPr lang="ru-RU" sz="2800" b="1" dirty="0"/>
              <a:t> </a:t>
            </a:r>
            <a:r>
              <a:rPr lang="ru-RU" sz="2800" b="1" dirty="0" err="1"/>
              <a:t>приватної</a:t>
            </a:r>
            <a:r>
              <a:rPr lang="ru-RU" sz="2800" b="1" dirty="0"/>
              <a:t> власності і </a:t>
            </a:r>
            <a:r>
              <a:rPr lang="ru-RU" sz="2800" b="1" dirty="0" err="1"/>
              <a:t>розшарування</a:t>
            </a:r>
            <a:r>
              <a:rPr lang="ru-RU" sz="2800" b="1" dirty="0"/>
              <a:t> </a:t>
            </a:r>
            <a:r>
              <a:rPr lang="ru-RU" sz="2800" b="1" dirty="0" err="1"/>
              <a:t>суспільства</a:t>
            </a:r>
            <a:r>
              <a:rPr lang="ru-RU" sz="2800" b="1" dirty="0"/>
              <a:t> на </a:t>
            </a:r>
            <a:r>
              <a:rPr lang="ru-RU" sz="2800" b="1" dirty="0" err="1"/>
              <a:t>класи</a:t>
            </a:r>
            <a:r>
              <a:rPr lang="ru-RU" sz="2800" b="1" dirty="0"/>
              <a:t>. </a:t>
            </a:r>
          </a:p>
          <a:p>
            <a:r>
              <a:rPr lang="ru-RU" sz="2800" b="1" dirty="0"/>
              <a:t>Держава і право - </a:t>
            </a:r>
            <a:r>
              <a:rPr lang="ru-RU" sz="2800" b="1" dirty="0" err="1"/>
              <a:t>інструмент</a:t>
            </a:r>
            <a:r>
              <a:rPr lang="ru-RU" sz="2800" b="1" dirty="0"/>
              <a:t> </a:t>
            </a:r>
            <a:r>
              <a:rPr lang="ru-RU" sz="2800" b="1" dirty="0" err="1"/>
              <a:t>захисту</a:t>
            </a:r>
            <a:r>
              <a:rPr lang="ru-RU" sz="2800" b="1" dirty="0"/>
              <a:t> </a:t>
            </a:r>
            <a:r>
              <a:rPr lang="ru-RU" sz="2800" b="1" dirty="0" err="1"/>
              <a:t>інтересів</a:t>
            </a:r>
            <a:r>
              <a:rPr lang="ru-RU" sz="2800" b="1" dirty="0"/>
              <a:t> </a:t>
            </a:r>
            <a:r>
              <a:rPr lang="ru-RU" sz="2800" b="1" dirty="0" err="1"/>
              <a:t>економічно</a:t>
            </a:r>
            <a:r>
              <a:rPr lang="ru-RU" sz="2800" b="1" dirty="0"/>
              <a:t> </a:t>
            </a:r>
            <a:r>
              <a:rPr lang="ru-RU" sz="2800" b="1" dirty="0" err="1"/>
              <a:t>пануючих</a:t>
            </a:r>
            <a:r>
              <a:rPr lang="ru-RU" sz="2800" b="1" dirty="0"/>
              <a:t> </a:t>
            </a:r>
            <a:r>
              <a:rPr lang="ru-RU" sz="2800" b="1" dirty="0" err="1"/>
              <a:t>класів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827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45839" cy="690282"/>
          </a:xfrm>
        </p:spPr>
        <p:txBody>
          <a:bodyPr/>
          <a:lstStyle/>
          <a:p>
            <a:pPr algn="ctr"/>
            <a:r>
              <a:rPr lang="uk-UA" sz="3200" b="1" dirty="0"/>
              <a:t>ОСНОВНІ ТЕОРІЇ ПОХОДЖЕННЯ ДЕРЖАВИ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32947" y="1328738"/>
            <a:ext cx="2946866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назва теорії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15"/>
          </p:nvPr>
        </p:nvSpPr>
        <p:spPr>
          <a:xfrm>
            <a:off x="652463" y="2090738"/>
            <a:ext cx="2927350" cy="4165600"/>
          </a:xfrm>
        </p:spPr>
        <p:txBody>
          <a:bodyPr>
            <a:normAutofit/>
          </a:bodyPr>
          <a:lstStyle/>
          <a:p>
            <a:pPr algn="ctr"/>
            <a:endParaRPr lang="uk-UA" sz="2400" b="1" dirty="0" smtClean="0"/>
          </a:p>
          <a:p>
            <a:pPr algn="ctr"/>
            <a:endParaRPr lang="uk-UA" sz="2400" b="1" dirty="0"/>
          </a:p>
          <a:p>
            <a:pPr algn="ctr"/>
            <a:r>
              <a:rPr lang="uk-UA" sz="2400" b="1" dirty="0" smtClean="0"/>
              <a:t>Теорія </a:t>
            </a:r>
            <a:r>
              <a:rPr lang="uk-UA" sz="2400" b="1" dirty="0"/>
              <a:t>насильства</a:t>
            </a:r>
          </a:p>
          <a:p>
            <a:pPr algn="ctr"/>
            <a:endParaRPr lang="uk-UA" sz="2400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3884136" y="1328738"/>
            <a:ext cx="2936241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представники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6"/>
          </p:nvPr>
        </p:nvSpPr>
        <p:spPr>
          <a:xfrm>
            <a:off x="3873106" y="2090738"/>
            <a:ext cx="2946794" cy="4165600"/>
          </a:xfrm>
        </p:spPr>
        <p:txBody>
          <a:bodyPr>
            <a:normAutofit/>
          </a:bodyPr>
          <a:lstStyle/>
          <a:p>
            <a:pPr algn="ctr"/>
            <a:endParaRPr lang="uk-UA" sz="2400" b="1" dirty="0" smtClean="0"/>
          </a:p>
          <a:p>
            <a:pPr algn="ctr"/>
            <a:endParaRPr lang="uk-UA" sz="2400" b="1" dirty="0"/>
          </a:p>
          <a:p>
            <a:pPr algn="ctr"/>
            <a:r>
              <a:rPr lang="uk-UA" sz="2400" b="1" dirty="0" smtClean="0"/>
              <a:t>К</a:t>
            </a:r>
            <a:r>
              <a:rPr lang="uk-UA" sz="2400" b="1" dirty="0"/>
              <a:t>. Каутський </a:t>
            </a:r>
          </a:p>
          <a:p>
            <a:pPr algn="ctr"/>
            <a:r>
              <a:rPr lang="uk-UA" sz="2400" b="1" dirty="0"/>
              <a:t> Є. </a:t>
            </a:r>
            <a:r>
              <a:rPr lang="uk-UA" sz="2400" b="1" dirty="0" err="1"/>
              <a:t>Дюрінг</a:t>
            </a:r>
            <a:r>
              <a:rPr lang="uk-UA" sz="2400" b="1" dirty="0"/>
              <a:t>.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3"/>
          </p:nvPr>
        </p:nvSpPr>
        <p:spPr>
          <a:xfrm>
            <a:off x="8077993" y="1328738"/>
            <a:ext cx="2932113" cy="5762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сутність теорії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17"/>
          </p:nvPr>
        </p:nvSpPr>
        <p:spPr>
          <a:xfrm>
            <a:off x="7124700" y="2090738"/>
            <a:ext cx="4838700" cy="4165600"/>
          </a:xfrm>
        </p:spPr>
        <p:txBody>
          <a:bodyPr>
            <a:normAutofit/>
          </a:bodyPr>
          <a:lstStyle/>
          <a:p>
            <a:r>
              <a:rPr lang="uk-UA" sz="2400" b="1" dirty="0"/>
              <a:t>Причина походження політичної влади і держави не в  економічних відносинах, а в насильстві, завоюванні одних племен іншими. У результаті такого насильства створюється єдність протилежних елементів - </a:t>
            </a:r>
            <a:r>
              <a:rPr lang="uk-UA" sz="2400" b="1" dirty="0" err="1"/>
              <a:t>володарюючих</a:t>
            </a:r>
            <a:r>
              <a:rPr lang="uk-UA" sz="2400" b="1" dirty="0"/>
              <a:t> і підлеглих, бідних і багатих.</a:t>
            </a:r>
          </a:p>
        </p:txBody>
      </p:sp>
    </p:spTree>
    <p:extLst>
      <p:ext uri="{BB962C8B-B14F-4D97-AF65-F5344CB8AC3E}">
        <p14:creationId xmlns:p14="http://schemas.microsoft.com/office/powerpoint/2010/main" val="1701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" y="172996"/>
            <a:ext cx="1219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/>
              <a:t>У наш час найбільш визнаною є теорія, в основі якої знаходяться соціально-економічні </a:t>
            </a:r>
            <a:r>
              <a:rPr lang="uk-UA" sz="3200" b="1" dirty="0" smtClean="0"/>
              <a:t>чинники. </a:t>
            </a:r>
          </a:p>
          <a:p>
            <a:pPr algn="ctr"/>
            <a:endParaRPr lang="uk-UA" sz="3200" dirty="0" smtClean="0">
              <a:solidFill>
                <a:srgbClr val="FFFF00"/>
              </a:solidFill>
            </a:endParaRPr>
          </a:p>
          <a:p>
            <a:pPr algn="ctr"/>
            <a:r>
              <a:rPr lang="uk-UA" sz="3200" b="1" dirty="0" smtClean="0">
                <a:solidFill>
                  <a:srgbClr val="FFFF00"/>
                </a:solidFill>
              </a:rPr>
              <a:t>Держава </a:t>
            </a:r>
            <a:r>
              <a:rPr lang="uk-UA" sz="3200" b="1" dirty="0">
                <a:solidFill>
                  <a:srgbClr val="FFFF00"/>
                </a:solidFill>
              </a:rPr>
              <a:t>з'явилася </a:t>
            </a:r>
            <a:r>
              <a:rPr lang="uk-UA" sz="3200" b="1" dirty="0" smtClean="0">
                <a:solidFill>
                  <a:srgbClr val="FFFF00"/>
                </a:solidFill>
              </a:rPr>
              <a:t>внаслідок: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3200" b="1" dirty="0" smtClean="0"/>
              <a:t>розкладання </a:t>
            </a:r>
            <a:r>
              <a:rPr lang="uk-UA" sz="3200" b="1" dirty="0"/>
              <a:t>первіснообщинного </a:t>
            </a:r>
            <a:r>
              <a:rPr lang="uk-UA" sz="3200" b="1" dirty="0" smtClean="0"/>
              <a:t>ладу;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3200" b="1" dirty="0" smtClean="0"/>
              <a:t>переходу </a:t>
            </a:r>
            <a:r>
              <a:rPr lang="uk-UA" sz="3200" b="1" dirty="0"/>
              <a:t>від економіки, що привласнює, до економіки, що </a:t>
            </a:r>
            <a:r>
              <a:rPr lang="uk-UA" sz="3200" b="1" dirty="0" smtClean="0"/>
              <a:t>виробляє;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3200" b="1" dirty="0" smtClean="0"/>
              <a:t>поступового </a:t>
            </a:r>
            <a:r>
              <a:rPr lang="uk-UA" sz="3200" b="1" dirty="0"/>
              <a:t>відособлення вождів і їх </a:t>
            </a:r>
            <a:r>
              <a:rPr lang="uk-UA" sz="3200" b="1" dirty="0" smtClean="0"/>
              <a:t>наближених; 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uk-UA" sz="3200" b="1" dirty="0" smtClean="0"/>
              <a:t>зосередження </a:t>
            </a:r>
            <a:r>
              <a:rPr lang="uk-UA" sz="3200" b="1" dirty="0"/>
              <a:t>в їх руках функцій влади і соціальних привілеїв.</a:t>
            </a:r>
          </a:p>
        </p:txBody>
      </p:sp>
    </p:spTree>
    <p:extLst>
      <p:ext uri="{BB962C8B-B14F-4D97-AF65-F5344CB8AC3E}">
        <p14:creationId xmlns:p14="http://schemas.microsoft.com/office/powerpoint/2010/main" val="78483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961" y="274721"/>
            <a:ext cx="1156335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/>
              <a:t>ВИСНОВОК</a:t>
            </a:r>
          </a:p>
          <a:p>
            <a:pPr algn="ctr"/>
            <a:r>
              <a:rPr lang="uk-UA" sz="3600" b="1" dirty="0" smtClean="0"/>
              <a:t>Держава </a:t>
            </a:r>
            <a:r>
              <a:rPr lang="uk-UA" sz="3600" b="1" dirty="0"/>
              <a:t>виникає на певному рівні розвитку суспільства під впливом низки чинників. </a:t>
            </a:r>
            <a:endParaRPr lang="uk-UA" sz="3600" b="1" dirty="0" smtClean="0"/>
          </a:p>
          <a:p>
            <a:pPr algn="ctr"/>
            <a:endParaRPr lang="uk-UA" sz="3600" b="1" dirty="0"/>
          </a:p>
          <a:p>
            <a:pPr algn="ctr"/>
            <a:r>
              <a:rPr lang="uk-UA" sz="3600" b="1" dirty="0" smtClean="0"/>
              <a:t>Необхідність </a:t>
            </a:r>
            <a:r>
              <a:rPr lang="uk-UA" sz="3600" b="1" dirty="0"/>
              <a:t>формування держави </a:t>
            </a:r>
            <a:endParaRPr lang="uk-UA" sz="3600" b="1" dirty="0" smtClean="0"/>
          </a:p>
          <a:p>
            <a:pPr algn="ctr"/>
            <a:r>
              <a:rPr lang="uk-UA" sz="3600" b="1" dirty="0" smtClean="0"/>
              <a:t>як </a:t>
            </a:r>
            <a:r>
              <a:rPr lang="uk-UA" sz="3600" b="1" dirty="0"/>
              <a:t>особливої організації політичної влади з відокремленими установами і групами людей, що займаються тільки управлінням, </a:t>
            </a:r>
            <a:endParaRPr lang="uk-UA" sz="3600" b="1" dirty="0" smtClean="0"/>
          </a:p>
          <a:p>
            <a:pPr algn="ctr"/>
            <a:r>
              <a:rPr lang="uk-UA" sz="3600" b="1" dirty="0" smtClean="0"/>
              <a:t>зумовлена потребою </a:t>
            </a:r>
            <a:r>
              <a:rPr lang="uk-UA" sz="3600" b="1" dirty="0"/>
              <a:t>забезпечення організації суспільства, його належного функціонування і розвитку.</a:t>
            </a:r>
          </a:p>
        </p:txBody>
      </p:sp>
    </p:spTree>
    <p:extLst>
      <p:ext uri="{BB962C8B-B14F-4D97-AF65-F5344CB8AC3E}">
        <p14:creationId xmlns:p14="http://schemas.microsoft.com/office/powerpoint/2010/main" val="395238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270118" cy="1400530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uk-UA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ПЕРЕДУМОВИ </a:t>
            </a:r>
            <a:br>
              <a:rPr lang="uk-UA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ВИНИКНЕННЯ </a:t>
            </a:r>
            <a:r>
              <a:rPr lang="uk-UA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</a:t>
            </a:r>
            <a: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53143" y="2032000"/>
            <a:ext cx="2926670" cy="420914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ЕКОНОМІЧНІ</a:t>
            </a:r>
            <a:endParaRPr lang="uk-UA" sz="28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15"/>
          </p:nvPr>
        </p:nvSpPr>
        <p:spPr>
          <a:xfrm>
            <a:off x="161245" y="2631666"/>
            <a:ext cx="3418568" cy="41437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uk-UA" sz="20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ТРИ </a:t>
            </a:r>
            <a:r>
              <a:rPr lang="uk-UA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ВЕЛИКІ ПОДІЛИ </a:t>
            </a:r>
            <a:r>
              <a:rPr lang="uk-UA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ПРАЦІ (скотарство, ремесло, торгівля)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ПОЯВА НАДЛИШКОВОГО ПРОДУКТУ, ПРИВАТНОЇ ВЛАСНОСТІ, МАЙНОВОЇ НЕРІВНОСТІ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ВИНИКНЕННЯ ВИРОБНИЧОГО ТИПУ ГОСПОДАРСТВА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uk-UA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55885" y="1981200"/>
            <a:ext cx="3091543" cy="57626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СОЦІАЛЬНІ</a:t>
            </a:r>
            <a:endParaRPr lang="uk-UA" sz="2800" dirty="0"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16"/>
          </p:nvPr>
        </p:nvSpPr>
        <p:spPr>
          <a:xfrm>
            <a:off x="4194175" y="2667000"/>
            <a:ext cx="3527425" cy="1759857"/>
          </a:xfrm>
          <a:prstGeom prst="roundRect">
            <a:avLst/>
          </a:prstGeom>
          <a:solidFill>
            <a:srgbClr val="9D90A0">
              <a:lumMod val="40000"/>
              <a:lumOff val="60000"/>
            </a:srgbClr>
          </a:solidFill>
          <a:ln w="12700" cap="flat" cmpd="sng" algn="ctr">
            <a:solidFill>
              <a:srgbClr val="9D9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ВИНИКНЕННЯ ПАТРІАРХАЛЬНОЇ СІМЇ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uk-UA" sz="20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273142" y="1981200"/>
            <a:ext cx="3120571" cy="57626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ПОЛІТИЧНІ</a:t>
            </a:r>
            <a:endParaRPr lang="uk-UA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7"/>
          </p:nvPr>
        </p:nvSpPr>
        <p:spPr>
          <a:xfrm>
            <a:off x="8012113" y="2667000"/>
            <a:ext cx="3773487" cy="40386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9D90A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uk-UA" sz="16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uk-UA" sz="1600" b="1" kern="0" dirty="0">
              <a:solidFill>
                <a:schemeClr val="bg1"/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УТВОРЕННЯ </a:t>
            </a:r>
            <a:r>
              <a:rPr kumimoji="0" lang="uk-UA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ВЕЛИКИХ ГРУП ЛЮДЕЙ З ПРОТИЛЕЖНИМИ </a:t>
            </a: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ІНТЕРЕСАМИ</a:t>
            </a: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ВИНИКНЕННЯ МІЖКЛАСОВИХ </a:t>
            </a:r>
            <a:r>
              <a:rPr lang="uk-UA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КОНФЛІКТІВ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НЕСПРОМОЖНІСТЬ </a:t>
            </a:r>
            <a:r>
              <a:rPr lang="uk-UA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СУСПІЛЬНОЇ ВЛАДИ ПЕРВІСНОГО ЛАДУ ВЛАДНАТИ СУПЕРЕЧНОСТІ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uk-UA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3668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14" y="452718"/>
            <a:ext cx="11495315" cy="969682"/>
          </a:xfrm>
          <a:pattFill prst="pct9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ru-RU" b="1" dirty="0" smtClean="0"/>
              <a:t>  Основні </a:t>
            </a:r>
            <a:r>
              <a:rPr lang="ru-RU" b="1" dirty="0"/>
              <a:t>причини виникнення держави: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58" y="1120140"/>
            <a:ext cx="11161486" cy="5737860"/>
          </a:xfrm>
          <a:solidFill>
            <a:schemeClr val="accent4">
              <a:lumMod val="75000"/>
            </a:schemeClr>
          </a:solidFill>
        </p:spPr>
        <p:txBody>
          <a:bodyPr>
            <a:normAutofit fontScale="62500" lnSpcReduction="20000"/>
          </a:bodyPr>
          <a:lstStyle/>
          <a:p>
            <a:pPr lvl="0"/>
            <a:endParaRPr lang="ru-RU" sz="4200" b="1" dirty="0" smtClean="0"/>
          </a:p>
          <a:p>
            <a:pPr lvl="0"/>
            <a:r>
              <a:rPr lang="ru-RU" sz="4600" b="1" dirty="0" err="1" smtClean="0"/>
              <a:t>необхідність</a:t>
            </a:r>
            <a:r>
              <a:rPr lang="ru-RU" sz="4600" b="1" dirty="0" smtClean="0"/>
              <a:t> </a:t>
            </a:r>
            <a:r>
              <a:rPr lang="ru-RU" sz="4600" b="1" dirty="0" err="1"/>
              <a:t>удосконалення</a:t>
            </a:r>
            <a:r>
              <a:rPr lang="ru-RU" sz="4600" b="1" dirty="0"/>
              <a:t> управління </a:t>
            </a:r>
            <a:r>
              <a:rPr lang="ru-RU" sz="4600" b="1" dirty="0" err="1"/>
              <a:t>суспільством</a:t>
            </a:r>
            <a:r>
              <a:rPr lang="ru-RU" sz="4600" b="1" dirty="0"/>
              <a:t> </a:t>
            </a:r>
            <a:endParaRPr lang="ru-RU" sz="4600" b="1" dirty="0" smtClean="0"/>
          </a:p>
          <a:p>
            <a:pPr marL="0" lvl="0" indent="0" algn="ctr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900" b="1" dirty="0"/>
              <a:t> </a:t>
            </a:r>
            <a:r>
              <a:rPr lang="ru-RU" sz="2900" b="1" dirty="0" smtClean="0"/>
              <a:t>   </a:t>
            </a:r>
            <a:r>
              <a:rPr lang="ru-RU" sz="2900" b="1" dirty="0" smtClean="0">
                <a:solidFill>
                  <a:prstClr val="white"/>
                </a:solidFill>
              </a:rPr>
              <a:t>у </a:t>
            </a:r>
            <a:r>
              <a:rPr lang="ru-RU" sz="2900" b="1" dirty="0" err="1">
                <a:solidFill>
                  <a:prstClr val="white"/>
                </a:solidFill>
              </a:rPr>
              <a:t>результаті</a:t>
            </a:r>
            <a:r>
              <a:rPr lang="ru-RU" sz="2900" b="1" dirty="0">
                <a:solidFill>
                  <a:prstClr val="white"/>
                </a:solidFill>
              </a:rPr>
              <a:t> </a:t>
            </a:r>
            <a:r>
              <a:rPr lang="ru-RU" sz="2900" b="1" dirty="0" err="1">
                <a:solidFill>
                  <a:prstClr val="white"/>
                </a:solidFill>
              </a:rPr>
              <a:t>розвитку</a:t>
            </a:r>
            <a:r>
              <a:rPr lang="ru-RU" sz="2900" b="1" dirty="0">
                <a:solidFill>
                  <a:prstClr val="white"/>
                </a:solidFill>
              </a:rPr>
              <a:t> </a:t>
            </a:r>
            <a:r>
              <a:rPr lang="ru-RU" sz="2900" b="1" dirty="0" err="1">
                <a:solidFill>
                  <a:prstClr val="white"/>
                </a:solidFill>
              </a:rPr>
              <a:t>виробництва</a:t>
            </a:r>
            <a:r>
              <a:rPr lang="ru-RU" sz="2900" b="1" dirty="0">
                <a:solidFill>
                  <a:prstClr val="white"/>
                </a:solidFill>
              </a:rPr>
              <a:t>, </a:t>
            </a:r>
            <a:r>
              <a:rPr lang="ru-RU" sz="2900" b="1" dirty="0" err="1">
                <a:solidFill>
                  <a:prstClr val="white"/>
                </a:solidFill>
              </a:rPr>
              <a:t>поділу</a:t>
            </a:r>
            <a:r>
              <a:rPr lang="ru-RU" sz="2900" b="1" dirty="0">
                <a:solidFill>
                  <a:prstClr val="white"/>
                </a:solidFill>
              </a:rPr>
              <a:t> </a:t>
            </a:r>
            <a:r>
              <a:rPr lang="ru-RU" sz="2900" b="1" dirty="0" err="1">
                <a:solidFill>
                  <a:prstClr val="white"/>
                </a:solidFill>
              </a:rPr>
              <a:t>праці</a:t>
            </a:r>
            <a:r>
              <a:rPr lang="ru-RU" sz="2900" b="1" dirty="0">
                <a:solidFill>
                  <a:prstClr val="white"/>
                </a:solidFill>
              </a:rPr>
              <a:t>, </a:t>
            </a:r>
            <a:r>
              <a:rPr lang="ru-RU" sz="2900" b="1" dirty="0" err="1">
                <a:solidFill>
                  <a:prstClr val="white"/>
                </a:solidFill>
              </a:rPr>
              <a:t>зростання</a:t>
            </a:r>
            <a:r>
              <a:rPr lang="ru-RU" sz="2900" b="1" dirty="0">
                <a:solidFill>
                  <a:prstClr val="white"/>
                </a:solidFill>
              </a:rPr>
              <a:t> </a:t>
            </a:r>
            <a:r>
              <a:rPr lang="ru-RU" sz="2900" b="1" dirty="0" err="1">
                <a:solidFill>
                  <a:prstClr val="white"/>
                </a:solidFill>
              </a:rPr>
              <a:t>чисельності</a:t>
            </a:r>
            <a:r>
              <a:rPr lang="ru-RU" sz="2900" b="1" dirty="0">
                <a:solidFill>
                  <a:prstClr val="white"/>
                </a:solidFill>
              </a:rPr>
              <a:t> </a:t>
            </a:r>
            <a:r>
              <a:rPr lang="ru-RU" sz="2900" b="1" dirty="0" err="1">
                <a:solidFill>
                  <a:prstClr val="white"/>
                </a:solidFill>
              </a:rPr>
              <a:t>населення</a:t>
            </a:r>
            <a:r>
              <a:rPr lang="ru-RU" sz="2900" b="1" dirty="0">
                <a:solidFill>
                  <a:prstClr val="white"/>
                </a:solidFill>
              </a:rPr>
              <a:t>; </a:t>
            </a:r>
            <a:endParaRPr lang="ru-RU" sz="2900" b="1" dirty="0" smtClean="0">
              <a:solidFill>
                <a:prstClr val="white"/>
              </a:solidFill>
            </a:endParaRPr>
          </a:p>
          <a:p>
            <a:pPr marL="0" lvl="0" indent="0" algn="ctr">
              <a:buClr>
                <a:srgbClr val="1E5155">
                  <a:lumMod val="40000"/>
                  <a:lumOff val="60000"/>
                </a:srgbClr>
              </a:buClr>
              <a:buNone/>
            </a:pPr>
            <a:endParaRPr lang="uk-UA" sz="2900" b="1" dirty="0">
              <a:solidFill>
                <a:prstClr val="white"/>
              </a:solidFill>
            </a:endParaRPr>
          </a:p>
          <a:p>
            <a:pPr lvl="0"/>
            <a:r>
              <a:rPr lang="ru-RU" sz="5100" b="1" dirty="0" err="1" smtClean="0"/>
              <a:t>необхідність</a:t>
            </a:r>
            <a:r>
              <a:rPr lang="ru-RU" sz="5100" b="1" dirty="0" smtClean="0"/>
              <a:t> </a:t>
            </a:r>
            <a:r>
              <a:rPr lang="ru-RU" sz="5100" b="1" dirty="0" err="1"/>
              <a:t>підтримання</a:t>
            </a:r>
            <a:r>
              <a:rPr lang="ru-RU" sz="5100" b="1" dirty="0"/>
              <a:t> суспільного </a:t>
            </a:r>
            <a:r>
              <a:rPr lang="ru-RU" sz="5100" b="1" dirty="0" smtClean="0"/>
              <a:t>порядку  </a:t>
            </a:r>
            <a:r>
              <a:rPr lang="ru-RU" sz="5100" b="1" dirty="0"/>
              <a:t>за </a:t>
            </a:r>
            <a:r>
              <a:rPr lang="ru-RU" sz="5100" b="1" dirty="0" err="1"/>
              <a:t>допомогою</a:t>
            </a:r>
            <a:r>
              <a:rPr lang="ru-RU" sz="5100" b="1" dirty="0"/>
              <a:t> </a:t>
            </a:r>
            <a:r>
              <a:rPr lang="ru-RU" sz="5100" b="1" dirty="0" err="1"/>
              <a:t>загальнообов’язкових</a:t>
            </a:r>
            <a:r>
              <a:rPr lang="ru-RU" sz="5100" b="1" dirty="0"/>
              <a:t> норм;</a:t>
            </a:r>
            <a:endParaRPr lang="uk-UA" sz="5100" b="1" dirty="0"/>
          </a:p>
          <a:p>
            <a:pPr lvl="0"/>
            <a:endParaRPr lang="ru-RU" sz="3300" b="1" dirty="0" smtClean="0"/>
          </a:p>
          <a:p>
            <a:pPr lvl="0"/>
            <a:r>
              <a:rPr lang="ru-RU" sz="4600" b="1" dirty="0" err="1" smtClean="0"/>
              <a:t>необхідність</a:t>
            </a:r>
            <a:r>
              <a:rPr lang="ru-RU" sz="4600" b="1" dirty="0" smtClean="0"/>
              <a:t> </a:t>
            </a:r>
            <a:r>
              <a:rPr lang="ru-RU" sz="4600" b="1" dirty="0" err="1"/>
              <a:t>організації</a:t>
            </a:r>
            <a:r>
              <a:rPr lang="ru-RU" sz="4600" b="1" dirty="0"/>
              <a:t> </a:t>
            </a:r>
            <a:r>
              <a:rPr lang="ru-RU" sz="4600" b="1" dirty="0" err="1"/>
              <a:t>захисту</a:t>
            </a:r>
            <a:r>
              <a:rPr lang="ru-RU" sz="4600" b="1" dirty="0"/>
              <a:t> території та </a:t>
            </a:r>
            <a:r>
              <a:rPr lang="ru-RU" sz="4600" b="1" dirty="0" err="1"/>
              <a:t>ведення</a:t>
            </a:r>
            <a:r>
              <a:rPr lang="ru-RU" sz="4600" b="1" dirty="0"/>
              <a:t> </a:t>
            </a:r>
            <a:r>
              <a:rPr lang="ru-RU" sz="4600" b="1" dirty="0" err="1"/>
              <a:t>війн</a:t>
            </a:r>
            <a:r>
              <a:rPr lang="ru-RU" sz="4600" b="1" dirty="0"/>
              <a:t>; </a:t>
            </a:r>
            <a:endParaRPr lang="uk-UA" sz="4600" b="1" dirty="0"/>
          </a:p>
          <a:p>
            <a:pPr lvl="0"/>
            <a:endParaRPr lang="ru-RU" sz="4600" b="1" dirty="0" smtClean="0"/>
          </a:p>
          <a:p>
            <a:pPr lvl="0"/>
            <a:r>
              <a:rPr lang="ru-RU" sz="5100" b="1" dirty="0" err="1" smtClean="0"/>
              <a:t>необхідність</a:t>
            </a:r>
            <a:r>
              <a:rPr lang="ru-RU" sz="5100" b="1" dirty="0" smtClean="0"/>
              <a:t> </a:t>
            </a:r>
            <a:r>
              <a:rPr lang="ru-RU" sz="5100" b="1" dirty="0" err="1"/>
              <a:t>організації</a:t>
            </a:r>
            <a:r>
              <a:rPr lang="ru-RU" sz="5100" b="1" dirty="0"/>
              <a:t> </a:t>
            </a:r>
            <a:r>
              <a:rPr lang="ru-RU" sz="5100" b="1" dirty="0" err="1"/>
              <a:t>значних</a:t>
            </a:r>
            <a:r>
              <a:rPr lang="ru-RU" sz="5100" b="1" dirty="0"/>
              <a:t> </a:t>
            </a:r>
            <a:r>
              <a:rPr lang="ru-RU" sz="5100" b="1" dirty="0" err="1"/>
              <a:t>суспільних</a:t>
            </a:r>
            <a:r>
              <a:rPr lang="ru-RU" sz="5100" b="1" dirty="0"/>
              <a:t> </a:t>
            </a:r>
            <a:r>
              <a:rPr lang="ru-RU" sz="5100" b="1" dirty="0" err="1"/>
              <a:t>робіт</a:t>
            </a:r>
            <a:r>
              <a:rPr lang="ru-RU" sz="5100" b="1" dirty="0"/>
              <a:t> </a:t>
            </a:r>
            <a:r>
              <a:rPr lang="ru-RU" sz="3300" b="1" dirty="0"/>
              <a:t>(у </a:t>
            </a:r>
            <a:r>
              <a:rPr lang="ru-RU" sz="3300" b="1" dirty="0" err="1"/>
              <a:t>деяких</a:t>
            </a:r>
            <a:r>
              <a:rPr lang="ru-RU" sz="3300" b="1" dirty="0"/>
              <a:t> </a:t>
            </a:r>
            <a:r>
              <a:rPr lang="ru-RU" sz="3300" b="1" dirty="0" err="1"/>
              <a:t>країнах</a:t>
            </a:r>
            <a:r>
              <a:rPr lang="ru-RU" sz="3300" b="1" dirty="0"/>
              <a:t> </a:t>
            </a:r>
            <a:r>
              <a:rPr lang="ru-RU" sz="3300" b="1" dirty="0" err="1"/>
              <a:t>Азії</a:t>
            </a:r>
            <a:r>
              <a:rPr lang="ru-RU" sz="3300" b="1" dirty="0"/>
              <a:t> та Африки).</a:t>
            </a:r>
            <a:endParaRPr lang="uk-UA" sz="3300" b="1" dirty="0"/>
          </a:p>
          <a:p>
            <a:pPr marL="0" indent="0">
              <a:buNone/>
            </a:pPr>
            <a:r>
              <a:rPr lang="ru-RU" sz="3300" b="1" dirty="0"/>
              <a:t> </a:t>
            </a:r>
            <a:endParaRPr lang="uk-UA" sz="3300" b="1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6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052403" cy="140053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 </a:t>
            </a:r>
            <a:r>
              <a:rPr lang="ru-RU" sz="4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появою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 </a:t>
            </a:r>
            <a:r>
              <a:rPr lang="ru-RU" sz="4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відбулися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4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усіх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сферах </a:t>
            </a:r>
            <a:r>
              <a:rPr lang="ru-RU" sz="4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життя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людини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290286" y="2060575"/>
            <a:ext cx="5209365" cy="41957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ПЕРВ</a:t>
            </a:r>
            <a:r>
              <a:rPr lang="uk-UA" sz="2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ІСНИХ ФОРМ СУСПІЛЬСТВА</a:t>
            </a:r>
            <a:endParaRPr lang="uk-UA" sz="2600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Родовий принцип організації населення</a:t>
            </a:r>
          </a:p>
          <a:p>
            <a:pPr>
              <a:lnSpc>
                <a:spcPct val="107000"/>
              </a:lnSpc>
            </a:pPr>
            <a:r>
              <a:rPr lang="uk-UA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 влади, що відображає інтереси всього суспільства і спирається на авторитет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Відсутність податкової системи</a:t>
            </a:r>
            <a:endParaRPr lang="uk-UA" sz="2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 неписаних правил поведінки – звичаїв</a:t>
            </a:r>
            <a:endParaRPr lang="uk-UA" sz="2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154057" y="2056092"/>
            <a:ext cx="5834743" cy="420024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07000"/>
              </a:lnSpc>
              <a:buNone/>
            </a:pPr>
            <a:r>
              <a:rPr lang="uk-UA" sz="2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ЗМІНИ </a:t>
            </a:r>
            <a:r>
              <a:rPr lang="uk-UA" sz="26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uk-UA" sz="2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ПОЯВОЮ ДЕРЖАВИ</a:t>
            </a:r>
            <a:endParaRPr lang="uk-UA" sz="2600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Територіальний розподіл населення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село, місто, район, область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 публічної влади, дії якої не завжди співпадають з інтересам населення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Запровадження офіційної податкової системи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Складається певна система загальнообов’язкових правил поведінки – правових норм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1061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8759" y="1106905"/>
            <a:ext cx="1140593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/>
              <a:t>Функції</a:t>
            </a:r>
            <a:r>
              <a:rPr lang="ru-RU" sz="4400" b="1" dirty="0" smtClean="0"/>
              <a:t> держави – </a:t>
            </a:r>
          </a:p>
          <a:p>
            <a:pPr algn="ctr"/>
            <a:r>
              <a:rPr lang="ru-RU" sz="4400" b="1" dirty="0" smtClean="0"/>
              <a:t>це </a:t>
            </a:r>
            <a:r>
              <a:rPr lang="ru-RU" sz="4400" b="1" dirty="0" err="1" smtClean="0"/>
              <a:t>основні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напрями</a:t>
            </a:r>
            <a:r>
              <a:rPr lang="ru-RU" sz="4400" b="1" dirty="0" smtClean="0"/>
              <a:t> її </a:t>
            </a:r>
            <a:r>
              <a:rPr lang="ru-RU" sz="4400" b="1" dirty="0" err="1" smtClean="0"/>
              <a:t>діяльності</a:t>
            </a:r>
            <a:r>
              <a:rPr lang="ru-RU" sz="4400" b="1" dirty="0" smtClean="0"/>
              <a:t> на </a:t>
            </a:r>
            <a:r>
              <a:rPr lang="ru-RU" sz="4400" b="1" dirty="0" err="1" smtClean="0"/>
              <a:t>певних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етапах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розвитку</a:t>
            </a:r>
            <a:r>
              <a:rPr lang="ru-RU" sz="4400" b="1" dirty="0" smtClean="0"/>
              <a:t>. </a:t>
            </a:r>
          </a:p>
          <a:p>
            <a:pPr algn="ctr"/>
            <a:endParaRPr lang="ru-RU" sz="4400" b="1" dirty="0"/>
          </a:p>
          <a:p>
            <a:pPr algn="ctr"/>
            <a:r>
              <a:rPr lang="ru-RU" sz="4400" b="1" dirty="0" smtClean="0"/>
              <a:t>У </a:t>
            </a:r>
            <a:r>
              <a:rPr lang="ru-RU" sz="4400" b="1" dirty="0" err="1" smtClean="0"/>
              <a:t>функціях</a:t>
            </a:r>
            <a:r>
              <a:rPr lang="ru-RU" sz="4400" b="1" dirty="0" smtClean="0"/>
              <a:t> держави </a:t>
            </a:r>
            <a:r>
              <a:rPr lang="ru-RU" sz="4400" b="1" dirty="0" err="1" smtClean="0"/>
              <a:t>виражається</a:t>
            </a:r>
            <a:r>
              <a:rPr lang="ru-RU" sz="4400" b="1" dirty="0" smtClean="0"/>
              <a:t> її </a:t>
            </a:r>
            <a:r>
              <a:rPr lang="ru-RU" sz="4400" b="1" dirty="0" err="1" smtClean="0"/>
              <a:t>сутність</a:t>
            </a:r>
            <a:r>
              <a:rPr lang="ru-RU" sz="4400" b="1" dirty="0" smtClean="0"/>
              <a:t> та </a:t>
            </a:r>
            <a:r>
              <a:rPr lang="ru-RU" sz="4400" b="1" dirty="0" err="1"/>
              <a:t>призначення</a:t>
            </a:r>
            <a:r>
              <a:rPr lang="ru-RU" sz="4400" b="1" dirty="0"/>
              <a:t>.</a:t>
            </a:r>
            <a:endParaRPr lang="uk-UA" sz="4400" b="1" dirty="0"/>
          </a:p>
        </p:txBody>
      </p:sp>
    </p:spTree>
    <p:extLst>
      <p:ext uri="{BB962C8B-B14F-4D97-AF65-F5344CB8AC3E}">
        <p14:creationId xmlns:p14="http://schemas.microsoft.com/office/powerpoint/2010/main" val="107216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07952" cy="870756"/>
          </a:xfrm>
        </p:spPr>
        <p:txBody>
          <a:bodyPr/>
          <a:lstStyle/>
          <a:p>
            <a:pPr algn="ctr"/>
            <a:r>
              <a:rPr lang="uk-UA" b="1" dirty="0" smtClean="0"/>
              <a:t>Класифікація функцій держави</a:t>
            </a:r>
            <a:endParaRPr lang="uk-UA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8564" y="1323474"/>
            <a:ext cx="3291055" cy="890337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За територією виконання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5"/>
          </p:nvPr>
        </p:nvSpPr>
        <p:spPr>
          <a:xfrm>
            <a:off x="418564" y="2430379"/>
            <a:ext cx="3632748" cy="4259179"/>
          </a:xfrm>
        </p:spPr>
        <p:txBody>
          <a:bodyPr>
            <a:normAutofit/>
          </a:bodyPr>
          <a:lstStyle/>
          <a:p>
            <a:pPr algn="ctr"/>
            <a:endParaRPr lang="uk-UA" sz="2800" i="1" dirty="0" smtClean="0"/>
          </a:p>
          <a:p>
            <a:pPr algn="ctr"/>
            <a:r>
              <a:rPr lang="uk-UA" sz="4000" dirty="0" smtClean="0"/>
              <a:t>внутрішні</a:t>
            </a:r>
          </a:p>
          <a:p>
            <a:pPr algn="ctr"/>
            <a:endParaRPr lang="uk-UA" sz="4000" dirty="0" smtClean="0"/>
          </a:p>
          <a:p>
            <a:pPr algn="ctr"/>
            <a:r>
              <a:rPr lang="uk-UA" sz="4000" dirty="0"/>
              <a:t>з</a:t>
            </a:r>
            <a:r>
              <a:rPr lang="uk-UA" sz="4000" dirty="0" smtClean="0"/>
              <a:t>овнішні</a:t>
            </a:r>
            <a:endParaRPr lang="uk-UA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051312" y="1323474"/>
            <a:ext cx="3562410" cy="890337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За терміном виконання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16"/>
          </p:nvPr>
        </p:nvSpPr>
        <p:spPr>
          <a:xfrm>
            <a:off x="4235116" y="2430379"/>
            <a:ext cx="3657600" cy="4259179"/>
          </a:xfrm>
        </p:spPr>
        <p:txBody>
          <a:bodyPr/>
          <a:lstStyle/>
          <a:p>
            <a:pPr algn="ctr"/>
            <a:endParaRPr lang="uk-UA" sz="2800" dirty="0" smtClean="0"/>
          </a:p>
          <a:p>
            <a:pPr algn="ctr"/>
            <a:r>
              <a:rPr lang="uk-UA" sz="4000" dirty="0"/>
              <a:t>п</a:t>
            </a:r>
            <a:r>
              <a:rPr lang="uk-UA" sz="4000" dirty="0" smtClean="0"/>
              <a:t>остійні</a:t>
            </a:r>
          </a:p>
          <a:p>
            <a:pPr algn="ctr"/>
            <a:endParaRPr lang="uk-UA" sz="4000" dirty="0" smtClean="0"/>
          </a:p>
          <a:p>
            <a:pPr algn="ctr"/>
            <a:r>
              <a:rPr lang="uk-UA" sz="4000" dirty="0"/>
              <a:t>т</a:t>
            </a:r>
            <a:r>
              <a:rPr lang="uk-UA" sz="4000" dirty="0" smtClean="0"/>
              <a:t>имчасові</a:t>
            </a:r>
            <a:endParaRPr lang="uk-UA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8085221" y="1323474"/>
            <a:ext cx="3596389" cy="890337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За сферою суспільних відносин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8085221" y="2430379"/>
            <a:ext cx="3657599" cy="4259179"/>
          </a:xfrm>
        </p:spPr>
        <p:txBody>
          <a:bodyPr>
            <a:normAutofit/>
          </a:bodyPr>
          <a:lstStyle/>
          <a:p>
            <a:pPr algn="ctr"/>
            <a:endParaRPr lang="uk-UA" sz="2800" dirty="0" smtClean="0"/>
          </a:p>
          <a:p>
            <a:pPr algn="ctr">
              <a:lnSpc>
                <a:spcPct val="60000"/>
              </a:lnSpc>
            </a:pPr>
            <a:r>
              <a:rPr lang="uk-UA" sz="4000" dirty="0" smtClean="0"/>
              <a:t>політичні</a:t>
            </a:r>
          </a:p>
          <a:p>
            <a:pPr algn="ctr">
              <a:lnSpc>
                <a:spcPct val="60000"/>
              </a:lnSpc>
            </a:pPr>
            <a:endParaRPr lang="uk-UA" sz="4000" dirty="0"/>
          </a:p>
          <a:p>
            <a:pPr algn="ctr">
              <a:lnSpc>
                <a:spcPct val="60000"/>
              </a:lnSpc>
            </a:pPr>
            <a:r>
              <a:rPr lang="uk-UA" sz="4000" dirty="0" smtClean="0"/>
              <a:t>економічні</a:t>
            </a:r>
          </a:p>
          <a:p>
            <a:pPr algn="ctr">
              <a:lnSpc>
                <a:spcPct val="60000"/>
              </a:lnSpc>
            </a:pPr>
            <a:endParaRPr lang="uk-UA" sz="4000" dirty="0" smtClean="0"/>
          </a:p>
          <a:p>
            <a:pPr algn="ctr">
              <a:lnSpc>
                <a:spcPct val="60000"/>
              </a:lnSpc>
            </a:pPr>
            <a:r>
              <a:rPr lang="uk-UA" sz="4000" dirty="0" smtClean="0"/>
              <a:t>гуманітарні </a:t>
            </a:r>
            <a:r>
              <a:rPr lang="uk-UA" sz="2800" dirty="0"/>
              <a:t>(соціальні)</a:t>
            </a:r>
          </a:p>
          <a:p>
            <a:pPr algn="ctr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8427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599" y="1100477"/>
            <a:ext cx="11016343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uk-UA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Сьогодні на земній кулі існує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257 країн і територій, </a:t>
            </a:r>
            <a:endParaRPr lang="uk-UA" sz="3200" b="1" dirty="0" smtClean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195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 них - незалежні держави, </a:t>
            </a:r>
            <a:endParaRPr lang="uk-UA" sz="3200" b="1" dirty="0" smtClean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7200" algn="just">
              <a:lnSpc>
                <a:spcPct val="120000"/>
              </a:lnSpc>
              <a:spcAft>
                <a:spcPts val="0"/>
              </a:spcAft>
            </a:pPr>
            <a:r>
              <a:rPr lang="uk-UA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uk-UA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тому числі: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uk-UA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Європі –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</a:t>
            </a:r>
            <a:endParaRPr lang="uk-UA" sz="32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Азії – 48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Африці – 5</a:t>
            </a:r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uk-UA" sz="32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uk-UA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Північній і Центральній Америці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2</a:t>
            </a:r>
            <a:r>
              <a:rPr lang="ru-RU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endParaRPr lang="uk-UA" sz="3200" b="1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Південній Америці - 12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uk-UA" sz="3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Австралії і Океанії – 14</a:t>
            </a:r>
            <a:endParaRPr lang="uk-UA" sz="3200" b="1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" y="452718"/>
            <a:ext cx="11800114" cy="1400530"/>
          </a:xfrm>
        </p:spPr>
        <p:txBody>
          <a:bodyPr/>
          <a:lstStyle/>
          <a:p>
            <a:pPr algn="ctr"/>
            <a:r>
              <a:rPr lang="uk-UA" sz="4000" b="1" dirty="0"/>
              <a:t>Внутрішні функції держави 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b="1" dirty="0" smtClean="0"/>
              <a:t>характеризують </a:t>
            </a:r>
            <a:r>
              <a:rPr lang="uk-UA" sz="2800" b="1" dirty="0"/>
              <a:t>її управлінські повноваження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в </a:t>
            </a:r>
            <a:r>
              <a:rPr lang="uk-UA" sz="2800" b="1" dirty="0"/>
              <a:t>регулюванні суспільних відносин </a:t>
            </a:r>
            <a:r>
              <a:rPr lang="uk-UA" sz="2800" b="1" dirty="0" smtClean="0"/>
              <a:t>.</a:t>
            </a:r>
            <a:endParaRPr lang="uk-UA" sz="2800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74172" y="1905000"/>
            <a:ext cx="5325479" cy="576262"/>
          </a:xfrm>
        </p:spPr>
        <p:txBody>
          <a:bodyPr/>
          <a:lstStyle/>
          <a:p>
            <a:pPr algn="ctr"/>
            <a:r>
              <a:rPr lang="uk-UA" sz="3600" b="1" dirty="0">
                <a:solidFill>
                  <a:srgbClr val="FFFF00"/>
                </a:solidFill>
              </a:rPr>
              <a:t>регулятивні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174172" y="2514600"/>
            <a:ext cx="5325480" cy="37417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3200" b="1" dirty="0" smtClean="0"/>
          </a:p>
          <a:p>
            <a:pPr marL="0" indent="0">
              <a:buNone/>
            </a:pPr>
            <a:r>
              <a:rPr lang="uk-UA" sz="3200" b="1" dirty="0" smtClean="0"/>
              <a:t>організація </a:t>
            </a:r>
            <a:r>
              <a:rPr lang="uk-UA" sz="3200" b="1" dirty="0"/>
              <a:t>економічних відносин і створення умов для формування розвиненої особистості і суспільства 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5943599" y="1905000"/>
            <a:ext cx="5682344" cy="576262"/>
          </a:xfrm>
        </p:spPr>
        <p:txBody>
          <a:bodyPr/>
          <a:lstStyle/>
          <a:p>
            <a:pPr algn="ctr"/>
            <a:r>
              <a:rPr lang="uk-UA" sz="3600" b="1" dirty="0">
                <a:solidFill>
                  <a:srgbClr val="FFFF00"/>
                </a:solidFill>
              </a:rPr>
              <a:t>охоронні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943599" y="2514600"/>
            <a:ext cx="5856515" cy="4038600"/>
          </a:xfrm>
        </p:spPr>
        <p:txBody>
          <a:bodyPr>
            <a:noAutofit/>
          </a:bodyPr>
          <a:lstStyle/>
          <a:p>
            <a:r>
              <a:rPr lang="ru-RU" sz="2800" b="1" dirty="0" err="1"/>
              <a:t>забезпечення</a:t>
            </a:r>
            <a:r>
              <a:rPr lang="ru-RU" sz="2800" b="1" dirty="0"/>
              <a:t> прав і свобод </a:t>
            </a:r>
            <a:r>
              <a:rPr lang="ru-RU" sz="2800" b="1" dirty="0" err="1"/>
              <a:t>людини</a:t>
            </a:r>
            <a:r>
              <a:rPr lang="ru-RU" sz="2800" b="1" dirty="0"/>
              <a:t> </a:t>
            </a:r>
          </a:p>
          <a:p>
            <a:r>
              <a:rPr lang="ru-RU" sz="2800" b="1" dirty="0" err="1"/>
              <a:t>дотримання</a:t>
            </a:r>
            <a:r>
              <a:rPr lang="ru-RU" sz="2800" b="1" dirty="0"/>
              <a:t> режиму </a:t>
            </a:r>
            <a:r>
              <a:rPr lang="ru-RU" sz="2800" b="1" dirty="0" err="1"/>
              <a:t>законності</a:t>
            </a:r>
            <a:r>
              <a:rPr lang="ru-RU" sz="2800" b="1" dirty="0"/>
              <a:t> та правопорядку, </a:t>
            </a:r>
            <a:r>
              <a:rPr lang="ru-RU" sz="2800" b="1" dirty="0" err="1"/>
              <a:t>охорона</a:t>
            </a:r>
            <a:r>
              <a:rPr lang="ru-RU" sz="2800" b="1" dirty="0"/>
              <a:t> </a:t>
            </a:r>
            <a:r>
              <a:rPr lang="ru-RU" sz="2800" b="1" dirty="0" err="1"/>
              <a:t>навколишнього</a:t>
            </a:r>
            <a:r>
              <a:rPr lang="ru-RU" sz="2800" b="1" dirty="0"/>
              <a:t> </a:t>
            </a:r>
            <a:r>
              <a:rPr lang="ru-RU" sz="2800" b="1" dirty="0" err="1"/>
              <a:t>середовища</a:t>
            </a:r>
            <a:r>
              <a:rPr lang="ru-RU" sz="2800" b="1" dirty="0"/>
              <a:t> і </a:t>
            </a:r>
            <a:r>
              <a:rPr lang="ru-RU" sz="2800" b="1" dirty="0" err="1"/>
              <a:t>забезпечення</a:t>
            </a:r>
            <a:r>
              <a:rPr lang="ru-RU" sz="2800" b="1" dirty="0"/>
              <a:t> охорони </a:t>
            </a:r>
            <a:r>
              <a:rPr lang="ru-RU" sz="2800" b="1" dirty="0" err="1"/>
              <a:t>всіх</a:t>
            </a:r>
            <a:r>
              <a:rPr lang="ru-RU" sz="2800" b="1" dirty="0"/>
              <a:t> </a:t>
            </a:r>
            <a:r>
              <a:rPr lang="ru-RU" sz="2800" b="1" dirty="0" err="1"/>
              <a:t>суспільних</a:t>
            </a:r>
            <a:r>
              <a:rPr lang="ru-RU" sz="2800" b="1" dirty="0"/>
              <a:t> </a:t>
            </a:r>
            <a:r>
              <a:rPr lang="ru-RU" sz="2800" b="1" dirty="0" err="1"/>
              <a:t>відносин</a:t>
            </a:r>
            <a:r>
              <a:rPr lang="ru-RU" sz="2800" b="1" dirty="0"/>
              <a:t>, що </a:t>
            </a:r>
            <a:r>
              <a:rPr lang="ru-RU" sz="2800" b="1" dirty="0" err="1"/>
              <a:t>встановлені</a:t>
            </a:r>
            <a:r>
              <a:rPr lang="ru-RU" sz="2800" b="1" dirty="0"/>
              <a:t> і </a:t>
            </a:r>
            <a:r>
              <a:rPr lang="ru-RU" sz="2800" b="1" dirty="0" err="1"/>
              <a:t>регулюються</a:t>
            </a:r>
            <a:r>
              <a:rPr lang="ru-RU" sz="2800" b="1" dirty="0"/>
              <a:t> правом,</a:t>
            </a:r>
          </a:p>
        </p:txBody>
      </p:sp>
    </p:spTree>
    <p:extLst>
      <p:ext uri="{BB962C8B-B14F-4D97-AF65-F5344CB8AC3E}">
        <p14:creationId xmlns:p14="http://schemas.microsoft.com/office/powerpoint/2010/main" val="678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97546" cy="810025"/>
          </a:xfrm>
        </p:spPr>
        <p:txBody>
          <a:bodyPr/>
          <a:lstStyle/>
          <a:p>
            <a:pPr algn="ctr"/>
            <a:r>
              <a:rPr lang="uk-UA" sz="3600" b="1" dirty="0" smtClean="0"/>
              <a:t>РЕГУЛЯТИВНІ ФУНКЦІЇ ДЕРЖАВИ</a:t>
            </a:r>
            <a:endParaRPr lang="uk-UA" sz="36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32947" y="1436914"/>
            <a:ext cx="3416538" cy="805543"/>
          </a:xfrm>
        </p:spPr>
        <p:txBody>
          <a:bodyPr/>
          <a:lstStyle/>
          <a:p>
            <a:pPr algn="ctr"/>
            <a:endParaRPr lang="uk-UA" sz="2800" dirty="0" smtClean="0"/>
          </a:p>
          <a:p>
            <a:pPr algn="ctr"/>
            <a:endParaRPr lang="uk-UA" sz="2800" dirty="0"/>
          </a:p>
          <a:p>
            <a:pPr algn="ctr"/>
            <a:r>
              <a:rPr lang="uk-UA" sz="2800" b="1" dirty="0" smtClean="0">
                <a:solidFill>
                  <a:srgbClr val="FFFF00"/>
                </a:solidFill>
              </a:rPr>
              <a:t>В ОБЛАСТІ ЕКОНОМИКИ</a:t>
            </a:r>
            <a:endParaRPr lang="uk-UA" sz="2800" b="1" dirty="0">
              <a:solidFill>
                <a:srgbClr val="FFFF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15"/>
          </p:nvPr>
        </p:nvSpPr>
        <p:spPr>
          <a:xfrm>
            <a:off x="652462" y="2666999"/>
            <a:ext cx="3397023" cy="392974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2000" b="1" dirty="0" smtClean="0"/>
              <a:t>ГОСПОДАРСЬКА  І НАУКОВА </a:t>
            </a:r>
          </a:p>
          <a:p>
            <a:pPr algn="ctr"/>
            <a:r>
              <a:rPr lang="uk-UA" sz="2000" b="1" dirty="0" smtClean="0"/>
              <a:t>ДІЯЛЬНІСТЬ</a:t>
            </a:r>
          </a:p>
          <a:p>
            <a:pPr algn="ctr"/>
            <a:r>
              <a:rPr lang="uk-UA" sz="2000" b="1" dirty="0"/>
              <a:t>(захист прав суб'єктів права власності і господарювання; соціальна спрямованість економіки; надання права володіння, користування і розпорядження своєю власністю; надання права на підприємницьку </a:t>
            </a:r>
            <a:r>
              <a:rPr lang="uk-UA" sz="2000" b="1" dirty="0" smtClean="0"/>
              <a:t>діяльність</a:t>
            </a:r>
            <a:r>
              <a:rPr lang="uk-UA" sz="2000" dirty="0" smtClean="0"/>
              <a:t>)</a:t>
            </a:r>
            <a:endParaRPr lang="uk-UA" sz="2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463143" y="1436914"/>
            <a:ext cx="3744686" cy="653143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СОЦІАЛЬНІ ФУНКЦІЇ</a:t>
            </a:r>
            <a:endParaRPr lang="uk-UA" sz="28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16"/>
          </p:nvPr>
        </p:nvSpPr>
        <p:spPr>
          <a:xfrm>
            <a:off x="4463143" y="2666999"/>
            <a:ext cx="3744686" cy="406037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/>
              <a:t>надання</a:t>
            </a:r>
            <a:r>
              <a:rPr lang="ru-RU" sz="2400" b="1" dirty="0" smtClean="0"/>
              <a:t> </a:t>
            </a:r>
            <a:r>
              <a:rPr lang="ru-RU" sz="2400" b="1" dirty="0" err="1"/>
              <a:t>соціальної</a:t>
            </a:r>
            <a:r>
              <a:rPr lang="ru-RU" sz="2400" b="1" dirty="0"/>
              <a:t> </a:t>
            </a:r>
            <a:r>
              <a:rPr lang="ru-RU" sz="2400" b="1" dirty="0" err="1"/>
              <a:t>допомоги</a:t>
            </a:r>
            <a:r>
              <a:rPr lang="ru-RU" sz="2400" b="1" dirty="0"/>
              <a:t> </a:t>
            </a:r>
            <a:r>
              <a:rPr lang="ru-RU" sz="2400" b="1" dirty="0" err="1"/>
              <a:t>населенню</a:t>
            </a:r>
            <a:r>
              <a:rPr lang="ru-RU" sz="2400" b="1" dirty="0"/>
              <a:t>, </a:t>
            </a:r>
            <a:r>
              <a:rPr lang="ru-RU" sz="2400" b="1" dirty="0" err="1"/>
              <a:t>виділенні</a:t>
            </a:r>
            <a:r>
              <a:rPr lang="ru-RU" sz="2400" b="1" dirty="0"/>
              <a:t> </a:t>
            </a:r>
            <a:r>
              <a:rPr lang="ru-RU" sz="2400" b="1" dirty="0" err="1"/>
              <a:t>необхідних</a:t>
            </a:r>
            <a:r>
              <a:rPr lang="ru-RU" sz="2400" b="1" dirty="0"/>
              <a:t> </a:t>
            </a:r>
            <a:r>
              <a:rPr lang="ru-RU" sz="2400" b="1" dirty="0" err="1"/>
              <a:t>коштів</a:t>
            </a:r>
            <a:r>
              <a:rPr lang="ru-RU" sz="2400" b="1" dirty="0"/>
              <a:t> для </a:t>
            </a:r>
            <a:r>
              <a:rPr lang="ru-RU" sz="2400" b="1" dirty="0" err="1"/>
              <a:t>освіти</a:t>
            </a:r>
            <a:r>
              <a:rPr lang="ru-RU" sz="2400" b="1" dirty="0"/>
              <a:t>, охорони </a:t>
            </a:r>
            <a:r>
              <a:rPr lang="ru-RU" sz="2400" b="1" dirty="0" err="1"/>
              <a:t>здоров'я</a:t>
            </a:r>
            <a:r>
              <a:rPr lang="ru-RU" sz="2400" b="1" dirty="0"/>
              <a:t>, </a:t>
            </a:r>
            <a:r>
              <a:rPr lang="ru-RU" sz="2400" b="1" dirty="0" err="1"/>
              <a:t>забезпечення</a:t>
            </a:r>
            <a:r>
              <a:rPr lang="ru-RU" sz="2400" b="1" dirty="0"/>
              <a:t> </a:t>
            </a:r>
            <a:r>
              <a:rPr lang="ru-RU" sz="2400" b="1" dirty="0" err="1"/>
              <a:t>основних</a:t>
            </a:r>
            <a:r>
              <a:rPr lang="ru-RU" sz="2400" b="1" dirty="0"/>
              <a:t> прав </a:t>
            </a:r>
            <a:r>
              <a:rPr lang="ru-RU" sz="2400" b="1" dirty="0" err="1"/>
              <a:t>людини</a:t>
            </a:r>
            <a:r>
              <a:rPr lang="ru-RU" sz="2400" b="1" dirty="0"/>
              <a:t>, </a:t>
            </a:r>
            <a:r>
              <a:rPr lang="ru-RU" sz="2400" b="1" dirty="0" err="1"/>
              <a:t>розв'язання</a:t>
            </a:r>
            <a:r>
              <a:rPr lang="ru-RU" sz="2400" b="1" dirty="0"/>
              <a:t> </a:t>
            </a:r>
            <a:r>
              <a:rPr lang="ru-RU" sz="2400" b="1" dirty="0" err="1"/>
              <a:t>екологічних</a:t>
            </a:r>
            <a:r>
              <a:rPr lang="ru-RU" sz="2400" b="1" dirty="0"/>
              <a:t> проблем, </a:t>
            </a:r>
            <a:r>
              <a:rPr lang="ru-RU" sz="2400" b="1" dirty="0" err="1"/>
              <a:t>соціального</a:t>
            </a:r>
            <a:r>
              <a:rPr lang="ru-RU" sz="2400" b="1" dirty="0"/>
              <a:t> </a:t>
            </a:r>
            <a:r>
              <a:rPr lang="ru-RU" sz="2400" b="1" dirty="0" err="1"/>
              <a:t>забезпечення</a:t>
            </a:r>
            <a:r>
              <a:rPr lang="ru-RU" sz="2400" b="1" dirty="0"/>
              <a:t> </a:t>
            </a:r>
            <a:r>
              <a:rPr lang="ru-RU" sz="2400" b="1" dirty="0" err="1"/>
              <a:t>населення</a:t>
            </a:r>
            <a:r>
              <a:rPr lang="ru-RU" sz="2400" b="1" dirty="0"/>
              <a:t>, </a:t>
            </a:r>
            <a:r>
              <a:rPr lang="ru-RU" sz="2400" b="1" dirty="0" err="1"/>
              <a:t>розвитку</a:t>
            </a:r>
            <a:r>
              <a:rPr lang="ru-RU" sz="2400" b="1" dirty="0"/>
              <a:t> </a:t>
            </a:r>
            <a:r>
              <a:rPr lang="ru-RU" sz="2400" b="1" dirty="0" err="1"/>
              <a:t>культури</a:t>
            </a:r>
            <a:r>
              <a:rPr lang="ru-RU" sz="2400" b="1" dirty="0"/>
              <a:t>.</a:t>
            </a:r>
            <a:endParaRPr lang="uk-UA" sz="2400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8621489" y="1436914"/>
            <a:ext cx="3374568" cy="979715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ПОЛІТИЧНІ ФУНКЦІЇ</a:t>
            </a:r>
            <a:endParaRPr lang="uk-UA" sz="28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17"/>
          </p:nvPr>
        </p:nvSpPr>
        <p:spPr>
          <a:xfrm>
            <a:off x="8447314" y="2667000"/>
            <a:ext cx="3548743" cy="3929742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/>
              <a:t>створення демократичних умов</a:t>
            </a:r>
            <a:r>
              <a:rPr lang="uk-UA" sz="2000" b="1" dirty="0" smtClean="0"/>
              <a:t>, </a:t>
            </a:r>
            <a:r>
              <a:rPr lang="uk-UA" sz="2000" b="1" dirty="0" err="1" smtClean="0"/>
              <a:t>інститутівдля</a:t>
            </a:r>
            <a:r>
              <a:rPr lang="uk-UA" sz="2000" b="1" dirty="0" smtClean="0"/>
              <a:t> </a:t>
            </a:r>
            <a:r>
              <a:rPr lang="uk-UA" sz="2000" b="1" dirty="0"/>
              <a:t>виявлення і врахування інтересів різних соціальних груп, забезпечення умов збереження і розвитку націй, що мешкають на території держави, збереження генофонду українського народу.</a:t>
            </a:r>
          </a:p>
          <a:p>
            <a:pPr algn="ctr"/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98271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70115" y="452718"/>
            <a:ext cx="11451772" cy="875339"/>
          </a:xfrm>
        </p:spPr>
        <p:txBody>
          <a:bodyPr/>
          <a:lstStyle/>
          <a:p>
            <a:pPr algn="ctr"/>
            <a:r>
              <a:rPr lang="uk-UA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Зовнішні функції Української держави 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70115" y="1328058"/>
            <a:ext cx="5769428" cy="537754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	</a:t>
            </a:r>
            <a:r>
              <a:rPr lang="ru-RU" sz="3600" b="1" dirty="0" err="1">
                <a:solidFill>
                  <a:srgbClr val="00B0F0"/>
                </a:solidFill>
              </a:rPr>
              <a:t>зовнішньоекономічна</a:t>
            </a:r>
            <a:r>
              <a:rPr lang="ru-RU" sz="3600" b="1" dirty="0"/>
              <a:t> </a:t>
            </a:r>
            <a:r>
              <a:rPr lang="ru-RU" sz="3600" b="1" dirty="0" err="1" smtClean="0">
                <a:solidFill>
                  <a:srgbClr val="00B0F0"/>
                </a:solidFill>
              </a:rPr>
              <a:t>діяльність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B0F0"/>
                </a:solidFill>
              </a:rPr>
              <a:t>заснована:</a:t>
            </a:r>
            <a:r>
              <a:rPr lang="ru-RU" sz="3600" dirty="0" smtClean="0"/>
              <a:t> </a:t>
            </a:r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на </a:t>
            </a:r>
            <a:r>
              <a:rPr lang="ru-RU" sz="3600" dirty="0"/>
              <a:t>принципах </a:t>
            </a:r>
            <a:r>
              <a:rPr lang="ru-RU" sz="3600" dirty="0" err="1"/>
              <a:t>міжнародного</a:t>
            </a:r>
            <a:r>
              <a:rPr lang="ru-RU" sz="3600" dirty="0"/>
              <a:t> </a:t>
            </a:r>
            <a:r>
              <a:rPr lang="ru-RU" sz="3600" dirty="0" err="1"/>
              <a:t>розподілу</a:t>
            </a:r>
            <a:r>
              <a:rPr lang="ru-RU" sz="3600" dirty="0"/>
              <a:t> </a:t>
            </a:r>
            <a:r>
              <a:rPr lang="ru-RU" sz="3600" dirty="0" err="1"/>
              <a:t>праці</a:t>
            </a:r>
            <a:r>
              <a:rPr lang="ru-RU" sz="3600" dirty="0"/>
              <a:t>, </a:t>
            </a:r>
            <a:r>
              <a:rPr lang="ru-RU" sz="3600" dirty="0" err="1"/>
              <a:t>участі</a:t>
            </a:r>
            <a:r>
              <a:rPr lang="ru-RU" sz="3600" dirty="0"/>
              <a:t> в </a:t>
            </a:r>
            <a:r>
              <a:rPr lang="ru-RU" sz="3600" dirty="0" err="1"/>
              <a:t>міжнародних</a:t>
            </a:r>
            <a:r>
              <a:rPr lang="ru-RU" sz="3600" dirty="0"/>
              <a:t> </a:t>
            </a:r>
            <a:r>
              <a:rPr lang="ru-RU" sz="3600" dirty="0" err="1"/>
              <a:t>економічних</a:t>
            </a:r>
            <a:r>
              <a:rPr lang="ru-RU" sz="3600" dirty="0"/>
              <a:t>, </a:t>
            </a:r>
            <a:r>
              <a:rPr lang="ru-RU" sz="3600" dirty="0" err="1"/>
              <a:t>екологічних</a:t>
            </a:r>
            <a:r>
              <a:rPr lang="ru-RU" sz="3600" dirty="0"/>
              <a:t> та </a:t>
            </a:r>
            <a:r>
              <a:rPr lang="ru-RU" sz="3600" dirty="0" err="1"/>
              <a:t>інших</a:t>
            </a:r>
            <a:r>
              <a:rPr lang="ru-RU" sz="3600" dirty="0"/>
              <a:t> </a:t>
            </a:r>
            <a:r>
              <a:rPr lang="ru-RU" sz="3600" dirty="0" err="1" smtClean="0"/>
              <a:t>програмах</a:t>
            </a:r>
            <a:endParaRPr lang="uk-UA" sz="36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313714" y="1328058"/>
            <a:ext cx="5508173" cy="537754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uk-UA" dirty="0"/>
              <a:t>	</a:t>
            </a:r>
            <a:r>
              <a:rPr lang="uk-UA" sz="3500" b="1" dirty="0" smtClean="0">
                <a:solidFill>
                  <a:srgbClr val="FFFF00"/>
                </a:solidFill>
              </a:rPr>
              <a:t>зовнішньополітична</a:t>
            </a:r>
            <a:r>
              <a:rPr lang="uk-UA" sz="3500" dirty="0" smtClean="0">
                <a:solidFill>
                  <a:srgbClr val="FFFF00"/>
                </a:solidFill>
              </a:rPr>
              <a:t> </a:t>
            </a:r>
            <a:r>
              <a:rPr lang="uk-UA" sz="3500" b="1" dirty="0" smtClean="0">
                <a:solidFill>
                  <a:srgbClr val="FFFF00"/>
                </a:solidFill>
              </a:rPr>
              <a:t>діяльність </a:t>
            </a:r>
            <a:r>
              <a:rPr lang="uk-UA" sz="3200" b="1" dirty="0" smtClean="0">
                <a:solidFill>
                  <a:srgbClr val="FFFF00"/>
                </a:solidFill>
              </a:rPr>
              <a:t>заснована на</a:t>
            </a:r>
            <a:r>
              <a:rPr lang="uk-UA" sz="3200" b="1" dirty="0" smtClean="0">
                <a:solidFill>
                  <a:srgbClr val="FFFF00"/>
                </a:solidFill>
              </a:rPr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3000" b="1" dirty="0" smtClean="0"/>
              <a:t>визнанні суверенної </a:t>
            </a:r>
            <a:r>
              <a:rPr lang="uk-UA" sz="3000" b="1" dirty="0"/>
              <a:t>рівності всіх країн</a:t>
            </a:r>
            <a:r>
              <a:rPr lang="uk-UA" sz="3000" b="1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3000" b="1" dirty="0" smtClean="0"/>
              <a:t>самостійності </a:t>
            </a:r>
            <a:r>
              <a:rPr lang="uk-UA" sz="3000" b="1" dirty="0"/>
              <a:t>в розв'язанні національних проблем; </a:t>
            </a:r>
            <a:endParaRPr lang="uk-UA" sz="3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3000" b="1" dirty="0" smtClean="0"/>
              <a:t>повазі </a:t>
            </a:r>
            <a:r>
              <a:rPr lang="uk-UA" sz="3000" b="1" dirty="0"/>
              <a:t>територіальної цілісності і недоторканності кордонів; </a:t>
            </a:r>
            <a:endParaRPr lang="uk-UA" sz="3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3000" b="1" dirty="0" smtClean="0"/>
              <a:t>відмові </a:t>
            </a:r>
            <a:r>
              <a:rPr lang="uk-UA" sz="3000" b="1" dirty="0"/>
              <a:t>від застосування </a:t>
            </a:r>
            <a:r>
              <a:rPr lang="uk-UA" sz="3000" b="1" dirty="0" smtClean="0"/>
              <a:t>сили.</a:t>
            </a:r>
            <a:endParaRPr lang="uk-UA" sz="3000" b="1" dirty="0"/>
          </a:p>
        </p:txBody>
      </p:sp>
    </p:spTree>
    <p:extLst>
      <p:ext uri="{BB962C8B-B14F-4D97-AF65-F5344CB8AC3E}">
        <p14:creationId xmlns:p14="http://schemas.microsoft.com/office/powerpoint/2010/main" val="184473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9486" y="566057"/>
            <a:ext cx="11517085" cy="195942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Основні </a:t>
            </a:r>
            <a:r>
              <a:rPr lang="ru-RU" b="1" dirty="0" err="1">
                <a:solidFill>
                  <a:srgbClr val="FFFF00"/>
                </a:solidFill>
              </a:rPr>
              <a:t>принципи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зовнішньої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політики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України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endParaRPr lang="uk-UA" b="1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39486" y="2198915"/>
            <a:ext cx="11734800" cy="4376056"/>
          </a:xfrm>
        </p:spPr>
        <p:txBody>
          <a:bodyPr>
            <a:noAutofit/>
          </a:bodyPr>
          <a:lstStyle/>
          <a:p>
            <a:pPr algn="just"/>
            <a:r>
              <a:rPr lang="uk-UA" sz="2800" b="1" i="1" dirty="0"/>
              <a:t>Ст. 18 Основного Закону </a:t>
            </a:r>
            <a:r>
              <a:rPr lang="uk-UA" sz="2800" b="1" i="1" dirty="0" smtClean="0"/>
              <a:t>України: </a:t>
            </a:r>
            <a:r>
              <a:rPr lang="uk-UA" sz="2800" b="1" dirty="0"/>
              <a:t>«забезпечення її національних інтересів і безпеки шляхом підтримання мирного і взаємовигідного співробітництва з членами міжнародного співтовариства за загальновизнаними принципами і нормами міжнародного права».</a:t>
            </a:r>
          </a:p>
          <a:p>
            <a:pPr algn="just"/>
            <a:endParaRPr lang="uk-UA" sz="2800" b="1" dirty="0" smtClean="0"/>
          </a:p>
          <a:p>
            <a:pPr algn="just"/>
            <a:r>
              <a:rPr lang="uk-UA" sz="2800" b="1" dirty="0" smtClean="0"/>
              <a:t>Особливе </a:t>
            </a:r>
            <a:r>
              <a:rPr lang="uk-UA" sz="2800" b="1" dirty="0"/>
              <a:t>значення має функція захисту країни (ст. 17 Конституції). Вона забезпечується економічними, дипломатичними, військовими та іншими засобами.</a:t>
            </a:r>
          </a:p>
        </p:txBody>
      </p:sp>
    </p:spTree>
    <p:extLst>
      <p:ext uri="{BB962C8B-B14F-4D97-AF65-F5344CB8AC3E}">
        <p14:creationId xmlns:p14="http://schemas.microsoft.com/office/powerpoint/2010/main" val="316364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504" y="0"/>
            <a:ext cx="11670633" cy="770021"/>
          </a:xfrm>
        </p:spPr>
        <p:txBody>
          <a:bodyPr/>
          <a:lstStyle/>
          <a:p>
            <a:pPr algn="ctr"/>
            <a:r>
              <a:rPr lang="uk-UA" b="1" dirty="0" smtClean="0"/>
              <a:t>ФОРМИ ДЕРЖАВИ</a:t>
            </a:r>
            <a:endParaRPr lang="uk-UA" b="1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324140"/>
              </p:ext>
            </p:extLst>
          </p:nvPr>
        </p:nvGraphicFramePr>
        <p:xfrm>
          <a:off x="145143" y="962526"/>
          <a:ext cx="11717994" cy="613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7572">
                  <a:extLst>
                    <a:ext uri="{9D8B030D-6E8A-4147-A177-3AD203B41FA5}">
                      <a16:colId xmlns:a16="http://schemas.microsoft.com/office/drawing/2014/main" val="2860365744"/>
                    </a:ext>
                  </a:extLst>
                </a:gridCol>
                <a:gridCol w="3890211">
                  <a:extLst>
                    <a:ext uri="{9D8B030D-6E8A-4147-A177-3AD203B41FA5}">
                      <a16:colId xmlns:a16="http://schemas.microsoft.com/office/drawing/2014/main" val="1287784761"/>
                    </a:ext>
                  </a:extLst>
                </a:gridCol>
                <a:gridCol w="3890211">
                  <a:extLst>
                    <a:ext uri="{9D8B030D-6E8A-4147-A177-3AD203B41FA5}">
                      <a16:colId xmlns:a16="http://schemas.microsoft.com/office/drawing/2014/main" val="616954125"/>
                    </a:ext>
                  </a:extLst>
                </a:gridCol>
              </a:tblGrid>
              <a:tr h="3787739">
                <a:tc gridSpan="3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uk-UA" sz="3200" dirty="0" smtClean="0"/>
                        <a:t>Устрій держави характеризується її формами,</a:t>
                      </a:r>
                      <a:r>
                        <a:rPr lang="uk-UA" sz="3200" baseline="0" dirty="0" smtClean="0"/>
                        <a:t>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uk-UA" sz="3200" dirty="0" smtClean="0"/>
                        <a:t>в яких втілюються: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uk-UA" sz="3200" dirty="0" smtClean="0"/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3200" dirty="0" smtClean="0"/>
                        <a:t>організація верховної влади;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3200" dirty="0" smtClean="0"/>
                        <a:t>структура і порядок взаємовідносин вищих державних органів, посадових осіб і громадян;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uk-UA" sz="3200" dirty="0" smtClean="0"/>
                        <a:t>способи і засоби володарювання.</a:t>
                      </a:r>
                      <a:br>
                        <a:rPr lang="uk-UA" sz="3200" dirty="0" smtClean="0"/>
                      </a:b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787754"/>
                  </a:ext>
                </a:extLst>
              </a:tr>
              <a:tr h="607195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Форма держави </a:t>
                      </a:r>
                      <a:r>
                        <a:rPr lang="ru-RU" sz="3600" b="1" dirty="0" err="1" smtClean="0"/>
                        <a:t>містить</a:t>
                      </a:r>
                      <a:r>
                        <a:rPr lang="ru-RU" sz="3600" b="1" dirty="0" smtClean="0"/>
                        <a:t> в </a:t>
                      </a:r>
                      <a:r>
                        <a:rPr lang="ru-RU" sz="3600" b="1" dirty="0" err="1" smtClean="0"/>
                        <a:t>собі</a:t>
                      </a:r>
                      <a:r>
                        <a:rPr lang="ru-RU" sz="3600" b="1" dirty="0" smtClean="0"/>
                        <a:t> три </a:t>
                      </a:r>
                      <a:r>
                        <a:rPr lang="ru-RU" sz="3600" b="1" dirty="0" err="1" smtClean="0"/>
                        <a:t>елементи</a:t>
                      </a:r>
                      <a:r>
                        <a:rPr lang="ru-RU" sz="3600" b="1" dirty="0" smtClean="0"/>
                        <a:t>: </a:t>
                      </a:r>
                      <a:endParaRPr lang="uk-UA" sz="3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3428804"/>
                  </a:ext>
                </a:extLst>
              </a:tr>
              <a:tr h="1500540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FF0000"/>
                          </a:solidFill>
                        </a:rPr>
                        <a:t>форму державного правління</a:t>
                      </a:r>
                      <a:endParaRPr lang="uk-UA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B050"/>
                          </a:solidFill>
                        </a:rPr>
                        <a:t>форму державного устрою</a:t>
                      </a:r>
                      <a:endParaRPr lang="uk-UA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chemeClr val="accent5"/>
                          </a:solidFill>
                        </a:rPr>
                        <a:t>форму державного (політичного) режиму</a:t>
                      </a:r>
                      <a:endParaRPr lang="uk-UA" sz="28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163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46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241089" cy="2579240"/>
          </a:xfrm>
        </p:spPr>
        <p:txBody>
          <a:bodyPr/>
          <a:lstStyle/>
          <a:p>
            <a:pPr algn="ctr"/>
            <a:r>
              <a:rPr lang="ru-RU" sz="4800" b="1" dirty="0"/>
              <a:t>Форма державного </a:t>
            </a:r>
            <a:r>
              <a:rPr lang="ru-RU" sz="4800" b="1" dirty="0" err="1"/>
              <a:t>правління</a:t>
            </a:r>
            <a:r>
              <a:rPr lang="ru-RU" sz="4800" b="1" dirty="0"/>
              <a:t> </a:t>
            </a:r>
            <a:r>
              <a:rPr lang="ru-RU" b="1" dirty="0" smtClean="0"/>
              <a:t>—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елемент</a:t>
            </a:r>
            <a:r>
              <a:rPr lang="ru-RU" b="1" dirty="0"/>
              <a:t> форми держави,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відображає</a:t>
            </a:r>
            <a:r>
              <a:rPr lang="ru-RU" b="1" dirty="0"/>
              <a:t> </a:t>
            </a:r>
            <a:r>
              <a:rPr lang="ru-RU" b="1" dirty="0" smtClean="0"/>
              <a:t>порядок </a:t>
            </a:r>
            <a:r>
              <a:rPr lang="ru-RU" b="1" dirty="0" err="1"/>
              <a:t>створення</a:t>
            </a:r>
            <a:r>
              <a:rPr lang="ru-RU" b="1" dirty="0"/>
              <a:t> і </a:t>
            </a:r>
            <a:r>
              <a:rPr lang="ru-RU" b="1" dirty="0" err="1"/>
              <a:t>організації</a:t>
            </a:r>
            <a:r>
              <a:rPr lang="ru-RU" b="1" dirty="0"/>
              <a:t> </a:t>
            </a:r>
            <a:r>
              <a:rPr lang="ru-RU" b="1" dirty="0" err="1"/>
              <a:t>вищих</a:t>
            </a:r>
            <a:r>
              <a:rPr lang="ru-RU" b="1" dirty="0"/>
              <a:t>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влади</a:t>
            </a:r>
            <a:r>
              <a:rPr lang="ru-RU" b="1" dirty="0"/>
              <a:t>.</a:t>
            </a:r>
            <a:endParaRPr lang="uk-UA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654893"/>
              </p:ext>
            </p:extLst>
          </p:nvPr>
        </p:nvGraphicFramePr>
        <p:xfrm>
          <a:off x="240631" y="3561347"/>
          <a:ext cx="11646568" cy="3238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3284">
                  <a:extLst>
                    <a:ext uri="{9D8B030D-6E8A-4147-A177-3AD203B41FA5}">
                      <a16:colId xmlns:a16="http://schemas.microsoft.com/office/drawing/2014/main" val="3273558912"/>
                    </a:ext>
                  </a:extLst>
                </a:gridCol>
                <a:gridCol w="5823284">
                  <a:extLst>
                    <a:ext uri="{9D8B030D-6E8A-4147-A177-3AD203B41FA5}">
                      <a16:colId xmlns:a16="http://schemas.microsoft.com/office/drawing/2014/main" val="2033778410"/>
                    </a:ext>
                  </a:extLst>
                </a:gridCol>
              </a:tblGrid>
              <a:tr h="13956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 способом </a:t>
                      </a:r>
                      <a:r>
                        <a:rPr lang="ru-RU" sz="3200" dirty="0" err="1" smtClean="0"/>
                        <a:t>організації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верховної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влади</a:t>
                      </a:r>
                      <a:r>
                        <a:rPr lang="ru-RU" sz="3200" dirty="0" smtClean="0"/>
                        <a:t> </a:t>
                      </a:r>
                    </a:p>
                    <a:p>
                      <a:pPr algn="ctr"/>
                      <a:r>
                        <a:rPr lang="ru-RU" sz="3200" dirty="0" smtClean="0"/>
                        <a:t>форми </a:t>
                      </a:r>
                      <a:r>
                        <a:rPr lang="ru-RU" sz="3200" dirty="0" err="1" smtClean="0"/>
                        <a:t>правління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err="1" smtClean="0"/>
                        <a:t>поділяють</a:t>
                      </a:r>
                      <a:r>
                        <a:rPr lang="ru-RU" sz="3200" dirty="0" smtClean="0"/>
                        <a:t> </a:t>
                      </a:r>
                    </a:p>
                    <a:p>
                      <a:pPr algn="ctr"/>
                      <a:r>
                        <a:rPr lang="ru-RU" sz="3200" dirty="0" smtClean="0"/>
                        <a:t>на </a:t>
                      </a:r>
                      <a:endParaRPr lang="uk-UA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992734"/>
                  </a:ext>
                </a:extLst>
              </a:tr>
              <a:tr h="1684422">
                <a:tc>
                  <a:txBody>
                    <a:bodyPr/>
                    <a:lstStyle/>
                    <a:p>
                      <a:pPr algn="ctr"/>
                      <a:endParaRPr lang="uk-UA" sz="3600" b="1" dirty="0" smtClean="0"/>
                    </a:p>
                    <a:p>
                      <a:pPr algn="ctr"/>
                      <a:r>
                        <a:rPr lang="uk-UA" sz="3600" b="1" dirty="0" smtClean="0"/>
                        <a:t>МОНАРХІЇ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3600" b="1" dirty="0" smtClean="0"/>
                    </a:p>
                    <a:p>
                      <a:pPr algn="ctr"/>
                      <a:r>
                        <a:rPr lang="uk-UA" sz="3600" b="1" dirty="0" smtClean="0"/>
                        <a:t>РЕСПУБЛІКИ</a:t>
                      </a:r>
                      <a:endParaRPr lang="uk-UA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059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78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86" y="195944"/>
            <a:ext cx="11625943" cy="631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8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68" y="452718"/>
            <a:ext cx="11574379" cy="942945"/>
          </a:xfrm>
        </p:spPr>
        <p:txBody>
          <a:bodyPr/>
          <a:lstStyle/>
          <a:p>
            <a:pPr algn="ctr"/>
            <a:r>
              <a:rPr lang="uk-UA" sz="5400" b="1" dirty="0" smtClean="0"/>
              <a:t>МОНАРХІЯ</a:t>
            </a:r>
            <a:endParaRPr lang="uk-UA" sz="5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076446"/>
              </p:ext>
            </p:extLst>
          </p:nvPr>
        </p:nvGraphicFramePr>
        <p:xfrm>
          <a:off x="216568" y="1395662"/>
          <a:ext cx="11574379" cy="4936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4379">
                  <a:extLst>
                    <a:ext uri="{9D8B030D-6E8A-4147-A177-3AD203B41FA5}">
                      <a16:colId xmlns:a16="http://schemas.microsoft.com/office/drawing/2014/main" val="3096469132"/>
                    </a:ext>
                  </a:extLst>
                </a:gridCol>
              </a:tblGrid>
              <a:tr h="240631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це</a:t>
                      </a:r>
                      <a:r>
                        <a:rPr lang="ru-RU" sz="3600" dirty="0" smtClean="0"/>
                        <a:t> форма </a:t>
                      </a:r>
                      <a:r>
                        <a:rPr lang="ru-RU" sz="3600" dirty="0" err="1" smtClean="0"/>
                        <a:t>правління</a:t>
                      </a:r>
                      <a:r>
                        <a:rPr lang="ru-RU" sz="3600" dirty="0" smtClean="0"/>
                        <a:t>, при </a:t>
                      </a:r>
                      <a:r>
                        <a:rPr lang="ru-RU" sz="3600" dirty="0" err="1" smtClean="0"/>
                        <a:t>якій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вища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влада</a:t>
                      </a:r>
                      <a:r>
                        <a:rPr lang="ru-RU" sz="3600" dirty="0" smtClean="0"/>
                        <a:t> в </a:t>
                      </a:r>
                      <a:r>
                        <a:rPr lang="ru-RU" sz="3600" dirty="0" err="1" smtClean="0"/>
                        <a:t>державі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належить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одній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людині</a:t>
                      </a:r>
                      <a:r>
                        <a:rPr lang="ru-RU" sz="3600" dirty="0" smtClean="0"/>
                        <a:t> — монарху; </a:t>
                      </a:r>
                    </a:p>
                    <a:p>
                      <a:pPr algn="ctr"/>
                      <a:endParaRPr lang="ru-RU" sz="3600" dirty="0" smtClean="0"/>
                    </a:p>
                    <a:p>
                      <a:pPr algn="ctr"/>
                      <a:r>
                        <a:rPr lang="ru-RU" sz="3600" dirty="0" err="1" smtClean="0"/>
                        <a:t>формальним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джерелом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влади</a:t>
                      </a:r>
                      <a:r>
                        <a:rPr lang="ru-RU" sz="3600" dirty="0" smtClean="0"/>
                        <a:t> є одна особа</a:t>
                      </a:r>
                      <a:endParaRPr lang="uk-UA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74607"/>
                  </a:ext>
                </a:extLst>
              </a:tr>
              <a:tr h="240631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При </a:t>
                      </a:r>
                      <a:r>
                        <a:rPr lang="ru-RU" sz="4000" b="1" dirty="0" err="1" smtClean="0"/>
                        <a:t>монархії</a:t>
                      </a:r>
                      <a:r>
                        <a:rPr lang="ru-RU" sz="4000" b="1" dirty="0" smtClean="0"/>
                        <a:t> глава держави </a:t>
                      </a:r>
                      <a:r>
                        <a:rPr lang="ru-RU" sz="4000" b="1" dirty="0" err="1" smtClean="0"/>
                        <a:t>отримує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свій</a:t>
                      </a:r>
                      <a:r>
                        <a:rPr lang="ru-RU" sz="4000" b="1" dirty="0" smtClean="0"/>
                        <a:t> пост у </a:t>
                      </a:r>
                      <a:r>
                        <a:rPr lang="ru-RU" sz="4000" b="1" dirty="0" err="1" smtClean="0"/>
                        <a:t>спадкування</a:t>
                      </a:r>
                      <a:r>
                        <a:rPr lang="ru-RU" sz="4000" b="1" dirty="0" smtClean="0"/>
                        <a:t>, </a:t>
                      </a:r>
                      <a:r>
                        <a:rPr lang="ru-RU" sz="4000" b="1" dirty="0" err="1" smtClean="0"/>
                        <a:t>незалежно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від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виборців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або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представницьких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органів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влади</a:t>
                      </a:r>
                      <a:r>
                        <a:rPr lang="ru-RU" sz="4000" b="1" dirty="0" smtClean="0"/>
                        <a:t>.</a:t>
                      </a:r>
                      <a:endParaRPr lang="uk-UA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820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5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44836" cy="839053"/>
          </a:xfrm>
        </p:spPr>
        <p:txBody>
          <a:bodyPr/>
          <a:lstStyle/>
          <a:p>
            <a:pPr algn="ctr"/>
            <a:r>
              <a:rPr lang="uk-UA" sz="4800" b="1" dirty="0"/>
              <a:t>Абсолютна монархія</a:t>
            </a:r>
            <a:r>
              <a:rPr lang="uk-UA" sz="3200" dirty="0"/>
              <a:t>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2506" y="1291771"/>
            <a:ext cx="11598442" cy="53977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b="1" dirty="0" smtClean="0"/>
              <a:t>Це історичний </a:t>
            </a:r>
            <a:r>
              <a:rPr lang="uk-UA" sz="3600" b="1" dirty="0"/>
              <a:t>тип монархії, при якій </a:t>
            </a:r>
            <a:endParaRPr lang="uk-UA" sz="3600" b="1" dirty="0" smtClean="0"/>
          </a:p>
          <a:p>
            <a:pPr marL="0" indent="0" algn="ctr">
              <a:buNone/>
            </a:pPr>
            <a:r>
              <a:rPr lang="uk-UA" sz="3600" b="1" dirty="0" smtClean="0"/>
              <a:t>монарх </a:t>
            </a:r>
            <a:r>
              <a:rPr lang="uk-UA" sz="3600" b="1" dirty="0"/>
              <a:t>володіє необмеженою владою. </a:t>
            </a:r>
            <a:endParaRPr lang="uk-UA" sz="3600" b="1" dirty="0" smtClean="0"/>
          </a:p>
          <a:p>
            <a:pPr marL="0" indent="0" algn="ctr">
              <a:buNone/>
            </a:pPr>
            <a:r>
              <a:rPr lang="uk-UA" sz="3600" b="1" dirty="0" smtClean="0"/>
              <a:t>Абсолютна </a:t>
            </a:r>
            <a:r>
              <a:rPr lang="uk-UA" sz="3600" b="1" dirty="0"/>
              <a:t>монархія характеризується відсутністю представницьких органів, </a:t>
            </a:r>
            <a:endParaRPr lang="uk-UA" sz="3600" b="1" dirty="0" smtClean="0"/>
          </a:p>
          <a:p>
            <a:pPr marL="0" indent="0" algn="ctr">
              <a:buNone/>
            </a:pPr>
            <a:r>
              <a:rPr lang="uk-UA" sz="3600" b="1" dirty="0" smtClean="0"/>
              <a:t>правом </a:t>
            </a:r>
            <a:r>
              <a:rPr lang="uk-UA" sz="3600" b="1" dirty="0"/>
              <a:t>монарха видавати закони і призначати </a:t>
            </a:r>
            <a:r>
              <a:rPr lang="uk-UA" sz="3600" b="1" dirty="0" smtClean="0"/>
              <a:t>чиновників.</a:t>
            </a:r>
          </a:p>
          <a:p>
            <a:pPr marL="0" indent="0" algn="ctr">
              <a:buNone/>
            </a:pPr>
            <a:r>
              <a:rPr lang="uk-UA" sz="3600" b="1" dirty="0" smtClean="0"/>
              <a:t> (</a:t>
            </a:r>
            <a:r>
              <a:rPr lang="uk-UA" sz="3600" b="1" dirty="0"/>
              <a:t>Російська імперія часів Петра І, французька монархія Людовіка </a:t>
            </a:r>
            <a:r>
              <a:rPr lang="en-US" sz="3600" b="1" dirty="0"/>
              <a:t>XIV).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3642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05" y="452718"/>
            <a:ext cx="11766884" cy="1400530"/>
          </a:xfrm>
        </p:spPr>
        <p:txBody>
          <a:bodyPr/>
          <a:lstStyle/>
          <a:p>
            <a:pPr algn="ctr"/>
            <a:r>
              <a:rPr lang="ru-RU" sz="5400" b="1" dirty="0" err="1"/>
              <a:t>Обмежена</a:t>
            </a:r>
            <a:r>
              <a:rPr lang="ru-RU" sz="5400" b="1" dirty="0"/>
              <a:t> </a:t>
            </a:r>
            <a:r>
              <a:rPr lang="ru-RU" sz="5400" b="1" dirty="0" err="1"/>
              <a:t>монархія</a:t>
            </a:r>
            <a:r>
              <a:rPr lang="ru-RU" sz="5400" b="1" dirty="0"/>
              <a:t> —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uk-UA" sz="5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680044"/>
              </p:ext>
            </p:extLst>
          </p:nvPr>
        </p:nvGraphicFramePr>
        <p:xfrm>
          <a:off x="0" y="2141622"/>
          <a:ext cx="12191999" cy="602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3447696820"/>
                    </a:ext>
                  </a:extLst>
                </a:gridCol>
                <a:gridCol w="6272462">
                  <a:extLst>
                    <a:ext uri="{9D8B030D-6E8A-4147-A177-3AD203B41FA5}">
                      <a16:colId xmlns:a16="http://schemas.microsoft.com/office/drawing/2014/main" val="4067051571"/>
                    </a:ext>
                  </a:extLst>
                </a:gridCol>
              </a:tblGrid>
              <a:tr h="2093494">
                <a:tc gridSpan="2">
                  <a:txBody>
                    <a:bodyPr/>
                    <a:lstStyle/>
                    <a:p>
                      <a:pPr algn="ctr"/>
                      <a:endParaRPr lang="ru-RU" sz="4000" dirty="0" smtClean="0"/>
                    </a:p>
                    <a:p>
                      <a:pPr algn="ctr"/>
                      <a:r>
                        <a:rPr lang="ru-RU" sz="4000" dirty="0" smtClean="0"/>
                        <a:t>форма </a:t>
                      </a:r>
                      <a:r>
                        <a:rPr lang="ru-RU" sz="4000" dirty="0" err="1" smtClean="0"/>
                        <a:t>правління</a:t>
                      </a:r>
                      <a:r>
                        <a:rPr lang="ru-RU" sz="4000" dirty="0" smtClean="0"/>
                        <a:t>, при </a:t>
                      </a:r>
                      <a:r>
                        <a:rPr lang="ru-RU" sz="4000" dirty="0" err="1" smtClean="0"/>
                        <a:t>якій</a:t>
                      </a:r>
                      <a:r>
                        <a:rPr lang="ru-RU" sz="4000" dirty="0" smtClean="0"/>
                        <a:t> </a:t>
                      </a:r>
                      <a:r>
                        <a:rPr lang="ru-RU" sz="4000" dirty="0" err="1" smtClean="0"/>
                        <a:t>існує</a:t>
                      </a:r>
                      <a:r>
                        <a:rPr lang="ru-RU" sz="4000" dirty="0" smtClean="0"/>
                        <a:t> </a:t>
                      </a:r>
                      <a:r>
                        <a:rPr lang="ru-RU" sz="4000" dirty="0" err="1" smtClean="0"/>
                        <a:t>чітке</a:t>
                      </a:r>
                      <a:r>
                        <a:rPr lang="ru-RU" sz="4000" dirty="0" smtClean="0"/>
                        <a:t> </a:t>
                      </a:r>
                      <a:r>
                        <a:rPr lang="ru-RU" sz="4000" dirty="0" err="1" smtClean="0"/>
                        <a:t>визначення</a:t>
                      </a:r>
                      <a:r>
                        <a:rPr lang="ru-RU" sz="4000" dirty="0" smtClean="0"/>
                        <a:t> повноважень монарха.</a:t>
                      </a:r>
                      <a:endParaRPr lang="uk-UA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714899"/>
                  </a:ext>
                </a:extLst>
              </a:tr>
              <a:tr h="1347537">
                <a:tc gridSpan="2">
                  <a:txBody>
                    <a:bodyPr/>
                    <a:lstStyle/>
                    <a:p>
                      <a:pPr algn="ctr"/>
                      <a:r>
                        <a:rPr lang="ru-RU" sz="4000" b="1" dirty="0" err="1" smtClean="0"/>
                        <a:t>Цей</a:t>
                      </a:r>
                      <a:r>
                        <a:rPr lang="ru-RU" sz="4000" b="1" dirty="0" smtClean="0"/>
                        <a:t> вид </a:t>
                      </a:r>
                      <a:r>
                        <a:rPr lang="ru-RU" sz="4000" b="1" dirty="0" err="1" smtClean="0"/>
                        <a:t>монархії</a:t>
                      </a:r>
                      <a:r>
                        <a:rPr lang="ru-RU" sz="4000" b="1" dirty="0" smtClean="0"/>
                        <a:t> </a:t>
                      </a:r>
                      <a:r>
                        <a:rPr lang="ru-RU" sz="4000" b="1" dirty="0" err="1" smtClean="0"/>
                        <a:t>поділяється</a:t>
                      </a:r>
                      <a:r>
                        <a:rPr lang="ru-RU" sz="4000" b="1" dirty="0" smtClean="0"/>
                        <a:t> </a:t>
                      </a:r>
                    </a:p>
                    <a:p>
                      <a:pPr algn="ctr"/>
                      <a:r>
                        <a:rPr lang="ru-RU" sz="4000" b="1" dirty="0" smtClean="0"/>
                        <a:t>на </a:t>
                      </a:r>
                      <a:endParaRPr lang="uk-UA" sz="4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309943"/>
                  </a:ext>
                </a:extLst>
              </a:tr>
              <a:tr h="2586370"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/>
                        <a:t>конституційну (парламентську)</a:t>
                      </a:r>
                      <a:endParaRPr lang="en-US" sz="4000" b="1" dirty="0" smtClean="0"/>
                    </a:p>
                    <a:p>
                      <a:pPr algn="ctr"/>
                      <a:r>
                        <a:rPr lang="uk-UA" sz="4000" b="1" dirty="0" smtClean="0"/>
                        <a:t>монархію </a:t>
                      </a:r>
                      <a:endParaRPr lang="uk-UA" sz="40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baseline="0" dirty="0" smtClean="0"/>
                        <a:t> </a:t>
                      </a:r>
                      <a:r>
                        <a:rPr lang="uk-UA" sz="4000" b="1" baseline="0" dirty="0" smtClean="0"/>
                        <a:t>дуалістичну </a:t>
                      </a:r>
                      <a:r>
                        <a:rPr lang="uk-UA" sz="4000" b="1" dirty="0" smtClean="0"/>
                        <a:t>монархію</a:t>
                      </a:r>
                      <a:endParaRPr lang="uk-UA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426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1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2229" y="452718"/>
            <a:ext cx="11727542" cy="861732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uk-UA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Історична </a:t>
            </a:r>
            <a:r>
              <a:rPr lang="uk-UA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типологізації держав</a:t>
            </a:r>
            <a:r>
              <a:rPr lang="uk-UA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01600" y="1314450"/>
            <a:ext cx="5704114" cy="5420179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ЗА ФОРМАЦІЙНИМ ПІДХОДОМ</a:t>
            </a:r>
          </a:p>
          <a:p>
            <a:pPr marL="0" indent="0" algn="ctr">
              <a:buNone/>
            </a:pPr>
            <a:r>
              <a:rPr lang="ru-RU" sz="2600" b="1" dirty="0" err="1">
                <a:solidFill>
                  <a:srgbClr val="FFFF00"/>
                </a:solidFill>
              </a:rPr>
              <a:t>Формація</a:t>
            </a:r>
            <a:r>
              <a:rPr lang="ru-RU" sz="2600" b="1" dirty="0">
                <a:solidFill>
                  <a:srgbClr val="FFFF00"/>
                </a:solidFill>
              </a:rPr>
              <a:t> - це </a:t>
            </a:r>
            <a:r>
              <a:rPr lang="ru-RU" sz="2600" b="1" dirty="0" err="1">
                <a:solidFill>
                  <a:srgbClr val="FFFF00"/>
                </a:solidFill>
              </a:rPr>
              <a:t>історичний</a:t>
            </a:r>
            <a:r>
              <a:rPr lang="ru-RU" sz="2600" b="1" dirty="0">
                <a:solidFill>
                  <a:srgbClr val="FFFF00"/>
                </a:solidFill>
              </a:rPr>
              <a:t> тип </a:t>
            </a:r>
            <a:r>
              <a:rPr lang="ru-RU" sz="2600" b="1" dirty="0" err="1">
                <a:solidFill>
                  <a:srgbClr val="FFFF00"/>
                </a:solidFill>
              </a:rPr>
              <a:t>суспільства</a:t>
            </a:r>
            <a:r>
              <a:rPr lang="ru-RU" sz="2600" b="1" dirty="0">
                <a:solidFill>
                  <a:srgbClr val="FFFF00"/>
                </a:solidFill>
              </a:rPr>
              <a:t>, </a:t>
            </a:r>
            <a:r>
              <a:rPr lang="ru-RU" sz="2600" b="1" dirty="0" err="1">
                <a:solidFill>
                  <a:srgbClr val="FFFF00"/>
                </a:solidFill>
              </a:rPr>
              <a:t>заснований</a:t>
            </a:r>
            <a:r>
              <a:rPr lang="ru-RU" sz="2600" b="1" dirty="0">
                <a:solidFill>
                  <a:srgbClr val="FFFF00"/>
                </a:solidFill>
              </a:rPr>
              <a:t> на </a:t>
            </a:r>
            <a:r>
              <a:rPr lang="ru-RU" sz="2600" b="1" dirty="0" err="1">
                <a:solidFill>
                  <a:srgbClr val="FFFF00"/>
                </a:solidFill>
              </a:rPr>
              <a:t>певному</a:t>
            </a:r>
            <a:r>
              <a:rPr lang="ru-RU" sz="2600" b="1" dirty="0">
                <a:solidFill>
                  <a:srgbClr val="FFFF00"/>
                </a:solidFill>
              </a:rPr>
              <a:t> </a:t>
            </a:r>
            <a:r>
              <a:rPr lang="ru-RU" sz="2600" b="1" dirty="0" err="1">
                <a:solidFill>
                  <a:srgbClr val="FFFF00"/>
                </a:solidFill>
              </a:rPr>
              <a:t>способі</a:t>
            </a:r>
            <a:r>
              <a:rPr lang="ru-RU" sz="2600" b="1" dirty="0">
                <a:solidFill>
                  <a:srgbClr val="FFFF00"/>
                </a:solidFill>
              </a:rPr>
              <a:t> </a:t>
            </a:r>
            <a:r>
              <a:rPr lang="ru-RU" sz="2600" b="1" dirty="0" err="1" smtClean="0">
                <a:solidFill>
                  <a:srgbClr val="FFFF00"/>
                </a:solidFill>
              </a:rPr>
              <a:t>виробництва</a:t>
            </a:r>
            <a:r>
              <a:rPr lang="ru-RU" sz="2600" b="1" dirty="0" smtClean="0">
                <a:solidFill>
                  <a:srgbClr val="FFFF00"/>
                </a:solidFill>
              </a:rPr>
              <a:t>:</a:t>
            </a:r>
          </a:p>
          <a:p>
            <a:pPr marL="0" indent="0" algn="ctr">
              <a:buNone/>
            </a:pPr>
            <a:endParaRPr lang="ru-RU" sz="2600" b="1" dirty="0">
              <a:solidFill>
                <a:schemeClr val="bg1"/>
              </a:solidFill>
            </a:endParaRPr>
          </a:p>
          <a:p>
            <a:r>
              <a:rPr lang="uk-UA" sz="2400" b="1" dirty="0" smtClean="0">
                <a:solidFill>
                  <a:schemeClr val="bg1"/>
                </a:solidFill>
              </a:rPr>
              <a:t>Рабовласницька держава</a:t>
            </a:r>
          </a:p>
          <a:p>
            <a:r>
              <a:rPr lang="uk-UA" sz="2400" b="1" dirty="0">
                <a:solidFill>
                  <a:schemeClr val="bg1"/>
                </a:solidFill>
              </a:rPr>
              <a:t>Феодальна держава</a:t>
            </a:r>
          </a:p>
          <a:p>
            <a:r>
              <a:rPr lang="uk-UA" sz="2400" b="1" dirty="0">
                <a:solidFill>
                  <a:schemeClr val="bg1"/>
                </a:solidFill>
              </a:rPr>
              <a:t>Капіталістична держава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</a:rPr>
              <a:t>Соціалістична держава</a:t>
            </a:r>
          </a:p>
          <a:p>
            <a:r>
              <a:rPr lang="uk-UA" sz="2400" b="1" dirty="0">
                <a:solidFill>
                  <a:schemeClr val="bg1"/>
                </a:solidFill>
              </a:rPr>
              <a:t>Сучасна держава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066971" y="1314450"/>
            <a:ext cx="5892800" cy="5420179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 ЦИВІЛІЗАЦІЙНИМ ПІДХОДОМ</a:t>
            </a:r>
          </a:p>
          <a:p>
            <a:pPr marL="0" indent="0" algn="ctr">
              <a:buNone/>
            </a:pPr>
            <a:r>
              <a:rPr lang="ru-RU" sz="2600" b="1" dirty="0" err="1">
                <a:solidFill>
                  <a:srgbClr val="FFFF00"/>
                </a:solidFill>
              </a:rPr>
              <a:t>Цивілізація</a:t>
            </a:r>
            <a:r>
              <a:rPr lang="ru-RU" sz="2600" b="1" dirty="0">
                <a:solidFill>
                  <a:srgbClr val="FFFF00"/>
                </a:solidFill>
              </a:rPr>
              <a:t> – </a:t>
            </a:r>
            <a:r>
              <a:rPr lang="ru-RU" sz="2600" b="1" dirty="0" err="1">
                <a:solidFill>
                  <a:srgbClr val="FFFF00"/>
                </a:solidFill>
              </a:rPr>
              <a:t>рівень</a:t>
            </a:r>
            <a:r>
              <a:rPr lang="ru-RU" sz="2600" b="1" dirty="0">
                <a:solidFill>
                  <a:srgbClr val="FFFF00"/>
                </a:solidFill>
              </a:rPr>
              <a:t> </a:t>
            </a:r>
            <a:r>
              <a:rPr lang="ru-RU" sz="2600" b="1" dirty="0" err="1">
                <a:solidFill>
                  <a:srgbClr val="FFFF00"/>
                </a:solidFill>
              </a:rPr>
              <a:t>розвитку</a:t>
            </a:r>
            <a:r>
              <a:rPr lang="ru-RU" sz="2600" b="1" dirty="0">
                <a:solidFill>
                  <a:srgbClr val="FFFF00"/>
                </a:solidFill>
              </a:rPr>
              <a:t> </a:t>
            </a:r>
            <a:r>
              <a:rPr lang="ru-RU" sz="2600" b="1" dirty="0" err="1">
                <a:solidFill>
                  <a:srgbClr val="FFFF00"/>
                </a:solidFill>
              </a:rPr>
              <a:t>духовної</a:t>
            </a:r>
            <a:r>
              <a:rPr lang="ru-RU" sz="2600" b="1" dirty="0">
                <a:solidFill>
                  <a:srgbClr val="FFFF00"/>
                </a:solidFill>
              </a:rPr>
              <a:t> та </a:t>
            </a:r>
            <a:r>
              <a:rPr lang="ru-RU" sz="2600" b="1" dirty="0" err="1" smtClean="0">
                <a:solidFill>
                  <a:srgbClr val="FFFF00"/>
                </a:solidFill>
              </a:rPr>
              <a:t>матеріальної</a:t>
            </a:r>
            <a:r>
              <a:rPr lang="ru-RU" sz="2600" b="1" dirty="0" smtClean="0">
                <a:solidFill>
                  <a:srgbClr val="FFFF00"/>
                </a:solidFill>
              </a:rPr>
              <a:t> </a:t>
            </a:r>
            <a:r>
              <a:rPr lang="ru-RU" sz="2600" b="1" dirty="0" err="1" smtClean="0">
                <a:solidFill>
                  <a:srgbClr val="FFFF00"/>
                </a:solidFill>
              </a:rPr>
              <a:t>культури</a:t>
            </a:r>
            <a:endParaRPr lang="ru-RU" sz="2600" b="1" dirty="0" smtClean="0">
              <a:solidFill>
                <a:srgbClr val="FFFF00"/>
              </a:solidFill>
            </a:endParaRPr>
          </a:p>
          <a:p>
            <a:pPr algn="ctr">
              <a:spcAft>
                <a:spcPts val="800"/>
              </a:spcAft>
            </a:pPr>
            <a:r>
              <a:rPr lang="uk-UA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ПЕРВИННІ</a:t>
            </a:r>
          </a:p>
          <a:p>
            <a:pPr algn="ctr">
              <a:spcAft>
                <a:spcPts val="800"/>
              </a:spcAft>
            </a:pPr>
            <a:r>
              <a:rPr lang="uk-UA" sz="2400" b="1" dirty="0" smtClean="0">
                <a:solidFill>
                  <a:srgbClr val="2428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Давньосхідні </a:t>
            </a:r>
            <a:r>
              <a:rPr lang="uk-UA" sz="2400" b="1" dirty="0">
                <a:solidFill>
                  <a:srgbClr val="2428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 (Єгипет, Персія, Шумер Вавилон), еллінські держави (Спарта, Афіни), Римська держава, середньовічні держави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ВТОРИННІ</a:t>
            </a:r>
          </a:p>
          <a:p>
            <a:pPr marL="0" indent="0" algn="ctr">
              <a:lnSpc>
                <a:spcPct val="107000"/>
              </a:lnSpc>
              <a:buNone/>
            </a:pPr>
            <a:r>
              <a:rPr lang="uk-UA" sz="2400" b="1" dirty="0">
                <a:solidFill>
                  <a:srgbClr val="2428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Держави Нового і Новітнього часу, сучасні держави</a:t>
            </a:r>
            <a:endParaRPr lang="uk-UA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3966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266887"/>
              </p:ext>
            </p:extLst>
          </p:nvPr>
        </p:nvGraphicFramePr>
        <p:xfrm>
          <a:off x="168442" y="0"/>
          <a:ext cx="12023558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1779">
                  <a:extLst>
                    <a:ext uri="{9D8B030D-6E8A-4147-A177-3AD203B41FA5}">
                      <a16:colId xmlns:a16="http://schemas.microsoft.com/office/drawing/2014/main" val="1261865436"/>
                    </a:ext>
                  </a:extLst>
                </a:gridCol>
                <a:gridCol w="6011779">
                  <a:extLst>
                    <a:ext uri="{9D8B030D-6E8A-4147-A177-3AD203B41FA5}">
                      <a16:colId xmlns:a16="http://schemas.microsoft.com/office/drawing/2014/main" val="1919199895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>
                          <a:solidFill>
                            <a:srgbClr val="0070C0"/>
                          </a:solidFill>
                        </a:rPr>
                        <a:t>КОНСТИТУЦІЙНА </a:t>
                      </a:r>
                    </a:p>
                    <a:p>
                      <a:pPr algn="ctr"/>
                      <a:r>
                        <a:rPr lang="uk-UA" sz="3600" dirty="0" smtClean="0">
                          <a:solidFill>
                            <a:srgbClr val="0070C0"/>
                          </a:solidFill>
                        </a:rPr>
                        <a:t>МОНАРХІЯ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endParaRPr lang="ru-RU" sz="24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влада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монарха 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законодавчо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обмежена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і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виконує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лише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представницькі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функції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;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нормативні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акти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,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що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видаються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монархом,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набувають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юридичної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сили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після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їх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затвердження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парламентом.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endParaRPr lang="ru-RU" sz="24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уряд 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формується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парламентською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більшістю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і є </a:t>
                      </a:r>
                      <a:r>
                        <a:rPr lang="ru-RU" sz="2400" dirty="0" err="1" smtClean="0">
                          <a:solidFill>
                            <a:srgbClr val="0070C0"/>
                          </a:solidFill>
                        </a:rPr>
                        <a:t>підзвітним</a:t>
                      </a:r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 парламенту, а не монарху</a:t>
                      </a:r>
                      <a:endParaRPr lang="uk-UA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32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uk-UA" sz="3600" dirty="0" smtClean="0">
                          <a:solidFill>
                            <a:schemeClr val="bg1"/>
                          </a:solidFill>
                        </a:rPr>
                        <a:t>ДУАЛІСТИЧНА МОНАРХІЯ</a:t>
                      </a:r>
                    </a:p>
                    <a:p>
                      <a:pPr algn="ctr"/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двопалатний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парламент,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нижня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палата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якого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обирається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населенням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, а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верхня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призначається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монархом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уряд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призначається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монархом і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контролюється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ним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самостійно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або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через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прем'єр-міністра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якого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також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призначає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монарх </a:t>
                      </a:r>
                    </a:p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ПРЕДСТАВНИЦЬКА</a:t>
                      </a:r>
                      <a:r>
                        <a:rPr lang="ru-RU" sz="2800" baseline="0" dirty="0" smtClean="0">
                          <a:solidFill>
                            <a:srgbClr val="002060"/>
                          </a:solidFill>
                        </a:rPr>
                        <a:t> МОНАРХІЯ – 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форма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правління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у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якій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влада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монарха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спирається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на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станово-представницькі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органи</a:t>
                      </a:r>
                      <a:endParaRPr lang="uk-UA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52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1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25" y="452718"/>
            <a:ext cx="11968976" cy="1400530"/>
          </a:xfrm>
        </p:spPr>
        <p:txBody>
          <a:bodyPr/>
          <a:lstStyle/>
          <a:p>
            <a:pPr algn="ctr"/>
            <a:r>
              <a:rPr lang="ru-RU" sz="3600" b="1" dirty="0" err="1"/>
              <a:t>Республіка</a:t>
            </a:r>
            <a:r>
              <a:rPr lang="ru-RU" sz="3600" b="1" dirty="0"/>
              <a:t> —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err="1" smtClean="0"/>
              <a:t>це</a:t>
            </a:r>
            <a:r>
              <a:rPr lang="ru-RU" sz="2800" b="1" dirty="0" smtClean="0"/>
              <a:t> </a:t>
            </a:r>
            <a:r>
              <a:rPr lang="ru-RU" sz="2800" b="1" dirty="0"/>
              <a:t>форма </a:t>
            </a:r>
            <a:r>
              <a:rPr lang="ru-RU" sz="2800" b="1" dirty="0" err="1"/>
              <a:t>правління</a:t>
            </a:r>
            <a:r>
              <a:rPr lang="ru-RU" sz="2800" b="1" dirty="0"/>
              <a:t>, при </a:t>
            </a:r>
            <a:r>
              <a:rPr lang="ru-RU" sz="2800" b="1" dirty="0" err="1"/>
              <a:t>якій</a:t>
            </a:r>
            <a:r>
              <a:rPr lang="ru-RU" sz="2800" b="1" dirty="0"/>
              <a:t> </a:t>
            </a:r>
            <a:r>
              <a:rPr lang="ru-RU" sz="2800" b="1" dirty="0" err="1"/>
              <a:t>джерелом</a:t>
            </a:r>
            <a:r>
              <a:rPr lang="ru-RU" sz="2800" b="1" dirty="0"/>
              <a:t> </a:t>
            </a:r>
            <a:r>
              <a:rPr lang="ru-RU" sz="2800" b="1" dirty="0" err="1"/>
              <a:t>влади</a:t>
            </a:r>
            <a:r>
              <a:rPr lang="ru-RU" sz="2800" b="1" dirty="0"/>
              <a:t> є народ, </a:t>
            </a:r>
            <a:r>
              <a:rPr lang="ru-RU" sz="2800" b="1" dirty="0" err="1"/>
              <a:t>вищі</a:t>
            </a:r>
            <a:r>
              <a:rPr lang="ru-RU" sz="2800" b="1" dirty="0"/>
              <a:t> </a:t>
            </a:r>
            <a:r>
              <a:rPr lang="ru-RU" sz="2800" b="1" dirty="0" err="1"/>
              <a:t>органи</a:t>
            </a:r>
            <a:r>
              <a:rPr lang="ru-RU" sz="2800" b="1" dirty="0"/>
              <a:t> держави </a:t>
            </a:r>
            <a:r>
              <a:rPr lang="ru-RU" sz="2800" b="1" dirty="0" err="1"/>
              <a:t>обираються</a:t>
            </a:r>
            <a:r>
              <a:rPr lang="ru-RU" sz="2800" b="1" dirty="0"/>
              <a:t> </a:t>
            </a:r>
            <a:r>
              <a:rPr lang="ru-RU" sz="2800" b="1" dirty="0" err="1"/>
              <a:t>громадянами</a:t>
            </a:r>
            <a:r>
              <a:rPr lang="ru-RU" sz="2800" b="1" dirty="0"/>
              <a:t>.</a:t>
            </a:r>
            <a:endParaRPr lang="uk-UA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1168" y="1910861"/>
            <a:ext cx="2946866" cy="876943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FF00"/>
                </a:solidFill>
              </a:rPr>
              <a:t>Парламентська </a:t>
            </a:r>
            <a:r>
              <a:rPr lang="uk-UA" b="1" dirty="0" smtClean="0">
                <a:solidFill>
                  <a:srgbClr val="FFFF00"/>
                </a:solidFill>
              </a:rPr>
              <a:t>республіка </a:t>
            </a:r>
            <a:endParaRPr lang="uk-UA" b="1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20445" y="1971992"/>
            <a:ext cx="2936241" cy="81581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92D050"/>
                </a:solidFill>
              </a:rPr>
              <a:t>Президентська республіка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8581191" y="1971992"/>
            <a:ext cx="2932113" cy="81581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00B0F0"/>
                </a:solidFill>
              </a:rPr>
              <a:t>Змішана республіка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5"/>
          </p:nvPr>
        </p:nvSpPr>
        <p:spPr>
          <a:xfrm>
            <a:off x="652462" y="3055434"/>
            <a:ext cx="3384279" cy="380256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2000" b="1" dirty="0" smtClean="0"/>
              <a:t>Парламент утворює і контролює уряд, наділений виконавчою владою і законодавчою ініціативою.</a:t>
            </a:r>
          </a:p>
          <a:p>
            <a:pPr algn="ctr"/>
            <a:r>
              <a:rPr lang="uk-UA" sz="2000" b="1" dirty="0" smtClean="0"/>
              <a:t>Керівник уряду – перша особа в державі.</a:t>
            </a:r>
          </a:p>
          <a:p>
            <a:pPr algn="ctr"/>
            <a:r>
              <a:rPr lang="uk-UA" sz="2000" b="1" dirty="0" smtClean="0"/>
              <a:t>Президент – глава держави з церемоніальними функціями, обирається парламентом або народом.</a:t>
            </a:r>
          </a:p>
          <a:p>
            <a:pPr algn="ctr"/>
            <a:r>
              <a:rPr lang="uk-UA" sz="2000" b="1" i="1" dirty="0" smtClean="0"/>
              <a:t>(Німеччина</a:t>
            </a:r>
            <a:r>
              <a:rPr lang="uk-UA" sz="2000" b="1" i="1" dirty="0"/>
              <a:t>, </a:t>
            </a:r>
            <a:r>
              <a:rPr lang="uk-UA" sz="2000" b="1" i="1" dirty="0" smtClean="0"/>
              <a:t>Італія) </a:t>
            </a:r>
          </a:p>
          <a:p>
            <a:pPr algn="ctr"/>
            <a:endParaRPr lang="uk-UA" sz="2000" b="1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16"/>
          </p:nvPr>
        </p:nvSpPr>
        <p:spPr>
          <a:xfrm>
            <a:off x="4371278" y="2787804"/>
            <a:ext cx="3434576" cy="4070196"/>
          </a:xfrm>
        </p:spPr>
        <p:txBody>
          <a:bodyPr>
            <a:noAutofit/>
          </a:bodyPr>
          <a:lstStyle/>
          <a:p>
            <a:pPr algn="ctr"/>
            <a:r>
              <a:rPr lang="uk-UA" sz="1800" b="1" dirty="0" smtClean="0"/>
              <a:t>Президент – глава держави і підзвітного йому уряду.</a:t>
            </a:r>
          </a:p>
          <a:p>
            <a:pPr algn="ctr"/>
            <a:r>
              <a:rPr lang="uk-UA" sz="1800" b="1" dirty="0" smtClean="0"/>
              <a:t>Жорсткий поділ і самостійність влад: </a:t>
            </a:r>
          </a:p>
          <a:p>
            <a:pPr algn="ctr"/>
            <a:r>
              <a:rPr lang="uk-UA" sz="1800" b="1" dirty="0" smtClean="0"/>
              <a:t>Парламент може відсунути президента від влади, обмежити його владу.</a:t>
            </a:r>
          </a:p>
          <a:p>
            <a:pPr algn="ctr"/>
            <a:r>
              <a:rPr lang="uk-UA" sz="1800" b="1" dirty="0" smtClean="0"/>
              <a:t> Президент має право вето і може розпустити парламент.</a:t>
            </a:r>
          </a:p>
          <a:p>
            <a:pPr algn="ctr"/>
            <a:r>
              <a:rPr lang="uk-UA" sz="1800" b="1" i="1" dirty="0" smtClean="0"/>
              <a:t>(США, Росія</a:t>
            </a:r>
            <a:r>
              <a:rPr lang="uk-UA" sz="1800" b="1" i="1" dirty="0"/>
              <a:t>)</a:t>
            </a:r>
          </a:p>
          <a:p>
            <a:pPr algn="ctr"/>
            <a:r>
              <a:rPr lang="uk-UA" sz="1800" dirty="0" smtClean="0"/>
              <a:t> </a:t>
            </a:r>
            <a:endParaRPr lang="uk-UA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8140390" y="2983997"/>
            <a:ext cx="3813717" cy="3501482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 smtClean="0"/>
              <a:t>Сильна президентська влада та ефективний контроль </a:t>
            </a:r>
            <a:r>
              <a:rPr lang="uk-UA" sz="2000" b="1" dirty="0" err="1" smtClean="0"/>
              <a:t>парламету</a:t>
            </a:r>
            <a:r>
              <a:rPr lang="uk-UA" sz="2000" b="1" dirty="0" smtClean="0"/>
              <a:t> за діяльністю уряду.  </a:t>
            </a:r>
          </a:p>
          <a:p>
            <a:pPr algn="ctr"/>
            <a:r>
              <a:rPr lang="uk-UA" sz="2000" b="1" dirty="0" smtClean="0"/>
              <a:t>Подвійна відповідальність уряду: перед президентом і парламентом.</a:t>
            </a:r>
          </a:p>
          <a:p>
            <a:pPr algn="ctr"/>
            <a:r>
              <a:rPr lang="uk-UA" sz="2000" b="1" i="1" dirty="0"/>
              <a:t>(Україна, Франція)</a:t>
            </a:r>
          </a:p>
        </p:txBody>
      </p:sp>
    </p:spTree>
    <p:extLst>
      <p:ext uri="{BB962C8B-B14F-4D97-AF65-F5344CB8AC3E}">
        <p14:creationId xmlns:p14="http://schemas.microsoft.com/office/powerpoint/2010/main" val="312469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10235"/>
              </p:ext>
            </p:extLst>
          </p:nvPr>
        </p:nvGraphicFramePr>
        <p:xfrm>
          <a:off x="0" y="156115"/>
          <a:ext cx="12192000" cy="661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5019682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4964453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4595336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376415265"/>
                    </a:ext>
                  </a:extLst>
                </a:gridCol>
              </a:tblGrid>
              <a:tr h="1277204">
                <a:tc gridSpan="4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Форма державного устрою —</a:t>
                      </a:r>
                    </a:p>
                    <a:p>
                      <a:pPr algn="ctr"/>
                      <a:r>
                        <a:rPr lang="ru-RU" sz="2000" dirty="0" smtClean="0"/>
                        <a:t> </a:t>
                      </a:r>
                      <a:r>
                        <a:rPr lang="ru-RU" sz="2400" b="1" dirty="0" err="1" smtClean="0"/>
                        <a:t>це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елемент</a:t>
                      </a:r>
                      <a:r>
                        <a:rPr lang="ru-RU" sz="2400" b="1" dirty="0" smtClean="0"/>
                        <a:t> форми держави, </a:t>
                      </a:r>
                      <a:r>
                        <a:rPr lang="ru-RU" sz="2400" b="1" dirty="0" err="1" smtClean="0"/>
                        <a:t>який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відображає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спосіб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адміністративно-територіальної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організації</a:t>
                      </a:r>
                      <a:r>
                        <a:rPr lang="ru-RU" sz="2400" b="1" dirty="0" smtClean="0"/>
                        <a:t> держави, </a:t>
                      </a:r>
                      <a:r>
                        <a:rPr lang="ru-RU" sz="2400" b="1" dirty="0" err="1" smtClean="0"/>
                        <a:t>поділ</a:t>
                      </a:r>
                      <a:r>
                        <a:rPr lang="ru-RU" sz="2400" b="1" dirty="0" smtClean="0"/>
                        <a:t> держави на </a:t>
                      </a:r>
                      <a:r>
                        <a:rPr lang="ru-RU" sz="2400" b="1" dirty="0" err="1" smtClean="0"/>
                        <a:t>складові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частини</a:t>
                      </a:r>
                      <a:r>
                        <a:rPr lang="ru-RU" sz="2400" b="1" dirty="0" smtClean="0"/>
                        <a:t> і </a:t>
                      </a:r>
                      <a:r>
                        <a:rPr lang="ru-RU" sz="2400" b="1" dirty="0" err="1" smtClean="0"/>
                        <a:t>поділ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влади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між</a:t>
                      </a:r>
                      <a:r>
                        <a:rPr lang="ru-RU" sz="2400" b="1" dirty="0" smtClean="0"/>
                        <a:t> ними і </a:t>
                      </a:r>
                      <a:r>
                        <a:rPr lang="ru-RU" sz="2400" b="1" dirty="0" err="1" smtClean="0"/>
                        <a:t>керуючим</a:t>
                      </a:r>
                      <a:r>
                        <a:rPr lang="ru-RU" sz="2400" b="1" dirty="0" smtClean="0"/>
                        <a:t> центром.</a:t>
                      </a:r>
                      <a:endParaRPr lang="uk-UA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657844"/>
                  </a:ext>
                </a:extLst>
              </a:tr>
              <a:tr h="693608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УНІТАРНА ДЕРЖАВА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ФЕДЕРАЦІЯ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КОНФЕДЕРАЦІЯ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ІМПЕРІЯ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663985"/>
                  </a:ext>
                </a:extLst>
              </a:tr>
              <a:tr h="3982677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Складається із</a:t>
                      </a:r>
                      <a:r>
                        <a:rPr lang="uk-UA" sz="2000" b="1" baseline="0" dirty="0" smtClean="0"/>
                        <a:t> адміністративно-територіальних одиниць, що не мають знак суверенітету.</a:t>
                      </a:r>
                    </a:p>
                    <a:p>
                      <a:endParaRPr lang="uk-UA" sz="2000" b="1" baseline="0" dirty="0" smtClean="0"/>
                    </a:p>
                    <a:p>
                      <a:r>
                        <a:rPr lang="uk-UA" sz="2000" b="1" baseline="0" dirty="0" smtClean="0"/>
                        <a:t>Усі державні органи  складають єдину систему і діють на основі єдиних правових норм.</a:t>
                      </a:r>
                      <a:endParaRPr lang="uk-U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Стійкий союз держав, самостійних в межах розподіленої між ними і центром компетенції.</a:t>
                      </a:r>
                    </a:p>
                    <a:p>
                      <a:endParaRPr lang="uk-UA" sz="2000" b="1" dirty="0" smtClean="0"/>
                    </a:p>
                    <a:p>
                      <a:r>
                        <a:rPr lang="uk-UA" sz="2000" b="1" dirty="0" smtClean="0"/>
                        <a:t>Мають власні конституцію, законодавчі, виконавчі і судові органи і подвійне громадянство. </a:t>
                      </a:r>
                      <a:endParaRPr lang="uk-U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Союз держав,  </a:t>
                      </a:r>
                      <a:r>
                        <a:rPr lang="ru-RU" sz="2000" b="1" dirty="0" err="1" smtClean="0"/>
                        <a:t>утворений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2000" b="1" dirty="0" smtClean="0"/>
                        <a:t> на </a:t>
                      </a:r>
                      <a:r>
                        <a:rPr lang="ru-RU" sz="2000" b="1" dirty="0" err="1" smtClean="0"/>
                        <a:t>договірній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основі</a:t>
                      </a:r>
                      <a:r>
                        <a:rPr lang="ru-RU" sz="2000" b="1" dirty="0" smtClean="0"/>
                        <a:t>, члени </a:t>
                      </a:r>
                      <a:r>
                        <a:rPr lang="ru-RU" sz="2000" b="1" dirty="0" err="1" smtClean="0"/>
                        <a:t>якого</a:t>
                      </a:r>
                      <a:r>
                        <a:rPr lang="ru-RU" sz="2000" b="1" dirty="0" smtClean="0"/>
                        <a:t>, </a:t>
                      </a:r>
                      <a:r>
                        <a:rPr lang="ru-RU" sz="2000" b="1" dirty="0" err="1" smtClean="0"/>
                        <a:t>зберігаючи</a:t>
                      </a:r>
                      <a:r>
                        <a:rPr lang="ru-RU" sz="2000" b="1" dirty="0" smtClean="0"/>
                        <a:t> свою </a:t>
                      </a:r>
                      <a:r>
                        <a:rPr lang="ru-RU" sz="2000" b="1" dirty="0" err="1" smtClean="0"/>
                        <a:t>незалежність</a:t>
                      </a:r>
                      <a:r>
                        <a:rPr lang="ru-RU" sz="2000" b="1" dirty="0" smtClean="0"/>
                        <a:t>, </a:t>
                      </a:r>
                      <a:r>
                        <a:rPr lang="ru-RU" sz="2000" b="1" dirty="0" err="1" smtClean="0"/>
                        <a:t>створюють</a:t>
                      </a:r>
                      <a:r>
                        <a:rPr lang="ru-RU" sz="2000" b="1" dirty="0" smtClean="0"/>
                        <a:t> на </a:t>
                      </a:r>
                      <a:r>
                        <a:rPr lang="ru-RU" sz="2000" b="1" dirty="0" err="1" smtClean="0"/>
                        <a:t>договірних</a:t>
                      </a:r>
                      <a:r>
                        <a:rPr lang="ru-RU" sz="2000" b="1" dirty="0" smtClean="0"/>
                        <a:t> засадах </a:t>
                      </a:r>
                      <a:r>
                        <a:rPr lang="ru-RU" sz="2000" b="1" dirty="0" err="1" smtClean="0"/>
                        <a:t>спеціальні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спільні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органи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тільки</a:t>
                      </a:r>
                      <a:r>
                        <a:rPr lang="ru-RU" sz="2000" b="1" dirty="0" smtClean="0"/>
                        <a:t> для </a:t>
                      </a:r>
                      <a:r>
                        <a:rPr lang="ru-RU" sz="2000" b="1" dirty="0" err="1" smtClean="0"/>
                        <a:t>координації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дій</a:t>
                      </a:r>
                      <a:r>
                        <a:rPr lang="ru-RU" sz="2000" b="1" dirty="0" smtClean="0"/>
                        <a:t> при </a:t>
                      </a:r>
                      <a:r>
                        <a:rPr lang="ru-RU" sz="2000" b="1" dirty="0" err="1" smtClean="0"/>
                        <a:t>вирішенні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конкретних</a:t>
                      </a:r>
                      <a:r>
                        <a:rPr lang="ru-RU" sz="2000" b="1" dirty="0" smtClean="0"/>
                        <a:t> проблем. </a:t>
                      </a:r>
                      <a:endParaRPr lang="uk-U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000" b="1" dirty="0" smtClean="0"/>
                        <a:t>Держава, різні складові частини якої мають різний ступінь залежності від центру; </a:t>
                      </a:r>
                    </a:p>
                    <a:p>
                      <a:pPr algn="l"/>
                      <a:endParaRPr lang="uk-UA" sz="2000" b="1" dirty="0" smtClean="0"/>
                    </a:p>
                    <a:p>
                      <a:pPr algn="l"/>
                      <a:r>
                        <a:rPr lang="uk-UA" sz="2000" b="1" dirty="0" smtClean="0"/>
                        <a:t>Утворена здебільшого шляхом завоювань.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0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31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815358"/>
              </p:ext>
            </p:extLst>
          </p:nvPr>
        </p:nvGraphicFramePr>
        <p:xfrm>
          <a:off x="269822" y="-1"/>
          <a:ext cx="11707317" cy="7015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657">
                  <a:extLst>
                    <a:ext uri="{9D8B030D-6E8A-4147-A177-3AD203B41FA5}">
                      <a16:colId xmlns:a16="http://schemas.microsoft.com/office/drawing/2014/main" val="2409678730"/>
                    </a:ext>
                  </a:extLst>
                </a:gridCol>
                <a:gridCol w="5853660">
                  <a:extLst>
                    <a:ext uri="{9D8B030D-6E8A-4147-A177-3AD203B41FA5}">
                      <a16:colId xmlns:a16="http://schemas.microsoft.com/office/drawing/2014/main" val="2443224467"/>
                    </a:ext>
                  </a:extLst>
                </a:gridCol>
              </a:tblGrid>
              <a:tr h="808576">
                <a:tc gridSpan="2"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Державний (політичний) режим </a:t>
                      </a:r>
                      <a:endParaRPr lang="uk-UA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741922"/>
                  </a:ext>
                </a:extLst>
              </a:tr>
              <a:tr h="667480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ДЕМОКРАТИЧНИЙ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АНТИДЕМОКРАТИЧНИЙ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807821"/>
                  </a:ext>
                </a:extLst>
              </a:tr>
              <a:tr h="885583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Рівність і свобода всіх людей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Відсутність реального здійснення прав і свобод особистості.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404181"/>
                  </a:ext>
                </a:extLst>
              </a:tr>
              <a:tr h="842267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Пряма або представницька демократія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Верховенство держави над правом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309447"/>
                  </a:ext>
                </a:extLst>
              </a:tr>
              <a:tr h="15909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Конституційне закріплення і гарантування прав і свобод громадян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Існування однієї — «офіційної» — ідеології</a:t>
                      </a:r>
                    </a:p>
                    <a:p>
                      <a:r>
                        <a:rPr lang="uk-UA" sz="2400" b="1" dirty="0" smtClean="0"/>
                        <a:t>Панування однієї політичної партії (або руху)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40248"/>
                  </a:ext>
                </a:extLst>
              </a:tr>
              <a:tr h="66748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Існування різних форм власності.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Існування однієї форми власності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309144"/>
                  </a:ext>
                </a:extLst>
              </a:tr>
              <a:tr h="667480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Політичний плюралізм.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Упор на каральні заходи і примус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315526"/>
                  </a:ext>
                </a:extLst>
              </a:tr>
              <a:tr h="8855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Верховенство права в суспільстві і незалежне правосуддя.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Агресивність у зовнішній політиці.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539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21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357410"/>
              </p:ext>
            </p:extLst>
          </p:nvPr>
        </p:nvGraphicFramePr>
        <p:xfrm>
          <a:off x="0" y="239841"/>
          <a:ext cx="12486807" cy="6974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807">
                  <a:extLst>
                    <a:ext uri="{9D8B030D-6E8A-4147-A177-3AD203B41FA5}">
                      <a16:colId xmlns:a16="http://schemas.microsoft.com/office/drawing/2014/main" val="3029312142"/>
                    </a:ext>
                  </a:extLst>
                </a:gridCol>
              </a:tblGrid>
              <a:tr h="890181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Громадянське суспільство — </a:t>
                      </a:r>
                      <a:endParaRPr lang="uk-UA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624243"/>
                  </a:ext>
                </a:extLst>
              </a:tr>
              <a:tr h="1655992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це спільність вільних, незалежних, рівноправних людей, кожному з яких держава забезпечує юридичні можливості бути власником, користуватися економічною свободою та надійним соціальним захистом, іншими правами та свободами, брати активну участь у політичному житті та в інших сферах життєдіяльності людини і громадянина.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202020"/>
                  </a:ext>
                </a:extLst>
              </a:tr>
              <a:tr h="53238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приватна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власність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вільна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праця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підприємництво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;</a:t>
                      </a:r>
                      <a:endParaRPr lang="uk-U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330423"/>
                  </a:ext>
                </a:extLst>
              </a:tr>
              <a:tr h="107247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існування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вільних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політичних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партій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громадських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організацій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трудових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колективів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та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інших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об'єднань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громадян на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добровільній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основі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;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207477"/>
                  </a:ext>
                </a:extLst>
              </a:tr>
              <a:tr h="8143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багатоманітність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виховання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освіти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, науки,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культури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;</a:t>
                      </a:r>
                      <a:endParaRPr lang="uk-U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25978"/>
                  </a:ext>
                </a:extLst>
              </a:tr>
              <a:tr h="8143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наявність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незалежної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системи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засобів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масової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</a:rPr>
                        <a:t>інформації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</a:rPr>
                        <a:t>;</a:t>
                      </a:r>
                      <a:endParaRPr lang="uk-U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319918"/>
                  </a:ext>
                </a:extLst>
              </a:tr>
              <a:tr h="81439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вільний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розвиток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сім'ї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як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первинної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основи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</a:rPr>
                        <a:t>співжиття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людей.</a:t>
                      </a:r>
                      <a:endParaRPr lang="uk-U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947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6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73027"/>
              </p:ext>
            </p:extLst>
          </p:nvPr>
        </p:nvGraphicFramePr>
        <p:xfrm>
          <a:off x="1" y="2"/>
          <a:ext cx="12192000" cy="6678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2790320222"/>
                    </a:ext>
                  </a:extLst>
                </a:gridCol>
              </a:tblGrid>
              <a:tr h="884971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Правова держава – </a:t>
                      </a:r>
                    </a:p>
                    <a:p>
                      <a:pPr algn="ctr"/>
                      <a:r>
                        <a:rPr lang="uk-UA" dirty="0" smtClean="0"/>
                        <a:t>це держава, у якій організація й діяльність державної влади заснована на праві і йому відповідає.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748413"/>
                  </a:ext>
                </a:extLst>
              </a:tr>
              <a:tr h="510560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ОЗНАКИ ПРАВОВОЇ ДЕРЖАВИ: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741925"/>
                  </a:ext>
                </a:extLst>
              </a:tr>
              <a:tr h="48139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1.	</a:t>
                      </a:r>
                      <a:r>
                        <a:rPr lang="ru-RU" sz="2000" b="1" dirty="0" err="1" smtClean="0"/>
                        <a:t>Здійснення</a:t>
                      </a:r>
                      <a:r>
                        <a:rPr lang="ru-RU" sz="2000" b="1" dirty="0" smtClean="0"/>
                        <a:t> принципу </a:t>
                      </a:r>
                      <a:r>
                        <a:rPr lang="ru-RU" sz="2000" b="1" dirty="0" err="1" smtClean="0"/>
                        <a:t>поділу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влади</a:t>
                      </a:r>
                      <a:r>
                        <a:rPr lang="ru-RU" sz="2000" b="1" dirty="0" smtClean="0"/>
                        <a:t> на </a:t>
                      </a:r>
                      <a:r>
                        <a:rPr lang="ru-RU" sz="2000" b="1" dirty="0" err="1" smtClean="0"/>
                        <a:t>законодавчу</a:t>
                      </a:r>
                      <a:r>
                        <a:rPr lang="ru-RU" sz="2000" b="1" dirty="0" smtClean="0"/>
                        <a:t>, </a:t>
                      </a:r>
                      <a:r>
                        <a:rPr lang="ru-RU" sz="2000" b="1" dirty="0" err="1" smtClean="0"/>
                        <a:t>виконавчу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586357"/>
                  </a:ext>
                </a:extLst>
              </a:tr>
              <a:tr h="49214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	</a:t>
                      </a:r>
                      <a:r>
                        <a:rPr lang="ru-RU" sz="2000" b="1" dirty="0" err="1" smtClean="0"/>
                        <a:t>Наявність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Конституційного</a:t>
                      </a:r>
                      <a:r>
                        <a:rPr lang="ru-RU" sz="2000" b="1" dirty="0" smtClean="0"/>
                        <a:t> Суду - гаранта </a:t>
                      </a:r>
                      <a:r>
                        <a:rPr lang="ru-RU" sz="2000" b="1" dirty="0" err="1" smtClean="0"/>
                        <a:t>стабільності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конституційного</a:t>
                      </a:r>
                      <a:r>
                        <a:rPr lang="ru-RU" sz="2000" b="1" dirty="0" smtClean="0"/>
                        <a:t> ладу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601701"/>
                  </a:ext>
                </a:extLst>
              </a:tr>
              <a:tr h="78285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	Верховенство закону й права: </a:t>
                      </a:r>
                      <a:r>
                        <a:rPr lang="ru-RU" sz="2000" b="1" dirty="0" err="1" smtClean="0"/>
                        <a:t>жоден</a:t>
                      </a:r>
                      <a:r>
                        <a:rPr lang="ru-RU" sz="2000" b="1" dirty="0" smtClean="0"/>
                        <a:t> орган, </a:t>
                      </a:r>
                      <a:r>
                        <a:rPr lang="ru-RU" sz="2000" b="1" dirty="0" err="1" smtClean="0"/>
                        <a:t>крім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вищого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представницького</a:t>
                      </a:r>
                      <a:r>
                        <a:rPr lang="ru-RU" sz="2000" b="1" dirty="0" smtClean="0"/>
                        <a:t> (</a:t>
                      </a:r>
                      <a:r>
                        <a:rPr lang="ru-RU" sz="2000" b="1" dirty="0" err="1" smtClean="0"/>
                        <a:t>законодавчого</a:t>
                      </a:r>
                      <a:r>
                        <a:rPr lang="ru-RU" sz="2000" b="1" dirty="0" smtClean="0"/>
                        <a:t>), не </a:t>
                      </a:r>
                      <a:r>
                        <a:rPr lang="ru-RU" sz="2000" b="1" dirty="0" err="1" smtClean="0"/>
                        <a:t>вправі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скасовувати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або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змінювати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прийнятий</a:t>
                      </a:r>
                      <a:r>
                        <a:rPr lang="ru-RU" sz="2000" b="1" dirty="0" smtClean="0"/>
                        <a:t> закон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596235"/>
                  </a:ext>
                </a:extLst>
              </a:tr>
              <a:tr h="51995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4.	</a:t>
                      </a:r>
                      <a:r>
                        <a:rPr lang="ru-RU" sz="2000" b="1" dirty="0" err="1" smtClean="0"/>
                        <a:t>Зв'язаність</a:t>
                      </a:r>
                      <a:r>
                        <a:rPr lang="ru-RU" sz="2000" b="1" dirty="0" smtClean="0"/>
                        <a:t> законом </a:t>
                      </a:r>
                      <a:r>
                        <a:rPr lang="ru-RU" sz="2000" b="1" dirty="0" err="1" smtClean="0"/>
                        <a:t>рівною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мірою</a:t>
                      </a:r>
                      <a:r>
                        <a:rPr lang="ru-RU" sz="2000" b="1" dirty="0" smtClean="0"/>
                        <a:t>  </a:t>
                      </a:r>
                      <a:r>
                        <a:rPr lang="ru-RU" sz="2000" b="1" dirty="0" err="1" smtClean="0"/>
                        <a:t>держави</a:t>
                      </a:r>
                      <a:r>
                        <a:rPr lang="ru-RU" sz="2000" b="1" dirty="0" smtClean="0"/>
                        <a:t>, </a:t>
                      </a:r>
                      <a:r>
                        <a:rPr lang="ru-RU" sz="2000" b="1" dirty="0" err="1" smtClean="0"/>
                        <a:t>посадових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осіб</a:t>
                      </a:r>
                      <a:r>
                        <a:rPr lang="ru-RU" sz="2000" b="1" dirty="0" smtClean="0"/>
                        <a:t>, громадян і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їхніх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об'єднань</a:t>
                      </a:r>
                      <a:r>
                        <a:rPr lang="ru-RU" sz="2000" b="1" dirty="0" smtClean="0"/>
                        <a:t>. 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555128"/>
                  </a:ext>
                </a:extLst>
              </a:tr>
              <a:tr h="1042987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5.	Взаємна відповідальність держави й особистості:</a:t>
                      </a:r>
                    </a:p>
                    <a:p>
                      <a:r>
                        <a:rPr lang="uk-UA" sz="2000" b="1" dirty="0" smtClean="0"/>
                        <a:t>особистість відповідальна перед державою, але й держава не вільно від відповідальності перед особистістю за невиконання взятих на себе зобов'язань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97552"/>
                  </a:ext>
                </a:extLst>
              </a:tr>
              <a:tr h="78285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6.	</a:t>
                      </a:r>
                      <a:r>
                        <a:rPr lang="ru-RU" sz="2000" b="1" dirty="0" smtClean="0"/>
                        <a:t>Реальність </a:t>
                      </a:r>
                      <a:r>
                        <a:rPr lang="ru-RU" sz="2000" b="1" dirty="0" err="1" smtClean="0"/>
                        <a:t>закріплених</a:t>
                      </a:r>
                      <a:r>
                        <a:rPr lang="ru-RU" sz="2000" b="1" dirty="0" smtClean="0"/>
                        <a:t> у </a:t>
                      </a:r>
                      <a:r>
                        <a:rPr lang="ru-RU" sz="2000" b="1" dirty="0" err="1" smtClean="0"/>
                        <a:t>законодавстві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основних</a:t>
                      </a:r>
                      <a:r>
                        <a:rPr lang="ru-RU" sz="2000" b="1" dirty="0" smtClean="0"/>
                        <a:t> прав </a:t>
                      </a:r>
                      <a:r>
                        <a:rPr lang="ru-RU" sz="2000" b="1" dirty="0" err="1" smtClean="0"/>
                        <a:t>людини</a:t>
                      </a:r>
                      <a:r>
                        <a:rPr lang="ru-RU" sz="2000" b="1" dirty="0" smtClean="0"/>
                        <a:t>, прав і свобод особи, </a:t>
                      </a:r>
                    </a:p>
                    <a:p>
                      <a:r>
                        <a:rPr lang="ru-RU" sz="2000" b="1" dirty="0" err="1" smtClean="0"/>
                        <a:t>наявність</a:t>
                      </a:r>
                      <a:r>
                        <a:rPr lang="ru-RU" sz="2000" b="1" dirty="0" smtClean="0"/>
                        <a:t>  правового </a:t>
                      </a:r>
                      <a:r>
                        <a:rPr lang="ru-RU" sz="2000" b="1" dirty="0" err="1" smtClean="0"/>
                        <a:t>механізму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їхньої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реалізації</a:t>
                      </a:r>
                      <a:r>
                        <a:rPr lang="ru-RU" sz="2000" b="1" dirty="0" smtClean="0"/>
                        <a:t>, </a:t>
                      </a:r>
                      <a:r>
                        <a:rPr lang="ru-RU" sz="2000" b="1" dirty="0" err="1" smtClean="0"/>
                        <a:t>можливість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їхнього</a:t>
                      </a:r>
                      <a:r>
                        <a:rPr lang="ru-RU" sz="2000" b="1" dirty="0" smtClean="0"/>
                        <a:t> у судовому порядку.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876352"/>
                  </a:ext>
                </a:extLst>
              </a:tr>
              <a:tr h="44586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7.	Реальність, </a:t>
                      </a:r>
                      <a:r>
                        <a:rPr lang="ru-RU" sz="2000" b="1" dirty="0" err="1" smtClean="0"/>
                        <a:t>дієвість</a:t>
                      </a:r>
                      <a:r>
                        <a:rPr lang="ru-RU" sz="2000" b="1" dirty="0" smtClean="0"/>
                        <a:t> контролю й </a:t>
                      </a:r>
                      <a:r>
                        <a:rPr lang="ru-RU" sz="2000" b="1" dirty="0" err="1" smtClean="0"/>
                        <a:t>нагляду</a:t>
                      </a:r>
                      <a:r>
                        <a:rPr lang="ru-RU" sz="2000" b="1" dirty="0" smtClean="0"/>
                        <a:t> за </a:t>
                      </a:r>
                      <a:r>
                        <a:rPr lang="ru-RU" sz="2000" b="1" dirty="0" err="1" smtClean="0"/>
                        <a:t>здійсненням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законів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536912"/>
                  </a:ext>
                </a:extLst>
              </a:tr>
              <a:tr h="73477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8.	</a:t>
                      </a:r>
                      <a:r>
                        <a:rPr lang="ru-RU" sz="2000" b="1" dirty="0" err="1" smtClean="0"/>
                        <a:t>Правова</a:t>
                      </a:r>
                      <a:r>
                        <a:rPr lang="ru-RU" sz="2000" b="1" dirty="0" smtClean="0"/>
                        <a:t> культура громадян - </a:t>
                      </a:r>
                      <a:r>
                        <a:rPr lang="ru-RU" sz="2000" b="1" dirty="0" err="1" smtClean="0"/>
                        <a:t>знання</a:t>
                      </a:r>
                      <a:r>
                        <a:rPr lang="ru-RU" sz="2000" b="1" dirty="0" smtClean="0"/>
                        <a:t> ними </a:t>
                      </a:r>
                      <a:r>
                        <a:rPr lang="ru-RU" sz="2000" b="1" dirty="0" err="1" smtClean="0"/>
                        <a:t>своїх</a:t>
                      </a:r>
                      <a:r>
                        <a:rPr lang="ru-RU" sz="2000" b="1" dirty="0" smtClean="0"/>
                        <a:t> </a:t>
                      </a:r>
                      <a:r>
                        <a:rPr lang="ru-RU" sz="2000" b="1" dirty="0" err="1" smtClean="0"/>
                        <a:t>обов'язків</a:t>
                      </a:r>
                      <a:r>
                        <a:rPr lang="ru-RU" sz="2000" b="1" dirty="0" smtClean="0"/>
                        <a:t> і прав, </a:t>
                      </a:r>
                      <a:r>
                        <a:rPr lang="ru-RU" sz="2000" b="1" dirty="0" err="1" smtClean="0"/>
                        <a:t>уміння</a:t>
                      </a:r>
                      <a:r>
                        <a:rPr lang="ru-RU" sz="2000" b="1" dirty="0" smtClean="0"/>
                        <a:t> ними </a:t>
                      </a:r>
                      <a:r>
                        <a:rPr lang="ru-RU" sz="2000" b="1" dirty="0" err="1" smtClean="0"/>
                        <a:t>користуватися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625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5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0040" y="452718"/>
            <a:ext cx="11452859" cy="1056042"/>
          </a:xfrm>
        </p:spPr>
        <p:txBody>
          <a:bodyPr/>
          <a:lstStyle/>
          <a:p>
            <a:pPr algn="ctr"/>
            <a:r>
              <a:rPr lang="uk-UA" b="1" dirty="0" smtClean="0"/>
              <a:t>ДВА АСПЕКТИ ПОНЯТТЯ «ДЕРЖАВА»</a:t>
            </a:r>
            <a:endParaRPr lang="uk-UA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0040" y="1188720"/>
            <a:ext cx="5440680" cy="548640"/>
          </a:xfrm>
          <a:solidFill>
            <a:schemeClr val="tx1"/>
          </a:solidFill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У ШИРОКОМУ РОЗУМІННІ СЛОВА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20040" y="1943100"/>
            <a:ext cx="5920740" cy="468630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uk-UA" sz="2800" b="1" dirty="0" smtClean="0">
                <a:solidFill>
                  <a:schemeClr val="tx1">
                    <a:lumMod val="95000"/>
                  </a:schemeClr>
                </a:solidFill>
              </a:rPr>
              <a:t>Це правова</a:t>
            </a:r>
            <a:r>
              <a:rPr lang="uk-UA" sz="2800" b="1" dirty="0">
                <a:solidFill>
                  <a:schemeClr val="tx1">
                    <a:lumMod val="95000"/>
                  </a:schemeClr>
                </a:solidFill>
              </a:rPr>
              <a:t>, суверенна територіальна організація громадянського </a:t>
            </a:r>
            <a:r>
              <a:rPr lang="uk-UA" sz="2800" b="1" dirty="0" smtClean="0">
                <a:solidFill>
                  <a:schemeClr val="tx1">
                    <a:lumMod val="95000"/>
                  </a:schemeClr>
                </a:solidFill>
              </a:rPr>
              <a:t>суспільства.  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Має </a:t>
            </a:r>
            <a:r>
              <a:rPr lang="uk-UA" sz="2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у своєму </a:t>
            </a:r>
            <a:r>
              <a:rPr lang="uk-UA" sz="28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розпорядженні:</a:t>
            </a:r>
            <a:r>
              <a:rPr lang="uk-UA" sz="2800" b="1" dirty="0" smtClean="0"/>
              <a:t> </a:t>
            </a:r>
          </a:p>
          <a:p>
            <a:pPr marL="0" indent="0" algn="r">
              <a:buNone/>
            </a:pPr>
            <a:r>
              <a:rPr lang="uk-UA" sz="2800" b="1" dirty="0" smtClean="0">
                <a:solidFill>
                  <a:schemeClr val="tx1">
                    <a:lumMod val="65000"/>
                  </a:schemeClr>
                </a:solidFill>
              </a:rPr>
              <a:t>публічно-політичну </a:t>
            </a:r>
            <a:r>
              <a:rPr lang="uk-UA" sz="2800" b="1" dirty="0">
                <a:solidFill>
                  <a:schemeClr val="tx1">
                    <a:lumMod val="65000"/>
                  </a:schemeClr>
                </a:solidFill>
              </a:rPr>
              <a:t>владу</a:t>
            </a:r>
            <a:r>
              <a:rPr lang="uk-UA" sz="2800" b="1" dirty="0">
                <a:solidFill>
                  <a:srgbClr val="FF0000"/>
                </a:solidFill>
              </a:rPr>
              <a:t>, </a:t>
            </a:r>
            <a:r>
              <a:rPr lang="uk-UA" sz="2800" b="1" dirty="0" smtClean="0">
                <a:solidFill>
                  <a:srgbClr val="FFFF00"/>
                </a:solidFill>
              </a:rPr>
              <a:t>апарат </a:t>
            </a:r>
            <a:r>
              <a:rPr lang="uk-UA" sz="2800" b="1" dirty="0">
                <a:solidFill>
                  <a:srgbClr val="FFFF00"/>
                </a:solidFill>
              </a:rPr>
              <a:t>управління і </a:t>
            </a:r>
            <a:r>
              <a:rPr lang="uk-UA" sz="2800" b="1" dirty="0" smtClean="0">
                <a:solidFill>
                  <a:srgbClr val="FFFF00"/>
                </a:solidFill>
              </a:rPr>
              <a:t>примусу, </a:t>
            </a:r>
            <a:r>
              <a:rPr lang="uk-UA" sz="2800" b="1" dirty="0">
                <a:solidFill>
                  <a:srgbClr val="92D050"/>
                </a:solidFill>
              </a:rPr>
              <a:t>забезпечує безпеку </a:t>
            </a:r>
            <a:r>
              <a:rPr lang="uk-UA" sz="2800" b="1" dirty="0" smtClean="0">
                <a:solidFill>
                  <a:srgbClr val="92D050"/>
                </a:solidFill>
              </a:rPr>
              <a:t>суспільства </a:t>
            </a:r>
            <a:r>
              <a:rPr lang="uk-UA" sz="2800" b="1" dirty="0">
                <a:solidFill>
                  <a:srgbClr val="92D050"/>
                </a:solidFill>
              </a:rPr>
              <a:t>як єдиного цілого.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057899" y="1188720"/>
            <a:ext cx="5714999" cy="548640"/>
          </a:xfrm>
          <a:solidFill>
            <a:schemeClr val="tx1"/>
          </a:solidFill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 У ВУЗЬКОМУ РОЗУМІННІ СЛОВА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766559" y="2514600"/>
            <a:ext cx="5006339" cy="37417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3200" b="1" dirty="0"/>
              <a:t>це механізм здійснення публічно-політичної влади в суспільстві, </a:t>
            </a:r>
            <a:endParaRPr lang="en-US" sz="32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sz="3200" b="1" dirty="0" smtClean="0"/>
              <a:t>механізм управління </a:t>
            </a:r>
            <a:r>
              <a:rPr lang="uk-UA" sz="3200" b="1" dirty="0"/>
              <a:t>суспільством.</a:t>
            </a:r>
          </a:p>
        </p:txBody>
      </p:sp>
    </p:spTree>
    <p:extLst>
      <p:ext uri="{BB962C8B-B14F-4D97-AF65-F5344CB8AC3E}">
        <p14:creationId xmlns:p14="http://schemas.microsoft.com/office/powerpoint/2010/main" val="1681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909" y="422031"/>
            <a:ext cx="114886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/>
              <a:t>Держава — це універсальна </a:t>
            </a:r>
            <a:r>
              <a:rPr lang="uk-UA" sz="3600" b="1" dirty="0" smtClean="0"/>
              <a:t>політична</a:t>
            </a:r>
          </a:p>
          <a:p>
            <a:pPr algn="ctr"/>
            <a:r>
              <a:rPr lang="uk-UA" sz="3600" b="1" dirty="0" smtClean="0"/>
              <a:t> </a:t>
            </a:r>
            <a:r>
              <a:rPr lang="uk-UA" sz="3600" b="1" dirty="0"/>
              <a:t>форма організації </a:t>
            </a:r>
            <a:r>
              <a:rPr lang="uk-UA" sz="3600" b="1" dirty="0" smtClean="0"/>
              <a:t>суспільства.</a:t>
            </a:r>
            <a:endParaRPr lang="uk-UA" sz="3600" b="1" dirty="0"/>
          </a:p>
          <a:p>
            <a:pPr algn="ctr"/>
            <a:r>
              <a:rPr lang="uk-UA" sz="3600" b="1" i="1" dirty="0" smtClean="0"/>
              <a:t>Характеризується</a:t>
            </a:r>
            <a:r>
              <a:rPr lang="uk-UA" sz="3600" b="1" i="1" dirty="0"/>
              <a:t>: </a:t>
            </a:r>
            <a:endParaRPr lang="uk-UA" sz="3600" b="1" i="1" dirty="0" smtClean="0"/>
          </a:p>
          <a:p>
            <a:pPr marL="742950" indent="-742950">
              <a:buFont typeface="+mj-lt"/>
              <a:buAutoNum type="arabicPeriod"/>
            </a:pPr>
            <a:r>
              <a:rPr lang="uk-UA" sz="3600" dirty="0" smtClean="0"/>
              <a:t>суверенною </a:t>
            </a:r>
            <a:r>
              <a:rPr lang="uk-UA" sz="3600" dirty="0"/>
              <a:t>владою; </a:t>
            </a:r>
            <a:endParaRPr lang="uk-UA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uk-UA" sz="3600" dirty="0" smtClean="0"/>
              <a:t>політичним </a:t>
            </a:r>
            <a:r>
              <a:rPr lang="uk-UA" sz="3600" dirty="0"/>
              <a:t>і публічним </a:t>
            </a:r>
            <a:r>
              <a:rPr lang="uk-UA" sz="3600" dirty="0" smtClean="0"/>
              <a:t>характером; </a:t>
            </a:r>
          </a:p>
          <a:p>
            <a:pPr marL="742950" indent="-742950">
              <a:buFont typeface="+mj-lt"/>
              <a:buAutoNum type="arabicPeriod"/>
            </a:pPr>
            <a:r>
              <a:rPr lang="uk-UA" sz="3600" dirty="0" smtClean="0"/>
              <a:t>реалізацією </a:t>
            </a:r>
            <a:r>
              <a:rPr lang="uk-UA" sz="3600" dirty="0"/>
              <a:t>своїх повноважень на певній території за допомогою діяльності спеціально створених </a:t>
            </a:r>
            <a:r>
              <a:rPr lang="uk-UA" sz="3600" dirty="0" smtClean="0"/>
              <a:t>органів; </a:t>
            </a:r>
          </a:p>
          <a:p>
            <a:pPr marL="742950" indent="-742950">
              <a:buFont typeface="+mj-lt"/>
              <a:buAutoNum type="arabicPeriod"/>
            </a:pPr>
            <a:r>
              <a:rPr lang="uk-UA" sz="3600" dirty="0" smtClean="0"/>
              <a:t>наданням </a:t>
            </a:r>
            <a:r>
              <a:rPr lang="uk-UA" sz="3600" dirty="0"/>
              <a:t>своїм рішенням обов'язкового </a:t>
            </a:r>
            <a:r>
              <a:rPr lang="uk-UA" sz="3600" dirty="0" smtClean="0"/>
              <a:t>характеру; </a:t>
            </a:r>
          </a:p>
          <a:p>
            <a:pPr marL="742950" indent="-742950">
              <a:buFont typeface="+mj-lt"/>
              <a:buAutoNum type="arabicPeriod"/>
            </a:pPr>
            <a:r>
              <a:rPr lang="uk-UA" sz="3600" dirty="0" smtClean="0"/>
              <a:t>встановленням </a:t>
            </a:r>
            <a:r>
              <a:rPr lang="uk-UA" sz="3600" dirty="0"/>
              <a:t>податків.</a:t>
            </a:r>
          </a:p>
        </p:txBody>
      </p:sp>
    </p:spTree>
    <p:extLst>
      <p:ext uri="{BB962C8B-B14F-4D97-AF65-F5344CB8AC3E}">
        <p14:creationId xmlns:p14="http://schemas.microsoft.com/office/powerpoint/2010/main" val="25085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6740" y="464569"/>
            <a:ext cx="9404723" cy="726831"/>
          </a:xfrm>
        </p:spPr>
        <p:txBody>
          <a:bodyPr/>
          <a:lstStyle/>
          <a:p>
            <a:pPr algn="ctr"/>
            <a:r>
              <a:rPr lang="uk-UA" b="1" dirty="0"/>
              <a:t>Ознаки держави: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440" y="1055077"/>
            <a:ext cx="12100560" cy="6471138"/>
          </a:xfrm>
        </p:spPr>
        <p:txBody>
          <a:bodyPr>
            <a:normAutofit/>
          </a:bodyPr>
          <a:lstStyle/>
          <a:p>
            <a:r>
              <a:rPr lang="ru-RU" dirty="0"/>
              <a:t>1.	</a:t>
            </a:r>
            <a:r>
              <a:rPr lang="ru-RU" sz="2400" b="1" dirty="0"/>
              <a:t>Державна </a:t>
            </a:r>
            <a:r>
              <a:rPr lang="ru-RU" sz="2400" b="1" dirty="0" smtClean="0"/>
              <a:t>влада</a:t>
            </a:r>
            <a:r>
              <a:rPr lang="ru-RU" sz="2400" b="1" dirty="0"/>
              <a:t>  —  </a:t>
            </a:r>
            <a:r>
              <a:rPr lang="ru-RU" sz="2400" b="1" dirty="0" smtClean="0"/>
              <a:t>водночас </a:t>
            </a:r>
            <a:r>
              <a:rPr lang="ru-RU" sz="2400" b="1" dirty="0"/>
              <a:t>публічна і </a:t>
            </a:r>
            <a:r>
              <a:rPr lang="ru-RU" sz="2400" b="1" dirty="0" smtClean="0"/>
              <a:t>політична, </a:t>
            </a:r>
            <a:r>
              <a:rPr lang="uk-UA" sz="2400" b="1" dirty="0" smtClean="0"/>
              <a:t>спосіб </a:t>
            </a:r>
            <a:r>
              <a:rPr lang="uk-UA" sz="2400" b="1" dirty="0"/>
              <a:t>керівництва </a:t>
            </a:r>
            <a:r>
              <a:rPr lang="uk-UA" sz="2400" b="1" dirty="0" smtClean="0"/>
              <a:t>суспільством з опорою на апарат примусу.</a:t>
            </a:r>
          </a:p>
          <a:p>
            <a:r>
              <a:rPr lang="uk-UA" sz="2400" b="1" dirty="0"/>
              <a:t>2.	</a:t>
            </a:r>
            <a:r>
              <a:rPr lang="uk-UA" sz="2400" b="1" dirty="0" smtClean="0"/>
              <a:t> </a:t>
            </a:r>
            <a:r>
              <a:rPr lang="uk-UA" sz="2400" b="1" dirty="0"/>
              <a:t>Суверенітет   —</a:t>
            </a:r>
            <a:r>
              <a:rPr lang="uk-UA" sz="2400" b="1" dirty="0" smtClean="0"/>
              <a:t> </a:t>
            </a:r>
            <a:r>
              <a:rPr lang="uk-UA" sz="2400" b="1" dirty="0"/>
              <a:t>верховенство державної влади (відсутність іншої, більш високої, </a:t>
            </a:r>
            <a:r>
              <a:rPr lang="uk-UA" sz="2400" b="1" dirty="0" smtClean="0"/>
              <a:t>влади </a:t>
            </a:r>
            <a:r>
              <a:rPr lang="uk-UA" sz="2400" b="1" dirty="0"/>
              <a:t>на території </a:t>
            </a:r>
            <a:r>
              <a:rPr lang="uk-UA" sz="2400" b="1" dirty="0" smtClean="0"/>
              <a:t>країни.</a:t>
            </a:r>
          </a:p>
          <a:p>
            <a:r>
              <a:rPr lang="uk-UA" sz="2400" b="1" dirty="0"/>
              <a:t>3.	Територія —частина земної кулі, на яку розповсюджується суверенітет </a:t>
            </a:r>
            <a:r>
              <a:rPr lang="uk-UA" sz="2400" b="1" dirty="0" smtClean="0"/>
              <a:t>держави </a:t>
            </a:r>
            <a:r>
              <a:rPr lang="uk-UA" sz="2400" b="1" dirty="0"/>
              <a:t>і в межах якої мешканці стають громадянами. </a:t>
            </a:r>
            <a:endParaRPr lang="uk-UA" sz="2400" b="1" dirty="0" smtClean="0"/>
          </a:p>
          <a:p>
            <a:r>
              <a:rPr lang="ru-RU" sz="2400" b="1" dirty="0"/>
              <a:t>4.	Народонаселення— народ, що мешкає на території </a:t>
            </a:r>
            <a:r>
              <a:rPr lang="ru-RU" sz="2400" b="1" dirty="0" smtClean="0"/>
              <a:t>держави</a:t>
            </a:r>
            <a:r>
              <a:rPr lang="ru-RU" sz="2400" b="1" dirty="0"/>
              <a:t> </a:t>
            </a:r>
            <a:r>
              <a:rPr lang="ru-RU" sz="2400" b="1" dirty="0" smtClean="0"/>
              <a:t> та є її  </a:t>
            </a:r>
            <a:r>
              <a:rPr lang="ru-RU" sz="2400" b="1" dirty="0"/>
              <a:t>суб'єктом і </a:t>
            </a:r>
            <a:r>
              <a:rPr lang="ru-RU" sz="2400" b="1" dirty="0" smtClean="0"/>
              <a:t>об'єктом. </a:t>
            </a:r>
          </a:p>
          <a:p>
            <a:r>
              <a:rPr lang="ru-RU" sz="2400" b="1" dirty="0"/>
              <a:t>5.	Апарат управління — сукупність осіб, що </a:t>
            </a:r>
            <a:r>
              <a:rPr lang="ru-RU" sz="2400" b="1" dirty="0" smtClean="0"/>
              <a:t>є </a:t>
            </a:r>
            <a:r>
              <a:rPr lang="ru-RU" sz="2400" b="1" dirty="0"/>
              <a:t>професіоналами в </a:t>
            </a:r>
            <a:r>
              <a:rPr lang="ru-RU" sz="2400" b="1" dirty="0" smtClean="0"/>
              <a:t>управлінні.</a:t>
            </a:r>
          </a:p>
          <a:p>
            <a:r>
              <a:rPr lang="ru-RU" sz="2400" b="1" dirty="0"/>
              <a:t>6.	Апарат примусу— збройні сили, органи охорони суспільного порядку, органи держбезпеки </a:t>
            </a:r>
            <a:r>
              <a:rPr lang="ru-RU" sz="2400" b="1" dirty="0" smtClean="0"/>
              <a:t>…</a:t>
            </a:r>
          </a:p>
          <a:p>
            <a:r>
              <a:rPr lang="ru-RU" sz="2400" b="1" dirty="0"/>
              <a:t>7.	</a:t>
            </a:r>
            <a:r>
              <a:rPr lang="ru-RU" sz="2400" b="1" dirty="0" smtClean="0"/>
              <a:t>Монополія на видачу </a:t>
            </a:r>
            <a:r>
              <a:rPr lang="ru-RU" sz="2400" b="1" dirty="0"/>
              <a:t>нормативно-правових </a:t>
            </a:r>
            <a:r>
              <a:rPr lang="ru-RU" sz="2400" b="1" dirty="0" smtClean="0"/>
              <a:t>актів. 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41409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9315" y="365125"/>
            <a:ext cx="11640456" cy="3219904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>
                <a:latin typeface="+mn-lt"/>
              </a:rPr>
              <a:t>Суспільство –</a:t>
            </a:r>
            <a:r>
              <a:rPr lang="uk-UA" sz="2800" b="1" dirty="0" smtClean="0">
                <a:latin typeface="+mn-lt"/>
              </a:rPr>
              <a:t> </a:t>
            </a:r>
            <a:br>
              <a:rPr lang="uk-UA" sz="2800" b="1" dirty="0" smtClean="0">
                <a:latin typeface="+mn-lt"/>
              </a:rPr>
            </a:br>
            <a:r>
              <a:rPr lang="uk-UA" sz="2800" b="1" dirty="0" smtClean="0">
                <a:latin typeface="+mn-lt"/>
              </a:rPr>
              <a:t>історично сформована сукупність індивідів, </a:t>
            </a:r>
            <a:br>
              <a:rPr lang="uk-UA" sz="2800" b="1" dirty="0" smtClean="0">
                <a:latin typeface="+mn-lt"/>
              </a:rPr>
            </a:br>
            <a:r>
              <a:rPr lang="uk-UA" sz="2800" b="1" dirty="0" smtClean="0">
                <a:latin typeface="+mn-lt"/>
              </a:rPr>
              <a:t>форма колективного співжиття людей,  </a:t>
            </a:r>
            <a:br>
              <a:rPr lang="uk-UA" sz="2800" b="1" dirty="0" smtClean="0">
                <a:latin typeface="+mn-lt"/>
              </a:rPr>
            </a:br>
            <a:r>
              <a:rPr lang="uk-UA" sz="2800" b="1" dirty="0" smtClean="0">
                <a:latin typeface="+mn-lt"/>
              </a:rPr>
              <a:t>система різноманітних зв'язків і відносин між людьми (</a:t>
            </a:r>
            <a:r>
              <a:rPr lang="uk-UA" sz="2800" b="1" dirty="0">
                <a:latin typeface="+mn-lt"/>
              </a:rPr>
              <a:t>економічних, моральних, релігійних, політичних, юридичних</a:t>
            </a:r>
            <a:r>
              <a:rPr lang="uk-UA" sz="2800" b="1" dirty="0" smtClean="0">
                <a:latin typeface="+mn-lt"/>
              </a:rPr>
              <a:t>).</a:t>
            </a:r>
            <a:br>
              <a:rPr lang="uk-UA" sz="2800" b="1" dirty="0" smtClean="0">
                <a:latin typeface="+mn-lt"/>
              </a:rPr>
            </a:br>
            <a:r>
              <a:rPr lang="uk-UA" sz="2800" b="1" dirty="0">
                <a:latin typeface="+mn-lt"/>
              </a:rPr>
              <a:t/>
            </a:r>
            <a:br>
              <a:rPr lang="uk-UA" sz="2800" b="1" dirty="0">
                <a:latin typeface="+mn-lt"/>
              </a:rPr>
            </a:br>
            <a:r>
              <a:rPr lang="uk-UA" sz="2800" b="1" dirty="0">
                <a:solidFill>
                  <a:srgbClr val="EBEBEB"/>
                </a:solidFill>
              </a:rPr>
              <a:t>ЕТАПИ РОЗВИТКУ СУСПІЛЬСТВА</a:t>
            </a:r>
            <a:br>
              <a:rPr lang="uk-UA" sz="2800" b="1" dirty="0">
                <a:solidFill>
                  <a:srgbClr val="EBEBEB"/>
                </a:solidFill>
              </a:rPr>
            </a:br>
            <a:endParaRPr lang="uk-UA" sz="2800" b="1" dirty="0"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408677"/>
              </p:ext>
            </p:extLst>
          </p:nvPr>
        </p:nvGraphicFramePr>
        <p:xfrm>
          <a:off x="838200" y="3144981"/>
          <a:ext cx="10515600" cy="303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895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9314" y="452717"/>
            <a:ext cx="11509829" cy="2058254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 indent="457200" algn="ctr">
              <a:lnSpc>
                <a:spcPct val="12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Класифікація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суспільних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відносин</a:t>
            </a:r>
            <a: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2800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59657" y="2685142"/>
            <a:ext cx="5339994" cy="972457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uk-UA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СФЕРОЮ ЇХ РЕАЛІЗАЦІЇ НА РІВНІ СОЦІАЛЬНИХ </a:t>
            </a:r>
            <a:r>
              <a:rPr lang="uk-UA" sz="28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СПІЛЬНОТ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159658" y="3831770"/>
            <a:ext cx="5339994" cy="2424567"/>
          </a:xfrm>
          <a:solidFill>
            <a:srgbClr val="00B0F0"/>
          </a:solidFill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КЛАСОВІ</a:t>
            </a:r>
            <a:endParaRPr lang="uk-UA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НАЦІОНАЛЬНІ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СІМЕЙНІ та інші</a:t>
            </a:r>
            <a:endParaRPr lang="uk-UA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654495" y="2728684"/>
            <a:ext cx="6174648" cy="885372"/>
          </a:xfrm>
          <a:solidFill>
            <a:srgbClr val="00B050"/>
          </a:solidFill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СФЕРОЮ ДІЯЛЬНОСТІ ГРУП</a:t>
            </a:r>
            <a:endParaRPr lang="uk-UA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5654495" y="3831770"/>
            <a:ext cx="6174648" cy="2424567"/>
          </a:xfrm>
          <a:solidFill>
            <a:srgbClr val="00B0F0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ВИРОБНИЧІ</a:t>
            </a:r>
            <a:endParaRPr lang="uk-UA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НАВЧАЛЬНІ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uk-U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4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" y="452718"/>
            <a:ext cx="12020550" cy="899832"/>
          </a:xfrm>
        </p:spPr>
        <p:txBody>
          <a:bodyPr/>
          <a:lstStyle/>
          <a:p>
            <a:pPr algn="ctr"/>
            <a:r>
              <a:rPr lang="uk-UA" sz="3200" b="1" dirty="0" smtClean="0"/>
              <a:t>ОСНОВНІ ТЕОРІЇ ПОХОДЖЕННЯ ДЕРЖАВИ</a:t>
            </a:r>
            <a:endParaRPr lang="uk-UA" sz="32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52463" y="1145382"/>
            <a:ext cx="2946866" cy="576262"/>
          </a:xfrm>
        </p:spPr>
        <p:txBody>
          <a:bodyPr/>
          <a:lstStyle/>
          <a:p>
            <a:r>
              <a:rPr lang="uk-UA" dirty="0" smtClean="0"/>
              <a:t>     </a:t>
            </a:r>
            <a:r>
              <a:rPr lang="uk-UA" sz="2800" b="1" dirty="0" smtClean="0">
                <a:solidFill>
                  <a:srgbClr val="FFFF00"/>
                </a:solidFill>
              </a:rPr>
              <a:t>назва теорії</a:t>
            </a:r>
            <a:endParaRPr lang="uk-UA" sz="2800" b="1" dirty="0">
              <a:solidFill>
                <a:srgbClr val="FFFF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15"/>
          </p:nvPr>
        </p:nvSpPr>
        <p:spPr>
          <a:xfrm>
            <a:off x="652463" y="2045214"/>
            <a:ext cx="2668193" cy="4211124"/>
          </a:xfrm>
        </p:spPr>
        <p:txBody>
          <a:bodyPr>
            <a:normAutofit/>
          </a:bodyPr>
          <a:lstStyle/>
          <a:p>
            <a:pPr algn="ctr"/>
            <a:endParaRPr lang="uk-UA" sz="2400" b="1" dirty="0" smtClean="0"/>
          </a:p>
          <a:p>
            <a:pPr algn="ctr"/>
            <a:endParaRPr lang="uk-UA" sz="2400" b="1" dirty="0"/>
          </a:p>
          <a:p>
            <a:pPr algn="ctr"/>
            <a:endParaRPr lang="uk-UA" sz="2400" b="1" dirty="0" smtClean="0"/>
          </a:p>
          <a:p>
            <a:pPr algn="ctr"/>
            <a:r>
              <a:rPr lang="uk-UA" sz="2400" b="1" dirty="0" smtClean="0"/>
              <a:t>ТЕОЛОГІЧНА</a:t>
            </a:r>
            <a:endParaRPr lang="uk-UA" sz="24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636009" y="1173957"/>
            <a:ext cx="2936241" cy="576262"/>
          </a:xfrm>
        </p:spPr>
        <p:txBody>
          <a:bodyPr/>
          <a:lstStyle/>
          <a:p>
            <a:r>
              <a:rPr lang="uk-UA" sz="2800" b="1" dirty="0" smtClean="0"/>
              <a:t>    </a:t>
            </a:r>
            <a:r>
              <a:rPr lang="uk-UA" sz="2800" b="1" dirty="0" smtClean="0">
                <a:solidFill>
                  <a:srgbClr val="FFFF00"/>
                </a:solidFill>
              </a:rPr>
              <a:t>представники</a:t>
            </a:r>
            <a:endParaRPr lang="uk-UA" sz="2800" b="1" dirty="0">
              <a:solidFill>
                <a:srgbClr val="FFFF0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16"/>
          </p:nvPr>
        </p:nvSpPr>
        <p:spPr>
          <a:xfrm>
            <a:off x="3320657" y="2045214"/>
            <a:ext cx="3499244" cy="4211124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/>
              <a:t> Аврелій </a:t>
            </a:r>
            <a:r>
              <a:rPr lang="uk-UA" sz="2400" b="1" dirty="0" err="1" smtClean="0"/>
              <a:t>Августін</a:t>
            </a:r>
            <a:r>
              <a:rPr lang="uk-UA" sz="2400" b="1" dirty="0" smtClean="0"/>
              <a:t> </a:t>
            </a:r>
            <a:r>
              <a:rPr lang="ru-RU" sz="2400" b="1" dirty="0" smtClean="0"/>
              <a:t>Фома </a:t>
            </a:r>
            <a:r>
              <a:rPr lang="ru-RU" sz="2400" b="1" dirty="0" err="1" smtClean="0"/>
              <a:t>Аквінський</a:t>
            </a:r>
            <a:r>
              <a:rPr lang="ru-RU" sz="2400" b="1" dirty="0" smtClean="0"/>
              <a:t> </a:t>
            </a:r>
            <a:r>
              <a:rPr lang="ru-RU" sz="2400" b="1" dirty="0"/>
              <a:t>Ж. де </a:t>
            </a:r>
            <a:r>
              <a:rPr lang="ru-RU" sz="2400" b="1" dirty="0" err="1"/>
              <a:t>Местр</a:t>
            </a:r>
            <a:r>
              <a:rPr lang="uk-UA" sz="2400" b="1" dirty="0" smtClean="0"/>
              <a:t> </a:t>
            </a:r>
          </a:p>
          <a:p>
            <a:pPr algn="ctr"/>
            <a:r>
              <a:rPr lang="uk-UA" sz="2400" b="1" dirty="0"/>
              <a:t>Т. Гоббс, </a:t>
            </a:r>
            <a:r>
              <a:rPr lang="uk-UA" sz="2400" b="1" dirty="0" err="1"/>
              <a:t>Дж</a:t>
            </a:r>
            <a:r>
              <a:rPr lang="uk-UA" sz="2400" b="1" dirty="0"/>
              <a:t>. </a:t>
            </a:r>
            <a:r>
              <a:rPr lang="uk-UA" sz="2400" b="1" dirty="0" smtClean="0"/>
              <a:t>Локк,</a:t>
            </a:r>
          </a:p>
          <a:p>
            <a:pPr algn="ctr"/>
            <a:r>
              <a:rPr lang="ru-RU" sz="2400" b="1" dirty="0" smtClean="0"/>
              <a:t>Б</a:t>
            </a:r>
            <a:r>
              <a:rPr lang="ru-RU" sz="2400" b="1" dirty="0"/>
              <a:t>. </a:t>
            </a:r>
            <a:r>
              <a:rPr lang="ru-RU" sz="2400" b="1" dirty="0" err="1"/>
              <a:t>Спіноза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Ж</a:t>
            </a:r>
            <a:r>
              <a:rPr lang="ru-RU" sz="2400" b="1" dirty="0"/>
              <a:t>.-Ж. Руссо,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/>
              <a:t>0. </a:t>
            </a:r>
            <a:r>
              <a:rPr lang="ru-RU" sz="2400" b="1" dirty="0" smtClean="0"/>
              <a:t>Радищев</a:t>
            </a:r>
            <a:r>
              <a:rPr lang="uk-UA" sz="2400" b="1" dirty="0" smtClean="0"/>
              <a:t> </a:t>
            </a:r>
            <a:endParaRPr lang="uk-UA" sz="2400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7830344" y="1145382"/>
            <a:ext cx="3466306" cy="576262"/>
          </a:xfrm>
        </p:spPr>
        <p:txBody>
          <a:bodyPr/>
          <a:lstStyle/>
          <a:p>
            <a:r>
              <a:rPr lang="uk-UA" sz="2800" b="1" dirty="0" smtClean="0"/>
              <a:t>    </a:t>
            </a:r>
            <a:r>
              <a:rPr lang="uk-UA" sz="2800" b="1" dirty="0" smtClean="0">
                <a:solidFill>
                  <a:srgbClr val="FFFF00"/>
                </a:solidFill>
              </a:rPr>
              <a:t>сутність теорії</a:t>
            </a:r>
            <a:endParaRPr lang="uk-UA" sz="2800" b="1" dirty="0">
              <a:solidFill>
                <a:srgbClr val="FFFF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17"/>
          </p:nvPr>
        </p:nvSpPr>
        <p:spPr>
          <a:xfrm>
            <a:off x="6819900" y="2045214"/>
            <a:ext cx="5200652" cy="4211124"/>
          </a:xfrm>
        </p:spPr>
        <p:txBody>
          <a:bodyPr>
            <a:normAutofit/>
          </a:bodyPr>
          <a:lstStyle/>
          <a:p>
            <a:r>
              <a:rPr lang="ru-RU" sz="2400" b="1" dirty="0"/>
              <a:t>Походження держави і права </a:t>
            </a:r>
            <a:r>
              <a:rPr lang="ru-RU" sz="2400" b="1" dirty="0" err="1"/>
              <a:t>повязане</a:t>
            </a:r>
            <a:r>
              <a:rPr lang="ru-RU" sz="2400" b="1" dirty="0"/>
              <a:t> з волею бога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 </a:t>
            </a:r>
            <a:r>
              <a:rPr lang="ru-RU" sz="2400" b="1" dirty="0" err="1"/>
              <a:t>основі</a:t>
            </a:r>
            <a:r>
              <a:rPr lang="ru-RU" sz="2400" b="1" dirty="0"/>
              <a:t> права, </a:t>
            </a:r>
            <a:r>
              <a:rPr lang="ru-RU" sz="2400" b="1" dirty="0" err="1"/>
              <a:t>створюваного</a:t>
            </a:r>
            <a:r>
              <a:rPr lang="ru-RU" sz="2400" b="1" dirty="0"/>
              <a:t> державою –  </a:t>
            </a:r>
            <a:r>
              <a:rPr lang="ru-RU" sz="2400" b="1" dirty="0" err="1"/>
              <a:t>лежить</a:t>
            </a:r>
            <a:r>
              <a:rPr lang="ru-RU" sz="2400" b="1" dirty="0"/>
              <a:t> </a:t>
            </a:r>
            <a:r>
              <a:rPr lang="ru-RU" sz="2400" b="1" dirty="0" err="1"/>
              <a:t>вищий</a:t>
            </a:r>
            <a:r>
              <a:rPr lang="ru-RU" sz="2400" b="1" dirty="0"/>
              <a:t> </a:t>
            </a:r>
            <a:r>
              <a:rPr lang="ru-RU" sz="2400" b="1" dirty="0" err="1"/>
              <a:t>божественний</a:t>
            </a:r>
            <a:r>
              <a:rPr lang="ru-RU" sz="2400" b="1" dirty="0"/>
              <a:t> закон,  </a:t>
            </a:r>
            <a:r>
              <a:rPr lang="ru-RU" sz="2400" b="1" dirty="0" err="1"/>
              <a:t>пов'язаний</a:t>
            </a:r>
            <a:r>
              <a:rPr lang="ru-RU" sz="2400" b="1" dirty="0"/>
              <a:t> з </a:t>
            </a:r>
            <a:r>
              <a:rPr lang="ru-RU" sz="2400" b="1" dirty="0" err="1"/>
              <a:t>розвитком</a:t>
            </a:r>
            <a:r>
              <a:rPr lang="ru-RU" sz="2400" b="1" dirty="0"/>
              <a:t> держави, з </a:t>
            </a:r>
            <a:r>
              <a:rPr lang="ru-RU" sz="2400" b="1" dirty="0" err="1"/>
              <a:t>діяльністю</a:t>
            </a:r>
            <a:r>
              <a:rPr lang="ru-RU" sz="2400" b="1" dirty="0"/>
              <a:t> </a:t>
            </a:r>
            <a:r>
              <a:rPr lang="ru-RU" sz="2400" b="1" dirty="0" err="1"/>
              <a:t>релігійних</a:t>
            </a:r>
            <a:r>
              <a:rPr lang="ru-RU" sz="2400" b="1" dirty="0"/>
              <a:t> </a:t>
            </a:r>
            <a:r>
              <a:rPr lang="ru-RU" sz="2400" b="1" dirty="0" err="1" smtClean="0"/>
              <a:t>діячів</a:t>
            </a:r>
            <a:r>
              <a:rPr lang="ru-RU" sz="2400" b="1" dirty="0" smtClean="0"/>
              <a:t>.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52959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2455</TotalTime>
  <Words>1770</Words>
  <Application>Microsoft Office PowerPoint</Application>
  <PresentationFormat>Широкоэкранный</PresentationFormat>
  <Paragraphs>352</Paragraphs>
  <Slides>35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Calibri</vt:lpstr>
      <vt:lpstr>Century Gothic</vt:lpstr>
      <vt:lpstr>Courier New</vt:lpstr>
      <vt:lpstr>Times New Roman</vt:lpstr>
      <vt:lpstr>Wingdings</vt:lpstr>
      <vt:lpstr>Wingdings 3</vt:lpstr>
      <vt:lpstr>Ион</vt:lpstr>
      <vt:lpstr>Лекція  1. ОСНОВИ ТЕОРІЇ ДЕРЖАВИ</vt:lpstr>
      <vt:lpstr>Презентация PowerPoint</vt:lpstr>
      <vt:lpstr> Історична типологізації держав </vt:lpstr>
      <vt:lpstr>ДВА АСПЕКТИ ПОНЯТТЯ «ДЕРЖАВА»</vt:lpstr>
      <vt:lpstr>Презентация PowerPoint</vt:lpstr>
      <vt:lpstr>Ознаки держави:</vt:lpstr>
      <vt:lpstr>Суспільство –  історично сформована сукупність індивідів,  форма колективного співжиття людей,   система різноманітних зв'язків і відносин між людьми (економічних, моральних, релігійних, політичних, юридичних).  ЕТАПИ РОЗВИТКУ СУСПІЛЬСТВА </vt:lpstr>
      <vt:lpstr> Класифікація суспільних відносин </vt:lpstr>
      <vt:lpstr>ОСНОВНІ ТЕОРІЇ ПОХОДЖЕННЯ ДЕРЖАВИ</vt:lpstr>
      <vt:lpstr>ОСНОВНІ ТЕОРІЇ ПОХОДЖЕННЯ ДЕРЖАВИ</vt:lpstr>
      <vt:lpstr>ОСНОВНІ ТЕОРІЇ ПОХОДЖЕННЯ ДЕРЖАВИ</vt:lpstr>
      <vt:lpstr>ОСНОВНІ ТЕОРІЇ ПОХОДЖЕННЯ ДЕРЖАВИ</vt:lpstr>
      <vt:lpstr>Презентация PowerPoint</vt:lpstr>
      <vt:lpstr>Презентация PowerPoint</vt:lpstr>
      <vt:lpstr>ПЕРЕДУМОВИ  ВИНИКНЕННЯ ДЕРЖАВИ  </vt:lpstr>
      <vt:lpstr>  Основні причини виникнення держави:</vt:lpstr>
      <vt:lpstr>З  появою держави відбулися зміни в усіх сферах життя людини.</vt:lpstr>
      <vt:lpstr>Презентация PowerPoint</vt:lpstr>
      <vt:lpstr>Класифікація функцій держави</vt:lpstr>
      <vt:lpstr>Внутрішні функції держави  характеризують її управлінські повноваження  в регулюванні суспільних відносин .</vt:lpstr>
      <vt:lpstr>РЕГУЛЯТИВНІ ФУНКЦІЇ ДЕРЖАВИ</vt:lpstr>
      <vt:lpstr>Зовнішні функції Української держави </vt:lpstr>
      <vt:lpstr>Основні принципи зовнішньої політики України </vt:lpstr>
      <vt:lpstr>ФОРМИ ДЕРЖАВИ</vt:lpstr>
      <vt:lpstr>Форма державного правління —  це елемент форми держави, що відображає порядок створення і організації вищих органів влади.</vt:lpstr>
      <vt:lpstr>Презентация PowerPoint</vt:lpstr>
      <vt:lpstr>МОНАРХІЯ</vt:lpstr>
      <vt:lpstr>Абсолютна монархія </vt:lpstr>
      <vt:lpstr>Обмежена монархія —  </vt:lpstr>
      <vt:lpstr>Презентация PowerPoint</vt:lpstr>
      <vt:lpstr>Республіка —  це форма правління, при якій джерелом влади є народ, вищі органи держави обираються громадянами.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Суспільство - історично сформована сукупність індивідів,  форма колективного співжиття людей та система різноманітних (економічних, моральних, релігійних, політичних, юридичних) зв'язків і відносин між людьми.</dc:title>
  <dc:creator>Пользователь Windows</dc:creator>
  <cp:lastModifiedBy>Пользователь Windows</cp:lastModifiedBy>
  <cp:revision>128</cp:revision>
  <dcterms:created xsi:type="dcterms:W3CDTF">2018-07-18T04:41:30Z</dcterms:created>
  <dcterms:modified xsi:type="dcterms:W3CDTF">2018-09-04T18:45:18Z</dcterms:modified>
</cp:coreProperties>
</file>