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0" r:id="rId5"/>
    <p:sldId id="365" r:id="rId6"/>
    <p:sldId id="372" r:id="rId7"/>
    <p:sldId id="367" r:id="rId8"/>
    <p:sldId id="369" r:id="rId9"/>
    <p:sldId id="368" r:id="rId10"/>
    <p:sldId id="260" r:id="rId11"/>
    <p:sldId id="362" r:id="rId12"/>
    <p:sldId id="261" r:id="rId13"/>
    <p:sldId id="371" r:id="rId14"/>
    <p:sldId id="377" r:id="rId15"/>
    <p:sldId id="386" r:id="rId16"/>
    <p:sldId id="387" r:id="rId17"/>
    <p:sldId id="262" r:id="rId18"/>
    <p:sldId id="272" r:id="rId19"/>
    <p:sldId id="388" r:id="rId20"/>
    <p:sldId id="370" r:id="rId21"/>
    <p:sldId id="373" r:id="rId22"/>
    <p:sldId id="392" r:id="rId23"/>
    <p:sldId id="273" r:id="rId2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4" y="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8064FB0-91A1-4A9B-BF25-D2757CE37EBD}"/>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CF767033-047B-4094-8A30-B7E0D7CED2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C03EAB44-E911-4671-B318-AF6F33DD253A}"/>
              </a:ext>
            </a:extLst>
          </p:cNvPr>
          <p:cNvSpPr>
            <a:spLocks noGrp="1"/>
          </p:cNvSpPr>
          <p:nvPr>
            <p:ph type="dt" sz="half" idx="10"/>
          </p:nvPr>
        </p:nvSpPr>
        <p:spPr/>
        <p:txBody>
          <a:bodyPr/>
          <a:lstStyle/>
          <a:p>
            <a:fld id="{5383B2B0-A2A8-4562-8D46-6A4319131CAB}" type="datetimeFigureOut">
              <a:rPr lang="ru-RU" smtClean="0"/>
              <a:t>27.10.2022</a:t>
            </a:fld>
            <a:endParaRPr lang="ru-RU"/>
          </a:p>
        </p:txBody>
      </p:sp>
      <p:sp>
        <p:nvSpPr>
          <p:cNvPr id="5" name="Нижний колонтитул 4">
            <a:extLst>
              <a:ext uri="{FF2B5EF4-FFF2-40B4-BE49-F238E27FC236}">
                <a16:creationId xmlns:a16="http://schemas.microsoft.com/office/drawing/2014/main" id="{8E6AD5D7-1331-447F-95C4-15EB27F7D40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B3E986D1-7A9E-49CC-B1B6-7FB5346C5D28}"/>
              </a:ext>
            </a:extLst>
          </p:cNvPr>
          <p:cNvSpPr>
            <a:spLocks noGrp="1"/>
          </p:cNvSpPr>
          <p:nvPr>
            <p:ph type="sldNum" sz="quarter" idx="12"/>
          </p:nvPr>
        </p:nvSpPr>
        <p:spPr/>
        <p:txBody>
          <a:bodyPr/>
          <a:lstStyle/>
          <a:p>
            <a:fld id="{6E77E65F-8F91-4D01-8A7A-10F8D604B1D6}" type="slidenum">
              <a:rPr lang="ru-RU" smtClean="0"/>
              <a:t>‹#›</a:t>
            </a:fld>
            <a:endParaRPr lang="ru-RU"/>
          </a:p>
        </p:txBody>
      </p:sp>
    </p:spTree>
    <p:extLst>
      <p:ext uri="{BB962C8B-B14F-4D97-AF65-F5344CB8AC3E}">
        <p14:creationId xmlns:p14="http://schemas.microsoft.com/office/powerpoint/2010/main" val="1863314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8DC0F8C-905E-44A7-8F32-1221E7F5AEE3}"/>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374F5C45-C5EB-41AD-9C45-405AED6BA9A7}"/>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DFB31FE3-D6EE-4925-A1F0-B146E0122946}"/>
              </a:ext>
            </a:extLst>
          </p:cNvPr>
          <p:cNvSpPr>
            <a:spLocks noGrp="1"/>
          </p:cNvSpPr>
          <p:nvPr>
            <p:ph type="dt" sz="half" idx="10"/>
          </p:nvPr>
        </p:nvSpPr>
        <p:spPr/>
        <p:txBody>
          <a:bodyPr/>
          <a:lstStyle/>
          <a:p>
            <a:fld id="{5383B2B0-A2A8-4562-8D46-6A4319131CAB}" type="datetimeFigureOut">
              <a:rPr lang="ru-RU" smtClean="0"/>
              <a:t>27.10.2022</a:t>
            </a:fld>
            <a:endParaRPr lang="ru-RU"/>
          </a:p>
        </p:txBody>
      </p:sp>
      <p:sp>
        <p:nvSpPr>
          <p:cNvPr id="5" name="Нижний колонтитул 4">
            <a:extLst>
              <a:ext uri="{FF2B5EF4-FFF2-40B4-BE49-F238E27FC236}">
                <a16:creationId xmlns:a16="http://schemas.microsoft.com/office/drawing/2014/main" id="{FCB4AC4D-CAE9-49FA-9EDE-4D465953FCFF}"/>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83EC8F8-1ECC-4FB4-8D04-83B09214DD1A}"/>
              </a:ext>
            </a:extLst>
          </p:cNvPr>
          <p:cNvSpPr>
            <a:spLocks noGrp="1"/>
          </p:cNvSpPr>
          <p:nvPr>
            <p:ph type="sldNum" sz="quarter" idx="12"/>
          </p:nvPr>
        </p:nvSpPr>
        <p:spPr/>
        <p:txBody>
          <a:bodyPr/>
          <a:lstStyle/>
          <a:p>
            <a:fld id="{6E77E65F-8F91-4D01-8A7A-10F8D604B1D6}" type="slidenum">
              <a:rPr lang="ru-RU" smtClean="0"/>
              <a:t>‹#›</a:t>
            </a:fld>
            <a:endParaRPr lang="ru-RU"/>
          </a:p>
        </p:txBody>
      </p:sp>
    </p:spTree>
    <p:extLst>
      <p:ext uri="{BB962C8B-B14F-4D97-AF65-F5344CB8AC3E}">
        <p14:creationId xmlns:p14="http://schemas.microsoft.com/office/powerpoint/2010/main" val="1081758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EF20AC97-6374-4587-AEC9-FAC395E5BBA9}"/>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E1605DD6-A0E8-4C09-BFAC-A285C7528BAA}"/>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CE752EA1-16EC-42E0-AABA-C57380391229}"/>
              </a:ext>
            </a:extLst>
          </p:cNvPr>
          <p:cNvSpPr>
            <a:spLocks noGrp="1"/>
          </p:cNvSpPr>
          <p:nvPr>
            <p:ph type="dt" sz="half" idx="10"/>
          </p:nvPr>
        </p:nvSpPr>
        <p:spPr/>
        <p:txBody>
          <a:bodyPr/>
          <a:lstStyle/>
          <a:p>
            <a:fld id="{5383B2B0-A2A8-4562-8D46-6A4319131CAB}" type="datetimeFigureOut">
              <a:rPr lang="ru-RU" smtClean="0"/>
              <a:t>27.10.2022</a:t>
            </a:fld>
            <a:endParaRPr lang="ru-RU"/>
          </a:p>
        </p:txBody>
      </p:sp>
      <p:sp>
        <p:nvSpPr>
          <p:cNvPr id="5" name="Нижний колонтитул 4">
            <a:extLst>
              <a:ext uri="{FF2B5EF4-FFF2-40B4-BE49-F238E27FC236}">
                <a16:creationId xmlns:a16="http://schemas.microsoft.com/office/drawing/2014/main" id="{97C4DFD1-B359-4BA3-85D9-6A3940804C5E}"/>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CAE3D016-9AE6-4186-84B1-07AF76CEB266}"/>
              </a:ext>
            </a:extLst>
          </p:cNvPr>
          <p:cNvSpPr>
            <a:spLocks noGrp="1"/>
          </p:cNvSpPr>
          <p:nvPr>
            <p:ph type="sldNum" sz="quarter" idx="12"/>
          </p:nvPr>
        </p:nvSpPr>
        <p:spPr/>
        <p:txBody>
          <a:bodyPr/>
          <a:lstStyle/>
          <a:p>
            <a:fld id="{6E77E65F-8F91-4D01-8A7A-10F8D604B1D6}" type="slidenum">
              <a:rPr lang="ru-RU" smtClean="0"/>
              <a:t>‹#›</a:t>
            </a:fld>
            <a:endParaRPr lang="ru-RU"/>
          </a:p>
        </p:txBody>
      </p:sp>
    </p:spTree>
    <p:extLst>
      <p:ext uri="{BB962C8B-B14F-4D97-AF65-F5344CB8AC3E}">
        <p14:creationId xmlns:p14="http://schemas.microsoft.com/office/powerpoint/2010/main" val="3131820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02DD61E-6422-4734-9C31-9DA9E794D620}"/>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F21E41B6-F63C-476D-9D6A-7D100C50D948}"/>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0E64D95C-9CBD-4AAE-85BA-59909C9E53A4}"/>
              </a:ext>
            </a:extLst>
          </p:cNvPr>
          <p:cNvSpPr>
            <a:spLocks noGrp="1"/>
          </p:cNvSpPr>
          <p:nvPr>
            <p:ph type="dt" sz="half" idx="10"/>
          </p:nvPr>
        </p:nvSpPr>
        <p:spPr/>
        <p:txBody>
          <a:bodyPr/>
          <a:lstStyle/>
          <a:p>
            <a:fld id="{5383B2B0-A2A8-4562-8D46-6A4319131CAB}" type="datetimeFigureOut">
              <a:rPr lang="ru-RU" smtClean="0"/>
              <a:t>27.10.2022</a:t>
            </a:fld>
            <a:endParaRPr lang="ru-RU"/>
          </a:p>
        </p:txBody>
      </p:sp>
      <p:sp>
        <p:nvSpPr>
          <p:cNvPr id="5" name="Нижний колонтитул 4">
            <a:extLst>
              <a:ext uri="{FF2B5EF4-FFF2-40B4-BE49-F238E27FC236}">
                <a16:creationId xmlns:a16="http://schemas.microsoft.com/office/drawing/2014/main" id="{909F052E-1693-4D26-916A-78BB0D481B2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2E8AE8F3-8858-4374-8590-FAEF4652B58A}"/>
              </a:ext>
            </a:extLst>
          </p:cNvPr>
          <p:cNvSpPr>
            <a:spLocks noGrp="1"/>
          </p:cNvSpPr>
          <p:nvPr>
            <p:ph type="sldNum" sz="quarter" idx="12"/>
          </p:nvPr>
        </p:nvSpPr>
        <p:spPr/>
        <p:txBody>
          <a:bodyPr/>
          <a:lstStyle/>
          <a:p>
            <a:fld id="{6E77E65F-8F91-4D01-8A7A-10F8D604B1D6}" type="slidenum">
              <a:rPr lang="ru-RU" smtClean="0"/>
              <a:t>‹#›</a:t>
            </a:fld>
            <a:endParaRPr lang="ru-RU"/>
          </a:p>
        </p:txBody>
      </p:sp>
    </p:spTree>
    <p:extLst>
      <p:ext uri="{BB962C8B-B14F-4D97-AF65-F5344CB8AC3E}">
        <p14:creationId xmlns:p14="http://schemas.microsoft.com/office/powerpoint/2010/main" val="384769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9AD98AE-2B24-4076-BA4E-366B85E62FA7}"/>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FE02A7E4-9880-4720-87C8-9B1F1F5554C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006ADF22-7121-4481-A858-073AB15483D6}"/>
              </a:ext>
            </a:extLst>
          </p:cNvPr>
          <p:cNvSpPr>
            <a:spLocks noGrp="1"/>
          </p:cNvSpPr>
          <p:nvPr>
            <p:ph type="dt" sz="half" idx="10"/>
          </p:nvPr>
        </p:nvSpPr>
        <p:spPr/>
        <p:txBody>
          <a:bodyPr/>
          <a:lstStyle/>
          <a:p>
            <a:fld id="{5383B2B0-A2A8-4562-8D46-6A4319131CAB}" type="datetimeFigureOut">
              <a:rPr lang="ru-RU" smtClean="0"/>
              <a:t>27.10.2022</a:t>
            </a:fld>
            <a:endParaRPr lang="ru-RU"/>
          </a:p>
        </p:txBody>
      </p:sp>
      <p:sp>
        <p:nvSpPr>
          <p:cNvPr id="5" name="Нижний колонтитул 4">
            <a:extLst>
              <a:ext uri="{FF2B5EF4-FFF2-40B4-BE49-F238E27FC236}">
                <a16:creationId xmlns:a16="http://schemas.microsoft.com/office/drawing/2014/main" id="{0155A2FB-2429-4950-8AAB-68AD77D66BA7}"/>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19F8EA68-0AA2-4F3D-8691-A31A93366032}"/>
              </a:ext>
            </a:extLst>
          </p:cNvPr>
          <p:cNvSpPr>
            <a:spLocks noGrp="1"/>
          </p:cNvSpPr>
          <p:nvPr>
            <p:ph type="sldNum" sz="quarter" idx="12"/>
          </p:nvPr>
        </p:nvSpPr>
        <p:spPr/>
        <p:txBody>
          <a:bodyPr/>
          <a:lstStyle/>
          <a:p>
            <a:fld id="{6E77E65F-8F91-4D01-8A7A-10F8D604B1D6}" type="slidenum">
              <a:rPr lang="ru-RU" smtClean="0"/>
              <a:t>‹#›</a:t>
            </a:fld>
            <a:endParaRPr lang="ru-RU"/>
          </a:p>
        </p:txBody>
      </p:sp>
    </p:spTree>
    <p:extLst>
      <p:ext uri="{BB962C8B-B14F-4D97-AF65-F5344CB8AC3E}">
        <p14:creationId xmlns:p14="http://schemas.microsoft.com/office/powerpoint/2010/main" val="2763996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0D40311-B75B-4DF4-97DB-60C6A0B06CD2}"/>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3AE98F94-4E9E-44AE-B855-FDE8723CFB48}"/>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8863A144-AF4D-4A72-A958-1FEF7CA861D5}"/>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1DD62481-EE50-4FBD-BA97-BE41649B6731}"/>
              </a:ext>
            </a:extLst>
          </p:cNvPr>
          <p:cNvSpPr>
            <a:spLocks noGrp="1"/>
          </p:cNvSpPr>
          <p:nvPr>
            <p:ph type="dt" sz="half" idx="10"/>
          </p:nvPr>
        </p:nvSpPr>
        <p:spPr/>
        <p:txBody>
          <a:bodyPr/>
          <a:lstStyle/>
          <a:p>
            <a:fld id="{5383B2B0-A2A8-4562-8D46-6A4319131CAB}" type="datetimeFigureOut">
              <a:rPr lang="ru-RU" smtClean="0"/>
              <a:t>27.10.2022</a:t>
            </a:fld>
            <a:endParaRPr lang="ru-RU"/>
          </a:p>
        </p:txBody>
      </p:sp>
      <p:sp>
        <p:nvSpPr>
          <p:cNvPr id="6" name="Нижний колонтитул 5">
            <a:extLst>
              <a:ext uri="{FF2B5EF4-FFF2-40B4-BE49-F238E27FC236}">
                <a16:creationId xmlns:a16="http://schemas.microsoft.com/office/drawing/2014/main" id="{9E73BA46-7C05-4E75-B16E-3596A0C89B1A}"/>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B27E03FF-794B-421C-9957-281C7078216D}"/>
              </a:ext>
            </a:extLst>
          </p:cNvPr>
          <p:cNvSpPr>
            <a:spLocks noGrp="1"/>
          </p:cNvSpPr>
          <p:nvPr>
            <p:ph type="sldNum" sz="quarter" idx="12"/>
          </p:nvPr>
        </p:nvSpPr>
        <p:spPr/>
        <p:txBody>
          <a:bodyPr/>
          <a:lstStyle/>
          <a:p>
            <a:fld id="{6E77E65F-8F91-4D01-8A7A-10F8D604B1D6}" type="slidenum">
              <a:rPr lang="ru-RU" smtClean="0"/>
              <a:t>‹#›</a:t>
            </a:fld>
            <a:endParaRPr lang="ru-RU"/>
          </a:p>
        </p:txBody>
      </p:sp>
    </p:spTree>
    <p:extLst>
      <p:ext uri="{BB962C8B-B14F-4D97-AF65-F5344CB8AC3E}">
        <p14:creationId xmlns:p14="http://schemas.microsoft.com/office/powerpoint/2010/main" val="3364037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167F6D0-14DB-4D72-92C2-50A3C2644346}"/>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3C7515BD-2B64-4F62-9D1B-F144299283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EE635285-1327-4E7B-97D1-3CA0AC457BC3}"/>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EEC7F3DB-F4ED-4BAF-BE02-07ACA3DB8F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25F81FB4-0060-4FE8-8273-2AA0136CB93C}"/>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EA960F64-8472-435E-83E3-A3B053EBD279}"/>
              </a:ext>
            </a:extLst>
          </p:cNvPr>
          <p:cNvSpPr>
            <a:spLocks noGrp="1"/>
          </p:cNvSpPr>
          <p:nvPr>
            <p:ph type="dt" sz="half" idx="10"/>
          </p:nvPr>
        </p:nvSpPr>
        <p:spPr/>
        <p:txBody>
          <a:bodyPr/>
          <a:lstStyle/>
          <a:p>
            <a:fld id="{5383B2B0-A2A8-4562-8D46-6A4319131CAB}" type="datetimeFigureOut">
              <a:rPr lang="ru-RU" smtClean="0"/>
              <a:t>27.10.2022</a:t>
            </a:fld>
            <a:endParaRPr lang="ru-RU"/>
          </a:p>
        </p:txBody>
      </p:sp>
      <p:sp>
        <p:nvSpPr>
          <p:cNvPr id="8" name="Нижний колонтитул 7">
            <a:extLst>
              <a:ext uri="{FF2B5EF4-FFF2-40B4-BE49-F238E27FC236}">
                <a16:creationId xmlns:a16="http://schemas.microsoft.com/office/drawing/2014/main" id="{B97CD016-55A0-4ADD-80AD-106552B68DF3}"/>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C7448DB5-76F0-46DD-BEE8-FAAA5790D2C8}"/>
              </a:ext>
            </a:extLst>
          </p:cNvPr>
          <p:cNvSpPr>
            <a:spLocks noGrp="1"/>
          </p:cNvSpPr>
          <p:nvPr>
            <p:ph type="sldNum" sz="quarter" idx="12"/>
          </p:nvPr>
        </p:nvSpPr>
        <p:spPr/>
        <p:txBody>
          <a:bodyPr/>
          <a:lstStyle/>
          <a:p>
            <a:fld id="{6E77E65F-8F91-4D01-8A7A-10F8D604B1D6}" type="slidenum">
              <a:rPr lang="ru-RU" smtClean="0"/>
              <a:t>‹#›</a:t>
            </a:fld>
            <a:endParaRPr lang="ru-RU"/>
          </a:p>
        </p:txBody>
      </p:sp>
    </p:spTree>
    <p:extLst>
      <p:ext uri="{BB962C8B-B14F-4D97-AF65-F5344CB8AC3E}">
        <p14:creationId xmlns:p14="http://schemas.microsoft.com/office/powerpoint/2010/main" val="433964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0089ACB-57AB-4BEA-A876-F06FA231ABCE}"/>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B581AB2D-D688-4005-B249-995CA5497D8C}"/>
              </a:ext>
            </a:extLst>
          </p:cNvPr>
          <p:cNvSpPr>
            <a:spLocks noGrp="1"/>
          </p:cNvSpPr>
          <p:nvPr>
            <p:ph type="dt" sz="half" idx="10"/>
          </p:nvPr>
        </p:nvSpPr>
        <p:spPr/>
        <p:txBody>
          <a:bodyPr/>
          <a:lstStyle/>
          <a:p>
            <a:fld id="{5383B2B0-A2A8-4562-8D46-6A4319131CAB}" type="datetimeFigureOut">
              <a:rPr lang="ru-RU" smtClean="0"/>
              <a:t>27.10.2022</a:t>
            </a:fld>
            <a:endParaRPr lang="ru-RU"/>
          </a:p>
        </p:txBody>
      </p:sp>
      <p:sp>
        <p:nvSpPr>
          <p:cNvPr id="4" name="Нижний колонтитул 3">
            <a:extLst>
              <a:ext uri="{FF2B5EF4-FFF2-40B4-BE49-F238E27FC236}">
                <a16:creationId xmlns:a16="http://schemas.microsoft.com/office/drawing/2014/main" id="{681AA447-A58D-4FF9-9690-55479126D75A}"/>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3C130E02-4D90-4A45-8C68-1FFA1BD43774}"/>
              </a:ext>
            </a:extLst>
          </p:cNvPr>
          <p:cNvSpPr>
            <a:spLocks noGrp="1"/>
          </p:cNvSpPr>
          <p:nvPr>
            <p:ph type="sldNum" sz="quarter" idx="12"/>
          </p:nvPr>
        </p:nvSpPr>
        <p:spPr/>
        <p:txBody>
          <a:bodyPr/>
          <a:lstStyle/>
          <a:p>
            <a:fld id="{6E77E65F-8F91-4D01-8A7A-10F8D604B1D6}" type="slidenum">
              <a:rPr lang="ru-RU" smtClean="0"/>
              <a:t>‹#›</a:t>
            </a:fld>
            <a:endParaRPr lang="ru-RU"/>
          </a:p>
        </p:txBody>
      </p:sp>
    </p:spTree>
    <p:extLst>
      <p:ext uri="{BB962C8B-B14F-4D97-AF65-F5344CB8AC3E}">
        <p14:creationId xmlns:p14="http://schemas.microsoft.com/office/powerpoint/2010/main" val="283383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02932318-C27D-4A6C-82F4-B4662F72C064}"/>
              </a:ext>
            </a:extLst>
          </p:cNvPr>
          <p:cNvSpPr>
            <a:spLocks noGrp="1"/>
          </p:cNvSpPr>
          <p:nvPr>
            <p:ph type="dt" sz="half" idx="10"/>
          </p:nvPr>
        </p:nvSpPr>
        <p:spPr/>
        <p:txBody>
          <a:bodyPr/>
          <a:lstStyle/>
          <a:p>
            <a:fld id="{5383B2B0-A2A8-4562-8D46-6A4319131CAB}" type="datetimeFigureOut">
              <a:rPr lang="ru-RU" smtClean="0"/>
              <a:t>27.10.2022</a:t>
            </a:fld>
            <a:endParaRPr lang="ru-RU"/>
          </a:p>
        </p:txBody>
      </p:sp>
      <p:sp>
        <p:nvSpPr>
          <p:cNvPr id="3" name="Нижний колонтитул 2">
            <a:extLst>
              <a:ext uri="{FF2B5EF4-FFF2-40B4-BE49-F238E27FC236}">
                <a16:creationId xmlns:a16="http://schemas.microsoft.com/office/drawing/2014/main" id="{E67BECBD-1AF2-4B42-B7D0-EFEEC2365CA6}"/>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EF51A405-4BFC-4284-8075-638DF1B452DC}"/>
              </a:ext>
            </a:extLst>
          </p:cNvPr>
          <p:cNvSpPr>
            <a:spLocks noGrp="1"/>
          </p:cNvSpPr>
          <p:nvPr>
            <p:ph type="sldNum" sz="quarter" idx="12"/>
          </p:nvPr>
        </p:nvSpPr>
        <p:spPr/>
        <p:txBody>
          <a:bodyPr/>
          <a:lstStyle/>
          <a:p>
            <a:fld id="{6E77E65F-8F91-4D01-8A7A-10F8D604B1D6}" type="slidenum">
              <a:rPr lang="ru-RU" smtClean="0"/>
              <a:t>‹#›</a:t>
            </a:fld>
            <a:endParaRPr lang="ru-RU"/>
          </a:p>
        </p:txBody>
      </p:sp>
    </p:spTree>
    <p:extLst>
      <p:ext uri="{BB962C8B-B14F-4D97-AF65-F5344CB8AC3E}">
        <p14:creationId xmlns:p14="http://schemas.microsoft.com/office/powerpoint/2010/main" val="11169145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B3CC0F0-E26A-4E34-9C77-01BEC32AB39B}"/>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38BE0309-6556-4C1F-90FB-01CAC23182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6DF7DC14-D7A4-4C05-A6E9-D8E1866E4F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DE368A7F-3A64-4AD0-B1B3-EE464F0FBC54}"/>
              </a:ext>
            </a:extLst>
          </p:cNvPr>
          <p:cNvSpPr>
            <a:spLocks noGrp="1"/>
          </p:cNvSpPr>
          <p:nvPr>
            <p:ph type="dt" sz="half" idx="10"/>
          </p:nvPr>
        </p:nvSpPr>
        <p:spPr/>
        <p:txBody>
          <a:bodyPr/>
          <a:lstStyle/>
          <a:p>
            <a:fld id="{5383B2B0-A2A8-4562-8D46-6A4319131CAB}" type="datetimeFigureOut">
              <a:rPr lang="ru-RU" smtClean="0"/>
              <a:t>27.10.2022</a:t>
            </a:fld>
            <a:endParaRPr lang="ru-RU"/>
          </a:p>
        </p:txBody>
      </p:sp>
      <p:sp>
        <p:nvSpPr>
          <p:cNvPr id="6" name="Нижний колонтитул 5">
            <a:extLst>
              <a:ext uri="{FF2B5EF4-FFF2-40B4-BE49-F238E27FC236}">
                <a16:creationId xmlns:a16="http://schemas.microsoft.com/office/drawing/2014/main" id="{D5D91858-DEC3-4A1A-8C15-F943099D6D5C}"/>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8A75FC47-C236-4822-94CC-893BEDAEC43A}"/>
              </a:ext>
            </a:extLst>
          </p:cNvPr>
          <p:cNvSpPr>
            <a:spLocks noGrp="1"/>
          </p:cNvSpPr>
          <p:nvPr>
            <p:ph type="sldNum" sz="quarter" idx="12"/>
          </p:nvPr>
        </p:nvSpPr>
        <p:spPr/>
        <p:txBody>
          <a:bodyPr/>
          <a:lstStyle/>
          <a:p>
            <a:fld id="{6E77E65F-8F91-4D01-8A7A-10F8D604B1D6}" type="slidenum">
              <a:rPr lang="ru-RU" smtClean="0"/>
              <a:t>‹#›</a:t>
            </a:fld>
            <a:endParaRPr lang="ru-RU"/>
          </a:p>
        </p:txBody>
      </p:sp>
    </p:spTree>
    <p:extLst>
      <p:ext uri="{BB962C8B-B14F-4D97-AF65-F5344CB8AC3E}">
        <p14:creationId xmlns:p14="http://schemas.microsoft.com/office/powerpoint/2010/main" val="627652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900059B-DD3B-45E1-B2C7-6B1B1CCD738B}"/>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8112A0D2-5A62-485B-AF7D-FF554FC942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23B7B789-F425-48DB-A93F-A420577E9A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11CEE078-196C-4F42-9388-972CF1528875}"/>
              </a:ext>
            </a:extLst>
          </p:cNvPr>
          <p:cNvSpPr>
            <a:spLocks noGrp="1"/>
          </p:cNvSpPr>
          <p:nvPr>
            <p:ph type="dt" sz="half" idx="10"/>
          </p:nvPr>
        </p:nvSpPr>
        <p:spPr/>
        <p:txBody>
          <a:bodyPr/>
          <a:lstStyle/>
          <a:p>
            <a:fld id="{5383B2B0-A2A8-4562-8D46-6A4319131CAB}" type="datetimeFigureOut">
              <a:rPr lang="ru-RU" smtClean="0"/>
              <a:t>27.10.2022</a:t>
            </a:fld>
            <a:endParaRPr lang="ru-RU"/>
          </a:p>
        </p:txBody>
      </p:sp>
      <p:sp>
        <p:nvSpPr>
          <p:cNvPr id="6" name="Нижний колонтитул 5">
            <a:extLst>
              <a:ext uri="{FF2B5EF4-FFF2-40B4-BE49-F238E27FC236}">
                <a16:creationId xmlns:a16="http://schemas.microsoft.com/office/drawing/2014/main" id="{66A69380-3345-4E29-83BE-AC2E1709466E}"/>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3B04C587-8C2C-4DE5-B9E5-F99D1C667678}"/>
              </a:ext>
            </a:extLst>
          </p:cNvPr>
          <p:cNvSpPr>
            <a:spLocks noGrp="1"/>
          </p:cNvSpPr>
          <p:nvPr>
            <p:ph type="sldNum" sz="quarter" idx="12"/>
          </p:nvPr>
        </p:nvSpPr>
        <p:spPr/>
        <p:txBody>
          <a:bodyPr/>
          <a:lstStyle/>
          <a:p>
            <a:fld id="{6E77E65F-8F91-4D01-8A7A-10F8D604B1D6}" type="slidenum">
              <a:rPr lang="ru-RU" smtClean="0"/>
              <a:t>‹#›</a:t>
            </a:fld>
            <a:endParaRPr lang="ru-RU"/>
          </a:p>
        </p:txBody>
      </p:sp>
    </p:spTree>
    <p:extLst>
      <p:ext uri="{BB962C8B-B14F-4D97-AF65-F5344CB8AC3E}">
        <p14:creationId xmlns:p14="http://schemas.microsoft.com/office/powerpoint/2010/main" val="1286365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B74F071-E0F2-47FB-A45E-A606CCAE3B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D14FD5A0-EB36-4837-87FE-5DDEA452C1F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1E5D03C6-5D52-4D4F-82F7-6591A370F57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83B2B0-A2A8-4562-8D46-6A4319131CAB}" type="datetimeFigureOut">
              <a:rPr lang="ru-RU" smtClean="0"/>
              <a:t>27.10.2022</a:t>
            </a:fld>
            <a:endParaRPr lang="ru-RU"/>
          </a:p>
        </p:txBody>
      </p:sp>
      <p:sp>
        <p:nvSpPr>
          <p:cNvPr id="5" name="Нижний колонтитул 4">
            <a:extLst>
              <a:ext uri="{FF2B5EF4-FFF2-40B4-BE49-F238E27FC236}">
                <a16:creationId xmlns:a16="http://schemas.microsoft.com/office/drawing/2014/main" id="{34C5AD35-9BB0-4B0C-B52F-5D2B94E871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6E0634BD-886A-4520-80EA-A7B0081F5C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77E65F-8F91-4D01-8A7A-10F8D604B1D6}" type="slidenum">
              <a:rPr lang="ru-RU" smtClean="0"/>
              <a:t>‹#›</a:t>
            </a:fld>
            <a:endParaRPr lang="ru-RU"/>
          </a:p>
        </p:txBody>
      </p:sp>
    </p:spTree>
    <p:extLst>
      <p:ext uri="{BB962C8B-B14F-4D97-AF65-F5344CB8AC3E}">
        <p14:creationId xmlns:p14="http://schemas.microsoft.com/office/powerpoint/2010/main" val="34039820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4A186FC-7BED-4500-A816-ECDAAE1D4AD1}"/>
              </a:ext>
            </a:extLst>
          </p:cNvPr>
          <p:cNvSpPr>
            <a:spLocks noGrp="1"/>
          </p:cNvSpPr>
          <p:nvPr>
            <p:ph type="ctrTitle"/>
          </p:nvPr>
        </p:nvSpPr>
        <p:spPr/>
        <p:txBody>
          <a:bodyPr>
            <a:normAutofit/>
          </a:bodyPr>
          <a:lstStyle/>
          <a:p>
            <a:r>
              <a:rPr lang="uk-UA" b="1" dirty="0"/>
              <a:t>МІСЬКЕ ТА РЕГІОНАЛЬНЕ УПРАВЛІННЯ</a:t>
            </a:r>
            <a:endParaRPr lang="ru-RU" b="1" dirty="0"/>
          </a:p>
        </p:txBody>
      </p:sp>
    </p:spTree>
    <p:extLst>
      <p:ext uri="{BB962C8B-B14F-4D97-AF65-F5344CB8AC3E}">
        <p14:creationId xmlns:p14="http://schemas.microsoft.com/office/powerpoint/2010/main" val="26415747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0D68AEA-40D6-40BF-BAD6-E1C9E44FB465}"/>
              </a:ext>
            </a:extLst>
          </p:cNvPr>
          <p:cNvSpPr>
            <a:spLocks noGrp="1"/>
          </p:cNvSpPr>
          <p:nvPr>
            <p:ph type="title"/>
          </p:nvPr>
        </p:nvSpPr>
        <p:spPr>
          <a:xfrm>
            <a:off x="638175" y="1918253"/>
            <a:ext cx="10515600" cy="1696486"/>
          </a:xfrm>
        </p:spPr>
        <p:txBody>
          <a:bodyPr>
            <a:normAutofit/>
          </a:bodyPr>
          <a:lstStyle/>
          <a:p>
            <a:pPr algn="ctr"/>
            <a:r>
              <a:rPr lang="uk-UA" sz="3200" b="1" dirty="0">
                <a:latin typeface="+mn-lt"/>
              </a:rPr>
              <a:t>3. Понятійний апарат суспільно-політичної </a:t>
            </a:r>
            <a:r>
              <a:rPr lang="uk-UA" sz="3200" b="1" dirty="0" err="1">
                <a:latin typeface="+mn-lt"/>
              </a:rPr>
              <a:t>регіоналістики</a:t>
            </a:r>
            <a:r>
              <a:rPr lang="uk-UA" sz="3200" b="1" dirty="0">
                <a:latin typeface="+mn-lt"/>
              </a:rPr>
              <a:t>. </a:t>
            </a:r>
            <a:br>
              <a:rPr lang="uk-UA" sz="3200" b="1" dirty="0">
                <a:latin typeface="+mn-lt"/>
              </a:rPr>
            </a:br>
            <a:r>
              <a:rPr lang="uk-UA" sz="3200" b="1" dirty="0">
                <a:latin typeface="+mn-lt"/>
              </a:rPr>
              <a:t>Поняття регіону</a:t>
            </a:r>
            <a:endParaRPr lang="ru-RU" sz="3200" b="1" dirty="0">
              <a:latin typeface="+mn-lt"/>
            </a:endParaRPr>
          </a:p>
        </p:txBody>
      </p:sp>
    </p:spTree>
    <p:extLst>
      <p:ext uri="{BB962C8B-B14F-4D97-AF65-F5344CB8AC3E}">
        <p14:creationId xmlns:p14="http://schemas.microsoft.com/office/powerpoint/2010/main" val="22021287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4">
            <a:extLst>
              <a:ext uri="{FF2B5EF4-FFF2-40B4-BE49-F238E27FC236}">
                <a16:creationId xmlns:a16="http://schemas.microsoft.com/office/drawing/2014/main" id="{1CC2A088-4B14-4370-B110-590504597BF3}"/>
              </a:ext>
            </a:extLst>
          </p:cNvPr>
          <p:cNvGraphicFramePr>
            <a:graphicFrameLocks noGrp="1"/>
          </p:cNvGraphicFramePr>
          <p:nvPr>
            <p:ph idx="1"/>
            <p:extLst>
              <p:ext uri="{D42A27DB-BD31-4B8C-83A1-F6EECF244321}">
                <p14:modId xmlns:p14="http://schemas.microsoft.com/office/powerpoint/2010/main" val="178478065"/>
              </p:ext>
            </p:extLst>
          </p:nvPr>
        </p:nvGraphicFramePr>
        <p:xfrm>
          <a:off x="133350" y="411480"/>
          <a:ext cx="11963400" cy="6918960"/>
        </p:xfrm>
        <a:graphic>
          <a:graphicData uri="http://schemas.openxmlformats.org/drawingml/2006/table">
            <a:tbl>
              <a:tblPr firstRow="1" bandRow="1">
                <a:tableStyleId>{5C22544A-7EE6-4342-B048-85BDC9FD1C3A}</a:tableStyleId>
              </a:tblPr>
              <a:tblGrid>
                <a:gridCol w="4866033">
                  <a:extLst>
                    <a:ext uri="{9D8B030D-6E8A-4147-A177-3AD203B41FA5}">
                      <a16:colId xmlns:a16="http://schemas.microsoft.com/office/drawing/2014/main" val="3667940540"/>
                    </a:ext>
                  </a:extLst>
                </a:gridCol>
                <a:gridCol w="6889087">
                  <a:extLst>
                    <a:ext uri="{9D8B030D-6E8A-4147-A177-3AD203B41FA5}">
                      <a16:colId xmlns:a16="http://schemas.microsoft.com/office/drawing/2014/main" val="2847952641"/>
                    </a:ext>
                  </a:extLst>
                </a:gridCol>
                <a:gridCol w="208280">
                  <a:extLst>
                    <a:ext uri="{9D8B030D-6E8A-4147-A177-3AD203B41FA5}">
                      <a16:colId xmlns:a16="http://schemas.microsoft.com/office/drawing/2014/main" val="3020399860"/>
                    </a:ext>
                  </a:extLst>
                </a:gridCol>
              </a:tblGrid>
              <a:tr h="370840">
                <a:tc>
                  <a:txBody>
                    <a:bodyPr/>
                    <a:lstStyle/>
                    <a:p>
                      <a:pPr algn="ctr"/>
                      <a:r>
                        <a:rPr lang="uk-UA" sz="2400" dirty="0"/>
                        <a:t>Загальнонаукові </a:t>
                      </a:r>
                      <a:endParaRPr lang="ru-RU" sz="2400" dirty="0"/>
                    </a:p>
                  </a:txBody>
                  <a:tcPr/>
                </a:tc>
                <a:tc>
                  <a:txBody>
                    <a:bodyPr/>
                    <a:lstStyle/>
                    <a:p>
                      <a:pPr algn="ctr"/>
                      <a:r>
                        <a:rPr lang="uk-UA" sz="2400" dirty="0"/>
                        <a:t>Суміжних дисциплін</a:t>
                      </a:r>
                      <a:endParaRPr lang="ru-RU" sz="2400" dirty="0"/>
                    </a:p>
                  </a:txBody>
                  <a:tcPr/>
                </a:tc>
                <a:tc>
                  <a:txBody>
                    <a:bodyPr/>
                    <a:lstStyle/>
                    <a:p>
                      <a:pPr algn="ctr"/>
                      <a:endParaRPr lang="ru-RU" sz="2400" dirty="0"/>
                    </a:p>
                  </a:txBody>
                  <a:tcPr/>
                </a:tc>
                <a:extLst>
                  <a:ext uri="{0D108BD9-81ED-4DB2-BD59-A6C34878D82A}">
                    <a16:rowId xmlns:a16="http://schemas.microsoft.com/office/drawing/2014/main" val="4237302826"/>
                  </a:ext>
                </a:extLst>
              </a:tr>
              <a:tr h="370840">
                <a:tc>
                  <a:txBody>
                    <a:bodyPr/>
                    <a:lstStyle/>
                    <a:p>
                      <a:r>
                        <a:rPr lang="uk-UA" sz="2200" dirty="0"/>
                        <a:t>Система</a:t>
                      </a:r>
                    </a:p>
                    <a:p>
                      <a:r>
                        <a:rPr lang="uk-UA" sz="2200" dirty="0"/>
                        <a:t>Розвиток</a:t>
                      </a:r>
                    </a:p>
                    <a:p>
                      <a:r>
                        <a:rPr lang="uk-UA" sz="2200" dirty="0"/>
                        <a:t>Простір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uk-UA" sz="2200" dirty="0"/>
                        <a:t>Територія</a:t>
                      </a:r>
                    </a:p>
                    <a:p>
                      <a:r>
                        <a:rPr lang="uk-UA" sz="2200" dirty="0"/>
                        <a:t>Регіон</a:t>
                      </a:r>
                    </a:p>
                    <a:p>
                      <a:r>
                        <a:rPr lang="uk-UA" sz="2200" dirty="0"/>
                        <a:t>Управління</a:t>
                      </a:r>
                    </a:p>
                    <a:p>
                      <a:r>
                        <a:rPr lang="uk-UA" sz="2200" dirty="0"/>
                        <a:t>Економіка</a:t>
                      </a:r>
                    </a:p>
                    <a:p>
                      <a:r>
                        <a:rPr lang="uk-UA" sz="2200" dirty="0"/>
                        <a:t>Соціальний</a:t>
                      </a:r>
                    </a:p>
                    <a:p>
                      <a:r>
                        <a:rPr lang="uk-UA" sz="2200" dirty="0"/>
                        <a:t>Бюджет </a:t>
                      </a:r>
                    </a:p>
                    <a:p>
                      <a:r>
                        <a:rPr lang="uk-UA" sz="2200" dirty="0"/>
                        <a:t>Регіональне управління</a:t>
                      </a:r>
                    </a:p>
                    <a:p>
                      <a:r>
                        <a:rPr lang="uk-UA" sz="2200" dirty="0"/>
                        <a:t>Стратегія </a:t>
                      </a:r>
                    </a:p>
                    <a:p>
                      <a:r>
                        <a:rPr lang="uk-UA" sz="2200" dirty="0"/>
                        <a:t>Місцеве самоврядування</a:t>
                      </a:r>
                    </a:p>
                    <a:p>
                      <a:r>
                        <a:rPr lang="uk-UA" sz="2200" dirty="0"/>
                        <a:t>Регіональний розвиток</a:t>
                      </a:r>
                    </a:p>
                    <a:p>
                      <a:r>
                        <a:rPr lang="uk-UA" sz="2200" dirty="0"/>
                        <a:t>Регіоналізація</a:t>
                      </a:r>
                    </a:p>
                    <a:p>
                      <a:pPr marL="0" marR="0" lvl="0" indent="0" algn="l" defTabSz="914400" rtl="0" eaLnBrk="1" fontAlgn="auto" latinLnBrk="0" hangingPunct="1">
                        <a:lnSpc>
                          <a:spcPct val="100000"/>
                        </a:lnSpc>
                        <a:spcBef>
                          <a:spcPts val="0"/>
                        </a:spcBef>
                        <a:spcAft>
                          <a:spcPts val="0"/>
                        </a:spcAft>
                        <a:buClrTx/>
                        <a:buSzTx/>
                        <a:buFontTx/>
                        <a:buNone/>
                        <a:tabLst/>
                        <a:defRPr/>
                      </a:pPr>
                      <a:r>
                        <a:rPr lang="uk-UA" sz="2200" dirty="0"/>
                        <a:t>Новий регіоналізм</a:t>
                      </a:r>
                    </a:p>
                    <a:p>
                      <a:r>
                        <a:rPr lang="uk-UA" sz="2200" dirty="0"/>
                        <a:t>Програмно-цільовий підхід</a:t>
                      </a:r>
                    </a:p>
                    <a:p>
                      <a:r>
                        <a:rPr lang="uk-UA" sz="2200" dirty="0"/>
                        <a:t>Територіальний устрій</a:t>
                      </a:r>
                    </a:p>
                    <a:p>
                      <a:r>
                        <a:rPr lang="uk-UA" sz="2200" dirty="0"/>
                        <a:t>Адміністративно-територіальний устрій</a:t>
                      </a:r>
                    </a:p>
                    <a:p>
                      <a:r>
                        <a:rPr lang="uk-UA" sz="2200" dirty="0"/>
                        <a:t>Форма державного устрою</a:t>
                      </a:r>
                    </a:p>
                    <a:p>
                      <a:r>
                        <a:rPr lang="uk-UA" sz="2200" dirty="0"/>
                        <a:t>Унітарна держава</a:t>
                      </a:r>
                    </a:p>
                    <a:p>
                      <a:r>
                        <a:rPr lang="uk-UA" sz="2200" dirty="0"/>
                        <a:t>Федерація</a:t>
                      </a:r>
                    </a:p>
                    <a:p>
                      <a:pPr marL="0" marR="0" lvl="0" indent="0" algn="l" defTabSz="914400" rtl="0" eaLnBrk="1" fontAlgn="auto" latinLnBrk="0" hangingPunct="1">
                        <a:lnSpc>
                          <a:spcPct val="100000"/>
                        </a:lnSpc>
                        <a:spcBef>
                          <a:spcPts val="0"/>
                        </a:spcBef>
                        <a:spcAft>
                          <a:spcPts val="0"/>
                        </a:spcAft>
                        <a:buClrTx/>
                        <a:buSzTx/>
                        <a:buFontTx/>
                        <a:buNone/>
                        <a:tabLst/>
                        <a:defRPr/>
                      </a:pPr>
                      <a:r>
                        <a:rPr lang="uk-UA" sz="2200" dirty="0"/>
                        <a:t>Сепаратизм </a:t>
                      </a:r>
                    </a:p>
                  </a:txBody>
                  <a:tcPr/>
                </a:tc>
                <a:tc>
                  <a:txBody>
                    <a:bodyPr/>
                    <a:lstStyle/>
                    <a:p>
                      <a:endParaRPr lang="uk-UA" sz="2400" dirty="0"/>
                    </a:p>
                    <a:p>
                      <a:endParaRPr lang="ru-RU" sz="2400" dirty="0"/>
                    </a:p>
                  </a:txBody>
                  <a:tcPr/>
                </a:tc>
                <a:extLst>
                  <a:ext uri="{0D108BD9-81ED-4DB2-BD59-A6C34878D82A}">
                    <a16:rowId xmlns:a16="http://schemas.microsoft.com/office/drawing/2014/main" val="718066057"/>
                  </a:ext>
                </a:extLst>
              </a:tr>
            </a:tbl>
          </a:graphicData>
        </a:graphic>
      </p:graphicFrame>
    </p:spTree>
    <p:extLst>
      <p:ext uri="{BB962C8B-B14F-4D97-AF65-F5344CB8AC3E}">
        <p14:creationId xmlns:p14="http://schemas.microsoft.com/office/powerpoint/2010/main" val="9657575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C0094E-A483-4A16-9F70-D508987DAB67}"/>
              </a:ext>
            </a:extLst>
          </p:cNvPr>
          <p:cNvSpPr>
            <a:spLocks noGrp="1"/>
          </p:cNvSpPr>
          <p:nvPr>
            <p:ph type="title"/>
          </p:nvPr>
        </p:nvSpPr>
        <p:spPr>
          <a:xfrm>
            <a:off x="838200" y="365125"/>
            <a:ext cx="10515600" cy="663575"/>
          </a:xfrm>
        </p:spPr>
        <p:txBody>
          <a:bodyPr>
            <a:normAutofit/>
          </a:bodyPr>
          <a:lstStyle/>
          <a:p>
            <a:pPr algn="ctr"/>
            <a:r>
              <a:rPr lang="uk-UA" sz="2800" b="1" dirty="0">
                <a:latin typeface="+mn-lt"/>
              </a:rPr>
              <a:t>Поняття регіону</a:t>
            </a:r>
            <a:endParaRPr lang="ru-RU" sz="2800" b="1" dirty="0">
              <a:latin typeface="+mn-lt"/>
            </a:endParaRPr>
          </a:p>
        </p:txBody>
      </p:sp>
      <p:sp>
        <p:nvSpPr>
          <p:cNvPr id="3" name="Объект 2">
            <a:extLst>
              <a:ext uri="{FF2B5EF4-FFF2-40B4-BE49-F238E27FC236}">
                <a16:creationId xmlns:a16="http://schemas.microsoft.com/office/drawing/2014/main" id="{1C04EBEF-9289-40E8-85E1-C9B29B1047E6}"/>
              </a:ext>
            </a:extLst>
          </p:cNvPr>
          <p:cNvSpPr>
            <a:spLocks noGrp="1"/>
          </p:cNvSpPr>
          <p:nvPr>
            <p:ph idx="1"/>
          </p:nvPr>
        </p:nvSpPr>
        <p:spPr>
          <a:xfrm>
            <a:off x="133350" y="1181100"/>
            <a:ext cx="11944350" cy="5524500"/>
          </a:xfrm>
        </p:spPr>
        <p:txBody>
          <a:bodyPr>
            <a:noAutofit/>
          </a:bodyPr>
          <a:lstStyle/>
          <a:p>
            <a:pPr marL="0" indent="0">
              <a:lnSpc>
                <a:spcPct val="100000"/>
              </a:lnSpc>
              <a:spcBef>
                <a:spcPts val="600"/>
              </a:spcBef>
              <a:buNone/>
            </a:pPr>
            <a:r>
              <a:rPr lang="ru-RU" sz="2400" i="1" dirty="0"/>
              <a:t>…</a:t>
            </a:r>
            <a:r>
              <a:rPr lang="ru-RU" sz="2400" i="1" dirty="0" err="1"/>
              <a:t>Регіон</a:t>
            </a:r>
            <a:r>
              <a:rPr lang="ru-RU" sz="2400" i="1" dirty="0"/>
              <a:t> не є </a:t>
            </a:r>
            <a:r>
              <a:rPr lang="ru-RU" sz="2400" i="1" dirty="0" err="1"/>
              <a:t>об'єктом</a:t>
            </a:r>
            <a:r>
              <a:rPr lang="ru-RU" sz="2400" i="1" dirty="0"/>
              <a:t> </a:t>
            </a:r>
            <a:r>
              <a:rPr lang="ru-RU" sz="2400" i="1" dirty="0" err="1"/>
              <a:t>ані</a:t>
            </a:r>
            <a:r>
              <a:rPr lang="ru-RU" sz="2400" i="1" dirty="0"/>
              <a:t> </a:t>
            </a:r>
            <a:r>
              <a:rPr lang="ru-RU" sz="2400" i="1" dirty="0" err="1"/>
              <a:t>незалежно</a:t>
            </a:r>
            <a:r>
              <a:rPr lang="ru-RU" sz="2400" i="1" dirty="0"/>
              <a:t> </a:t>
            </a:r>
            <a:r>
              <a:rPr lang="ru-RU" sz="2400" i="1" dirty="0" err="1"/>
              <a:t>існуючим</a:t>
            </a:r>
            <a:r>
              <a:rPr lang="ru-RU" sz="2400" i="1" dirty="0"/>
              <a:t>, </a:t>
            </a:r>
            <a:r>
              <a:rPr lang="ru-RU" sz="2400" i="1" dirty="0" err="1"/>
              <a:t>ані</a:t>
            </a:r>
            <a:r>
              <a:rPr lang="ru-RU" sz="2400" i="1" dirty="0"/>
              <a:t> </a:t>
            </a:r>
            <a:r>
              <a:rPr lang="ru-RU" sz="2400" i="1" dirty="0" err="1"/>
              <a:t>даним</a:t>
            </a:r>
            <a:r>
              <a:rPr lang="ru-RU" sz="2400" i="1" dirty="0"/>
              <a:t> </a:t>
            </a:r>
            <a:r>
              <a:rPr lang="ru-RU" sz="2400" i="1" dirty="0" err="1"/>
              <a:t>від</a:t>
            </a:r>
            <a:r>
              <a:rPr lang="ru-RU" sz="2400" i="1" dirty="0"/>
              <a:t> </a:t>
            </a:r>
            <a:r>
              <a:rPr lang="ru-RU" sz="2400" i="1" dirty="0" err="1"/>
              <a:t>природи</a:t>
            </a:r>
            <a:r>
              <a:rPr lang="ru-RU" sz="2400" i="1" dirty="0"/>
              <a:t>. </a:t>
            </a:r>
            <a:r>
              <a:rPr lang="ru-RU" sz="2400" i="1" dirty="0" err="1"/>
              <a:t>Це</a:t>
            </a:r>
            <a:r>
              <a:rPr lang="ru-RU" sz="2400" i="1" dirty="0"/>
              <a:t> </a:t>
            </a:r>
            <a:r>
              <a:rPr lang="ru-RU" sz="2400" i="1" dirty="0" err="1"/>
              <a:t>інтелектуальна</a:t>
            </a:r>
            <a:r>
              <a:rPr lang="ru-RU" sz="2400" i="1" dirty="0"/>
              <a:t> </a:t>
            </a:r>
            <a:r>
              <a:rPr lang="ru-RU" sz="2400" i="1" dirty="0" err="1"/>
              <a:t>концепція</a:t>
            </a:r>
            <a:r>
              <a:rPr lang="ru-RU" sz="2400" i="1" dirty="0"/>
              <a:t>, створена </a:t>
            </a:r>
            <a:r>
              <a:rPr lang="ru-RU" sz="2400" i="1" dirty="0" err="1"/>
              <a:t>мисленням</a:t>
            </a:r>
            <a:r>
              <a:rPr lang="ru-RU" sz="2400" i="1" dirty="0"/>
              <a:t>, яка </a:t>
            </a:r>
            <a:r>
              <a:rPr lang="ru-RU" sz="2400" i="1" dirty="0" err="1"/>
              <a:t>використовує</a:t>
            </a:r>
            <a:r>
              <a:rPr lang="ru-RU" sz="2400" i="1" dirty="0"/>
              <a:t> </a:t>
            </a:r>
            <a:r>
              <a:rPr lang="ru-RU" sz="2400" i="1" dirty="0" err="1"/>
              <a:t>певні</a:t>
            </a:r>
            <a:r>
              <a:rPr lang="ru-RU" sz="2400" i="1" dirty="0"/>
              <a:t> </a:t>
            </a:r>
            <a:r>
              <a:rPr lang="ru-RU" sz="2400" i="1" dirty="0" err="1"/>
              <a:t>ознаки</a:t>
            </a:r>
            <a:r>
              <a:rPr lang="ru-RU" sz="2400" i="1" dirty="0"/>
              <a:t>, </a:t>
            </a:r>
            <a:r>
              <a:rPr lang="ru-RU" sz="2400" i="1" dirty="0" err="1"/>
              <a:t>характерні</a:t>
            </a:r>
            <a:r>
              <a:rPr lang="ru-RU" sz="2400" i="1" dirty="0"/>
              <a:t> для </a:t>
            </a:r>
            <a:r>
              <a:rPr lang="ru-RU" sz="2400" i="1" dirty="0" err="1"/>
              <a:t>даної</a:t>
            </a:r>
            <a:r>
              <a:rPr lang="ru-RU" sz="2400" i="1" dirty="0"/>
              <a:t> </a:t>
            </a:r>
            <a:r>
              <a:rPr lang="ru-RU" sz="2400" i="1" dirty="0" err="1"/>
              <a:t>території</a:t>
            </a:r>
            <a:r>
              <a:rPr lang="ru-RU" sz="2400" i="1" dirty="0"/>
              <a:t>, і </a:t>
            </a:r>
            <a:r>
              <a:rPr lang="ru-RU" sz="2400" i="1" dirty="0" err="1"/>
              <a:t>відкидаються</a:t>
            </a:r>
            <a:r>
              <a:rPr lang="ru-RU" sz="2400" i="1" dirty="0"/>
              <a:t> </a:t>
            </a:r>
            <a:r>
              <a:rPr lang="ru-RU" sz="2400" i="1" dirty="0" err="1"/>
              <a:t>всі</a:t>
            </a:r>
            <a:r>
              <a:rPr lang="ru-RU" sz="2400" i="1" dirty="0"/>
              <a:t> </a:t>
            </a:r>
            <a:r>
              <a:rPr lang="ru-RU" sz="2400" i="1" dirty="0" err="1"/>
              <a:t>ті</a:t>
            </a:r>
            <a:r>
              <a:rPr lang="ru-RU" sz="2400" i="1" dirty="0"/>
              <a:t> </a:t>
            </a:r>
            <a:r>
              <a:rPr lang="ru-RU" sz="2400" i="1" dirty="0" err="1"/>
              <a:t>ознаки</a:t>
            </a:r>
            <a:r>
              <a:rPr lang="ru-RU" sz="2400" i="1" dirty="0"/>
              <a:t>, </a:t>
            </a:r>
            <a:r>
              <a:rPr lang="ru-RU" sz="2400" i="1" dirty="0" err="1"/>
              <a:t>які</a:t>
            </a:r>
            <a:r>
              <a:rPr lang="ru-RU" sz="2400" i="1" dirty="0"/>
              <a:t> </a:t>
            </a:r>
            <a:r>
              <a:rPr lang="ru-RU" sz="2400" i="1" dirty="0" err="1"/>
              <a:t>розглядаються</a:t>
            </a:r>
            <a:r>
              <a:rPr lang="ru-RU" sz="2400" i="1" dirty="0"/>
              <a:t> як </a:t>
            </a:r>
            <a:r>
              <a:rPr lang="ru-RU" sz="2400" i="1" dirty="0" err="1"/>
              <a:t>що</a:t>
            </a:r>
            <a:r>
              <a:rPr lang="ru-RU" sz="2400" i="1" dirty="0"/>
              <a:t> не </a:t>
            </a:r>
            <a:r>
              <a:rPr lang="ru-RU" sz="2400" i="1" dirty="0" err="1"/>
              <a:t>мають</a:t>
            </a:r>
            <a:r>
              <a:rPr lang="ru-RU" sz="2400" i="1" dirty="0"/>
              <a:t> </a:t>
            </a:r>
            <a:r>
              <a:rPr lang="ru-RU" sz="2400" i="1" dirty="0" err="1"/>
              <a:t>відношення</a:t>
            </a:r>
            <a:r>
              <a:rPr lang="ru-RU" sz="2400" i="1" dirty="0"/>
              <a:t> до </a:t>
            </a:r>
            <a:r>
              <a:rPr lang="ru-RU" sz="2400" i="1" dirty="0" err="1"/>
              <a:t>аналізованого</a:t>
            </a:r>
            <a:r>
              <a:rPr lang="ru-RU" sz="2400" i="1" dirty="0"/>
              <a:t> </a:t>
            </a:r>
            <a:r>
              <a:rPr lang="ru-RU" sz="2400" i="1" dirty="0" err="1"/>
              <a:t>питання</a:t>
            </a:r>
            <a:r>
              <a:rPr lang="ru-RU" sz="2400" i="1" dirty="0"/>
              <a:t>.</a:t>
            </a:r>
          </a:p>
          <a:p>
            <a:pPr marL="0" indent="0" algn="r">
              <a:lnSpc>
                <a:spcPct val="100000"/>
              </a:lnSpc>
              <a:spcBef>
                <a:spcPts val="600"/>
              </a:spcBef>
              <a:buNone/>
            </a:pPr>
            <a:r>
              <a:rPr lang="ru-RU" sz="2400" i="1" dirty="0" err="1">
                <a:solidFill>
                  <a:srgbClr val="333333"/>
                </a:solidFill>
                <a:effectLst/>
                <a:ea typeface="Calibri" panose="020F0502020204030204" pitchFamily="34" charset="0"/>
                <a:cs typeface="Times New Roman" panose="02020603050405020304" pitchFamily="18" charset="0"/>
              </a:rPr>
              <a:t>Д.А.Сапожніков</a:t>
            </a:r>
            <a:endParaRPr lang="uk-UA" sz="2400" i="1" dirty="0">
              <a:solidFill>
                <a:srgbClr val="333333"/>
              </a:solidFill>
              <a:effectLst/>
              <a:ea typeface="Calibri" panose="020F0502020204030204" pitchFamily="34" charset="0"/>
              <a:cs typeface="Times New Roman" panose="02020603050405020304" pitchFamily="18" charset="0"/>
            </a:endParaRPr>
          </a:p>
          <a:p>
            <a:pPr marL="0" indent="0">
              <a:lnSpc>
                <a:spcPct val="100000"/>
              </a:lnSpc>
              <a:spcBef>
                <a:spcPts val="600"/>
              </a:spcBef>
              <a:buNone/>
            </a:pPr>
            <a:endParaRPr lang="ru-RU" sz="1600" b="0" i="0" dirty="0">
              <a:effectLst/>
              <a:latin typeface="Roboto" panose="02000000000000000000" pitchFamily="2" charset="0"/>
            </a:endParaRPr>
          </a:p>
          <a:p>
            <a:pPr marL="0" indent="0">
              <a:lnSpc>
                <a:spcPct val="100000"/>
              </a:lnSpc>
              <a:spcBef>
                <a:spcPts val="600"/>
              </a:spcBef>
              <a:buNone/>
            </a:pPr>
            <a:r>
              <a:rPr lang="ru-RU" sz="2400" b="0" i="1" dirty="0" err="1">
                <a:effectLst/>
              </a:rPr>
              <a:t>Регіон</a:t>
            </a:r>
            <a:r>
              <a:rPr lang="ru-RU" sz="2400" b="0" i="1" dirty="0">
                <a:effectLst/>
              </a:rPr>
              <a:t> – </a:t>
            </a:r>
            <a:r>
              <a:rPr lang="ru-RU" sz="2400" b="0" i="1" dirty="0" err="1">
                <a:effectLst/>
              </a:rPr>
              <a:t>це</a:t>
            </a:r>
            <a:r>
              <a:rPr lang="ru-RU" sz="2400" b="0" i="1" dirty="0">
                <a:effectLst/>
              </a:rPr>
              <a:t> </a:t>
            </a:r>
            <a:r>
              <a:rPr lang="ru-RU" sz="2400" b="0" i="1" dirty="0" err="1">
                <a:effectLst/>
              </a:rPr>
              <a:t>певний</a:t>
            </a:r>
            <a:r>
              <a:rPr lang="ru-RU" sz="2400" b="0" i="1" dirty="0">
                <a:effectLst/>
              </a:rPr>
              <a:t> комплекс </a:t>
            </a:r>
            <a:r>
              <a:rPr lang="ru-RU" sz="2400" b="0" i="1" dirty="0" err="1">
                <a:effectLst/>
              </a:rPr>
              <a:t>явищ</a:t>
            </a:r>
            <a:r>
              <a:rPr lang="ru-RU" sz="2400" b="0" i="1" dirty="0">
                <a:effectLst/>
              </a:rPr>
              <a:t> (</a:t>
            </a:r>
            <a:r>
              <a:rPr lang="ru-RU" sz="2400" b="0" i="1" dirty="0" err="1">
                <a:effectLst/>
              </a:rPr>
              <a:t>елементів</a:t>
            </a:r>
            <a:r>
              <a:rPr lang="ru-RU" sz="2400" b="0" i="1" dirty="0">
                <a:effectLst/>
              </a:rPr>
              <a:t>), </a:t>
            </a:r>
            <a:r>
              <a:rPr lang="ru-RU" sz="2400" b="0" i="1" dirty="0" err="1">
                <a:effectLst/>
              </a:rPr>
              <a:t>який</a:t>
            </a:r>
            <a:r>
              <a:rPr lang="ru-RU" sz="2400" b="0" i="1" dirty="0">
                <a:effectLst/>
              </a:rPr>
              <a:t> </a:t>
            </a:r>
            <a:r>
              <a:rPr lang="ru-RU" sz="2400" b="0" i="1" dirty="0" err="1">
                <a:effectLst/>
              </a:rPr>
              <a:t>характеризується</a:t>
            </a:r>
            <a:r>
              <a:rPr lang="ru-RU" sz="2400" b="0" i="1" dirty="0">
                <a:effectLst/>
              </a:rPr>
              <a:t> </a:t>
            </a:r>
            <a:r>
              <a:rPr lang="ru-RU" sz="2400" b="0" i="1" dirty="0" err="1">
                <a:effectLst/>
              </a:rPr>
              <a:t>умовною</a:t>
            </a:r>
            <a:r>
              <a:rPr lang="ru-RU" sz="2400" b="0" i="1" dirty="0">
                <a:effectLst/>
              </a:rPr>
              <a:t> </a:t>
            </a:r>
            <a:r>
              <a:rPr lang="ru-RU" sz="2400" b="0" i="1" dirty="0" err="1">
                <a:effectLst/>
              </a:rPr>
              <a:t>єдністю</a:t>
            </a:r>
            <a:r>
              <a:rPr lang="ru-RU" sz="2400" b="0" i="1" dirty="0">
                <a:effectLst/>
              </a:rPr>
              <a:t> і </a:t>
            </a:r>
            <a:r>
              <a:rPr lang="ru-RU" sz="2400" b="0" i="1" dirty="0" err="1">
                <a:effectLst/>
              </a:rPr>
              <a:t>цілісністю</a:t>
            </a:r>
            <a:r>
              <a:rPr lang="ru-RU" sz="2400" b="0" i="1" dirty="0">
                <a:effectLst/>
              </a:rPr>
              <a:t>. </a:t>
            </a:r>
            <a:r>
              <a:rPr lang="ru-RU" sz="2400" b="0" i="1" dirty="0" err="1">
                <a:effectLst/>
              </a:rPr>
              <a:t>Регіон</a:t>
            </a:r>
            <a:r>
              <a:rPr lang="ru-RU" sz="2400" b="0" i="1" dirty="0">
                <a:effectLst/>
              </a:rPr>
              <a:t> – </a:t>
            </a:r>
            <a:r>
              <a:rPr lang="ru-RU" sz="2400" b="0" i="1" dirty="0" err="1">
                <a:effectLst/>
              </a:rPr>
              <a:t>це</a:t>
            </a:r>
            <a:r>
              <a:rPr lang="ru-RU" sz="2400" b="0" i="1" dirty="0">
                <a:effectLst/>
              </a:rPr>
              <a:t> </a:t>
            </a:r>
            <a:r>
              <a:rPr lang="ru-RU" sz="2400" b="0" i="1" dirty="0" err="1">
                <a:effectLst/>
              </a:rPr>
              <a:t>ні</a:t>
            </a:r>
            <a:r>
              <a:rPr lang="ru-RU" sz="2400" b="0" i="1" dirty="0">
                <a:effectLst/>
              </a:rPr>
              <a:t> в </a:t>
            </a:r>
            <a:r>
              <a:rPr lang="ru-RU" sz="2400" b="0" i="1" dirty="0" err="1">
                <a:effectLst/>
              </a:rPr>
              <a:t>якому</a:t>
            </a:r>
            <a:r>
              <a:rPr lang="ru-RU" sz="2400" b="0" i="1" dirty="0">
                <a:effectLst/>
              </a:rPr>
              <a:t> </a:t>
            </a:r>
            <a:r>
              <a:rPr lang="ru-RU" sz="2400" b="0" i="1" dirty="0" err="1">
                <a:effectLst/>
              </a:rPr>
              <a:t>разі</a:t>
            </a:r>
            <a:r>
              <a:rPr lang="ru-RU" sz="2400" b="0" i="1" dirty="0">
                <a:effectLst/>
              </a:rPr>
              <a:t> не "</a:t>
            </a:r>
            <a:r>
              <a:rPr lang="ru-RU" sz="2400" b="0" i="1" dirty="0" err="1">
                <a:effectLst/>
              </a:rPr>
              <a:t>порожній</a:t>
            </a:r>
            <a:r>
              <a:rPr lang="ru-RU" sz="2400" b="0" i="1" dirty="0">
                <a:effectLst/>
              </a:rPr>
              <a:t>" </a:t>
            </a:r>
            <a:r>
              <a:rPr lang="ru-RU" sz="2400" b="0" i="1" dirty="0" err="1">
                <a:effectLst/>
              </a:rPr>
              <a:t>майданчик</a:t>
            </a:r>
            <a:r>
              <a:rPr lang="ru-RU" sz="2400" b="0" i="1" dirty="0">
                <a:effectLst/>
              </a:rPr>
              <a:t>, </a:t>
            </a:r>
            <a:r>
              <a:rPr lang="ru-RU" sz="2400" b="0" i="1" dirty="0" err="1">
                <a:effectLst/>
              </a:rPr>
              <a:t>окреслений</a:t>
            </a:r>
            <a:r>
              <a:rPr lang="ru-RU" sz="2400" b="0" i="1" dirty="0">
                <a:effectLst/>
              </a:rPr>
              <a:t> </a:t>
            </a:r>
            <a:r>
              <a:rPr lang="ru-RU" sz="2400" b="0" i="1" dirty="0" err="1">
                <a:effectLst/>
              </a:rPr>
              <a:t>якимсь</a:t>
            </a:r>
            <a:r>
              <a:rPr lang="ru-RU" sz="2400" b="0" i="1" dirty="0">
                <a:effectLst/>
              </a:rPr>
              <a:t> кордоном.</a:t>
            </a:r>
          </a:p>
          <a:p>
            <a:pPr marL="0" indent="0" algn="r">
              <a:lnSpc>
                <a:spcPct val="100000"/>
              </a:lnSpc>
              <a:spcBef>
                <a:spcPts val="600"/>
              </a:spcBef>
              <a:buNone/>
            </a:pPr>
            <a:r>
              <a:rPr lang="ru-RU" sz="2400" i="1" dirty="0" err="1">
                <a:solidFill>
                  <a:srgbClr val="333333"/>
                </a:solidFill>
                <a:ea typeface="Calibri" panose="020F0502020204030204" pitchFamily="34" charset="0"/>
                <a:cs typeface="Times New Roman" panose="02020603050405020304" pitchFamily="18" charset="0"/>
              </a:rPr>
              <a:t>Р.Туровський</a:t>
            </a:r>
            <a:endParaRPr lang="uk-UA" sz="2400" i="1" dirty="0">
              <a:solidFill>
                <a:srgbClr val="333333"/>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25063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025E090-5937-42C0-AB77-6565123C003C}"/>
              </a:ext>
            </a:extLst>
          </p:cNvPr>
          <p:cNvSpPr>
            <a:spLocks noGrp="1"/>
          </p:cNvSpPr>
          <p:nvPr>
            <p:ph type="title"/>
          </p:nvPr>
        </p:nvSpPr>
        <p:spPr>
          <a:xfrm>
            <a:off x="838200" y="365125"/>
            <a:ext cx="10515600" cy="634999"/>
          </a:xfrm>
        </p:spPr>
        <p:txBody>
          <a:bodyPr>
            <a:normAutofit/>
          </a:bodyPr>
          <a:lstStyle/>
          <a:p>
            <a:pPr algn="ctr"/>
            <a:r>
              <a:rPr lang="uk-UA" sz="2800" b="1" dirty="0">
                <a:latin typeface="+mn-lt"/>
              </a:rPr>
              <a:t>Типологія регіонів</a:t>
            </a:r>
            <a:endParaRPr lang="ru-RU" sz="2800" b="1" dirty="0">
              <a:latin typeface="+mn-lt"/>
            </a:endParaRPr>
          </a:p>
        </p:txBody>
      </p:sp>
      <p:sp>
        <p:nvSpPr>
          <p:cNvPr id="3" name="Объект 2">
            <a:extLst>
              <a:ext uri="{FF2B5EF4-FFF2-40B4-BE49-F238E27FC236}">
                <a16:creationId xmlns:a16="http://schemas.microsoft.com/office/drawing/2014/main" id="{34461E99-F4C1-4395-8C1D-40FBFCDADC2D}"/>
              </a:ext>
            </a:extLst>
          </p:cNvPr>
          <p:cNvSpPr>
            <a:spLocks noGrp="1"/>
          </p:cNvSpPr>
          <p:nvPr>
            <p:ph idx="1"/>
          </p:nvPr>
        </p:nvSpPr>
        <p:spPr>
          <a:xfrm>
            <a:off x="838200" y="1152525"/>
            <a:ext cx="10515600" cy="5024438"/>
          </a:xfrm>
        </p:spPr>
        <p:txBody>
          <a:bodyPr>
            <a:normAutofit/>
          </a:bodyPr>
          <a:lstStyle/>
          <a:p>
            <a:pPr marL="0" indent="0">
              <a:lnSpc>
                <a:spcPct val="120000"/>
              </a:lnSpc>
              <a:spcBef>
                <a:spcPts val="600"/>
              </a:spcBef>
              <a:buNone/>
            </a:pPr>
            <a:r>
              <a:rPr lang="uk-UA" sz="2400" dirty="0">
                <a:effectLst/>
                <a:latin typeface="Calibri" panose="020F0502020204030204" pitchFamily="34" charset="0"/>
                <a:ea typeface="Calibri" panose="020F0502020204030204" pitchFamily="34" charset="0"/>
                <a:cs typeface="Times New Roman" panose="02020603050405020304" pitchFamily="18" charset="0"/>
              </a:rPr>
              <a:t>Вакуленко, </a:t>
            </a:r>
            <a:r>
              <a:rPr lang="uk-UA" sz="2400" dirty="0" err="1">
                <a:effectLst/>
                <a:latin typeface="Calibri" panose="020F0502020204030204" pitchFamily="34" charset="0"/>
                <a:ea typeface="Calibri" panose="020F0502020204030204" pitchFamily="34" charset="0"/>
                <a:cs typeface="Times New Roman" panose="02020603050405020304" pitchFamily="18" charset="0"/>
              </a:rPr>
              <a:t>Гринчук</a:t>
            </a:r>
            <a:r>
              <a:rPr lang="uk-UA" sz="24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20000"/>
              </a:lnSpc>
              <a:spcBef>
                <a:spcPts val="0"/>
              </a:spcBef>
            </a:pPr>
            <a:r>
              <a:rPr lang="uk-UA" sz="2400" dirty="0">
                <a:effectLst/>
                <a:latin typeface="Calibri" panose="020F0502020204030204" pitchFamily="34" charset="0"/>
                <a:ea typeface="Calibri" panose="020F0502020204030204" pitchFamily="34" charset="0"/>
                <a:cs typeface="Times New Roman" panose="02020603050405020304" pitchFamily="18" charset="0"/>
              </a:rPr>
              <a:t>адміністративні, </a:t>
            </a:r>
          </a:p>
          <a:p>
            <a:pPr>
              <a:lnSpc>
                <a:spcPct val="120000"/>
              </a:lnSpc>
              <a:spcBef>
                <a:spcPts val="0"/>
              </a:spcBef>
            </a:pPr>
            <a:r>
              <a:rPr lang="uk-UA" sz="2400" dirty="0">
                <a:effectLst/>
                <a:latin typeface="Calibri" panose="020F0502020204030204" pitchFamily="34" charset="0"/>
                <a:ea typeface="Calibri" panose="020F0502020204030204" pitchFamily="34" charset="0"/>
                <a:cs typeface="Times New Roman" panose="02020603050405020304" pitchFamily="18" charset="0"/>
              </a:rPr>
              <a:t>унікальні, </a:t>
            </a:r>
          </a:p>
          <a:p>
            <a:pPr>
              <a:lnSpc>
                <a:spcPct val="120000"/>
              </a:lnSpc>
              <a:spcBef>
                <a:spcPts val="0"/>
              </a:spcBef>
            </a:pPr>
            <a:r>
              <a:rPr lang="uk-UA" sz="2400" dirty="0" err="1">
                <a:effectLst/>
                <a:latin typeface="Calibri" panose="020F0502020204030204" pitchFamily="34" charset="0"/>
                <a:ea typeface="Calibri" panose="020F0502020204030204" pitchFamily="34" charset="0"/>
                <a:cs typeface="Times New Roman" panose="02020603050405020304" pitchFamily="18" charset="0"/>
              </a:rPr>
              <a:t>мікрорегіони</a:t>
            </a:r>
            <a:r>
              <a:rPr lang="uk-UA" sz="2400" dirty="0">
                <a:effectLst/>
                <a:latin typeface="Calibri" panose="020F0502020204030204" pitchFamily="34" charset="0"/>
                <a:ea typeface="Calibri" panose="020F0502020204030204" pitchFamily="34" charset="0"/>
                <a:cs typeface="Times New Roman" panose="02020603050405020304" pitchFamily="18" charset="0"/>
              </a:rPr>
              <a:t> (первинні економічні), </a:t>
            </a:r>
          </a:p>
          <a:p>
            <a:pPr>
              <a:lnSpc>
                <a:spcPct val="120000"/>
              </a:lnSpc>
              <a:spcBef>
                <a:spcPts val="0"/>
              </a:spcBef>
            </a:pPr>
            <a:r>
              <a:rPr lang="uk-UA" sz="2400" dirty="0">
                <a:effectLst/>
                <a:latin typeface="Calibri" panose="020F0502020204030204" pitchFamily="34" charset="0"/>
                <a:ea typeface="Calibri" panose="020F0502020204030204" pitchFamily="34" charset="0"/>
                <a:cs typeface="Times New Roman" panose="02020603050405020304" pitchFamily="18" charset="0"/>
              </a:rPr>
              <a:t>програмні, </a:t>
            </a:r>
          </a:p>
          <a:p>
            <a:pPr>
              <a:lnSpc>
                <a:spcPct val="120000"/>
              </a:lnSpc>
              <a:spcBef>
                <a:spcPts val="0"/>
              </a:spcBef>
            </a:pPr>
            <a:r>
              <a:rPr lang="uk-UA" sz="2400" dirty="0">
                <a:effectLst/>
                <a:latin typeface="Calibri" panose="020F0502020204030204" pitchFamily="34" charset="0"/>
                <a:ea typeface="Calibri" panose="020F0502020204030204" pitchFamily="34" charset="0"/>
                <a:cs typeface="Times New Roman" panose="02020603050405020304" pitchFamily="18" charset="0"/>
              </a:rPr>
              <a:t>піонерні, </a:t>
            </a:r>
          </a:p>
          <a:p>
            <a:pPr>
              <a:lnSpc>
                <a:spcPct val="120000"/>
              </a:lnSpc>
              <a:spcBef>
                <a:spcPts val="0"/>
              </a:spcBef>
            </a:pPr>
            <a:r>
              <a:rPr lang="uk-UA" sz="2400" dirty="0">
                <a:effectLst/>
                <a:latin typeface="Calibri" panose="020F0502020204030204" pitchFamily="34" charset="0"/>
                <a:ea typeface="Calibri" panose="020F0502020204030204" pitchFamily="34" charset="0"/>
                <a:cs typeface="Times New Roman" panose="02020603050405020304" pitchFamily="18" charset="0"/>
              </a:rPr>
              <a:t>депресивні – промислові та сільські, </a:t>
            </a:r>
          </a:p>
          <a:p>
            <a:pPr>
              <a:lnSpc>
                <a:spcPct val="120000"/>
              </a:lnSpc>
              <a:spcBef>
                <a:spcPts val="0"/>
              </a:spcBef>
            </a:pPr>
            <a:r>
              <a:rPr lang="uk-UA" sz="2400" dirty="0">
                <a:effectLst/>
                <a:latin typeface="Calibri" panose="020F0502020204030204" pitchFamily="34" charset="0"/>
                <a:ea typeface="Calibri" panose="020F0502020204030204" pitchFamily="34" charset="0"/>
                <a:cs typeface="Times New Roman" panose="02020603050405020304" pitchFamily="18" charset="0"/>
              </a:rPr>
              <a:t>стагнаційні, </a:t>
            </a:r>
          </a:p>
          <a:p>
            <a:pPr>
              <a:lnSpc>
                <a:spcPct val="120000"/>
              </a:lnSpc>
              <a:spcBef>
                <a:spcPts val="0"/>
              </a:spcBef>
            </a:pPr>
            <a:r>
              <a:rPr lang="uk-UA" sz="2400" dirty="0">
                <a:effectLst/>
                <a:latin typeface="Calibri" panose="020F0502020204030204" pitchFamily="34" charset="0"/>
                <a:ea typeface="Calibri" panose="020F0502020204030204" pitchFamily="34" charset="0"/>
                <a:cs typeface="Times New Roman" panose="02020603050405020304" pitchFamily="18" charset="0"/>
              </a:rPr>
              <a:t>економічні первинного порядку, </a:t>
            </a:r>
          </a:p>
          <a:p>
            <a:pPr>
              <a:lnSpc>
                <a:spcPct val="120000"/>
              </a:lnSpc>
              <a:spcBef>
                <a:spcPts val="0"/>
              </a:spcBef>
            </a:pPr>
            <a:r>
              <a:rPr lang="uk-UA" sz="2400" dirty="0">
                <a:effectLst/>
                <a:latin typeface="Calibri" panose="020F0502020204030204" pitchFamily="34" charset="0"/>
                <a:ea typeface="Calibri" panose="020F0502020204030204" pitchFamily="34" charset="0"/>
                <a:cs typeface="Times New Roman" panose="02020603050405020304" pitchFamily="18" charset="0"/>
              </a:rPr>
              <a:t>геополітичні тощо.</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039030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47D5299-3208-4A77-A15D-E8A1535F5890}"/>
              </a:ext>
            </a:extLst>
          </p:cNvPr>
          <p:cNvSpPr>
            <a:spLocks noGrp="1"/>
          </p:cNvSpPr>
          <p:nvPr>
            <p:ph type="title"/>
          </p:nvPr>
        </p:nvSpPr>
        <p:spPr>
          <a:xfrm>
            <a:off x="102742" y="365125"/>
            <a:ext cx="12089258" cy="1052709"/>
          </a:xfrm>
        </p:spPr>
        <p:txBody>
          <a:bodyPr>
            <a:normAutofit/>
          </a:bodyPr>
          <a:lstStyle/>
          <a:p>
            <a:pPr algn="ctr"/>
            <a:r>
              <a:rPr lang="ru-RU" sz="2800" b="1">
                <a:latin typeface="+mn-lt"/>
              </a:rPr>
              <a:t>Основні критерії депресивних територій </a:t>
            </a:r>
            <a:br>
              <a:rPr lang="ru-RU" sz="2800" b="1">
                <a:latin typeface="+mn-lt"/>
              </a:rPr>
            </a:br>
            <a:r>
              <a:rPr lang="ru-RU" sz="2800" b="1">
                <a:latin typeface="+mn-lt"/>
              </a:rPr>
              <a:t>(Закон «Про стимулювання розвитку регіонів»)</a:t>
            </a:r>
            <a:endParaRPr lang="ru-RU" sz="2800" b="1" dirty="0">
              <a:latin typeface="+mn-lt"/>
            </a:endParaRPr>
          </a:p>
        </p:txBody>
      </p:sp>
      <p:sp>
        <p:nvSpPr>
          <p:cNvPr id="3" name="Объект 2">
            <a:extLst>
              <a:ext uri="{FF2B5EF4-FFF2-40B4-BE49-F238E27FC236}">
                <a16:creationId xmlns:a16="http://schemas.microsoft.com/office/drawing/2014/main" id="{6B6D1D83-9C0D-4A24-A579-ED9800048E65}"/>
              </a:ext>
            </a:extLst>
          </p:cNvPr>
          <p:cNvSpPr>
            <a:spLocks noGrp="1"/>
          </p:cNvSpPr>
          <p:nvPr>
            <p:ph idx="1"/>
          </p:nvPr>
        </p:nvSpPr>
        <p:spPr>
          <a:xfrm>
            <a:off x="102742" y="1417834"/>
            <a:ext cx="12089258" cy="5332287"/>
          </a:xfrm>
        </p:spPr>
        <p:txBody>
          <a:bodyPr>
            <a:normAutofit/>
          </a:bodyPr>
          <a:lstStyle/>
          <a:p>
            <a:r>
              <a:rPr lang="ru-RU" sz="2400" dirty="0"/>
              <a:t>в </a:t>
            </a:r>
            <a:r>
              <a:rPr lang="ru-RU" sz="2400" dirty="0" err="1"/>
              <a:t>яких</a:t>
            </a:r>
            <a:r>
              <a:rPr lang="ru-RU" sz="2400" dirty="0"/>
              <a:t> </a:t>
            </a:r>
            <a:r>
              <a:rPr lang="ru-RU" sz="2400" dirty="0" err="1"/>
              <a:t>протягом</a:t>
            </a:r>
            <a:r>
              <a:rPr lang="ru-RU" sz="2400" dirty="0"/>
              <a:t> </a:t>
            </a:r>
            <a:r>
              <a:rPr lang="ru-RU" sz="2400" dirty="0" err="1"/>
              <a:t>останніх</a:t>
            </a:r>
            <a:r>
              <a:rPr lang="ru-RU" sz="2400" dirty="0"/>
              <a:t> 5 </a:t>
            </a:r>
            <a:r>
              <a:rPr lang="ru-RU" sz="2400" dirty="0" err="1"/>
              <a:t>років</a:t>
            </a:r>
            <a:r>
              <a:rPr lang="ru-RU" sz="2400" dirty="0"/>
              <a:t> </a:t>
            </a:r>
            <a:r>
              <a:rPr lang="ru-RU" sz="2400" dirty="0" err="1"/>
              <a:t>найнижчі</a:t>
            </a:r>
            <a:r>
              <a:rPr lang="ru-RU" sz="2400" dirty="0"/>
              <a:t> </a:t>
            </a:r>
            <a:r>
              <a:rPr lang="ru-RU" sz="2400" dirty="0" err="1"/>
              <a:t>середні</a:t>
            </a:r>
            <a:r>
              <a:rPr lang="ru-RU" sz="2400" dirty="0"/>
              <a:t> </a:t>
            </a:r>
            <a:r>
              <a:rPr lang="ru-RU" sz="2400" dirty="0" err="1"/>
              <a:t>показники</a:t>
            </a:r>
            <a:r>
              <a:rPr lang="ru-RU" sz="2400" dirty="0"/>
              <a:t> </a:t>
            </a:r>
            <a:r>
              <a:rPr lang="ru-RU" sz="2400" dirty="0" err="1"/>
              <a:t>валової</a:t>
            </a:r>
            <a:r>
              <a:rPr lang="ru-RU" sz="2400" dirty="0"/>
              <a:t> </a:t>
            </a:r>
            <a:r>
              <a:rPr lang="ru-RU" sz="2400" dirty="0" err="1"/>
              <a:t>доданої</a:t>
            </a:r>
            <a:r>
              <a:rPr lang="ru-RU" sz="2400" dirty="0"/>
              <a:t> </a:t>
            </a:r>
            <a:r>
              <a:rPr lang="ru-RU" sz="2400" dirty="0" err="1"/>
              <a:t>вартості</a:t>
            </a:r>
            <a:r>
              <a:rPr lang="ru-RU" sz="2400" dirty="0"/>
              <a:t> на одну особу; </a:t>
            </a:r>
          </a:p>
          <a:p>
            <a:r>
              <a:rPr lang="ru-RU" sz="2400" dirty="0" err="1"/>
              <a:t>промислові</a:t>
            </a:r>
            <a:r>
              <a:rPr lang="ru-RU" sz="2400" dirty="0"/>
              <a:t> </a:t>
            </a:r>
            <a:r>
              <a:rPr lang="ru-RU" sz="2400" dirty="0" err="1"/>
              <a:t>райони</a:t>
            </a:r>
            <a:r>
              <a:rPr lang="ru-RU" sz="2400" dirty="0"/>
              <a:t>, в </a:t>
            </a:r>
            <a:r>
              <a:rPr lang="ru-RU" sz="2400" dirty="0" err="1"/>
              <a:t>яких</a:t>
            </a:r>
            <a:r>
              <a:rPr lang="ru-RU" sz="2400" dirty="0"/>
              <a:t> </a:t>
            </a:r>
            <a:r>
              <a:rPr lang="ru-RU" sz="2400" dirty="0" err="1"/>
              <a:t>протягом</a:t>
            </a:r>
            <a:r>
              <a:rPr lang="ru-RU" sz="2400" dirty="0"/>
              <a:t> </a:t>
            </a:r>
            <a:r>
              <a:rPr lang="ru-RU" sz="2400" dirty="0" err="1"/>
              <a:t>останніх</a:t>
            </a:r>
            <a:r>
              <a:rPr lang="ru-RU" sz="2400" dirty="0"/>
              <a:t> </a:t>
            </a:r>
            <a:r>
              <a:rPr lang="ru-RU" sz="2400" dirty="0" err="1"/>
              <a:t>трьох</a:t>
            </a:r>
            <a:r>
              <a:rPr lang="ru-RU" sz="2400" dirty="0"/>
              <a:t> </a:t>
            </a:r>
            <a:r>
              <a:rPr lang="ru-RU" sz="2400" dirty="0" err="1"/>
              <a:t>років</a:t>
            </a:r>
            <a:r>
              <a:rPr lang="ru-RU" sz="2400" dirty="0"/>
              <a:t> є </a:t>
            </a:r>
            <a:r>
              <a:rPr lang="ru-RU" sz="2400" dirty="0" err="1"/>
              <a:t>найвищими</a:t>
            </a:r>
            <a:r>
              <a:rPr lang="ru-RU" sz="2400" dirty="0"/>
              <a:t> </a:t>
            </a:r>
            <a:r>
              <a:rPr lang="ru-RU" sz="2400" dirty="0" err="1"/>
              <a:t>середні</a:t>
            </a:r>
            <a:r>
              <a:rPr lang="ru-RU" sz="2400" dirty="0"/>
              <a:t> </a:t>
            </a:r>
            <a:r>
              <a:rPr lang="ru-RU" sz="2400" dirty="0" err="1"/>
              <a:t>показники</a:t>
            </a:r>
            <a:r>
              <a:rPr lang="ru-RU" sz="2400" dirty="0"/>
              <a:t> </a:t>
            </a:r>
            <a:r>
              <a:rPr lang="ru-RU" sz="2400" dirty="0" err="1"/>
              <a:t>рівня</a:t>
            </a:r>
            <a:r>
              <a:rPr lang="ru-RU" sz="2400" dirty="0"/>
              <a:t> </a:t>
            </a:r>
            <a:r>
              <a:rPr lang="ru-RU" sz="2400" dirty="0" err="1"/>
              <a:t>безробіття</a:t>
            </a:r>
            <a:r>
              <a:rPr lang="ru-RU" sz="2400" dirty="0"/>
              <a:t>, </a:t>
            </a:r>
            <a:r>
              <a:rPr lang="ru-RU" sz="2400" dirty="0" err="1"/>
              <a:t>найнижча</a:t>
            </a:r>
            <a:r>
              <a:rPr lang="ru-RU" sz="2400" dirty="0"/>
              <a:t> </a:t>
            </a:r>
            <a:r>
              <a:rPr lang="ru-RU" sz="2400" dirty="0" err="1"/>
              <a:t>зайнятість</a:t>
            </a:r>
            <a:r>
              <a:rPr lang="ru-RU" sz="2400" dirty="0"/>
              <a:t> у </a:t>
            </a:r>
            <a:r>
              <a:rPr lang="ru-RU" sz="2400" dirty="0" err="1"/>
              <a:t>промисловості</a:t>
            </a:r>
            <a:r>
              <a:rPr lang="ru-RU" sz="2400" dirty="0"/>
              <a:t>, </a:t>
            </a:r>
            <a:r>
              <a:rPr lang="ru-RU" sz="2400" dirty="0" err="1"/>
              <a:t>найнижчі</a:t>
            </a:r>
            <a:r>
              <a:rPr lang="ru-RU" sz="2400" dirty="0"/>
              <a:t> </a:t>
            </a:r>
            <a:r>
              <a:rPr lang="ru-RU" sz="2400" dirty="0" err="1"/>
              <a:t>обсяги</a:t>
            </a:r>
            <a:r>
              <a:rPr lang="ru-RU" sz="2400" dirty="0"/>
              <a:t> </a:t>
            </a:r>
            <a:r>
              <a:rPr lang="ru-RU" sz="2400" dirty="0" err="1"/>
              <a:t>промислового</a:t>
            </a:r>
            <a:r>
              <a:rPr lang="ru-RU" sz="2400" dirty="0"/>
              <a:t> </a:t>
            </a:r>
            <a:r>
              <a:rPr lang="ru-RU" sz="2400" dirty="0" err="1"/>
              <a:t>виробництва</a:t>
            </a:r>
            <a:r>
              <a:rPr lang="ru-RU" sz="2400" dirty="0"/>
              <a:t> на одну особу та </a:t>
            </a:r>
            <a:r>
              <a:rPr lang="ru-RU" sz="2400" dirty="0" err="1"/>
              <a:t>рівень</a:t>
            </a:r>
            <a:r>
              <a:rPr lang="ru-RU" sz="2400" dirty="0"/>
              <a:t> </a:t>
            </a:r>
            <a:r>
              <a:rPr lang="ru-RU" sz="2400" dirty="0" err="1"/>
              <a:t>середньої</a:t>
            </a:r>
            <a:r>
              <a:rPr lang="ru-RU" sz="2400" dirty="0"/>
              <a:t> </a:t>
            </a:r>
            <a:r>
              <a:rPr lang="ru-RU" sz="2400" dirty="0" err="1"/>
              <a:t>зарплати</a:t>
            </a:r>
            <a:r>
              <a:rPr lang="ru-RU" sz="2400" dirty="0"/>
              <a:t>; </a:t>
            </a:r>
          </a:p>
          <a:p>
            <a:r>
              <a:rPr lang="ru-RU" sz="2400" dirty="0" err="1"/>
              <a:t>сільські</a:t>
            </a:r>
            <a:r>
              <a:rPr lang="ru-RU" sz="2400" dirty="0"/>
              <a:t> </a:t>
            </a:r>
            <a:r>
              <a:rPr lang="ru-RU" sz="2400" dirty="0" err="1"/>
              <a:t>райони</a:t>
            </a:r>
            <a:r>
              <a:rPr lang="ru-RU" sz="2400" dirty="0"/>
              <a:t>, в </a:t>
            </a:r>
            <a:r>
              <a:rPr lang="ru-RU" sz="2400" dirty="0" err="1"/>
              <a:t>яких</a:t>
            </a:r>
            <a:r>
              <a:rPr lang="ru-RU" sz="2400" dirty="0"/>
              <a:t> </a:t>
            </a:r>
            <a:r>
              <a:rPr lang="ru-RU" sz="2400" dirty="0" err="1"/>
              <a:t>протягом</a:t>
            </a:r>
            <a:r>
              <a:rPr lang="ru-RU" sz="2400" dirty="0"/>
              <a:t> </a:t>
            </a:r>
            <a:r>
              <a:rPr lang="ru-RU" sz="2400" dirty="0" err="1"/>
              <a:t>останніх</a:t>
            </a:r>
            <a:r>
              <a:rPr lang="ru-RU" sz="2400" dirty="0"/>
              <a:t> 3 </a:t>
            </a:r>
            <a:r>
              <a:rPr lang="ru-RU" sz="2400" dirty="0" err="1"/>
              <a:t>років</a:t>
            </a:r>
            <a:r>
              <a:rPr lang="ru-RU" sz="2400" dirty="0"/>
              <a:t> </a:t>
            </a:r>
            <a:r>
              <a:rPr lang="ru-RU" sz="2400" dirty="0" err="1"/>
              <a:t>найнижчі</a:t>
            </a:r>
            <a:r>
              <a:rPr lang="ru-RU" sz="2400" dirty="0"/>
              <a:t> </a:t>
            </a:r>
            <a:r>
              <a:rPr lang="ru-RU" sz="2400" dirty="0" err="1"/>
              <a:t>щільність</a:t>
            </a:r>
            <a:r>
              <a:rPr lang="ru-RU" sz="2400" dirty="0"/>
              <a:t> </a:t>
            </a:r>
            <a:r>
              <a:rPr lang="ru-RU" sz="2400" dirty="0" err="1"/>
              <a:t>сільського</a:t>
            </a:r>
            <a:r>
              <a:rPr lang="ru-RU" sz="2400" dirty="0"/>
              <a:t> </a:t>
            </a:r>
            <a:r>
              <a:rPr lang="ru-RU" sz="2400" dirty="0" err="1"/>
              <a:t>населення</a:t>
            </a:r>
            <a:r>
              <a:rPr lang="ru-RU" sz="2400" dirty="0"/>
              <a:t>, </a:t>
            </a:r>
            <a:r>
              <a:rPr lang="ru-RU" sz="2400" dirty="0" err="1"/>
              <a:t>природний</a:t>
            </a:r>
            <a:r>
              <a:rPr lang="ru-RU" sz="2400" dirty="0"/>
              <a:t> </a:t>
            </a:r>
            <a:r>
              <a:rPr lang="ru-RU" sz="2400" dirty="0" err="1"/>
              <a:t>приріст</a:t>
            </a:r>
            <a:r>
              <a:rPr lang="ru-RU" sz="2400" dirty="0"/>
              <a:t> </a:t>
            </a:r>
            <a:r>
              <a:rPr lang="ru-RU" sz="2400" dirty="0" err="1"/>
              <a:t>населення</a:t>
            </a:r>
            <a:r>
              <a:rPr lang="ru-RU" sz="2400" dirty="0"/>
              <a:t>, </a:t>
            </a:r>
            <a:r>
              <a:rPr lang="ru-RU" sz="2400" dirty="0" err="1"/>
              <a:t>частка</a:t>
            </a:r>
            <a:r>
              <a:rPr lang="ru-RU" sz="2400" dirty="0"/>
              <a:t> </a:t>
            </a:r>
            <a:r>
              <a:rPr lang="ru-RU" sz="2400" dirty="0" err="1"/>
              <a:t>зайнятих</a:t>
            </a:r>
            <a:r>
              <a:rPr lang="ru-RU" sz="2400" dirty="0"/>
              <a:t> у с/г, </a:t>
            </a:r>
            <a:r>
              <a:rPr lang="ru-RU" sz="2400" dirty="0" err="1"/>
              <a:t>обсяг</a:t>
            </a:r>
            <a:r>
              <a:rPr lang="ru-RU" sz="2400" dirty="0"/>
              <a:t> </a:t>
            </a:r>
            <a:r>
              <a:rPr lang="ru-RU" sz="2400" dirty="0" err="1"/>
              <a:t>виробництва</a:t>
            </a:r>
            <a:r>
              <a:rPr lang="ru-RU" sz="2400" dirty="0"/>
              <a:t> </a:t>
            </a:r>
            <a:r>
              <a:rPr lang="ru-RU" sz="2400" dirty="0" err="1"/>
              <a:t>сільгосппродукції</a:t>
            </a:r>
            <a:r>
              <a:rPr lang="ru-RU" sz="2400" dirty="0"/>
              <a:t> на одну особу та </a:t>
            </a:r>
            <a:r>
              <a:rPr lang="ru-RU" sz="2400" dirty="0" err="1"/>
              <a:t>рівень</a:t>
            </a:r>
            <a:r>
              <a:rPr lang="ru-RU" sz="2400"/>
              <a:t> середньої</a:t>
            </a:r>
            <a:r>
              <a:rPr lang="ru-RU" sz="2400" dirty="0"/>
              <a:t> </a:t>
            </a:r>
            <a:r>
              <a:rPr lang="ru-RU" sz="2400" dirty="0" err="1"/>
              <a:t>зарплати</a:t>
            </a:r>
            <a:r>
              <a:rPr lang="ru-RU" sz="2400" dirty="0"/>
              <a:t>; </a:t>
            </a:r>
          </a:p>
          <a:p>
            <a:r>
              <a:rPr lang="ru-RU" sz="2400" dirty="0" err="1"/>
              <a:t>міста</a:t>
            </a:r>
            <a:r>
              <a:rPr lang="ru-RU" sz="2400" dirty="0"/>
              <a:t> </a:t>
            </a:r>
            <a:r>
              <a:rPr lang="ru-RU" sz="2400" dirty="0" err="1"/>
              <a:t>обласного</a:t>
            </a:r>
            <a:r>
              <a:rPr lang="ru-RU" sz="2400" dirty="0"/>
              <a:t> </a:t>
            </a:r>
            <a:r>
              <a:rPr lang="ru-RU" sz="2400" dirty="0" err="1"/>
              <a:t>значення</a:t>
            </a:r>
            <a:r>
              <a:rPr lang="ru-RU" sz="2400" dirty="0"/>
              <a:t>, в </a:t>
            </a:r>
            <a:r>
              <a:rPr lang="ru-RU" sz="2400" dirty="0" err="1"/>
              <a:t>яких</a:t>
            </a:r>
            <a:r>
              <a:rPr lang="ru-RU" sz="2400" dirty="0"/>
              <a:t> </a:t>
            </a:r>
            <a:r>
              <a:rPr lang="ru-RU" sz="2400" dirty="0" err="1"/>
              <a:t>протягом</a:t>
            </a:r>
            <a:r>
              <a:rPr lang="ru-RU" sz="2400" dirty="0"/>
              <a:t> </a:t>
            </a:r>
            <a:r>
              <a:rPr lang="ru-RU" sz="2400" dirty="0" err="1"/>
              <a:t>останніх</a:t>
            </a:r>
            <a:r>
              <a:rPr lang="ru-RU" sz="2400" dirty="0"/>
              <a:t> 3 </a:t>
            </a:r>
            <a:r>
              <a:rPr lang="ru-RU" sz="2400" dirty="0" err="1"/>
              <a:t>років</a:t>
            </a:r>
            <a:r>
              <a:rPr lang="ru-RU" sz="2400" dirty="0"/>
              <a:t> є </a:t>
            </a:r>
            <a:r>
              <a:rPr lang="ru-RU" sz="2400" dirty="0" err="1"/>
              <a:t>найвищими</a:t>
            </a:r>
            <a:r>
              <a:rPr lang="ru-RU" sz="2400" dirty="0"/>
              <a:t> </a:t>
            </a:r>
            <a:r>
              <a:rPr lang="ru-RU" sz="2400" dirty="0" err="1"/>
              <a:t>середні</a:t>
            </a:r>
            <a:r>
              <a:rPr lang="ru-RU" sz="2400" dirty="0"/>
              <a:t> </a:t>
            </a:r>
            <a:r>
              <a:rPr lang="ru-RU" sz="2400" dirty="0" err="1"/>
              <a:t>показники</a:t>
            </a:r>
            <a:r>
              <a:rPr lang="ru-RU" sz="2400" dirty="0"/>
              <a:t> </a:t>
            </a:r>
            <a:r>
              <a:rPr lang="ru-RU" sz="2400" dirty="0" err="1"/>
              <a:t>рівня</a:t>
            </a:r>
            <a:r>
              <a:rPr lang="ru-RU" sz="2400" dirty="0"/>
              <a:t> </a:t>
            </a:r>
            <a:r>
              <a:rPr lang="ru-RU" sz="2400" dirty="0" err="1"/>
              <a:t>безробіття</a:t>
            </a:r>
            <a:r>
              <a:rPr lang="ru-RU" sz="2400" dirty="0"/>
              <a:t>, </a:t>
            </a:r>
            <a:r>
              <a:rPr lang="ru-RU" sz="2400" dirty="0" err="1"/>
              <a:t>зокрема</a:t>
            </a:r>
            <a:r>
              <a:rPr lang="ru-RU" sz="2400" dirty="0"/>
              <a:t> </a:t>
            </a:r>
            <a:r>
              <a:rPr lang="ru-RU" sz="2400" dirty="0" err="1"/>
              <a:t>довготривалого</a:t>
            </a:r>
            <a:r>
              <a:rPr lang="ru-RU" sz="2400" dirty="0"/>
              <a:t> </a:t>
            </a:r>
            <a:r>
              <a:rPr lang="ru-RU" sz="2400" dirty="0" err="1"/>
              <a:t>безробіття</a:t>
            </a:r>
            <a:r>
              <a:rPr lang="ru-RU" sz="2400" dirty="0"/>
              <a:t>, та </a:t>
            </a:r>
            <a:r>
              <a:rPr lang="ru-RU" sz="2400" dirty="0" err="1"/>
              <a:t>найнижчим</a:t>
            </a:r>
            <a:r>
              <a:rPr lang="ru-RU" sz="2400" dirty="0"/>
              <a:t> – </a:t>
            </a:r>
            <a:r>
              <a:rPr lang="ru-RU" sz="2400" dirty="0" err="1"/>
              <a:t>рівень</a:t>
            </a:r>
            <a:r>
              <a:rPr lang="ru-RU" sz="2400" dirty="0"/>
              <a:t> </a:t>
            </a:r>
            <a:r>
              <a:rPr lang="ru-RU" sz="2400" dirty="0" err="1"/>
              <a:t>середньої</a:t>
            </a:r>
            <a:r>
              <a:rPr lang="ru-RU" sz="2400" dirty="0"/>
              <a:t> </a:t>
            </a:r>
            <a:r>
              <a:rPr lang="ru-RU" sz="2400" dirty="0" err="1"/>
              <a:t>зарплати</a:t>
            </a:r>
            <a:r>
              <a:rPr lang="ru-RU" sz="2400" dirty="0"/>
              <a:t>. </a:t>
            </a:r>
          </a:p>
          <a:p>
            <a:pPr marL="0" indent="0">
              <a:buNone/>
            </a:pPr>
            <a:r>
              <a:rPr lang="ru-RU" sz="2400" dirty="0" err="1"/>
              <a:t>Депресивними</a:t>
            </a:r>
            <a:r>
              <a:rPr lang="ru-RU" sz="2400" dirty="0"/>
              <a:t> </a:t>
            </a:r>
            <a:r>
              <a:rPr lang="ru-RU" sz="2400" dirty="0" err="1"/>
              <a:t>визнаються</a:t>
            </a:r>
            <a:r>
              <a:rPr lang="ru-RU" sz="2400" dirty="0"/>
              <a:t> </a:t>
            </a:r>
            <a:r>
              <a:rPr lang="ru-RU" sz="2400" dirty="0" err="1"/>
              <a:t>промислові</a:t>
            </a:r>
            <a:r>
              <a:rPr lang="ru-RU" sz="2400" dirty="0"/>
              <a:t> та </a:t>
            </a:r>
            <a:r>
              <a:rPr lang="ru-RU" sz="2400" dirty="0" err="1"/>
              <a:t>сільські</a:t>
            </a:r>
            <a:r>
              <a:rPr lang="ru-RU" sz="2400" dirty="0"/>
              <a:t> </a:t>
            </a:r>
            <a:r>
              <a:rPr lang="ru-RU" sz="2400" dirty="0" err="1"/>
              <a:t>райони</a:t>
            </a:r>
            <a:r>
              <a:rPr lang="ru-RU" sz="2400" dirty="0"/>
              <a:t>, а </a:t>
            </a:r>
            <a:r>
              <a:rPr lang="ru-RU" sz="2400" dirty="0" err="1"/>
              <a:t>також</a:t>
            </a:r>
            <a:r>
              <a:rPr lang="ru-RU" sz="2400" dirty="0"/>
              <a:t> </a:t>
            </a:r>
            <a:r>
              <a:rPr lang="ru-RU" sz="2400" dirty="0" err="1"/>
              <a:t>міста</a:t>
            </a:r>
            <a:r>
              <a:rPr lang="ru-RU" sz="2400" dirty="0"/>
              <a:t> </a:t>
            </a:r>
            <a:r>
              <a:rPr lang="ru-RU" sz="2400" dirty="0" err="1"/>
              <a:t>обласного</a:t>
            </a:r>
            <a:r>
              <a:rPr lang="ru-RU" sz="2400" dirty="0"/>
              <a:t> </a:t>
            </a:r>
            <a:r>
              <a:rPr lang="ru-RU" sz="2400" dirty="0" err="1"/>
              <a:t>значення</a:t>
            </a:r>
            <a:r>
              <a:rPr lang="ru-RU" sz="2400" dirty="0"/>
              <a:t>, </a:t>
            </a:r>
            <a:r>
              <a:rPr lang="ru-RU" sz="2400" dirty="0" err="1"/>
              <a:t>показники</a:t>
            </a:r>
            <a:r>
              <a:rPr lang="ru-RU" sz="2400" dirty="0"/>
              <a:t> </a:t>
            </a:r>
            <a:r>
              <a:rPr lang="ru-RU" sz="2400" dirty="0" err="1"/>
              <a:t>розвитку</a:t>
            </a:r>
            <a:r>
              <a:rPr lang="ru-RU" sz="2400" dirty="0"/>
              <a:t> </a:t>
            </a:r>
            <a:r>
              <a:rPr lang="ru-RU" sz="2400" dirty="0" err="1"/>
              <a:t>яких</a:t>
            </a:r>
            <a:r>
              <a:rPr lang="ru-RU" sz="2400" dirty="0"/>
              <a:t> </a:t>
            </a:r>
            <a:r>
              <a:rPr lang="ru-RU" sz="2400" dirty="0" err="1"/>
              <a:t>відповідають</a:t>
            </a:r>
            <a:r>
              <a:rPr lang="ru-RU" sz="2400" dirty="0"/>
              <a:t> </a:t>
            </a:r>
            <a:r>
              <a:rPr lang="ru-RU" sz="2400" dirty="0" err="1"/>
              <a:t>одночасно</a:t>
            </a:r>
            <a:r>
              <a:rPr lang="ru-RU" sz="2400" dirty="0"/>
              <a:t> </a:t>
            </a:r>
            <a:r>
              <a:rPr lang="ru-RU" sz="2400" dirty="0" err="1"/>
              <a:t>всім</a:t>
            </a:r>
            <a:r>
              <a:rPr lang="ru-RU" sz="2400" dirty="0"/>
              <a:t> </a:t>
            </a:r>
            <a:r>
              <a:rPr lang="ru-RU" sz="2400" dirty="0" err="1"/>
              <a:t>наведеним</a:t>
            </a:r>
            <a:r>
              <a:rPr lang="ru-RU" sz="2400" dirty="0"/>
              <a:t> </a:t>
            </a:r>
            <a:r>
              <a:rPr lang="ru-RU" sz="2400" dirty="0" err="1"/>
              <a:t>критеріям</a:t>
            </a:r>
            <a:r>
              <a:rPr lang="ru-RU" sz="2400" dirty="0"/>
              <a:t>. </a:t>
            </a:r>
          </a:p>
        </p:txBody>
      </p:sp>
    </p:spTree>
    <p:extLst>
      <p:ext uri="{BB962C8B-B14F-4D97-AF65-F5344CB8AC3E}">
        <p14:creationId xmlns:p14="http://schemas.microsoft.com/office/powerpoint/2010/main" val="13828074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818096B1-2280-43CC-8BA3-F5D7F0CAB405}"/>
              </a:ext>
            </a:extLst>
          </p:cNvPr>
          <p:cNvSpPr>
            <a:spLocks noGrp="1"/>
          </p:cNvSpPr>
          <p:nvPr>
            <p:ph idx="1"/>
          </p:nvPr>
        </p:nvSpPr>
        <p:spPr/>
        <p:txBody>
          <a:bodyPr/>
          <a:lstStyle/>
          <a:p>
            <a:pPr>
              <a:lnSpc>
                <a:spcPct val="100000"/>
              </a:lnSpc>
              <a:spcBef>
                <a:spcPts val="600"/>
              </a:spcBef>
            </a:pPr>
            <a:r>
              <a:rPr lang="uk-UA" sz="2400" dirty="0">
                <a:solidFill>
                  <a:srgbClr val="333333"/>
                </a:solidFill>
                <a:effectLst/>
                <a:ea typeface="Calibri" panose="020F0502020204030204" pitchFamily="34" charset="0"/>
                <a:cs typeface="Times New Roman" panose="02020603050405020304" pitchFamily="18" charset="0"/>
              </a:rPr>
              <a:t>Р</a:t>
            </a:r>
            <a:r>
              <a:rPr lang="ru-RU" sz="2400" dirty="0" err="1">
                <a:solidFill>
                  <a:srgbClr val="333333"/>
                </a:solidFill>
                <a:effectLst/>
                <a:ea typeface="Calibri" panose="020F0502020204030204" pitchFamily="34" charset="0"/>
                <a:cs typeface="Times New Roman" panose="02020603050405020304" pitchFamily="18" charset="0"/>
              </a:rPr>
              <a:t>егіон</a:t>
            </a:r>
            <a:r>
              <a:rPr lang="ru-RU" sz="2400" dirty="0">
                <a:solidFill>
                  <a:srgbClr val="333333"/>
                </a:solidFill>
                <a:effectLst/>
                <a:ea typeface="Calibri" panose="020F0502020204030204" pitchFamily="34" charset="0"/>
                <a:cs typeface="Times New Roman" panose="02020603050405020304" pitchFamily="18" charset="0"/>
              </a:rPr>
              <a:t> - </a:t>
            </a:r>
            <a:r>
              <a:rPr lang="ru-RU" sz="2400" dirty="0" err="1">
                <a:solidFill>
                  <a:srgbClr val="333333"/>
                </a:solidFill>
                <a:effectLst/>
                <a:ea typeface="Calibri" panose="020F0502020204030204" pitchFamily="34" charset="0"/>
                <a:cs typeface="Times New Roman" panose="02020603050405020304" pitchFamily="18" charset="0"/>
              </a:rPr>
              <a:t>територія</a:t>
            </a:r>
            <a:r>
              <a:rPr lang="ru-RU" sz="2400" dirty="0">
                <a:solidFill>
                  <a:srgbClr val="333333"/>
                </a:solidFill>
                <a:effectLst/>
                <a:ea typeface="Calibri" panose="020F0502020204030204" pitchFamily="34" charset="0"/>
                <a:cs typeface="Times New Roman" panose="02020603050405020304" pitchFamily="18" charset="0"/>
              </a:rPr>
              <a:t> </a:t>
            </a:r>
            <a:r>
              <a:rPr lang="ru-RU" sz="2400" dirty="0" err="1">
                <a:solidFill>
                  <a:srgbClr val="333333"/>
                </a:solidFill>
                <a:effectLst/>
                <a:ea typeface="Calibri" panose="020F0502020204030204" pitchFamily="34" charset="0"/>
                <a:cs typeface="Times New Roman" panose="02020603050405020304" pitchFamily="18" charset="0"/>
              </a:rPr>
              <a:t>Автономної</a:t>
            </a:r>
            <a:r>
              <a:rPr lang="ru-RU" sz="2400" dirty="0">
                <a:solidFill>
                  <a:srgbClr val="333333"/>
                </a:solidFill>
                <a:effectLst/>
                <a:ea typeface="Calibri" panose="020F0502020204030204" pitchFamily="34" charset="0"/>
                <a:cs typeface="Times New Roman" panose="02020603050405020304" pitchFamily="18" charset="0"/>
              </a:rPr>
              <a:t> </a:t>
            </a:r>
            <a:r>
              <a:rPr lang="ru-RU" sz="2400" dirty="0" err="1">
                <a:solidFill>
                  <a:srgbClr val="333333"/>
                </a:solidFill>
                <a:effectLst/>
                <a:ea typeface="Calibri" panose="020F0502020204030204" pitchFamily="34" charset="0"/>
                <a:cs typeface="Times New Roman" panose="02020603050405020304" pitchFamily="18" charset="0"/>
              </a:rPr>
              <a:t>Республіки</a:t>
            </a:r>
            <a:r>
              <a:rPr lang="ru-RU" sz="2400" dirty="0">
                <a:solidFill>
                  <a:srgbClr val="333333"/>
                </a:solidFill>
                <a:effectLst/>
                <a:ea typeface="Calibri" panose="020F0502020204030204" pitchFamily="34" charset="0"/>
                <a:cs typeface="Times New Roman" panose="02020603050405020304" pitchFamily="18" charset="0"/>
              </a:rPr>
              <a:t> </a:t>
            </a:r>
            <a:r>
              <a:rPr lang="ru-RU" sz="2400" dirty="0" err="1">
                <a:solidFill>
                  <a:srgbClr val="333333"/>
                </a:solidFill>
                <a:effectLst/>
                <a:ea typeface="Calibri" panose="020F0502020204030204" pitchFamily="34" charset="0"/>
                <a:cs typeface="Times New Roman" panose="02020603050405020304" pitchFamily="18" charset="0"/>
              </a:rPr>
              <a:t>Крим</a:t>
            </a:r>
            <a:r>
              <a:rPr lang="ru-RU" sz="2400" dirty="0">
                <a:solidFill>
                  <a:srgbClr val="333333"/>
                </a:solidFill>
                <a:effectLst/>
                <a:ea typeface="Calibri" panose="020F0502020204030204" pitchFamily="34" charset="0"/>
                <a:cs typeface="Times New Roman" panose="02020603050405020304" pitchFamily="18" charset="0"/>
              </a:rPr>
              <a:t>, </a:t>
            </a:r>
            <a:r>
              <a:rPr lang="ru-RU" sz="2400" dirty="0" err="1">
                <a:solidFill>
                  <a:srgbClr val="333333"/>
                </a:solidFill>
                <a:effectLst/>
                <a:ea typeface="Calibri" panose="020F0502020204030204" pitchFamily="34" charset="0"/>
                <a:cs typeface="Times New Roman" panose="02020603050405020304" pitchFamily="18" charset="0"/>
              </a:rPr>
              <a:t>області</a:t>
            </a:r>
            <a:r>
              <a:rPr lang="ru-RU" sz="2400" dirty="0">
                <a:solidFill>
                  <a:srgbClr val="333333"/>
                </a:solidFill>
                <a:effectLst/>
                <a:ea typeface="Calibri" panose="020F0502020204030204" pitchFamily="34" charset="0"/>
                <a:cs typeface="Times New Roman" panose="02020603050405020304" pitchFamily="18" charset="0"/>
              </a:rPr>
              <a:t>, </a:t>
            </a:r>
            <a:r>
              <a:rPr lang="ru-RU" sz="2400" dirty="0" err="1">
                <a:solidFill>
                  <a:srgbClr val="333333"/>
                </a:solidFill>
                <a:effectLst/>
                <a:ea typeface="Calibri" panose="020F0502020204030204" pitchFamily="34" charset="0"/>
                <a:cs typeface="Times New Roman" panose="02020603050405020304" pitchFamily="18" charset="0"/>
              </a:rPr>
              <a:t>міст</a:t>
            </a:r>
            <a:r>
              <a:rPr lang="ru-RU" sz="2400" dirty="0">
                <a:solidFill>
                  <a:srgbClr val="333333"/>
                </a:solidFill>
                <a:effectLst/>
                <a:ea typeface="Calibri" panose="020F0502020204030204" pitchFamily="34" charset="0"/>
                <a:cs typeface="Times New Roman" panose="02020603050405020304" pitchFamily="18" charset="0"/>
              </a:rPr>
              <a:t> </a:t>
            </a:r>
            <a:r>
              <a:rPr lang="ru-RU" sz="2400" dirty="0" err="1">
                <a:solidFill>
                  <a:srgbClr val="333333"/>
                </a:solidFill>
                <a:effectLst/>
                <a:ea typeface="Calibri" panose="020F0502020204030204" pitchFamily="34" charset="0"/>
                <a:cs typeface="Times New Roman" panose="02020603050405020304" pitchFamily="18" charset="0"/>
              </a:rPr>
              <a:t>Києва</a:t>
            </a:r>
            <a:r>
              <a:rPr lang="ru-RU" sz="2400" dirty="0">
                <a:solidFill>
                  <a:srgbClr val="333333"/>
                </a:solidFill>
                <a:effectLst/>
                <a:ea typeface="Calibri" panose="020F0502020204030204" pitchFamily="34" charset="0"/>
                <a:cs typeface="Times New Roman" panose="02020603050405020304" pitchFamily="18" charset="0"/>
              </a:rPr>
              <a:t> та Севастополя</a:t>
            </a:r>
            <a:r>
              <a:rPr lang="uk-UA" sz="2400" dirty="0">
                <a:solidFill>
                  <a:srgbClr val="333333"/>
                </a:solidFill>
                <a:effectLst/>
                <a:ea typeface="Calibri" panose="020F0502020204030204" pitchFamily="34" charset="0"/>
                <a:cs typeface="Times New Roman" panose="02020603050405020304" pitchFamily="18" charset="0"/>
              </a:rPr>
              <a:t>. Водночас </a:t>
            </a:r>
            <a:r>
              <a:rPr lang="uk-UA" sz="2400" dirty="0" err="1">
                <a:solidFill>
                  <a:srgbClr val="333333"/>
                </a:solidFill>
                <a:effectLst/>
                <a:ea typeface="Calibri" panose="020F0502020204030204" pitchFamily="34" charset="0"/>
                <a:cs typeface="Times New Roman" panose="02020603050405020304" pitchFamily="18" charset="0"/>
              </a:rPr>
              <a:t>макро</a:t>
            </a:r>
            <a:r>
              <a:rPr lang="uk-UA" sz="2400" dirty="0">
                <a:solidFill>
                  <a:srgbClr val="333333"/>
                </a:solidFill>
                <a:effectLst/>
                <a:ea typeface="Calibri" panose="020F0502020204030204" pitchFamily="34" charset="0"/>
                <a:cs typeface="Times New Roman" panose="02020603050405020304" pitchFamily="18" charset="0"/>
              </a:rPr>
              <a:t>- та </a:t>
            </a:r>
            <a:r>
              <a:rPr lang="uk-UA" sz="2400" dirty="0" err="1">
                <a:solidFill>
                  <a:srgbClr val="333333"/>
                </a:solidFill>
                <a:effectLst/>
                <a:ea typeface="Calibri" panose="020F0502020204030204" pitchFamily="34" charset="0"/>
                <a:cs typeface="Times New Roman" panose="02020603050405020304" pitchFamily="18" charset="0"/>
              </a:rPr>
              <a:t>мікрорегіон</a:t>
            </a:r>
            <a:r>
              <a:rPr lang="uk-UA" sz="2400" dirty="0">
                <a:solidFill>
                  <a:srgbClr val="333333"/>
                </a:solidFill>
                <a:effectLst/>
                <a:ea typeface="Calibri" panose="020F0502020204030204" pitchFamily="34" charset="0"/>
                <a:cs typeface="Times New Roman" panose="02020603050405020304" pitchFamily="18" charset="0"/>
              </a:rPr>
              <a:t>.</a:t>
            </a:r>
            <a:endParaRPr lang="ru-RU" sz="2400" dirty="0">
              <a:effectLst/>
              <a:ea typeface="Calibri" panose="020F0502020204030204" pitchFamily="34" charset="0"/>
              <a:cs typeface="Times New Roman" panose="02020603050405020304" pitchFamily="18" charset="0"/>
            </a:endParaRPr>
          </a:p>
          <a:p>
            <a:pPr>
              <a:lnSpc>
                <a:spcPct val="100000"/>
              </a:lnSpc>
              <a:spcBef>
                <a:spcPts val="600"/>
              </a:spcBef>
            </a:pPr>
            <a:r>
              <a:rPr lang="uk-UA" sz="2400" dirty="0">
                <a:solidFill>
                  <a:srgbClr val="333333"/>
                </a:solidFill>
                <a:effectLst/>
                <a:ea typeface="Calibri" panose="020F0502020204030204" pitchFamily="34" charset="0"/>
                <a:cs typeface="Times New Roman" panose="02020603050405020304" pitchFamily="18" charset="0"/>
              </a:rPr>
              <a:t>Природно сформовані території (Поділля, Слобожанщина….)</a:t>
            </a:r>
            <a:endParaRPr lang="ru-RU" sz="2400" dirty="0">
              <a:effectLst/>
              <a:ea typeface="Calibri" panose="020F0502020204030204" pitchFamily="34" charset="0"/>
              <a:cs typeface="Times New Roman" panose="02020603050405020304" pitchFamily="18" charset="0"/>
            </a:endParaRPr>
          </a:p>
          <a:p>
            <a:pPr>
              <a:lnSpc>
                <a:spcPct val="100000"/>
              </a:lnSpc>
              <a:spcBef>
                <a:spcPts val="600"/>
              </a:spcBef>
            </a:pPr>
            <a:r>
              <a:rPr lang="uk-UA" sz="2400" dirty="0">
                <a:effectLst/>
                <a:ea typeface="Calibri" panose="020F0502020204030204" pitchFamily="34" charset="0"/>
                <a:cs typeface="Times New Roman" panose="02020603050405020304" pitchFamily="18" charset="0"/>
              </a:rPr>
              <a:t>Програмно орієнтовані території</a:t>
            </a:r>
            <a:endParaRPr lang="ru-RU" sz="2400" dirty="0">
              <a:effectLst/>
              <a:ea typeface="Calibri" panose="020F0502020204030204" pitchFamily="34" charset="0"/>
              <a:cs typeface="Times New Roman" panose="02020603050405020304" pitchFamily="18" charset="0"/>
            </a:endParaRPr>
          </a:p>
          <a:p>
            <a:pPr>
              <a:lnSpc>
                <a:spcPct val="100000"/>
              </a:lnSpc>
              <a:spcBef>
                <a:spcPts val="600"/>
              </a:spcBef>
            </a:pPr>
            <a:r>
              <a:rPr lang="uk-UA" sz="2400" dirty="0">
                <a:effectLst/>
                <a:ea typeface="Calibri" panose="020F0502020204030204" pitchFamily="34" charset="0"/>
                <a:cs typeface="Times New Roman" panose="02020603050405020304" pitchFamily="18" charset="0"/>
              </a:rPr>
              <a:t>Адміністративно-територіальні одиниці в ЄС: </a:t>
            </a:r>
            <a:r>
              <a:rPr lang="en-US" sz="2400" dirty="0">
                <a:effectLst/>
                <a:ea typeface="Calibri" panose="020F0502020204030204" pitchFamily="34" charset="0"/>
                <a:cs typeface="Times New Roman" panose="02020603050405020304" pitchFamily="18" charset="0"/>
              </a:rPr>
              <a:t>NUTS</a:t>
            </a:r>
            <a:r>
              <a:rPr lang="uk-UA" sz="2400" dirty="0">
                <a:effectLst/>
                <a:ea typeface="Calibri" panose="020F0502020204030204" pitchFamily="34" charset="0"/>
                <a:cs typeface="Times New Roman" panose="02020603050405020304" pitchFamily="18" charset="0"/>
              </a:rPr>
              <a:t>5 – населені пункти; </a:t>
            </a:r>
            <a:r>
              <a:rPr lang="en-US" sz="2400" dirty="0">
                <a:effectLst/>
                <a:ea typeface="Calibri" panose="020F0502020204030204" pitchFamily="34" charset="0"/>
                <a:cs typeface="Times New Roman" panose="02020603050405020304" pitchFamily="18" charset="0"/>
              </a:rPr>
              <a:t>NUTS</a:t>
            </a:r>
            <a:r>
              <a:rPr lang="uk-UA" sz="2400" dirty="0">
                <a:effectLst/>
                <a:ea typeface="Calibri" panose="020F0502020204030204" pitchFamily="34" charset="0"/>
                <a:cs typeface="Times New Roman" panose="02020603050405020304" pitchFamily="18" charset="0"/>
              </a:rPr>
              <a:t>4 – райони та мікрорайони; </a:t>
            </a:r>
            <a:r>
              <a:rPr lang="en-US" sz="2400" dirty="0">
                <a:effectLst/>
                <a:ea typeface="Calibri" panose="020F0502020204030204" pitchFamily="34" charset="0"/>
                <a:cs typeface="Times New Roman" panose="02020603050405020304" pitchFamily="18" charset="0"/>
              </a:rPr>
              <a:t>NUTS</a:t>
            </a:r>
            <a:r>
              <a:rPr lang="uk-UA" sz="2400" dirty="0">
                <a:effectLst/>
                <a:ea typeface="Calibri" panose="020F0502020204030204" pitchFamily="34" charset="0"/>
                <a:cs typeface="Times New Roman" panose="02020603050405020304" pitchFamily="18" charset="0"/>
              </a:rPr>
              <a:t>3 – нижня ланка </a:t>
            </a:r>
            <a:r>
              <a:rPr lang="uk-UA" sz="2400" dirty="0" err="1">
                <a:effectLst/>
                <a:ea typeface="Calibri" panose="020F0502020204030204" pitchFamily="34" charset="0"/>
                <a:cs typeface="Times New Roman" panose="02020603050405020304" pitchFamily="18" charset="0"/>
              </a:rPr>
              <a:t>адмінподілу</a:t>
            </a:r>
            <a:r>
              <a:rPr lang="uk-UA" sz="2400" dirty="0">
                <a:effectLst/>
                <a:ea typeface="Calibri" panose="020F0502020204030204" pitchFamily="34" charset="0"/>
                <a:cs typeface="Times New Roman" panose="02020603050405020304" pitchFamily="18" charset="0"/>
              </a:rPr>
              <a:t>, район (410 тис. мешканців); </a:t>
            </a:r>
            <a:r>
              <a:rPr lang="en-US" sz="2400" dirty="0">
                <a:effectLst/>
                <a:ea typeface="Calibri" panose="020F0502020204030204" pitchFamily="34" charset="0"/>
                <a:cs typeface="Times New Roman" panose="02020603050405020304" pitchFamily="18" charset="0"/>
              </a:rPr>
              <a:t>NUTS</a:t>
            </a:r>
            <a:r>
              <a:rPr lang="uk-UA" sz="2400" dirty="0">
                <a:effectLst/>
                <a:ea typeface="Calibri" panose="020F0502020204030204" pitchFamily="34" charset="0"/>
                <a:cs typeface="Times New Roman" panose="02020603050405020304" pitchFamily="18" charset="0"/>
              </a:rPr>
              <a:t>2 – середня ланка (1830 тис.); </a:t>
            </a:r>
            <a:r>
              <a:rPr lang="en-US" sz="2400" dirty="0">
                <a:effectLst/>
                <a:ea typeface="Calibri" panose="020F0502020204030204" pitchFamily="34" charset="0"/>
                <a:cs typeface="Times New Roman" panose="02020603050405020304" pitchFamily="18" charset="0"/>
              </a:rPr>
              <a:t>NUTS</a:t>
            </a:r>
            <a:r>
              <a:rPr lang="uk-UA" sz="2400" dirty="0">
                <a:effectLst/>
                <a:ea typeface="Calibri" panose="020F0502020204030204" pitchFamily="34" charset="0"/>
                <a:cs typeface="Times New Roman" panose="02020603050405020304" pitchFamily="18" charset="0"/>
              </a:rPr>
              <a:t>1 – найбільші регіони, економічні райони.</a:t>
            </a:r>
            <a:endParaRPr lang="ru-RU" sz="2400" dirty="0">
              <a:effectLst/>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1435712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7C0D76E-A9D5-47DD-91BC-DD1BE005ED96}"/>
              </a:ext>
            </a:extLst>
          </p:cNvPr>
          <p:cNvSpPr>
            <a:spLocks noGrp="1"/>
          </p:cNvSpPr>
          <p:nvPr>
            <p:ph idx="1"/>
          </p:nvPr>
        </p:nvSpPr>
        <p:spPr>
          <a:xfrm>
            <a:off x="838200" y="981075"/>
            <a:ext cx="10515600" cy="5195888"/>
          </a:xfrm>
        </p:spPr>
        <p:txBody>
          <a:bodyPr>
            <a:normAutofit/>
          </a:bodyPr>
          <a:lstStyle/>
          <a:p>
            <a:pPr algn="just" fontAlgn="base"/>
            <a:r>
              <a:rPr lang="ru-RU" sz="2400" b="0" i="0" dirty="0">
                <a:effectLst/>
              </a:rPr>
              <a:t>У широкому </a:t>
            </a:r>
            <a:r>
              <a:rPr lang="ru-RU" sz="2400" b="0" i="0" dirty="0" err="1">
                <a:effectLst/>
              </a:rPr>
              <a:t>сенсі</a:t>
            </a:r>
            <a:r>
              <a:rPr lang="ru-RU" sz="2400" b="0" i="0" dirty="0">
                <a:effectLst/>
              </a:rPr>
              <a:t> </a:t>
            </a:r>
            <a:r>
              <a:rPr lang="ru-RU" sz="2400" b="0" i="0" dirty="0" err="1">
                <a:effectLst/>
              </a:rPr>
              <a:t>політичний</a:t>
            </a:r>
            <a:r>
              <a:rPr lang="ru-RU" sz="2400" b="0" i="0" dirty="0">
                <a:effectLst/>
              </a:rPr>
              <a:t> </a:t>
            </a:r>
            <a:r>
              <a:rPr lang="ru-RU" sz="2400" b="0" i="0" dirty="0" err="1">
                <a:effectLst/>
              </a:rPr>
              <a:t>регіон</a:t>
            </a:r>
            <a:r>
              <a:rPr lang="ru-RU" sz="2400" b="0" i="0" dirty="0">
                <a:effectLst/>
              </a:rPr>
              <a:t> є </a:t>
            </a:r>
            <a:r>
              <a:rPr lang="ru-RU" sz="2400" b="1" i="0" dirty="0" err="1">
                <a:effectLst/>
              </a:rPr>
              <a:t>частиною</a:t>
            </a:r>
            <a:r>
              <a:rPr lang="ru-RU" sz="2400" b="1" i="0" dirty="0">
                <a:effectLst/>
              </a:rPr>
              <a:t> </a:t>
            </a:r>
            <a:r>
              <a:rPr lang="ru-RU" sz="2400" b="1" i="0" dirty="0" err="1">
                <a:effectLst/>
              </a:rPr>
              <a:t>державної</a:t>
            </a:r>
            <a:r>
              <a:rPr lang="ru-RU" sz="2400" b="1" i="0" dirty="0">
                <a:effectLst/>
              </a:rPr>
              <a:t> </a:t>
            </a:r>
            <a:r>
              <a:rPr lang="ru-RU" sz="2400" b="1" i="0" dirty="0" err="1">
                <a:effectLst/>
              </a:rPr>
              <a:t>території</a:t>
            </a:r>
            <a:r>
              <a:rPr lang="ru-RU" sz="2400" b="0" i="0" dirty="0">
                <a:effectLst/>
              </a:rPr>
              <a:t>, яка </a:t>
            </a:r>
            <a:r>
              <a:rPr lang="ru-RU" sz="2400" b="0" i="0" dirty="0" err="1">
                <a:effectLst/>
              </a:rPr>
              <a:t>характеризується</a:t>
            </a:r>
            <a:r>
              <a:rPr lang="ru-RU" sz="2400" b="0" i="0" dirty="0">
                <a:effectLst/>
              </a:rPr>
              <a:t> </a:t>
            </a:r>
            <a:r>
              <a:rPr lang="ru-RU" sz="2400" b="0" i="0" dirty="0" err="1">
                <a:effectLst/>
              </a:rPr>
              <a:t>певними</a:t>
            </a:r>
            <a:r>
              <a:rPr lang="ru-RU" sz="2400" b="0" i="0" dirty="0">
                <a:effectLst/>
              </a:rPr>
              <a:t> </a:t>
            </a:r>
            <a:r>
              <a:rPr lang="ru-RU" sz="2400" b="0" i="0" dirty="0" err="1">
                <a:effectLst/>
              </a:rPr>
              <a:t>політичними</a:t>
            </a:r>
            <a:r>
              <a:rPr lang="ru-RU" sz="2400" b="0" i="0" dirty="0">
                <a:effectLst/>
              </a:rPr>
              <a:t> </a:t>
            </a:r>
            <a:r>
              <a:rPr lang="ru-RU" sz="2400" b="0" i="0" dirty="0" err="1">
                <a:effectLst/>
              </a:rPr>
              <a:t>якостями</a:t>
            </a:r>
            <a:r>
              <a:rPr lang="ru-RU" sz="2400" b="0" i="0" dirty="0">
                <a:effectLst/>
              </a:rPr>
              <a:t> і характеристиками.</a:t>
            </a:r>
          </a:p>
          <a:p>
            <a:pPr algn="just" fontAlgn="base"/>
            <a:r>
              <a:rPr lang="ru-RU" sz="2400" b="0" i="0" dirty="0" err="1">
                <a:effectLst/>
              </a:rPr>
              <a:t>Регіон</a:t>
            </a:r>
            <a:r>
              <a:rPr lang="ru-RU" sz="2400" b="0" i="0" dirty="0">
                <a:effectLst/>
              </a:rPr>
              <a:t> </a:t>
            </a:r>
            <a:r>
              <a:rPr lang="ru-RU" sz="2400" b="0" i="0" dirty="0" err="1">
                <a:effectLst/>
              </a:rPr>
              <a:t>може</a:t>
            </a:r>
            <a:r>
              <a:rPr lang="ru-RU" sz="2400" b="0" i="0" dirty="0">
                <a:effectLst/>
              </a:rPr>
              <a:t> бути </a:t>
            </a:r>
            <a:r>
              <a:rPr lang="ru-RU" sz="2400" b="1" i="0" dirty="0" err="1">
                <a:effectLst/>
              </a:rPr>
              <a:t>формальним</a:t>
            </a:r>
            <a:r>
              <a:rPr lang="ru-RU" sz="2400" b="0" i="0" dirty="0">
                <a:effectLst/>
              </a:rPr>
              <a:t>, </a:t>
            </a:r>
            <a:r>
              <a:rPr lang="ru-RU" sz="2400" b="0" i="0" dirty="0" err="1">
                <a:effectLst/>
              </a:rPr>
              <a:t>тобто</a:t>
            </a:r>
            <a:r>
              <a:rPr lang="ru-RU" sz="2400" b="0" i="0" dirty="0">
                <a:effectLst/>
              </a:rPr>
              <a:t> </a:t>
            </a:r>
            <a:r>
              <a:rPr lang="ru-RU" sz="2400" b="0" i="0" dirty="0" err="1">
                <a:effectLst/>
              </a:rPr>
              <a:t>існувати</a:t>
            </a:r>
            <a:r>
              <a:rPr lang="ru-RU" sz="2400" b="0" i="0" dirty="0">
                <a:effectLst/>
              </a:rPr>
              <a:t> де-юре, будучи, </a:t>
            </a:r>
            <a:r>
              <a:rPr lang="ru-RU" sz="2400" b="0" i="0" dirty="0" err="1">
                <a:effectLst/>
              </a:rPr>
              <a:t>наприклад</a:t>
            </a:r>
            <a:r>
              <a:rPr lang="ru-RU" sz="2400" b="0" i="0" dirty="0">
                <a:effectLst/>
              </a:rPr>
              <a:t>, </a:t>
            </a:r>
            <a:r>
              <a:rPr lang="ru-RU" sz="2400" b="0" i="0" dirty="0" err="1">
                <a:effectLst/>
              </a:rPr>
              <a:t>адміністративною</a:t>
            </a:r>
            <a:r>
              <a:rPr lang="ru-RU" sz="2400" b="0" i="0" dirty="0">
                <a:effectLst/>
              </a:rPr>
              <a:t> </a:t>
            </a:r>
            <a:r>
              <a:rPr lang="ru-RU" sz="2400" b="0" i="0" dirty="0" err="1">
                <a:effectLst/>
              </a:rPr>
              <a:t>одиницею</a:t>
            </a:r>
            <a:r>
              <a:rPr lang="ru-RU" sz="2400" b="0" i="0" dirty="0">
                <a:effectLst/>
              </a:rPr>
              <a:t>.</a:t>
            </a:r>
          </a:p>
          <a:p>
            <a:pPr algn="just" fontAlgn="base"/>
            <a:r>
              <a:rPr lang="ru-RU" sz="2400" b="0" i="0" dirty="0" err="1">
                <a:effectLst/>
              </a:rPr>
              <a:t>Регіон</a:t>
            </a:r>
            <a:r>
              <a:rPr lang="ru-RU" sz="2400" b="0" i="0" dirty="0">
                <a:effectLst/>
              </a:rPr>
              <a:t> </a:t>
            </a:r>
            <a:r>
              <a:rPr lang="ru-RU" sz="2400" b="0" i="0" dirty="0" err="1">
                <a:effectLst/>
              </a:rPr>
              <a:t>може</a:t>
            </a:r>
            <a:r>
              <a:rPr lang="ru-RU" sz="2400" b="0" i="0" dirty="0">
                <a:effectLst/>
              </a:rPr>
              <a:t> бути </a:t>
            </a:r>
            <a:r>
              <a:rPr lang="ru-RU" sz="2400" b="1" i="0" dirty="0" err="1">
                <a:effectLst/>
              </a:rPr>
              <a:t>неформальним</a:t>
            </a:r>
            <a:r>
              <a:rPr lang="ru-RU" sz="2400" b="0" i="0" dirty="0">
                <a:effectLst/>
              </a:rPr>
              <a:t>, </a:t>
            </a:r>
            <a:r>
              <a:rPr lang="ru-RU" sz="2400" b="0" i="0" dirty="0" err="1">
                <a:effectLst/>
              </a:rPr>
              <a:t>тоді</a:t>
            </a:r>
            <a:r>
              <a:rPr lang="ru-RU" sz="2400" b="0" i="0" dirty="0">
                <a:effectLst/>
              </a:rPr>
              <a:t> </a:t>
            </a:r>
            <a:r>
              <a:rPr lang="ru-RU" sz="2400" b="0" i="0" dirty="0" err="1">
                <a:effectLst/>
              </a:rPr>
              <a:t>його</a:t>
            </a:r>
            <a:r>
              <a:rPr lang="ru-RU" sz="2400" b="0" i="0" dirty="0">
                <a:effectLst/>
              </a:rPr>
              <a:t> </a:t>
            </a:r>
            <a:r>
              <a:rPr lang="ru-RU" sz="2400" b="0" i="0" dirty="0" err="1">
                <a:effectLst/>
              </a:rPr>
              <a:t>існування</a:t>
            </a:r>
            <a:r>
              <a:rPr lang="ru-RU" sz="2400" b="0" i="0" dirty="0">
                <a:effectLst/>
              </a:rPr>
              <a:t> </a:t>
            </a:r>
            <a:r>
              <a:rPr lang="ru-RU" sz="2400" b="0" i="0" dirty="0" err="1">
                <a:effectLst/>
              </a:rPr>
              <a:t>визначається</a:t>
            </a:r>
            <a:r>
              <a:rPr lang="ru-RU" sz="2400" b="0" i="0" dirty="0">
                <a:effectLst/>
              </a:rPr>
              <a:t>, </a:t>
            </a:r>
            <a:r>
              <a:rPr lang="ru-RU" sz="2400" b="0" i="0" dirty="0" err="1">
                <a:effectLst/>
              </a:rPr>
              <a:t>наприклад</a:t>
            </a:r>
            <a:r>
              <a:rPr lang="ru-RU" sz="2400" b="0" i="0" dirty="0">
                <a:effectLst/>
              </a:rPr>
              <a:t>, самими </a:t>
            </a:r>
            <a:r>
              <a:rPr lang="ru-RU" sz="2400" b="0" i="0" dirty="0" err="1">
                <a:effectLst/>
              </a:rPr>
              <a:t>вченими</a:t>
            </a:r>
            <a:r>
              <a:rPr lang="ru-RU" sz="2400" b="0" i="0" dirty="0">
                <a:effectLst/>
              </a:rPr>
              <a:t> на </a:t>
            </a:r>
            <a:r>
              <a:rPr lang="ru-RU" sz="2400" b="0" i="0" dirty="0" err="1">
                <a:effectLst/>
              </a:rPr>
              <a:t>підставі</a:t>
            </a:r>
            <a:r>
              <a:rPr lang="ru-RU" sz="2400" b="0" i="0" dirty="0">
                <a:effectLst/>
              </a:rPr>
              <a:t> </a:t>
            </a:r>
            <a:r>
              <a:rPr lang="ru-RU" sz="2400" b="0" i="0" dirty="0" err="1">
                <a:effectLst/>
              </a:rPr>
              <a:t>спеціальних</a:t>
            </a:r>
            <a:r>
              <a:rPr lang="ru-RU" sz="2400" b="0" i="0" dirty="0">
                <a:effectLst/>
              </a:rPr>
              <a:t> </a:t>
            </a:r>
            <a:r>
              <a:rPr lang="ru-RU" sz="2400" b="0" i="0" dirty="0" err="1">
                <a:effectLst/>
              </a:rPr>
              <a:t>досліджень</a:t>
            </a:r>
            <a:r>
              <a:rPr lang="ru-RU" sz="2400" b="0" i="0" dirty="0">
                <a:effectLst/>
              </a:rPr>
              <a:t> </a:t>
            </a:r>
            <a:r>
              <a:rPr lang="ru-RU" sz="2400" b="0" i="0" dirty="0" err="1">
                <a:effectLst/>
              </a:rPr>
              <a:t>територіальної</a:t>
            </a:r>
            <a:r>
              <a:rPr lang="ru-RU" sz="2400" b="0" i="0" dirty="0">
                <a:effectLst/>
              </a:rPr>
              <a:t> </a:t>
            </a:r>
            <a:r>
              <a:rPr lang="ru-RU" sz="2400" b="0" i="0" dirty="0" err="1">
                <a:effectLst/>
              </a:rPr>
              <a:t>структури</a:t>
            </a:r>
            <a:r>
              <a:rPr lang="ru-RU" sz="2400" b="0" i="0" dirty="0">
                <a:effectLst/>
              </a:rPr>
              <a:t> з тих </a:t>
            </a:r>
            <a:r>
              <a:rPr lang="ru-RU" sz="2400" b="0" i="0" dirty="0" err="1">
                <a:effectLst/>
              </a:rPr>
              <a:t>чи</a:t>
            </a:r>
            <a:r>
              <a:rPr lang="ru-RU" sz="2400" b="0" i="0" dirty="0">
                <a:effectLst/>
              </a:rPr>
              <a:t> </a:t>
            </a:r>
            <a:r>
              <a:rPr lang="ru-RU" sz="2400" b="0" i="0" dirty="0" err="1">
                <a:effectLst/>
              </a:rPr>
              <a:t>інших</a:t>
            </a:r>
            <a:r>
              <a:rPr lang="ru-RU" sz="2400" b="0" i="0" dirty="0">
                <a:effectLst/>
              </a:rPr>
              <a:t> </a:t>
            </a:r>
            <a:r>
              <a:rPr lang="ru-RU" sz="2400" b="0" i="0" dirty="0" err="1">
                <a:effectLst/>
              </a:rPr>
              <a:t>політичних</a:t>
            </a:r>
            <a:r>
              <a:rPr lang="ru-RU" sz="2400" b="0" i="0" dirty="0">
                <a:effectLst/>
              </a:rPr>
              <a:t> характеристик (і </a:t>
            </a:r>
            <a:r>
              <a:rPr lang="ru-RU" sz="2400" b="0" i="0" dirty="0" err="1">
                <a:effectLst/>
              </a:rPr>
              <a:t>тоді</a:t>
            </a:r>
            <a:r>
              <a:rPr lang="ru-RU" sz="2400" b="0" i="0" dirty="0">
                <a:effectLst/>
              </a:rPr>
              <a:t> з приводу </a:t>
            </a:r>
            <a:r>
              <a:rPr lang="ru-RU" sz="2400" b="0" i="0" dirty="0" err="1">
                <a:effectLst/>
              </a:rPr>
              <a:t>його</a:t>
            </a:r>
            <a:r>
              <a:rPr lang="ru-RU" sz="2400" b="0" i="0" dirty="0">
                <a:effectLst/>
              </a:rPr>
              <a:t> </a:t>
            </a:r>
            <a:r>
              <a:rPr lang="ru-RU" sz="2400" b="0" i="0" dirty="0" err="1">
                <a:effectLst/>
              </a:rPr>
              <a:t>існування</a:t>
            </a:r>
            <a:r>
              <a:rPr lang="ru-RU" sz="2400" b="0" i="0" dirty="0">
                <a:effectLst/>
              </a:rPr>
              <a:t> і меж </a:t>
            </a:r>
            <a:r>
              <a:rPr lang="ru-RU" sz="2400" b="0" i="0" dirty="0" err="1">
                <a:effectLst/>
              </a:rPr>
              <a:t>можливі</a:t>
            </a:r>
            <a:r>
              <a:rPr lang="ru-RU" sz="2400" b="0" i="0" dirty="0">
                <a:effectLst/>
              </a:rPr>
              <a:t> </a:t>
            </a:r>
            <a:r>
              <a:rPr lang="ru-RU" sz="2400" b="0" i="0" dirty="0" err="1">
                <a:effectLst/>
              </a:rPr>
              <a:t>наукові</a:t>
            </a:r>
            <a:r>
              <a:rPr lang="ru-RU" sz="2400" b="0" i="0" dirty="0">
                <a:effectLst/>
              </a:rPr>
              <a:t> </a:t>
            </a:r>
            <a:r>
              <a:rPr lang="ru-RU" sz="2400" b="0" i="0" dirty="0" err="1">
                <a:effectLst/>
              </a:rPr>
              <a:t>суперечки</a:t>
            </a:r>
            <a:r>
              <a:rPr lang="ru-RU" sz="2400" b="0" i="0" dirty="0">
                <a:effectLst/>
              </a:rPr>
              <a:t>).</a:t>
            </a:r>
          </a:p>
          <a:p>
            <a:pPr algn="just" fontAlgn="base"/>
            <a:r>
              <a:rPr lang="ru-RU" sz="2400" dirty="0" err="1"/>
              <a:t>Суспільно-п</a:t>
            </a:r>
            <a:r>
              <a:rPr lang="ru-RU" sz="2400" b="0" i="0" dirty="0" err="1">
                <a:effectLst/>
              </a:rPr>
              <a:t>олітична</a:t>
            </a:r>
            <a:r>
              <a:rPr lang="ru-RU" sz="2400" b="0" i="0" dirty="0">
                <a:effectLst/>
              </a:rPr>
              <a:t> </a:t>
            </a:r>
            <a:r>
              <a:rPr lang="ru-RU" sz="2400" b="0" i="0" dirty="0" err="1">
                <a:effectLst/>
              </a:rPr>
              <a:t>регіоналістика</a:t>
            </a:r>
            <a:r>
              <a:rPr lang="ru-RU" sz="2400" b="0" i="0" dirty="0">
                <a:effectLst/>
              </a:rPr>
              <a:t> активно </a:t>
            </a:r>
            <a:r>
              <a:rPr lang="ru-RU" sz="2400" b="0" i="0" dirty="0" err="1">
                <a:effectLst/>
              </a:rPr>
              <a:t>користується</a:t>
            </a:r>
            <a:r>
              <a:rPr lang="ru-RU" sz="2400" b="0" i="0" dirty="0">
                <a:effectLst/>
              </a:rPr>
              <a:t> одним </a:t>
            </a:r>
            <a:r>
              <a:rPr lang="ru-RU" sz="2400" b="0" i="0" dirty="0" err="1">
                <a:effectLst/>
              </a:rPr>
              <a:t>важливим</a:t>
            </a:r>
            <a:r>
              <a:rPr lang="ru-RU" sz="2400" b="0" i="0" dirty="0">
                <a:effectLst/>
              </a:rPr>
              <a:t> </a:t>
            </a:r>
            <a:r>
              <a:rPr lang="ru-RU" sz="2400" b="0" i="0" dirty="0" err="1">
                <a:effectLst/>
              </a:rPr>
              <a:t>допущенням</a:t>
            </a:r>
            <a:r>
              <a:rPr lang="ru-RU" sz="2400" b="0" i="0" dirty="0">
                <a:effectLst/>
              </a:rPr>
              <a:t>. </a:t>
            </a:r>
            <a:r>
              <a:rPr lang="ru-RU" sz="2400" b="0" i="0" dirty="0" err="1">
                <a:effectLst/>
              </a:rPr>
              <a:t>Регіон</a:t>
            </a:r>
            <a:r>
              <a:rPr lang="ru-RU" sz="2400" b="0" i="0" dirty="0">
                <a:effectLst/>
              </a:rPr>
              <a:t> </a:t>
            </a:r>
            <a:r>
              <a:rPr lang="ru-RU" sz="2400" b="0" i="0" dirty="0" err="1">
                <a:effectLst/>
              </a:rPr>
              <a:t>сприймається</a:t>
            </a:r>
            <a:r>
              <a:rPr lang="ru-RU" sz="2400" b="0" i="0" dirty="0">
                <a:effectLst/>
              </a:rPr>
              <a:t> як активна </a:t>
            </a:r>
            <a:r>
              <a:rPr lang="ru-RU" sz="2400" b="0" i="0" dirty="0" err="1">
                <a:effectLst/>
              </a:rPr>
              <a:t>політична</a:t>
            </a:r>
            <a:r>
              <a:rPr lang="ru-RU" sz="2400" b="0" i="0" dirty="0">
                <a:effectLst/>
              </a:rPr>
              <a:t> </a:t>
            </a:r>
            <a:r>
              <a:rPr lang="ru-RU" sz="2400" b="0" i="0" dirty="0" err="1">
                <a:effectLst/>
              </a:rPr>
              <a:t>одиниця</a:t>
            </a:r>
            <a:r>
              <a:rPr lang="ru-RU" sz="2400" b="0" i="0" dirty="0">
                <a:effectLst/>
              </a:rPr>
              <a:t>, </a:t>
            </a:r>
            <a:r>
              <a:rPr lang="ru-RU" sz="2400" b="1" i="0" dirty="0">
                <a:effectLst/>
              </a:rPr>
              <a:t>як </a:t>
            </a:r>
            <a:r>
              <a:rPr lang="ru-RU" sz="2400" b="1" i="0" dirty="0" err="1">
                <a:effectLst/>
              </a:rPr>
              <a:t>суб</a:t>
            </a:r>
            <a:r>
              <a:rPr lang="en-US" sz="2400" b="1" i="0" dirty="0">
                <a:effectLst/>
              </a:rPr>
              <a:t>’</a:t>
            </a:r>
            <a:r>
              <a:rPr lang="uk-UA" sz="2400" b="1" i="0" dirty="0" err="1">
                <a:effectLst/>
              </a:rPr>
              <a:t>єкт</a:t>
            </a:r>
            <a:r>
              <a:rPr lang="uk-UA" sz="2400" b="1" i="0" dirty="0">
                <a:effectLst/>
              </a:rPr>
              <a:t> соціальних відносин, як </a:t>
            </a:r>
            <a:r>
              <a:rPr lang="ru-RU" sz="2400" b="1" i="0" dirty="0" err="1">
                <a:effectLst/>
              </a:rPr>
              <a:t>політичний</a:t>
            </a:r>
            <a:r>
              <a:rPr lang="ru-RU" sz="2400" b="1" i="0" dirty="0">
                <a:effectLst/>
              </a:rPr>
              <a:t> </a:t>
            </a:r>
            <a:r>
              <a:rPr lang="ru-RU" sz="2400" b="1" i="0" dirty="0" err="1">
                <a:effectLst/>
              </a:rPr>
              <a:t>актор</a:t>
            </a:r>
            <a:r>
              <a:rPr lang="ru-RU" sz="2400" b="0" i="0" dirty="0">
                <a:effectLst/>
              </a:rPr>
              <a:t>.</a:t>
            </a:r>
            <a:endParaRPr lang="ru-RU" sz="2400" dirty="0"/>
          </a:p>
        </p:txBody>
      </p:sp>
    </p:spTree>
    <p:extLst>
      <p:ext uri="{BB962C8B-B14F-4D97-AF65-F5344CB8AC3E}">
        <p14:creationId xmlns:p14="http://schemas.microsoft.com/office/powerpoint/2010/main" val="39197378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7B369F10-453E-4EC1-ABCB-092EEDD2C000}"/>
              </a:ext>
            </a:extLst>
          </p:cNvPr>
          <p:cNvSpPr>
            <a:spLocks noGrp="1"/>
          </p:cNvSpPr>
          <p:nvPr>
            <p:ph idx="1"/>
          </p:nvPr>
        </p:nvSpPr>
        <p:spPr>
          <a:xfrm>
            <a:off x="466725" y="476250"/>
            <a:ext cx="10887075" cy="6381750"/>
          </a:xfrm>
        </p:spPr>
        <p:txBody>
          <a:bodyPr>
            <a:normAutofit/>
          </a:bodyPr>
          <a:lstStyle/>
          <a:p>
            <a:pPr marL="0" indent="0" algn="ctr">
              <a:lnSpc>
                <a:spcPct val="107000"/>
              </a:lnSpc>
              <a:spcAft>
                <a:spcPts val="800"/>
              </a:spcAft>
              <a:buNone/>
            </a:pPr>
            <a:r>
              <a:rPr lang="uk-UA" sz="2400" b="1" dirty="0">
                <a:effectLst/>
                <a:ea typeface="Times New Roman" panose="02020603050405020304" pitchFamily="18" charset="0"/>
                <a:cs typeface="Times New Roman" panose="02020603050405020304" pitchFamily="18" charset="0"/>
              </a:rPr>
              <a:t>Хартія регіоналізації ЄС </a:t>
            </a:r>
            <a:r>
              <a:rPr lang="uk-UA" sz="2400" dirty="0">
                <a:effectLst/>
                <a:ea typeface="Times New Roman" panose="02020603050405020304" pitchFamily="18" charset="0"/>
                <a:cs typeface="Times New Roman" panose="02020603050405020304" pitchFamily="18" charset="0"/>
              </a:rPr>
              <a:t>(1988). </a:t>
            </a:r>
            <a:r>
              <a:rPr lang="uk-UA" sz="2400" b="1" u="sng" dirty="0">
                <a:effectLst/>
                <a:ea typeface="Times New Roman" panose="02020603050405020304" pitchFamily="18" charset="0"/>
                <a:cs typeface="Times New Roman" panose="02020603050405020304" pitchFamily="18" charset="0"/>
              </a:rPr>
              <a:t>РЕГІОН – територія, який з географічної точки зору створює політичну цілісність, або комплекс територій, який є закритою структурою і населення якого визначається певними спільними рисами та виявляє бажання й надалі зберігати існуючу цілісність. </a:t>
            </a:r>
            <a:r>
              <a:rPr lang="uk-UA" sz="2400" dirty="0">
                <a:effectLst/>
                <a:ea typeface="Times New Roman" panose="02020603050405020304" pitchFamily="18" charset="0"/>
                <a:cs typeface="Times New Roman" panose="02020603050405020304" pitchFamily="18" charset="0"/>
              </a:rPr>
              <a:t>Ознаки: комплексність, цілісність, спеціалізація, керованість, тобто органи управління.</a:t>
            </a:r>
          </a:p>
          <a:p>
            <a:pPr marL="0" indent="0" algn="ctr">
              <a:lnSpc>
                <a:spcPct val="107000"/>
              </a:lnSpc>
              <a:spcAft>
                <a:spcPts val="800"/>
              </a:spcAft>
              <a:buNone/>
            </a:pPr>
            <a:r>
              <a:rPr lang="ru-RU" sz="2400" dirty="0"/>
              <a:t>За </a:t>
            </a:r>
            <a:r>
              <a:rPr lang="ru-RU" sz="2400" dirty="0" err="1"/>
              <a:t>визначенням</a:t>
            </a:r>
            <a:r>
              <a:rPr lang="ru-RU" sz="2400" dirty="0"/>
              <a:t> </a:t>
            </a:r>
            <a:r>
              <a:rPr lang="ru-RU" sz="2400" b="1" dirty="0" err="1"/>
              <a:t>Конференції</a:t>
            </a:r>
            <a:r>
              <a:rPr lang="ru-RU" sz="2400" b="1" dirty="0"/>
              <a:t> </a:t>
            </a:r>
            <a:r>
              <a:rPr lang="ru-RU" sz="2400" b="1" dirty="0" err="1"/>
              <a:t>регіонів</a:t>
            </a:r>
            <a:r>
              <a:rPr lang="ru-RU" sz="2400" b="1" dirty="0"/>
              <a:t> </a:t>
            </a:r>
            <a:r>
              <a:rPr lang="ru-RU" sz="2400" b="1" dirty="0" err="1"/>
              <a:t>Європи</a:t>
            </a:r>
            <a:r>
              <a:rPr lang="ru-RU" sz="2400" dirty="0"/>
              <a:t>, </a:t>
            </a:r>
            <a:r>
              <a:rPr lang="ru-RU" sz="2400" dirty="0" err="1"/>
              <a:t>регіоном</a:t>
            </a:r>
            <a:r>
              <a:rPr lang="ru-RU" sz="2400" dirty="0"/>
              <a:t> </a:t>
            </a:r>
            <a:r>
              <a:rPr lang="ru-RU" sz="2400" dirty="0" err="1"/>
              <a:t>вважається</a:t>
            </a:r>
            <a:r>
              <a:rPr lang="ru-RU" sz="2400" dirty="0"/>
              <a:t> </a:t>
            </a:r>
            <a:r>
              <a:rPr lang="ru-RU" sz="2400" dirty="0" err="1"/>
              <a:t>територіальна</a:t>
            </a:r>
            <a:r>
              <a:rPr lang="ru-RU" sz="2400" dirty="0"/>
              <a:t> </a:t>
            </a:r>
            <a:r>
              <a:rPr lang="ru-RU" sz="2400" dirty="0" err="1"/>
              <a:t>одиниця</a:t>
            </a:r>
            <a:r>
              <a:rPr lang="ru-RU" sz="2400" dirty="0"/>
              <a:t>, </a:t>
            </a:r>
            <a:r>
              <a:rPr lang="ru-RU" sz="2400" dirty="0" err="1"/>
              <a:t>безпосередньо</a:t>
            </a:r>
            <a:r>
              <a:rPr lang="ru-RU" sz="2400" dirty="0"/>
              <a:t> </a:t>
            </a:r>
            <a:r>
              <a:rPr lang="ru-RU" sz="2400" dirty="0" err="1"/>
              <a:t>підпорядкована</a:t>
            </a:r>
            <a:r>
              <a:rPr lang="ru-RU" sz="2400" dirty="0"/>
              <a:t> центральному </a:t>
            </a:r>
            <a:r>
              <a:rPr lang="ru-RU" sz="2400" dirty="0" err="1"/>
              <a:t>рівню</a:t>
            </a:r>
            <a:r>
              <a:rPr lang="ru-RU" sz="2400" dirty="0"/>
              <a:t> </a:t>
            </a:r>
            <a:r>
              <a:rPr lang="ru-RU" sz="2400" dirty="0" err="1"/>
              <a:t>влади</a:t>
            </a:r>
            <a:r>
              <a:rPr lang="ru-RU" sz="2400" dirty="0"/>
              <a:t> </a:t>
            </a:r>
            <a:r>
              <a:rPr lang="ru-RU" sz="2400" dirty="0" err="1"/>
              <a:t>країни</a:t>
            </a:r>
            <a:r>
              <a:rPr lang="ru-RU" sz="2400" dirty="0"/>
              <a:t> і </a:t>
            </a:r>
            <a:r>
              <a:rPr lang="ru-RU" sz="2400" dirty="0" err="1"/>
              <a:t>така</a:t>
            </a:r>
            <a:r>
              <a:rPr lang="ru-RU" sz="2400" dirty="0"/>
              <a:t>, </a:t>
            </a:r>
            <a:r>
              <a:rPr lang="ru-RU" sz="2400" dirty="0" err="1"/>
              <a:t>що</a:t>
            </a:r>
            <a:r>
              <a:rPr lang="ru-RU" sz="2400" dirty="0"/>
              <a:t> </a:t>
            </a:r>
            <a:r>
              <a:rPr lang="ru-RU" sz="2400" dirty="0" err="1"/>
              <a:t>має</a:t>
            </a:r>
            <a:r>
              <a:rPr lang="ru-RU" sz="2400" dirty="0"/>
              <a:t> </a:t>
            </a:r>
            <a:r>
              <a:rPr lang="ru-RU" sz="2400" dirty="0" err="1"/>
              <a:t>виборний</a:t>
            </a:r>
            <a:r>
              <a:rPr lang="ru-RU" sz="2400" dirty="0"/>
              <a:t> орган.</a:t>
            </a:r>
            <a:endParaRPr lang="ru-RU" sz="2400" dirty="0">
              <a:effectLst/>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uk-UA" sz="2400" b="1" u="sng" dirty="0">
                <a:effectLst/>
                <a:ea typeface="Calibri" panose="020F0502020204030204" pitchFamily="34" charset="0"/>
                <a:cs typeface="Times New Roman" panose="02020603050405020304" pitchFamily="18" charset="0"/>
              </a:rPr>
              <a:t>РЕГІОН – адміністративно-територіальна одиниця </a:t>
            </a:r>
            <a:r>
              <a:rPr lang="uk-UA" sz="2400" b="1" u="sng" dirty="0" err="1">
                <a:effectLst/>
                <a:ea typeface="Calibri" panose="020F0502020204030204" pitchFamily="34" charset="0"/>
                <a:cs typeface="Times New Roman" panose="02020603050405020304" pitchFamily="18" charset="0"/>
              </a:rPr>
              <a:t>субнаціонального</a:t>
            </a:r>
            <a:r>
              <a:rPr lang="uk-UA" sz="2400" b="1" u="sng" dirty="0">
                <a:effectLst/>
                <a:ea typeface="Calibri" panose="020F0502020204030204" pitchFamily="34" charset="0"/>
                <a:cs typeface="Times New Roman" panose="02020603050405020304" pitchFamily="18" charset="0"/>
              </a:rPr>
              <a:t> рівня, утворена в законодавчому порядку з урахуванням історичних, політичних, соціальних і культурних особливостей з метою здійснення державної політики та реалізації спільних інтересів населення, що забезпечується діяльністю територіальних органів виконавчої влади та органів місцевого самоврядування.</a:t>
            </a:r>
          </a:p>
          <a:p>
            <a:endParaRPr lang="ru-RU" dirty="0"/>
          </a:p>
        </p:txBody>
      </p:sp>
    </p:spTree>
    <p:extLst>
      <p:ext uri="{BB962C8B-B14F-4D97-AF65-F5344CB8AC3E}">
        <p14:creationId xmlns:p14="http://schemas.microsoft.com/office/powerpoint/2010/main" val="35816834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F80356F-4961-4E94-AFE4-B0DE00BB0074}"/>
              </a:ext>
            </a:extLst>
          </p:cNvPr>
          <p:cNvSpPr>
            <a:spLocks noGrp="1"/>
          </p:cNvSpPr>
          <p:nvPr>
            <p:ph type="title"/>
          </p:nvPr>
        </p:nvSpPr>
        <p:spPr>
          <a:xfrm>
            <a:off x="833436" y="123825"/>
            <a:ext cx="10515600" cy="415925"/>
          </a:xfrm>
        </p:spPr>
        <p:txBody>
          <a:bodyPr>
            <a:normAutofit fontScale="90000"/>
          </a:bodyPr>
          <a:lstStyle/>
          <a:p>
            <a:pPr algn="ctr"/>
            <a:r>
              <a:rPr lang="uk-UA" sz="2800" b="1" dirty="0">
                <a:latin typeface="+mn-lt"/>
              </a:rPr>
              <a:t>Регіоналізація</a:t>
            </a:r>
            <a:endParaRPr lang="ru-RU" sz="2800" b="1" dirty="0">
              <a:latin typeface="+mn-lt"/>
            </a:endParaRPr>
          </a:p>
        </p:txBody>
      </p:sp>
      <p:sp>
        <p:nvSpPr>
          <p:cNvPr id="3" name="Объект 2">
            <a:extLst>
              <a:ext uri="{FF2B5EF4-FFF2-40B4-BE49-F238E27FC236}">
                <a16:creationId xmlns:a16="http://schemas.microsoft.com/office/drawing/2014/main" id="{BE7AAB8E-8545-45E1-B9FF-70CF2C60CF84}"/>
              </a:ext>
            </a:extLst>
          </p:cNvPr>
          <p:cNvSpPr>
            <a:spLocks noGrp="1"/>
          </p:cNvSpPr>
          <p:nvPr>
            <p:ph idx="1"/>
          </p:nvPr>
        </p:nvSpPr>
        <p:spPr>
          <a:xfrm>
            <a:off x="285749" y="539750"/>
            <a:ext cx="11610975" cy="6194425"/>
          </a:xfrm>
        </p:spPr>
        <p:txBody>
          <a:bodyPr>
            <a:noAutofit/>
          </a:bodyPr>
          <a:lstStyle/>
          <a:p>
            <a:pPr marL="0" indent="0" algn="ctr">
              <a:lnSpc>
                <a:spcPct val="107000"/>
              </a:lnSpc>
              <a:spcAft>
                <a:spcPts val="800"/>
              </a:spcAft>
              <a:buNone/>
            </a:pPr>
            <a:r>
              <a:rPr lang="uk-UA" sz="2400" b="1" i="1" dirty="0">
                <a:effectLst/>
                <a:ea typeface="Calibri" panose="020F0502020204030204" pitchFamily="34" charset="0"/>
                <a:cs typeface="Times New Roman" panose="02020603050405020304" pitchFamily="18" charset="0"/>
              </a:rPr>
              <a:t>-  процес регіонального структурування простору, повноцінного включення регіонів в економічне, соціальне та політичне життя на національному і транснаціональному рівнях, здійснення політики регіоналізму</a:t>
            </a:r>
          </a:p>
          <a:p>
            <a:pPr marL="0" indent="0" algn="ctr">
              <a:lnSpc>
                <a:spcPct val="107000"/>
              </a:lnSpc>
              <a:spcAft>
                <a:spcPts val="800"/>
              </a:spcAft>
              <a:buNone/>
            </a:pPr>
            <a:r>
              <a:rPr lang="ru-RU" sz="2400" b="0" i="0" dirty="0" err="1">
                <a:effectLst/>
              </a:rPr>
              <a:t>Процес</a:t>
            </a:r>
            <a:r>
              <a:rPr lang="ru-RU" sz="2400" b="0" i="0" dirty="0">
                <a:effectLst/>
              </a:rPr>
              <a:t> </a:t>
            </a:r>
            <a:r>
              <a:rPr lang="ru-RU" sz="2400" b="0" i="0" dirty="0" err="1">
                <a:effectLst/>
              </a:rPr>
              <a:t>регіоналізації</a:t>
            </a:r>
            <a:r>
              <a:rPr lang="ru-RU" sz="2400" b="0" i="0" dirty="0">
                <a:effectLst/>
              </a:rPr>
              <a:t> </a:t>
            </a:r>
            <a:r>
              <a:rPr lang="ru-RU" sz="2400" b="0" i="0" dirty="0" err="1">
                <a:effectLst/>
              </a:rPr>
              <a:t>може</a:t>
            </a:r>
            <a:r>
              <a:rPr lang="ru-RU" sz="2400" b="0" i="0" dirty="0">
                <a:effectLst/>
              </a:rPr>
              <a:t> бути </a:t>
            </a:r>
            <a:r>
              <a:rPr lang="ru-RU" sz="2400" i="0" dirty="0" err="1">
                <a:effectLst/>
              </a:rPr>
              <a:t>керованим</a:t>
            </a:r>
            <a:r>
              <a:rPr lang="ru-RU" sz="2400" i="0" dirty="0">
                <a:effectLst/>
              </a:rPr>
              <a:t> (</a:t>
            </a:r>
            <a:r>
              <a:rPr lang="ru-RU" sz="2400" i="0" dirty="0" err="1">
                <a:effectLst/>
              </a:rPr>
              <a:t>наприклад</a:t>
            </a:r>
            <a:r>
              <a:rPr lang="ru-RU" sz="2400" i="0" dirty="0">
                <a:effectLst/>
              </a:rPr>
              <a:t>, коли держава </a:t>
            </a:r>
            <a:r>
              <a:rPr lang="ru-RU" sz="2400" i="0" dirty="0" err="1">
                <a:effectLst/>
              </a:rPr>
              <a:t>створює</a:t>
            </a:r>
            <a:r>
              <a:rPr lang="ru-RU" sz="2400" i="0" dirty="0">
                <a:effectLst/>
              </a:rPr>
              <a:t> </a:t>
            </a:r>
            <a:r>
              <a:rPr lang="ru-RU" sz="2400" i="0" dirty="0" err="1">
                <a:effectLst/>
              </a:rPr>
              <a:t>або</a:t>
            </a:r>
            <a:r>
              <a:rPr lang="ru-RU" sz="2400" i="0" dirty="0">
                <a:effectLst/>
              </a:rPr>
              <a:t> </a:t>
            </a:r>
            <a:r>
              <a:rPr lang="ru-RU" sz="2400" i="0" dirty="0" err="1">
                <a:effectLst/>
              </a:rPr>
              <a:t>реформує</a:t>
            </a:r>
            <a:r>
              <a:rPr lang="ru-RU" sz="2400" i="0" dirty="0">
                <a:effectLst/>
              </a:rPr>
              <a:t> </a:t>
            </a:r>
            <a:r>
              <a:rPr lang="ru-RU" sz="2400" i="0" dirty="0" err="1">
                <a:effectLst/>
              </a:rPr>
              <a:t>свій</a:t>
            </a:r>
            <a:r>
              <a:rPr lang="ru-RU" sz="2400" i="0" dirty="0">
                <a:effectLst/>
              </a:rPr>
              <a:t> </a:t>
            </a:r>
            <a:r>
              <a:rPr lang="ru-RU" sz="2400" i="0" dirty="0" err="1">
                <a:effectLst/>
              </a:rPr>
              <a:t>адміністративний</a:t>
            </a:r>
            <a:r>
              <a:rPr lang="ru-RU" sz="2400" i="0" dirty="0">
                <a:effectLst/>
              </a:rPr>
              <a:t> </a:t>
            </a:r>
            <a:r>
              <a:rPr lang="ru-RU" sz="2400" i="0" dirty="0" err="1">
                <a:effectLst/>
              </a:rPr>
              <a:t>поділ</a:t>
            </a:r>
            <a:r>
              <a:rPr lang="ru-RU" sz="2400" i="0" dirty="0">
                <a:effectLst/>
              </a:rPr>
              <a:t>) </a:t>
            </a:r>
            <a:r>
              <a:rPr lang="ru-RU" sz="2400" i="0" dirty="0" err="1">
                <a:effectLst/>
              </a:rPr>
              <a:t>або</a:t>
            </a:r>
            <a:r>
              <a:rPr lang="ru-RU" sz="2400" i="0" dirty="0">
                <a:effectLst/>
              </a:rPr>
              <a:t> </a:t>
            </a:r>
            <a:r>
              <a:rPr lang="ru-RU" sz="2400" i="0" dirty="0" err="1">
                <a:effectLst/>
              </a:rPr>
              <a:t>спонтанним</a:t>
            </a:r>
            <a:r>
              <a:rPr lang="ru-RU" sz="2400" i="0" dirty="0">
                <a:effectLst/>
              </a:rPr>
              <a:t> </a:t>
            </a:r>
            <a:r>
              <a:rPr lang="ru-RU" sz="2400" b="0" i="0" dirty="0">
                <a:effectLst/>
              </a:rPr>
              <a:t>(</a:t>
            </a:r>
            <a:r>
              <a:rPr lang="ru-RU" sz="2400" b="0" i="0" dirty="0" err="1">
                <a:effectLst/>
              </a:rPr>
              <a:t>територіальні</a:t>
            </a:r>
            <a:r>
              <a:rPr lang="ru-RU" sz="2400" b="0" i="0" dirty="0">
                <a:effectLst/>
              </a:rPr>
              <a:t> </a:t>
            </a:r>
            <a:r>
              <a:rPr lang="ru-RU" sz="2400" b="0" i="0" dirty="0" err="1">
                <a:effectLst/>
              </a:rPr>
              <a:t>сегменти</a:t>
            </a:r>
            <a:r>
              <a:rPr lang="ru-RU" sz="2400" b="0" i="0" dirty="0">
                <a:effectLst/>
              </a:rPr>
              <a:t> </a:t>
            </a:r>
            <a:r>
              <a:rPr lang="ru-RU" sz="2400" b="0" i="0" dirty="0" err="1">
                <a:effectLst/>
              </a:rPr>
              <a:t>самі</a:t>
            </a:r>
            <a:r>
              <a:rPr lang="ru-RU" sz="2400" b="0" i="0" dirty="0">
                <a:effectLst/>
              </a:rPr>
              <a:t> </a:t>
            </a:r>
            <a:r>
              <a:rPr lang="ru-RU" sz="2400" b="0" i="0" dirty="0" err="1">
                <a:effectLst/>
              </a:rPr>
              <a:t>складаються</a:t>
            </a:r>
            <a:r>
              <a:rPr lang="ru-RU" sz="2400" b="0" i="0" dirty="0">
                <a:effectLst/>
              </a:rPr>
              <a:t> на </a:t>
            </a:r>
            <a:r>
              <a:rPr lang="ru-RU" sz="2400" b="0" i="0" dirty="0" err="1">
                <a:effectLst/>
              </a:rPr>
              <a:t>місці</a:t>
            </a:r>
            <a:r>
              <a:rPr lang="ru-RU" sz="2400" b="0" i="0" dirty="0">
                <a:effectLst/>
              </a:rPr>
              <a:t>).</a:t>
            </a:r>
          </a:p>
          <a:p>
            <a:pPr marL="0" indent="0" algn="ctr">
              <a:lnSpc>
                <a:spcPct val="107000"/>
              </a:lnSpc>
              <a:spcAft>
                <a:spcPts val="800"/>
              </a:spcAft>
              <a:buNone/>
            </a:pPr>
            <a:r>
              <a:rPr lang="uk-UA" sz="2400" dirty="0">
                <a:effectLst/>
                <a:ea typeface="Calibri" panose="020F0502020204030204" pitchFamily="34" charset="0"/>
                <a:cs typeface="Times New Roman" panose="02020603050405020304" pitchFamily="18" charset="0"/>
              </a:rPr>
              <a:t>За інституційним підходом, регіоналізація є суб’єктивним процесом </a:t>
            </a:r>
            <a:r>
              <a:rPr lang="uk-UA" sz="2400" dirty="0" err="1">
                <a:effectLst/>
                <a:ea typeface="Calibri" panose="020F0502020204030204" pitchFamily="34" charset="0"/>
                <a:cs typeface="Times New Roman" panose="02020603050405020304" pitchFamily="18" charset="0"/>
              </a:rPr>
              <a:t>інституціалізації</a:t>
            </a:r>
            <a:r>
              <a:rPr lang="uk-UA" sz="2400" dirty="0">
                <a:effectLst/>
                <a:ea typeface="Calibri" panose="020F0502020204030204" pitchFamily="34" charset="0"/>
                <a:cs typeface="Times New Roman" panose="02020603050405020304" pitchFamily="18" charset="0"/>
              </a:rPr>
              <a:t> регіональної влади, що поєднує централізовані (зверху) та децентралізовані (знизу) підходи до вирішення проблем регіонального розвитку. Відповідно до політико-правового статусу регіонів, рівня їх самоврядних прав, регіоналізація виявляється у </a:t>
            </a:r>
            <a:r>
              <a:rPr lang="uk-UA" sz="2400" b="1" dirty="0">
                <a:effectLst/>
                <a:ea typeface="Calibri" panose="020F0502020204030204" pitchFamily="34" charset="0"/>
                <a:cs typeface="Times New Roman" panose="02020603050405020304" pitchFamily="18" charset="0"/>
              </a:rPr>
              <a:t>п’яти різних моделях</a:t>
            </a:r>
            <a:r>
              <a:rPr lang="uk-UA" sz="2400" dirty="0">
                <a:effectLst/>
                <a:ea typeface="Calibri" panose="020F0502020204030204" pitchFamily="34" charset="0"/>
                <a:cs typeface="Times New Roman" panose="02020603050405020304" pitchFamily="18" charset="0"/>
              </a:rPr>
              <a:t>: адміністративна регіоналізація; регіоналізація через наявні місцеві органи влади; регіональна децентралізація; регіональна автономія; регіоналізація через федеральні утворення. </a:t>
            </a:r>
          </a:p>
        </p:txBody>
      </p:sp>
    </p:spTree>
    <p:extLst>
      <p:ext uri="{BB962C8B-B14F-4D97-AF65-F5344CB8AC3E}">
        <p14:creationId xmlns:p14="http://schemas.microsoft.com/office/powerpoint/2010/main" val="4764017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6A3445D-832F-4554-95B6-F1DF53AF8E39}"/>
              </a:ext>
            </a:extLst>
          </p:cNvPr>
          <p:cNvSpPr>
            <a:spLocks noGrp="1"/>
          </p:cNvSpPr>
          <p:nvPr>
            <p:ph type="title"/>
          </p:nvPr>
        </p:nvSpPr>
        <p:spPr>
          <a:xfrm>
            <a:off x="838200" y="365126"/>
            <a:ext cx="10515600" cy="768350"/>
          </a:xfrm>
        </p:spPr>
        <p:txBody>
          <a:bodyPr>
            <a:normAutofit/>
          </a:bodyPr>
          <a:lstStyle/>
          <a:p>
            <a:pPr algn="ctr"/>
            <a:r>
              <a:rPr lang="uk-UA" sz="2800" b="1" dirty="0">
                <a:latin typeface="+mn-lt"/>
              </a:rPr>
              <a:t>Типологія регіоналізації</a:t>
            </a:r>
            <a:endParaRPr lang="ru-RU" sz="2800" b="1" dirty="0">
              <a:latin typeface="+mn-lt"/>
            </a:endParaRPr>
          </a:p>
        </p:txBody>
      </p:sp>
      <p:sp>
        <p:nvSpPr>
          <p:cNvPr id="3" name="Объект 2">
            <a:extLst>
              <a:ext uri="{FF2B5EF4-FFF2-40B4-BE49-F238E27FC236}">
                <a16:creationId xmlns:a16="http://schemas.microsoft.com/office/drawing/2014/main" id="{00BFB6A8-ABC2-4D00-AE9F-D281084E73AF}"/>
              </a:ext>
            </a:extLst>
          </p:cNvPr>
          <p:cNvSpPr>
            <a:spLocks noGrp="1"/>
          </p:cNvSpPr>
          <p:nvPr>
            <p:ph idx="1"/>
          </p:nvPr>
        </p:nvSpPr>
        <p:spPr/>
        <p:txBody>
          <a:bodyPr>
            <a:normAutofit/>
          </a:bodyPr>
          <a:lstStyle/>
          <a:p>
            <a:r>
              <a:rPr lang="uk-UA" sz="2400" dirty="0"/>
              <a:t>Географічна</a:t>
            </a:r>
          </a:p>
          <a:p>
            <a:r>
              <a:rPr lang="uk-UA" sz="2400" dirty="0"/>
              <a:t>Соціально-економічна</a:t>
            </a:r>
          </a:p>
          <a:p>
            <a:r>
              <a:rPr lang="uk-UA" sz="2400" dirty="0"/>
              <a:t>Етнокультурна</a:t>
            </a:r>
          </a:p>
          <a:p>
            <a:r>
              <a:rPr lang="uk-UA" sz="2400" dirty="0"/>
              <a:t>Політична </a:t>
            </a:r>
          </a:p>
          <a:p>
            <a:r>
              <a:rPr lang="uk-UA" sz="2400" dirty="0"/>
              <a:t>Політико-адміністративна</a:t>
            </a:r>
          </a:p>
          <a:p>
            <a:endParaRPr lang="uk-UA" sz="2400" dirty="0"/>
          </a:p>
          <a:p>
            <a:r>
              <a:rPr lang="uk-UA" sz="2400" dirty="0"/>
              <a:t>Формальна та неформальна</a:t>
            </a:r>
            <a:endParaRPr lang="ru-RU" sz="2400" dirty="0"/>
          </a:p>
        </p:txBody>
      </p:sp>
    </p:spTree>
    <p:extLst>
      <p:ext uri="{BB962C8B-B14F-4D97-AF65-F5344CB8AC3E}">
        <p14:creationId xmlns:p14="http://schemas.microsoft.com/office/powerpoint/2010/main" val="3612600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75C5943-7014-4936-9653-A9F130FB2311}"/>
              </a:ext>
            </a:extLst>
          </p:cNvPr>
          <p:cNvSpPr>
            <a:spLocks noGrp="1"/>
          </p:cNvSpPr>
          <p:nvPr>
            <p:ph idx="1"/>
          </p:nvPr>
        </p:nvSpPr>
        <p:spPr>
          <a:xfrm>
            <a:off x="257175" y="114300"/>
            <a:ext cx="11449050" cy="6657975"/>
          </a:xfrm>
        </p:spPr>
        <p:txBody>
          <a:bodyPr>
            <a:normAutofit fontScale="92500" lnSpcReduction="10000"/>
          </a:bodyPr>
          <a:lstStyle/>
          <a:p>
            <a:pPr marR="75565" indent="0" algn="ctr">
              <a:lnSpc>
                <a:spcPct val="100000"/>
              </a:lnSpc>
              <a:spcBef>
                <a:spcPts val="600"/>
              </a:spcBef>
              <a:buNone/>
            </a:pPr>
            <a:r>
              <a:rPr lang="uk-UA" sz="3200" b="1" dirty="0"/>
              <a:t>1. Просторовий поворот в науках. Теорії регіоналізму </a:t>
            </a:r>
          </a:p>
          <a:p>
            <a:pPr marR="75565" indent="0" algn="just">
              <a:lnSpc>
                <a:spcPct val="100000"/>
              </a:lnSpc>
              <a:spcBef>
                <a:spcPts val="600"/>
              </a:spcBef>
              <a:buNone/>
            </a:pPr>
            <a:endParaRPr lang="uk-UA" sz="1800" dirty="0">
              <a:effectLst/>
              <a:ea typeface="Calibri" panose="020F0502020204030204" pitchFamily="34" charset="0"/>
              <a:cs typeface="Times New Roman" panose="02020603050405020304" pitchFamily="18" charset="0"/>
            </a:endParaRPr>
          </a:p>
          <a:p>
            <a:pPr marR="75565" indent="0" algn="just">
              <a:lnSpc>
                <a:spcPct val="100000"/>
              </a:lnSpc>
              <a:spcBef>
                <a:spcPts val="600"/>
              </a:spcBef>
              <a:buNone/>
            </a:pPr>
            <a:r>
              <a:rPr lang="uk-UA" sz="2000" dirty="0">
                <a:effectLst/>
                <a:ea typeface="Calibri" panose="020F0502020204030204" pitchFamily="34" charset="0"/>
                <a:cs typeface="Times New Roman" panose="02020603050405020304" pitchFamily="18" charset="0"/>
              </a:rPr>
              <a:t>Глобалізація відбувається на двох рівнях – на рівні економіки, політики, ідеології домінують інтеграційні процеси, а на масовому рівні – регіоналізація та архаїзація. </a:t>
            </a:r>
          </a:p>
          <a:p>
            <a:pPr marR="75565" indent="0" algn="r">
              <a:lnSpc>
                <a:spcPct val="100000"/>
              </a:lnSpc>
              <a:spcBef>
                <a:spcPts val="600"/>
              </a:spcBef>
              <a:buNone/>
            </a:pPr>
            <a:r>
              <a:rPr lang="en-US" sz="2000" i="1" dirty="0">
                <a:effectLst/>
                <a:ea typeface="Calibri" panose="020F0502020204030204" pitchFamily="34" charset="0"/>
                <a:cs typeface="Times New Roman" panose="02020603050405020304" pitchFamily="18" charset="0"/>
              </a:rPr>
              <a:t>Robertson R. Globalization: social theory and global culture. L., 1992</a:t>
            </a:r>
            <a:r>
              <a:rPr lang="uk-UA" sz="2000" i="1" dirty="0">
                <a:effectLst/>
                <a:ea typeface="Calibri" panose="020F0502020204030204" pitchFamily="34" charset="0"/>
                <a:cs typeface="Times New Roman" panose="02020603050405020304" pitchFamily="18" charset="0"/>
              </a:rPr>
              <a:t>.</a:t>
            </a:r>
          </a:p>
          <a:p>
            <a:pPr marR="75565" indent="0" algn="r">
              <a:lnSpc>
                <a:spcPct val="100000"/>
              </a:lnSpc>
              <a:spcBef>
                <a:spcPts val="600"/>
              </a:spcBef>
              <a:buNone/>
            </a:pPr>
            <a:r>
              <a:rPr lang="en-US" sz="2000" i="1" dirty="0">
                <a:effectLst/>
                <a:ea typeface="Calibri" panose="020F0502020204030204" pitchFamily="34" charset="0"/>
                <a:cs typeface="Times New Roman" panose="02020603050405020304" pitchFamily="18" charset="0"/>
              </a:rPr>
              <a:t>Idem. </a:t>
            </a:r>
            <a:r>
              <a:rPr lang="en-US" sz="2000" b="1" i="1" u="sng" dirty="0">
                <a:effectLst/>
                <a:ea typeface="Calibri" panose="020F0502020204030204" pitchFamily="34" charset="0"/>
                <a:cs typeface="Times New Roman" panose="02020603050405020304" pitchFamily="18" charset="0"/>
              </a:rPr>
              <a:t>Glocalization</a:t>
            </a:r>
            <a:r>
              <a:rPr lang="en-US" sz="2000" i="1" dirty="0">
                <a:effectLst/>
                <a:ea typeface="Calibri" panose="020F0502020204030204" pitchFamily="34" charset="0"/>
                <a:cs typeface="Times New Roman" panose="02020603050405020304" pitchFamily="18" charset="0"/>
              </a:rPr>
              <a:t>: time-space and homogeneity – heterogeneity / Ed. by M. </a:t>
            </a:r>
            <a:r>
              <a:rPr lang="en-US" sz="2000" i="1" dirty="0" err="1">
                <a:effectLst/>
                <a:ea typeface="Calibri" panose="020F0502020204030204" pitchFamily="34" charset="0"/>
                <a:cs typeface="Times New Roman" panose="02020603050405020304" pitchFamily="18" charset="0"/>
              </a:rPr>
              <a:t>Featerstone</a:t>
            </a:r>
            <a:r>
              <a:rPr lang="en-US" sz="2000" i="1" dirty="0">
                <a:effectLst/>
                <a:ea typeface="Calibri" panose="020F0502020204030204" pitchFamily="34" charset="0"/>
                <a:cs typeface="Times New Roman" panose="02020603050405020304" pitchFamily="18" charset="0"/>
              </a:rPr>
              <a:t>, S. Lash, R. Robertson. L., 1995. P. 25-44.</a:t>
            </a:r>
            <a:endParaRPr lang="ru-RU" sz="2000" i="1" dirty="0">
              <a:effectLst/>
              <a:ea typeface="Calibri" panose="020F0502020204030204" pitchFamily="34" charset="0"/>
              <a:cs typeface="Times New Roman" panose="02020603050405020304" pitchFamily="18" charset="0"/>
            </a:endParaRPr>
          </a:p>
          <a:p>
            <a:pPr marR="75565" indent="0" algn="just">
              <a:lnSpc>
                <a:spcPct val="100000"/>
              </a:lnSpc>
              <a:spcBef>
                <a:spcPts val="600"/>
              </a:spcBef>
              <a:buNone/>
            </a:pPr>
            <a:r>
              <a:rPr lang="uk-UA" sz="2000" b="1" i="1" u="sng" dirty="0" err="1">
                <a:solidFill>
                  <a:srgbClr val="000000"/>
                </a:solidFill>
                <a:effectLst/>
                <a:ea typeface="Calibri" panose="020F0502020204030204" pitchFamily="34" charset="0"/>
                <a:cs typeface="Times New Roman" panose="02020603050405020304" pitchFamily="18" charset="0"/>
              </a:rPr>
              <a:t>Глокалізація</a:t>
            </a:r>
            <a:r>
              <a:rPr lang="uk-UA" sz="2000" b="1" i="1" u="sng" dirty="0">
                <a:solidFill>
                  <a:srgbClr val="000000"/>
                </a:solidFill>
                <a:effectLst/>
                <a:ea typeface="Calibri" panose="020F0502020204030204" pitchFamily="34" charset="0"/>
                <a:cs typeface="Times New Roman" panose="02020603050405020304" pitchFamily="18" charset="0"/>
              </a:rPr>
              <a:t> </a:t>
            </a:r>
            <a:r>
              <a:rPr lang="uk-UA" sz="2000" dirty="0">
                <a:solidFill>
                  <a:srgbClr val="000000"/>
                </a:solidFill>
                <a:effectLst/>
                <a:ea typeface="Calibri" panose="020F0502020204030204" pitchFamily="34" charset="0"/>
                <a:cs typeface="Times New Roman" panose="02020603050405020304" pitchFamily="18" charset="0"/>
              </a:rPr>
              <a:t>– це не просто гібрид глобалізації і локалізації, це наслідок свободи, адже вона дає змогу громадам «унікально» реагувати на глобалізацію. </a:t>
            </a:r>
            <a:r>
              <a:rPr lang="uk-UA" sz="2000" dirty="0" err="1">
                <a:solidFill>
                  <a:srgbClr val="000000"/>
                </a:solidFill>
                <a:effectLst/>
                <a:ea typeface="Calibri" panose="020F0502020204030204" pitchFamily="34" charset="0"/>
                <a:cs typeface="Times New Roman" panose="02020603050405020304" pitchFamily="18" charset="0"/>
              </a:rPr>
              <a:t>Глокалізація</a:t>
            </a:r>
            <a:r>
              <a:rPr lang="uk-UA" sz="2000" dirty="0">
                <a:solidFill>
                  <a:srgbClr val="000000"/>
                </a:solidFill>
                <a:effectLst/>
                <a:ea typeface="Calibri" panose="020F0502020204030204" pitchFamily="34" charset="0"/>
                <a:cs typeface="Times New Roman" panose="02020603050405020304" pitchFamily="18" charset="0"/>
              </a:rPr>
              <a:t> покликана «надихати, зміцнювати локальні спільноти через стратегічне спрямування глобальних ресурсів на розв’язання місцевих проблем, досягнення позитивних соціальних змін і задоволення мінливих культурних інтересів та потреб співтовариства.</a:t>
            </a:r>
          </a:p>
          <a:p>
            <a:pPr marR="75565" indent="0" algn="r">
              <a:lnSpc>
                <a:spcPct val="100000"/>
              </a:lnSpc>
              <a:spcBef>
                <a:spcPts val="600"/>
              </a:spcBef>
              <a:buNone/>
            </a:pPr>
            <a:r>
              <a:rPr lang="en-US" sz="2000" i="1" dirty="0" err="1">
                <a:solidFill>
                  <a:srgbClr val="000000"/>
                </a:solidFill>
                <a:effectLst/>
                <a:ea typeface="Calibri" panose="020F0502020204030204" pitchFamily="34" charset="0"/>
                <a:cs typeface="Times New Roman" panose="02020603050405020304" pitchFamily="18" charset="0"/>
              </a:rPr>
              <a:t>Mendis</a:t>
            </a:r>
            <a:r>
              <a:rPr lang="en-US" sz="2000" i="1" dirty="0">
                <a:solidFill>
                  <a:srgbClr val="000000"/>
                </a:solidFill>
                <a:effectLst/>
                <a:ea typeface="Calibri" panose="020F0502020204030204" pitchFamily="34" charset="0"/>
                <a:cs typeface="Times New Roman" panose="02020603050405020304" pitchFamily="18" charset="0"/>
              </a:rPr>
              <a:t> P. </a:t>
            </a:r>
            <a:r>
              <a:rPr lang="en-US" sz="2000" b="1" i="1" u="sng" dirty="0">
                <a:solidFill>
                  <a:srgbClr val="000000"/>
                </a:solidFill>
                <a:effectLst/>
                <a:ea typeface="Calibri" panose="020F0502020204030204" pitchFamily="34" charset="0"/>
                <a:cs typeface="Times New Roman" panose="02020603050405020304" pitchFamily="18" charset="0"/>
              </a:rPr>
              <a:t>Glocalization</a:t>
            </a:r>
            <a:r>
              <a:rPr lang="en-US" sz="2000" i="1" dirty="0">
                <a:solidFill>
                  <a:srgbClr val="000000"/>
                </a:solidFill>
                <a:effectLst/>
                <a:ea typeface="Calibri" panose="020F0502020204030204" pitchFamily="34" charset="0"/>
                <a:cs typeface="Times New Roman" panose="02020603050405020304" pitchFamily="18" charset="0"/>
              </a:rPr>
              <a:t>: the human side of globalization as if</a:t>
            </a:r>
            <a:br>
              <a:rPr lang="en-US" sz="2000" i="1" dirty="0">
                <a:solidFill>
                  <a:srgbClr val="000000"/>
                </a:solidFill>
                <a:effectLst/>
                <a:ea typeface="Calibri" panose="020F0502020204030204" pitchFamily="34" charset="0"/>
                <a:cs typeface="Times New Roman" panose="02020603050405020304" pitchFamily="18" charset="0"/>
              </a:rPr>
            </a:br>
            <a:r>
              <a:rPr lang="en-US" sz="2000" i="1" dirty="0">
                <a:solidFill>
                  <a:srgbClr val="000000"/>
                </a:solidFill>
                <a:effectLst/>
                <a:ea typeface="Calibri" panose="020F0502020204030204" pitchFamily="34" charset="0"/>
                <a:cs typeface="Times New Roman" panose="02020603050405020304" pitchFamily="18" charset="0"/>
              </a:rPr>
              <a:t>the Washington consensus mattered</a:t>
            </a:r>
            <a:r>
              <a:rPr lang="uk-UA" sz="2000" i="1" dirty="0">
                <a:solidFill>
                  <a:srgbClr val="000000"/>
                </a:solidFill>
                <a:ea typeface="Calibri" panose="020F0502020204030204" pitchFamily="34" charset="0"/>
                <a:cs typeface="Times New Roman" panose="02020603050405020304" pitchFamily="18" charset="0"/>
              </a:rPr>
              <a:t>. </a:t>
            </a:r>
            <a:r>
              <a:rPr lang="en-US" sz="2000" i="1" dirty="0">
                <a:solidFill>
                  <a:srgbClr val="000000"/>
                </a:solidFill>
                <a:effectLst/>
                <a:ea typeface="Calibri" panose="020F0502020204030204" pitchFamily="34" charset="0"/>
                <a:cs typeface="Times New Roman" panose="02020603050405020304" pitchFamily="18" charset="0"/>
              </a:rPr>
              <a:t>2nd ed. Morrisville : Lulu Press, 2007. </a:t>
            </a:r>
            <a:r>
              <a:rPr lang="uk-UA" sz="2000" i="1" dirty="0">
                <a:solidFill>
                  <a:srgbClr val="000000"/>
                </a:solidFill>
                <a:effectLst/>
                <a:ea typeface="Calibri" panose="020F0502020204030204" pitchFamily="34" charset="0"/>
                <a:cs typeface="Times New Roman" panose="02020603050405020304" pitchFamily="18" charset="0"/>
              </a:rPr>
              <a:t>Р.2.</a:t>
            </a:r>
          </a:p>
          <a:p>
            <a:pPr marR="75565" indent="0" algn="just">
              <a:lnSpc>
                <a:spcPct val="100000"/>
              </a:lnSpc>
              <a:spcBef>
                <a:spcPts val="600"/>
              </a:spcBef>
              <a:buNone/>
            </a:pPr>
            <a:r>
              <a:rPr lang="uk-UA" sz="2000" dirty="0">
                <a:effectLst/>
                <a:ea typeface="Calibri" panose="020F0502020204030204" pitchFamily="34" charset="0"/>
                <a:cs typeface="Times New Roman" panose="02020603050405020304" pitchFamily="18" charset="0"/>
              </a:rPr>
              <a:t>Доволі часто глобалізацію ототожнюють із </a:t>
            </a:r>
            <a:r>
              <a:rPr lang="uk-UA" sz="2000" dirty="0" err="1">
                <a:effectLst/>
                <a:ea typeface="Calibri" panose="020F0502020204030204" pitchFamily="34" charset="0"/>
                <a:cs typeface="Times New Roman" panose="02020603050405020304" pitchFamily="18" charset="0"/>
              </a:rPr>
              <a:t>детериторіалізацією</a:t>
            </a:r>
            <a:r>
              <a:rPr lang="uk-UA" sz="2000" dirty="0">
                <a:effectLst/>
                <a:ea typeface="Calibri" panose="020F0502020204030204" pitchFamily="34" charset="0"/>
                <a:cs typeface="Times New Roman" panose="02020603050405020304" pitchFamily="18" charset="0"/>
              </a:rPr>
              <a:t>, супроводжуваною зменшенням ролі кордонів чи навіть їх руйнуванням. </a:t>
            </a:r>
            <a:r>
              <a:rPr lang="ru-RU" sz="2000" dirty="0" err="1">
                <a:effectLst/>
                <a:ea typeface="Calibri" panose="020F0502020204030204" pitchFamily="34" charset="0"/>
                <a:cs typeface="Times New Roman" panose="02020603050405020304" pitchFamily="18" charset="0"/>
              </a:rPr>
              <a:t>Насправді</a:t>
            </a:r>
            <a:r>
              <a:rPr lang="ru-RU" sz="2000" dirty="0">
                <a:effectLst/>
                <a:ea typeface="Calibri" panose="020F0502020204030204" pitchFamily="34" charset="0"/>
                <a:cs typeface="Times New Roman" panose="02020603050405020304" pitchFamily="18" charset="0"/>
              </a:rPr>
              <a:t> ж </a:t>
            </a:r>
            <a:r>
              <a:rPr lang="ru-RU" sz="2000" dirty="0" err="1">
                <a:effectLst/>
                <a:ea typeface="Calibri" panose="020F0502020204030204" pitchFamily="34" charset="0"/>
                <a:cs typeface="Times New Roman" panose="02020603050405020304" pitchFamily="18" charset="0"/>
              </a:rPr>
              <a:t>спостерігається</a:t>
            </a:r>
            <a:r>
              <a:rPr lang="ru-RU" sz="2000" dirty="0">
                <a:effectLst/>
                <a:ea typeface="Calibri" panose="020F0502020204030204" pitchFamily="34" charset="0"/>
                <a:cs typeface="Times New Roman" panose="02020603050405020304" pitchFamily="18" charset="0"/>
              </a:rPr>
              <a:t> не </a:t>
            </a:r>
            <a:r>
              <a:rPr lang="ru-RU" sz="2000" dirty="0" err="1">
                <a:effectLst/>
                <a:ea typeface="Calibri" panose="020F0502020204030204" pitchFamily="34" charset="0"/>
                <a:cs typeface="Times New Roman" panose="02020603050405020304" pitchFamily="18" charset="0"/>
              </a:rPr>
              <a:t>зменшення</a:t>
            </a:r>
            <a:r>
              <a:rPr lang="ru-RU" sz="2000" dirty="0">
                <a:effectLst/>
                <a:ea typeface="Calibri" panose="020F0502020204030204" pitchFamily="34" charset="0"/>
                <a:cs typeface="Times New Roman" panose="02020603050405020304" pitchFamily="18" charset="0"/>
              </a:rPr>
              <a:t> </a:t>
            </a:r>
            <a:r>
              <a:rPr lang="ru-RU" sz="2000" dirty="0" err="1">
                <a:effectLst/>
                <a:ea typeface="Calibri" panose="020F0502020204030204" pitchFamily="34" charset="0"/>
                <a:cs typeface="Times New Roman" panose="02020603050405020304" pitchFamily="18" charset="0"/>
              </a:rPr>
              <a:t>ролі</a:t>
            </a:r>
            <a:r>
              <a:rPr lang="ru-RU" sz="2000" dirty="0">
                <a:effectLst/>
                <a:ea typeface="Calibri" panose="020F0502020204030204" pitchFamily="34" charset="0"/>
                <a:cs typeface="Times New Roman" panose="02020603050405020304" pitchFamily="18" charset="0"/>
              </a:rPr>
              <a:t> </a:t>
            </a:r>
            <a:r>
              <a:rPr lang="ru-RU" sz="2000" dirty="0" err="1">
                <a:effectLst/>
                <a:ea typeface="Calibri" panose="020F0502020204030204" pitchFamily="34" charset="0"/>
                <a:cs typeface="Times New Roman" panose="02020603050405020304" pitchFamily="18" charset="0"/>
              </a:rPr>
              <a:t>територіальних</a:t>
            </a:r>
            <a:r>
              <a:rPr lang="ru-RU" sz="2000" dirty="0">
                <a:effectLst/>
                <a:ea typeface="Calibri" panose="020F0502020204030204" pitchFamily="34" charset="0"/>
                <a:cs typeface="Times New Roman" panose="02020603050405020304" pitchFamily="18" charset="0"/>
              </a:rPr>
              <a:t> меж, а </a:t>
            </a:r>
            <a:r>
              <a:rPr lang="ru-RU" sz="2000" dirty="0" err="1">
                <a:effectLst/>
                <a:ea typeface="Calibri" panose="020F0502020204030204" pitchFamily="34" charset="0"/>
                <a:cs typeface="Times New Roman" panose="02020603050405020304" pitchFamily="18" charset="0"/>
              </a:rPr>
              <a:t>певна</a:t>
            </a:r>
            <a:r>
              <a:rPr lang="ru-RU" sz="2000" dirty="0">
                <a:effectLst/>
                <a:ea typeface="Calibri" panose="020F0502020204030204" pitchFamily="34" charset="0"/>
                <a:cs typeface="Times New Roman" panose="02020603050405020304" pitchFamily="18" charset="0"/>
              </a:rPr>
              <a:t> </a:t>
            </a:r>
            <a:r>
              <a:rPr lang="ru-RU" sz="2000" dirty="0" err="1">
                <a:effectLst/>
                <a:ea typeface="Calibri" panose="020F0502020204030204" pitchFamily="34" charset="0"/>
                <a:cs typeface="Times New Roman" panose="02020603050405020304" pitchFamily="18" charset="0"/>
              </a:rPr>
              <a:t>видозміна</a:t>
            </a:r>
            <a:r>
              <a:rPr lang="ru-RU" sz="2000" dirty="0">
                <a:effectLst/>
                <a:ea typeface="Calibri" panose="020F0502020204030204" pitchFamily="34" charset="0"/>
                <a:cs typeface="Times New Roman" panose="02020603050405020304" pitchFamily="18" charset="0"/>
              </a:rPr>
              <a:t> </a:t>
            </a:r>
            <a:r>
              <a:rPr lang="ru-RU" sz="2000" dirty="0" err="1">
                <a:effectLst/>
                <a:ea typeface="Calibri" panose="020F0502020204030204" pitchFamily="34" charset="0"/>
                <a:cs typeface="Times New Roman" panose="02020603050405020304" pitchFamily="18" charset="0"/>
              </a:rPr>
              <a:t>їхніх</a:t>
            </a:r>
            <a:r>
              <a:rPr lang="ru-RU" sz="2000" dirty="0">
                <a:effectLst/>
                <a:ea typeface="Calibri" panose="020F0502020204030204" pitchFamily="34" charset="0"/>
                <a:cs typeface="Times New Roman" panose="02020603050405020304" pitchFamily="18" charset="0"/>
              </a:rPr>
              <a:t> </a:t>
            </a:r>
            <a:r>
              <a:rPr lang="ru-RU" sz="2000" dirty="0" err="1">
                <a:effectLst/>
                <a:ea typeface="Calibri" panose="020F0502020204030204" pitchFamily="34" charset="0"/>
                <a:cs typeface="Times New Roman" panose="02020603050405020304" pitchFamily="18" charset="0"/>
              </a:rPr>
              <a:t>функцій</a:t>
            </a:r>
            <a:r>
              <a:rPr lang="ru-RU" sz="2000" dirty="0">
                <a:effectLst/>
                <a:ea typeface="Calibri" panose="020F0502020204030204" pitchFamily="34" charset="0"/>
                <a:cs typeface="Times New Roman" panose="02020603050405020304" pitchFamily="18" charset="0"/>
              </a:rPr>
              <a:t>; з </a:t>
            </a:r>
            <a:r>
              <a:rPr lang="ru-RU" sz="2000" dirty="0" err="1">
                <a:effectLst/>
                <a:ea typeface="Calibri" panose="020F0502020204030204" pitchFamily="34" charset="0"/>
                <a:cs typeface="Times New Roman" panose="02020603050405020304" pitchFamily="18" charset="0"/>
              </a:rPr>
              <a:t>традиційними</a:t>
            </a:r>
            <a:r>
              <a:rPr lang="ru-RU" sz="2000" dirty="0">
                <a:effectLst/>
                <a:ea typeface="Calibri" panose="020F0502020204030204" pitchFamily="34" charset="0"/>
                <a:cs typeface="Times New Roman" panose="02020603050405020304" pitchFamily="18" charset="0"/>
              </a:rPr>
              <a:t> </a:t>
            </a:r>
            <a:r>
              <a:rPr lang="ru-RU" sz="2000" dirty="0" err="1">
                <a:effectLst/>
                <a:ea typeface="Calibri" panose="020F0502020204030204" pitchFamily="34" charset="0"/>
                <a:cs typeface="Times New Roman" panose="02020603050405020304" pitchFamily="18" charset="0"/>
              </a:rPr>
              <a:t>адміністративними</a:t>
            </a:r>
            <a:r>
              <a:rPr lang="ru-RU" sz="2000" dirty="0">
                <a:effectLst/>
                <a:ea typeface="Calibri" panose="020F0502020204030204" pitchFamily="34" charset="0"/>
                <a:cs typeface="Times New Roman" panose="02020603050405020304" pitchFamily="18" charset="0"/>
              </a:rPr>
              <a:t> кордонами </a:t>
            </a:r>
            <a:r>
              <a:rPr lang="ru-RU" sz="2000" dirty="0" err="1">
                <a:effectLst/>
                <a:ea typeface="Calibri" panose="020F0502020204030204" pitchFamily="34" charset="0"/>
                <a:cs typeface="Times New Roman" panose="02020603050405020304" pitchFamily="18" charset="0"/>
              </a:rPr>
              <a:t>конкурують</a:t>
            </a:r>
            <a:r>
              <a:rPr lang="ru-RU" sz="2000" dirty="0">
                <a:effectLst/>
                <a:ea typeface="Calibri" panose="020F0502020204030204" pitchFamily="34" charset="0"/>
                <a:cs typeface="Times New Roman" panose="02020603050405020304" pitchFamily="18" charset="0"/>
              </a:rPr>
              <a:t> </a:t>
            </a:r>
            <a:r>
              <a:rPr lang="ru-RU" sz="2000" b="1" dirty="0">
                <a:effectLst/>
                <a:ea typeface="Calibri" panose="020F0502020204030204" pitchFamily="34" charset="0"/>
                <a:cs typeface="Times New Roman" panose="02020603050405020304" pitchFamily="18" charset="0"/>
              </a:rPr>
              <a:t>«</a:t>
            </a:r>
            <a:r>
              <a:rPr lang="ru-RU" sz="2000" b="1" dirty="0" err="1">
                <a:effectLst/>
                <a:ea typeface="Calibri" panose="020F0502020204030204" pitchFamily="34" charset="0"/>
                <a:cs typeface="Times New Roman" panose="02020603050405020304" pitchFamily="18" charset="0"/>
              </a:rPr>
              <a:t>невидимі</a:t>
            </a:r>
            <a:r>
              <a:rPr lang="ru-RU" sz="2000" b="1" dirty="0">
                <a:effectLst/>
                <a:ea typeface="Calibri" panose="020F0502020204030204" pitchFamily="34" charset="0"/>
                <a:cs typeface="Times New Roman" panose="02020603050405020304" pitchFamily="18" charset="0"/>
              </a:rPr>
              <a:t>»</a:t>
            </a:r>
            <a:r>
              <a:rPr lang="ru-RU" sz="2000" dirty="0">
                <a:effectLst/>
                <a:ea typeface="Calibri" panose="020F0502020204030204" pitchFamily="34" charset="0"/>
                <a:cs typeface="Times New Roman" panose="02020603050405020304" pitchFamily="18" charset="0"/>
              </a:rPr>
              <a:t>.</a:t>
            </a:r>
          </a:p>
          <a:p>
            <a:pPr marR="75565" indent="0" algn="just">
              <a:lnSpc>
                <a:spcPct val="100000"/>
              </a:lnSpc>
              <a:spcBef>
                <a:spcPts val="600"/>
              </a:spcBef>
              <a:buNone/>
            </a:pPr>
            <a:r>
              <a:rPr lang="ru-RU" sz="2000" dirty="0">
                <a:effectLst/>
                <a:ea typeface="Calibri" panose="020F0502020204030204" pitchFamily="34" charset="0"/>
                <a:cs typeface="Times New Roman" panose="02020603050405020304" pitchFamily="18" charset="0"/>
              </a:rPr>
              <a:t>«</a:t>
            </a:r>
            <a:r>
              <a:rPr lang="ru-RU" sz="2000" dirty="0" err="1">
                <a:effectLst/>
                <a:ea typeface="Calibri" panose="020F0502020204030204" pitchFamily="34" charset="0"/>
                <a:cs typeface="Times New Roman" panose="02020603050405020304" pitchFamily="18" charset="0"/>
              </a:rPr>
              <a:t>Просторовий</a:t>
            </a:r>
            <a:r>
              <a:rPr lang="ru-RU" sz="2000" dirty="0">
                <a:effectLst/>
                <a:ea typeface="Calibri" panose="020F0502020204030204" pitchFamily="34" charset="0"/>
                <a:cs typeface="Times New Roman" panose="02020603050405020304" pitchFamily="18" charset="0"/>
              </a:rPr>
              <a:t> поворот» (</a:t>
            </a:r>
            <a:r>
              <a:rPr lang="ru-RU" sz="2000" dirty="0" err="1">
                <a:effectLst/>
                <a:ea typeface="Calibri" panose="020F0502020204030204" pitchFamily="34" charset="0"/>
                <a:cs typeface="Times New Roman" panose="02020603050405020304" pitchFamily="18" charset="0"/>
              </a:rPr>
              <a:t>spatial</a:t>
            </a:r>
            <a:r>
              <a:rPr lang="ru-RU" sz="2000" dirty="0">
                <a:effectLst/>
                <a:ea typeface="Calibri" panose="020F0502020204030204" pitchFamily="34" charset="0"/>
                <a:cs typeface="Times New Roman" panose="02020603050405020304" pitchFamily="18" charset="0"/>
              </a:rPr>
              <a:t> </a:t>
            </a:r>
            <a:r>
              <a:rPr lang="ru-RU" sz="2000" dirty="0" err="1">
                <a:effectLst/>
                <a:ea typeface="Calibri" panose="020F0502020204030204" pitchFamily="34" charset="0"/>
                <a:cs typeface="Times New Roman" panose="02020603050405020304" pitchFamily="18" charset="0"/>
              </a:rPr>
              <a:t>turn</a:t>
            </a:r>
            <a:r>
              <a:rPr lang="ru-RU" sz="2000" dirty="0">
                <a:effectLst/>
                <a:ea typeface="Calibri" panose="020F0502020204030204" pitchFamily="34" charset="0"/>
                <a:cs typeface="Times New Roman" panose="02020603050405020304" pitchFamily="18" charset="0"/>
              </a:rPr>
              <a:t>).</a:t>
            </a:r>
          </a:p>
          <a:p>
            <a:pPr marR="75565" indent="0" algn="r">
              <a:lnSpc>
                <a:spcPct val="100000"/>
              </a:lnSpc>
              <a:spcBef>
                <a:spcPts val="600"/>
              </a:spcBef>
              <a:buNone/>
            </a:pPr>
            <a:r>
              <a:rPr lang="ru-RU" sz="2000" i="1" dirty="0" err="1">
                <a:effectLst/>
                <a:ea typeface="Calibri" panose="020F0502020204030204" pitchFamily="34" charset="0"/>
                <a:cs typeface="Times New Roman" panose="02020603050405020304" pitchFamily="18" charset="0"/>
              </a:rPr>
              <a:t>Е.Соджа</a:t>
            </a:r>
            <a:r>
              <a:rPr lang="ru-RU" sz="2000" i="1" dirty="0">
                <a:effectLst/>
                <a:ea typeface="Calibri" panose="020F0502020204030204" pitchFamily="34" charset="0"/>
                <a:cs typeface="Times New Roman" panose="02020603050405020304" pitchFamily="18" charset="0"/>
              </a:rPr>
              <a:t>. </a:t>
            </a:r>
            <a:r>
              <a:rPr lang="ru-RU" sz="2000" i="1" dirty="0" err="1">
                <a:effectLst/>
                <a:ea typeface="Calibri" panose="020F0502020204030204" pitchFamily="34" charset="0"/>
                <a:cs typeface="Times New Roman" panose="02020603050405020304" pitchFamily="18" charset="0"/>
              </a:rPr>
              <a:t>Постмодерні</a:t>
            </a:r>
            <a:r>
              <a:rPr lang="ru-RU" sz="2000" i="1" dirty="0">
                <a:effectLst/>
                <a:ea typeface="Calibri" panose="020F0502020204030204" pitchFamily="34" charset="0"/>
                <a:cs typeface="Times New Roman" panose="02020603050405020304" pitchFamily="18" charset="0"/>
              </a:rPr>
              <a:t> </a:t>
            </a:r>
            <a:r>
              <a:rPr lang="ru-RU" sz="2000" i="1" dirty="0" err="1">
                <a:effectLst/>
                <a:ea typeface="Calibri" panose="020F0502020204030204" pitchFamily="34" charset="0"/>
                <a:cs typeface="Times New Roman" panose="02020603050405020304" pitchFamily="18" charset="0"/>
              </a:rPr>
              <a:t>географії</a:t>
            </a:r>
            <a:r>
              <a:rPr lang="ru-RU" sz="2000" i="1" dirty="0">
                <a:effectLst/>
                <a:ea typeface="Calibri" panose="020F0502020204030204" pitchFamily="34" charset="0"/>
                <a:cs typeface="Times New Roman" panose="02020603050405020304" pitchFamily="18" charset="0"/>
              </a:rPr>
              <a:t>. 1998.</a:t>
            </a:r>
          </a:p>
          <a:p>
            <a:pPr marR="75565" indent="0" algn="just">
              <a:lnSpc>
                <a:spcPct val="100000"/>
              </a:lnSpc>
              <a:spcBef>
                <a:spcPts val="600"/>
              </a:spcBef>
              <a:buNone/>
            </a:pPr>
            <a:r>
              <a:rPr lang="uk-UA" sz="2000" dirty="0" err="1">
                <a:effectLst/>
                <a:ea typeface="Calibri" panose="020F0502020204030204" pitchFamily="34" charset="0"/>
                <a:cs typeface="Times New Roman" panose="02020603050405020304" pitchFamily="18" charset="0"/>
              </a:rPr>
              <a:t>Полідисциплінарність</a:t>
            </a:r>
            <a:r>
              <a:rPr lang="ru-RU" sz="1800" dirty="0">
                <a:latin typeface="Calibri" panose="020F0502020204030204" pitchFamily="34" charset="0"/>
                <a:ea typeface="Calibri" panose="020F0502020204030204" pitchFamily="34" charset="0"/>
                <a:cs typeface="Times New Roman" panose="02020603050405020304" pitchFamily="18" charset="0"/>
              </a:rPr>
              <a:t>.</a:t>
            </a:r>
            <a:endParaRPr lang="ru-RU" sz="20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216226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A40FF07-DD3E-4F5D-A388-8BDD4F8FA4D4}"/>
              </a:ext>
            </a:extLst>
          </p:cNvPr>
          <p:cNvSpPr>
            <a:spLocks noGrp="1"/>
          </p:cNvSpPr>
          <p:nvPr>
            <p:ph type="title"/>
          </p:nvPr>
        </p:nvSpPr>
        <p:spPr>
          <a:xfrm>
            <a:off x="838200" y="365125"/>
            <a:ext cx="10515600" cy="530225"/>
          </a:xfrm>
        </p:spPr>
        <p:txBody>
          <a:bodyPr>
            <a:normAutofit/>
          </a:bodyPr>
          <a:lstStyle/>
          <a:p>
            <a:pPr algn="ctr"/>
            <a:r>
              <a:rPr lang="uk-UA" sz="2800" b="1" dirty="0">
                <a:latin typeface="+mn-lt"/>
              </a:rPr>
              <a:t>Моделі формальної регіоналізації (Вакуленко, </a:t>
            </a:r>
            <a:r>
              <a:rPr lang="uk-UA" sz="2800" b="1" dirty="0" err="1">
                <a:latin typeface="+mn-lt"/>
              </a:rPr>
              <a:t>Орлатий</a:t>
            </a:r>
            <a:r>
              <a:rPr lang="uk-UA" sz="2800" b="1" dirty="0">
                <a:latin typeface="+mn-lt"/>
              </a:rPr>
              <a:t>)</a:t>
            </a:r>
            <a:endParaRPr lang="ru-RU" sz="2800" b="1" dirty="0">
              <a:latin typeface="+mn-lt"/>
            </a:endParaRPr>
          </a:p>
        </p:txBody>
      </p:sp>
      <p:sp>
        <p:nvSpPr>
          <p:cNvPr id="3" name="Объект 2">
            <a:extLst>
              <a:ext uri="{FF2B5EF4-FFF2-40B4-BE49-F238E27FC236}">
                <a16:creationId xmlns:a16="http://schemas.microsoft.com/office/drawing/2014/main" id="{F859EB13-67BA-44DA-855E-12123D944E9A}"/>
              </a:ext>
            </a:extLst>
          </p:cNvPr>
          <p:cNvSpPr>
            <a:spLocks noGrp="1"/>
          </p:cNvSpPr>
          <p:nvPr>
            <p:ph idx="1"/>
          </p:nvPr>
        </p:nvSpPr>
        <p:spPr>
          <a:xfrm>
            <a:off x="-1" y="895350"/>
            <a:ext cx="12296775" cy="5962650"/>
          </a:xfrm>
        </p:spPr>
        <p:txBody>
          <a:bodyPr>
            <a:normAutofit fontScale="77500" lnSpcReduction="20000"/>
          </a:bodyPr>
          <a:lstStyle/>
          <a:p>
            <a:pPr>
              <a:spcBef>
                <a:spcPts val="0"/>
              </a:spcBef>
            </a:pPr>
            <a:r>
              <a:rPr lang="ru-RU" sz="3200" b="1" dirty="0" err="1"/>
              <a:t>адміністративна</a:t>
            </a:r>
            <a:r>
              <a:rPr lang="ru-RU" sz="3200" b="1" dirty="0"/>
              <a:t> </a:t>
            </a:r>
            <a:r>
              <a:rPr lang="ru-RU" sz="3200" b="1" dirty="0" err="1"/>
              <a:t>регіоналізація</a:t>
            </a:r>
            <a:r>
              <a:rPr lang="ru-RU" sz="3200" b="1" dirty="0"/>
              <a:t>; </a:t>
            </a:r>
          </a:p>
          <a:p>
            <a:pPr marL="0" indent="0">
              <a:spcBef>
                <a:spcPts val="0"/>
              </a:spcBef>
              <a:buNone/>
            </a:pPr>
            <a:r>
              <a:rPr lang="ru-RU" sz="2900" i="1" dirty="0" err="1"/>
              <a:t>Притаманна</a:t>
            </a:r>
            <a:r>
              <a:rPr lang="ru-RU" sz="2900" i="1" dirty="0"/>
              <a:t> </a:t>
            </a:r>
            <a:r>
              <a:rPr lang="ru-RU" sz="2900" i="1" dirty="0" err="1"/>
              <a:t>Албанії</a:t>
            </a:r>
            <a:r>
              <a:rPr lang="ru-RU" sz="2900" i="1" dirty="0"/>
              <a:t>, </a:t>
            </a:r>
            <a:r>
              <a:rPr lang="ru-RU" sz="2900" i="1" dirty="0" err="1"/>
              <a:t>Білорусі</a:t>
            </a:r>
            <a:r>
              <a:rPr lang="ru-RU" sz="2900" i="1" dirty="0"/>
              <a:t>, </a:t>
            </a:r>
            <a:r>
              <a:rPr lang="ru-RU" sz="2900" i="1" dirty="0" err="1"/>
              <a:t>Болгарії</a:t>
            </a:r>
            <a:r>
              <a:rPr lang="ru-RU" sz="2900" i="1" dirty="0"/>
              <a:t>, </a:t>
            </a:r>
            <a:r>
              <a:rPr lang="ru-RU" sz="2900" i="1" dirty="0" err="1"/>
              <a:t>Великобританії</a:t>
            </a:r>
            <a:r>
              <a:rPr lang="ru-RU" sz="2900" i="1" dirty="0"/>
              <a:t>, </a:t>
            </a:r>
            <a:r>
              <a:rPr lang="ru-RU" sz="2900" i="1" dirty="0" err="1"/>
              <a:t>Вірменії</a:t>
            </a:r>
            <a:r>
              <a:rPr lang="ru-RU" sz="2900" i="1" dirty="0"/>
              <a:t>, </a:t>
            </a:r>
            <a:r>
              <a:rPr lang="ru-RU" sz="2900" i="1" dirty="0" err="1"/>
              <a:t>Греції</a:t>
            </a:r>
            <a:r>
              <a:rPr lang="ru-RU" sz="2900" i="1" dirty="0"/>
              <a:t>, </a:t>
            </a:r>
            <a:r>
              <a:rPr lang="ru-RU" sz="2900" i="1" dirty="0" err="1"/>
              <a:t>Грузії</a:t>
            </a:r>
            <a:r>
              <a:rPr lang="ru-RU" sz="2900" i="1" dirty="0"/>
              <a:t>, </a:t>
            </a:r>
            <a:r>
              <a:rPr lang="ru-RU" sz="2900" i="1" dirty="0" err="1"/>
              <a:t>Данії</a:t>
            </a:r>
            <a:r>
              <a:rPr lang="ru-RU" sz="2900" i="1" dirty="0"/>
              <a:t>, </a:t>
            </a:r>
            <a:r>
              <a:rPr lang="ru-RU" sz="2900" i="1" dirty="0" err="1"/>
              <a:t>Ірландії</a:t>
            </a:r>
            <a:r>
              <a:rPr lang="ru-RU" sz="2900" i="1" dirty="0"/>
              <a:t>, </a:t>
            </a:r>
            <a:r>
              <a:rPr lang="ru-RU" sz="2900" i="1" dirty="0" err="1"/>
              <a:t>Литві</a:t>
            </a:r>
            <a:r>
              <a:rPr lang="ru-RU" sz="2900" i="1" dirty="0"/>
              <a:t>, </a:t>
            </a:r>
            <a:r>
              <a:rPr lang="ru-RU" sz="2900" i="1" dirty="0" err="1"/>
              <a:t>Португалії</a:t>
            </a:r>
            <a:r>
              <a:rPr lang="ru-RU" sz="2900" i="1" dirty="0"/>
              <a:t>, </a:t>
            </a:r>
            <a:r>
              <a:rPr lang="ru-RU" sz="2900" i="1" dirty="0" err="1"/>
              <a:t>Росії</a:t>
            </a:r>
            <a:r>
              <a:rPr lang="ru-RU" sz="2900" i="1" dirty="0"/>
              <a:t>, </a:t>
            </a:r>
            <a:r>
              <a:rPr lang="ru-RU" sz="2900" i="1" dirty="0" err="1"/>
              <a:t>Румунії</a:t>
            </a:r>
            <a:r>
              <a:rPr lang="ru-RU" sz="2900" i="1" dirty="0"/>
              <a:t>, </a:t>
            </a:r>
            <a:r>
              <a:rPr lang="ru-RU" sz="2900" i="1" dirty="0" err="1"/>
              <a:t>Туреччині</a:t>
            </a:r>
            <a:r>
              <a:rPr lang="ru-RU" sz="2900" i="1" dirty="0"/>
              <a:t>, </a:t>
            </a:r>
            <a:r>
              <a:rPr lang="ru-RU" sz="2900" i="1" dirty="0" err="1"/>
              <a:t>Україні</a:t>
            </a:r>
            <a:r>
              <a:rPr lang="ru-RU" sz="2900" i="1" dirty="0"/>
              <a:t>, </a:t>
            </a:r>
            <a:r>
              <a:rPr lang="ru-RU" sz="2900" i="1" dirty="0" err="1"/>
              <a:t>Фінляндії</a:t>
            </a:r>
            <a:r>
              <a:rPr lang="ru-RU" sz="2900" i="1" dirty="0"/>
              <a:t> та </a:t>
            </a:r>
            <a:r>
              <a:rPr lang="ru-RU" sz="2900" i="1" dirty="0" err="1"/>
              <a:t>іншим</a:t>
            </a:r>
            <a:r>
              <a:rPr lang="ru-RU" sz="2900" i="1" dirty="0"/>
              <a:t>. У </a:t>
            </a:r>
            <a:r>
              <a:rPr lang="ru-RU" sz="2900" i="1" dirty="0" err="1"/>
              <a:t>територіальній</a:t>
            </a:r>
            <a:r>
              <a:rPr lang="ru-RU" sz="2900" i="1" dirty="0"/>
              <a:t> </a:t>
            </a:r>
            <a:r>
              <a:rPr lang="ru-RU" sz="2900" i="1" dirty="0" err="1"/>
              <a:t>структурі</a:t>
            </a:r>
            <a:r>
              <a:rPr lang="ru-RU" sz="2900" i="1" dirty="0"/>
              <a:t> </a:t>
            </a:r>
            <a:r>
              <a:rPr lang="ru-RU" sz="2900" i="1" dirty="0" err="1"/>
              <a:t>цих</a:t>
            </a:r>
            <a:r>
              <a:rPr lang="ru-RU" sz="2900" i="1" dirty="0"/>
              <a:t> </a:t>
            </a:r>
            <a:r>
              <a:rPr lang="ru-RU" sz="2900" i="1" dirty="0" err="1"/>
              <a:t>країн</a:t>
            </a:r>
            <a:r>
              <a:rPr lang="ru-RU" sz="2900" i="1" dirty="0"/>
              <a:t> </a:t>
            </a:r>
            <a:r>
              <a:rPr lang="ru-RU" sz="2900" i="1" dirty="0" err="1"/>
              <a:t>відокремлюється</a:t>
            </a:r>
            <a:r>
              <a:rPr lang="ru-RU" sz="2900" i="1" dirty="0"/>
              <a:t> велика </a:t>
            </a:r>
            <a:r>
              <a:rPr lang="ru-RU" sz="2900" i="1" dirty="0" err="1"/>
              <a:t>територія</a:t>
            </a:r>
            <a:r>
              <a:rPr lang="ru-RU" sz="2900" i="1" dirty="0"/>
              <a:t> для </a:t>
            </a:r>
            <a:r>
              <a:rPr lang="ru-RU" sz="2900" i="1" dirty="0" err="1"/>
              <a:t>виконання</a:t>
            </a:r>
            <a:r>
              <a:rPr lang="ru-RU" sz="2900" i="1" dirty="0"/>
              <a:t> </a:t>
            </a:r>
            <a:r>
              <a:rPr lang="ru-RU" sz="2900" i="1" dirty="0" err="1"/>
              <a:t>функцій</a:t>
            </a:r>
            <a:r>
              <a:rPr lang="ru-RU" sz="2900" i="1" dirty="0"/>
              <a:t> </a:t>
            </a:r>
            <a:r>
              <a:rPr lang="ru-RU" sz="2900" i="1" dirty="0" err="1"/>
              <a:t>державної</a:t>
            </a:r>
            <a:r>
              <a:rPr lang="ru-RU" sz="2900" i="1" dirty="0"/>
              <a:t> </a:t>
            </a:r>
            <a:r>
              <a:rPr lang="ru-RU" sz="2900" i="1" dirty="0" err="1"/>
              <a:t>влади</a:t>
            </a:r>
            <a:r>
              <a:rPr lang="ru-RU" sz="2900" i="1" dirty="0"/>
              <a:t>. </a:t>
            </a:r>
            <a:r>
              <a:rPr lang="ru-RU" sz="2900" i="1" dirty="0" err="1"/>
              <a:t>Самоврядні</a:t>
            </a:r>
            <a:r>
              <a:rPr lang="ru-RU" sz="2900" i="1" dirty="0"/>
              <a:t> права </a:t>
            </a:r>
            <a:r>
              <a:rPr lang="ru-RU" sz="2900" i="1" dirty="0" err="1"/>
              <a:t>їй</a:t>
            </a:r>
            <a:r>
              <a:rPr lang="ru-RU" sz="2900" i="1" dirty="0"/>
              <a:t> не </a:t>
            </a:r>
            <a:r>
              <a:rPr lang="ru-RU" sz="2900" i="1" dirty="0" err="1"/>
              <a:t>надаються</a:t>
            </a:r>
            <a:r>
              <a:rPr lang="ru-RU" sz="2900" i="1" dirty="0"/>
              <a:t> </a:t>
            </a:r>
            <a:r>
              <a:rPr lang="ru-RU" sz="2900" i="1" dirty="0" err="1"/>
              <a:t>або</a:t>
            </a:r>
            <a:r>
              <a:rPr lang="ru-RU" sz="2900" i="1" dirty="0"/>
              <a:t> </a:t>
            </a:r>
            <a:r>
              <a:rPr lang="ru-RU" sz="2900" i="1" dirty="0" err="1"/>
              <a:t>імітуються</a:t>
            </a:r>
            <a:r>
              <a:rPr lang="ru-RU" sz="2900" i="1" dirty="0"/>
              <a:t> через </a:t>
            </a:r>
            <a:r>
              <a:rPr lang="ru-RU" sz="2900" i="1" dirty="0" err="1"/>
              <a:t>можливості</a:t>
            </a:r>
            <a:r>
              <a:rPr lang="ru-RU" sz="2900" i="1" dirty="0"/>
              <a:t> </a:t>
            </a:r>
            <a:r>
              <a:rPr lang="ru-RU" sz="2900" i="1" dirty="0" err="1"/>
              <a:t>створення</a:t>
            </a:r>
            <a:r>
              <a:rPr lang="ru-RU" sz="2900" i="1" dirty="0"/>
              <a:t> в межах </a:t>
            </a:r>
            <a:r>
              <a:rPr lang="ru-RU" sz="2900" i="1" dirty="0" err="1"/>
              <a:t>адміністративних</a:t>
            </a:r>
            <a:r>
              <a:rPr lang="ru-RU" sz="2900" i="1" dirty="0"/>
              <a:t> </a:t>
            </a:r>
            <a:r>
              <a:rPr lang="ru-RU" sz="2900" i="1" dirty="0" err="1"/>
              <a:t>регіонів</a:t>
            </a:r>
            <a:r>
              <a:rPr lang="ru-RU" sz="2900" i="1" dirty="0"/>
              <a:t> </a:t>
            </a:r>
            <a:r>
              <a:rPr lang="ru-RU" sz="2900" i="1" dirty="0" err="1"/>
              <a:t>представницьких</a:t>
            </a:r>
            <a:r>
              <a:rPr lang="ru-RU" sz="2900" i="1" dirty="0"/>
              <a:t> </a:t>
            </a:r>
            <a:r>
              <a:rPr lang="ru-RU" sz="2900" i="1" dirty="0" err="1"/>
              <a:t>органів</a:t>
            </a:r>
            <a:r>
              <a:rPr lang="ru-RU" sz="2900" i="1" dirty="0"/>
              <a:t> без </a:t>
            </a:r>
            <a:r>
              <a:rPr lang="ru-RU" sz="2900" i="1" dirty="0" err="1"/>
              <a:t>власної</a:t>
            </a:r>
            <a:r>
              <a:rPr lang="ru-RU" sz="2900" i="1" dirty="0"/>
              <a:t> </a:t>
            </a:r>
            <a:r>
              <a:rPr lang="ru-RU" sz="2900" i="1" dirty="0" err="1"/>
              <a:t>адміністрації</a:t>
            </a:r>
            <a:r>
              <a:rPr lang="ru-RU" sz="2900" i="1" dirty="0"/>
              <a:t>. </a:t>
            </a:r>
          </a:p>
          <a:p>
            <a:pPr>
              <a:spcBef>
                <a:spcPts val="0"/>
              </a:spcBef>
            </a:pPr>
            <a:r>
              <a:rPr lang="ru-RU" sz="3200" b="1" dirty="0" err="1"/>
              <a:t>регіональна</a:t>
            </a:r>
            <a:r>
              <a:rPr lang="ru-RU" sz="3200" b="1" dirty="0"/>
              <a:t> </a:t>
            </a:r>
            <a:r>
              <a:rPr lang="ru-RU" sz="3200" b="1" dirty="0" err="1"/>
              <a:t>децентралізація</a:t>
            </a:r>
            <a:r>
              <a:rPr lang="ru-RU" sz="3200" b="1" dirty="0"/>
              <a:t>; </a:t>
            </a:r>
          </a:p>
          <a:p>
            <a:pPr marL="0" indent="0">
              <a:spcBef>
                <a:spcPts val="0"/>
              </a:spcBef>
              <a:buNone/>
            </a:pPr>
            <a:r>
              <a:rPr lang="ru-RU" sz="2900" i="1" dirty="0" err="1"/>
              <a:t>Поширена</a:t>
            </a:r>
            <a:r>
              <a:rPr lang="ru-RU" sz="2900" i="1" dirty="0"/>
              <a:t> у </a:t>
            </a:r>
            <a:r>
              <a:rPr lang="ru-RU" sz="2900" i="1" dirty="0" err="1"/>
              <a:t>Нідерландах</a:t>
            </a:r>
            <a:r>
              <a:rPr lang="ru-RU" sz="2900" i="1" dirty="0"/>
              <a:t>, </a:t>
            </a:r>
            <a:r>
              <a:rPr lang="ru-RU" sz="2900" i="1" dirty="0" err="1"/>
              <a:t>Норвегії</a:t>
            </a:r>
            <a:r>
              <a:rPr lang="ru-RU" sz="2900" i="1" dirty="0"/>
              <a:t>, </a:t>
            </a:r>
            <a:r>
              <a:rPr lang="ru-RU" sz="2900" i="1" dirty="0" err="1"/>
              <a:t>Польщі</a:t>
            </a:r>
            <a:r>
              <a:rPr lang="ru-RU" sz="2900" i="1" dirty="0"/>
              <a:t>, </a:t>
            </a:r>
            <a:r>
              <a:rPr lang="ru-RU" sz="2900" i="1" dirty="0" err="1"/>
              <a:t>Словаччині</a:t>
            </a:r>
            <a:r>
              <a:rPr lang="ru-RU" sz="2900" i="1" dirty="0"/>
              <a:t>, </a:t>
            </a:r>
            <a:r>
              <a:rPr lang="ru-RU" sz="2900" i="1" dirty="0" err="1"/>
              <a:t>Угорщині</a:t>
            </a:r>
            <a:r>
              <a:rPr lang="ru-RU" sz="2900" i="1" dirty="0"/>
              <a:t>, </a:t>
            </a:r>
            <a:r>
              <a:rPr lang="ru-RU" sz="2900" i="1" dirty="0" err="1"/>
              <a:t>Франції</a:t>
            </a:r>
            <a:r>
              <a:rPr lang="ru-RU" sz="2900" i="1" dirty="0"/>
              <a:t>, </a:t>
            </a:r>
            <a:r>
              <a:rPr lang="ru-RU" sz="2900" i="1" dirty="0" err="1"/>
              <a:t>Чехії</a:t>
            </a:r>
            <a:r>
              <a:rPr lang="ru-RU" sz="2900" i="1" dirty="0"/>
              <a:t>, </a:t>
            </a:r>
            <a:r>
              <a:rPr lang="ru-RU" sz="2900" i="1" dirty="0" err="1"/>
              <a:t>Швеції</a:t>
            </a:r>
            <a:r>
              <a:rPr lang="ru-RU" sz="2900" i="1" dirty="0"/>
              <a:t>, </a:t>
            </a:r>
            <a:r>
              <a:rPr lang="ru-RU" sz="2900" i="1" dirty="0" err="1"/>
              <a:t>хоча</a:t>
            </a:r>
            <a:r>
              <a:rPr lang="ru-RU" sz="2900" i="1" dirty="0"/>
              <a:t> </a:t>
            </a:r>
            <a:r>
              <a:rPr lang="ru-RU" sz="2900" i="1" dirty="0" err="1"/>
              <a:t>конкретні</a:t>
            </a:r>
            <a:r>
              <a:rPr lang="ru-RU" sz="2900" i="1" dirty="0"/>
              <a:t> </a:t>
            </a:r>
            <a:r>
              <a:rPr lang="ru-RU" sz="2900" i="1" dirty="0" err="1"/>
              <a:t>її</a:t>
            </a:r>
            <a:r>
              <a:rPr lang="ru-RU" sz="2900" i="1" dirty="0"/>
              <a:t> прояви </a:t>
            </a:r>
            <a:r>
              <a:rPr lang="ru-RU" sz="2900" i="1" dirty="0" err="1"/>
              <a:t>досить</a:t>
            </a:r>
            <a:r>
              <a:rPr lang="ru-RU" sz="2900" i="1" dirty="0"/>
              <a:t> сильно </a:t>
            </a:r>
            <a:r>
              <a:rPr lang="ru-RU" sz="2900" i="1" dirty="0" err="1"/>
              <a:t>відрізняються</a:t>
            </a:r>
            <a:r>
              <a:rPr lang="ru-RU" sz="2900" i="1" dirty="0"/>
              <a:t>. За </a:t>
            </a:r>
            <a:r>
              <a:rPr lang="ru-RU" sz="2900" i="1" dirty="0" err="1"/>
              <a:t>цієї</a:t>
            </a:r>
            <a:r>
              <a:rPr lang="ru-RU" sz="2900" i="1" dirty="0"/>
              <a:t> </a:t>
            </a:r>
            <a:r>
              <a:rPr lang="ru-RU" sz="2900" i="1" dirty="0" err="1"/>
              <a:t>моделі</a:t>
            </a:r>
            <a:r>
              <a:rPr lang="ru-RU" sz="2900" i="1" dirty="0"/>
              <a:t> </a:t>
            </a:r>
            <a:r>
              <a:rPr lang="ru-RU" sz="2900" i="1" dirty="0" err="1"/>
              <a:t>інститут</a:t>
            </a:r>
            <a:r>
              <a:rPr lang="ru-RU" sz="2900" i="1" dirty="0"/>
              <a:t> </a:t>
            </a:r>
            <a:r>
              <a:rPr lang="ru-RU" sz="2900" i="1" dirty="0" err="1"/>
              <a:t>регіонального</a:t>
            </a:r>
            <a:r>
              <a:rPr lang="ru-RU" sz="2900" i="1" dirty="0"/>
              <a:t> </a:t>
            </a:r>
            <a:r>
              <a:rPr lang="ru-RU" sz="2900" i="1" dirty="0" err="1"/>
              <a:t>самоврядування</a:t>
            </a:r>
            <a:r>
              <a:rPr lang="ru-RU" sz="2900" i="1" dirty="0"/>
              <a:t> </a:t>
            </a:r>
            <a:r>
              <a:rPr lang="ru-RU" sz="2900" i="1" dirty="0" err="1"/>
              <a:t>передбачає</a:t>
            </a:r>
            <a:r>
              <a:rPr lang="ru-RU" sz="2900" i="1" dirty="0"/>
              <a:t> </a:t>
            </a:r>
            <a:r>
              <a:rPr lang="ru-RU" sz="2900" i="1" dirty="0" err="1"/>
              <a:t>можливість</a:t>
            </a:r>
            <a:r>
              <a:rPr lang="ru-RU" sz="2900" i="1" dirty="0"/>
              <a:t> у </a:t>
            </a:r>
            <a:r>
              <a:rPr lang="ru-RU" sz="2900" i="1" dirty="0" err="1"/>
              <a:t>законодавчо</a:t>
            </a:r>
            <a:r>
              <a:rPr lang="ru-RU" sz="2900" i="1" dirty="0"/>
              <a:t> </a:t>
            </a:r>
            <a:r>
              <a:rPr lang="ru-RU" sz="2900" i="1" dirty="0" err="1"/>
              <a:t>визначених</a:t>
            </a:r>
            <a:r>
              <a:rPr lang="ru-RU" sz="2900" i="1" dirty="0"/>
              <a:t> межах </a:t>
            </a:r>
            <a:r>
              <a:rPr lang="ru-RU" sz="2900" i="1" dirty="0" err="1"/>
              <a:t>самостійно</a:t>
            </a:r>
            <a:r>
              <a:rPr lang="ru-RU" sz="2900" i="1" dirty="0"/>
              <a:t> </a:t>
            </a:r>
            <a:r>
              <a:rPr lang="ru-RU" sz="2900" i="1" dirty="0" err="1"/>
              <a:t>реалізовувати</a:t>
            </a:r>
            <a:r>
              <a:rPr lang="ru-RU" sz="2900" i="1" dirty="0"/>
              <a:t> </a:t>
            </a:r>
            <a:r>
              <a:rPr lang="ru-RU" sz="2900" i="1" dirty="0" err="1"/>
              <a:t>територіальні</a:t>
            </a:r>
            <a:r>
              <a:rPr lang="ru-RU" sz="2900" i="1" dirty="0"/>
              <a:t> </a:t>
            </a:r>
            <a:r>
              <a:rPr lang="ru-RU" sz="2900" i="1" dirty="0" err="1"/>
              <a:t>інтереси</a:t>
            </a:r>
            <a:r>
              <a:rPr lang="ru-RU" sz="2900" i="1" dirty="0"/>
              <a:t>. </a:t>
            </a:r>
            <a:r>
              <a:rPr lang="ru-RU" sz="2900" i="1" dirty="0" err="1"/>
              <a:t>Проте</a:t>
            </a:r>
            <a:r>
              <a:rPr lang="ru-RU" sz="2900" i="1" dirty="0"/>
              <a:t>, на </a:t>
            </a:r>
            <a:r>
              <a:rPr lang="ru-RU" sz="2900" i="1" dirty="0" err="1"/>
              <a:t>відміну</a:t>
            </a:r>
            <a:r>
              <a:rPr lang="ru-RU" sz="2900" i="1" dirty="0"/>
              <a:t> </a:t>
            </a:r>
            <a:r>
              <a:rPr lang="ru-RU" sz="2900" i="1" dirty="0" err="1"/>
              <a:t>від</a:t>
            </a:r>
            <a:r>
              <a:rPr lang="ru-RU" sz="2900" i="1" dirty="0"/>
              <a:t> </a:t>
            </a:r>
            <a:r>
              <a:rPr lang="ru-RU" sz="2900" i="1" dirty="0" err="1"/>
              <a:t>автономії</a:t>
            </a:r>
            <a:r>
              <a:rPr lang="ru-RU" sz="2900" i="1" dirty="0"/>
              <a:t>, </a:t>
            </a:r>
            <a:r>
              <a:rPr lang="ru-RU" sz="2900" i="1" dirty="0" err="1"/>
              <a:t>загальнонаціональні</a:t>
            </a:r>
            <a:r>
              <a:rPr lang="ru-RU" sz="2900" i="1" dirty="0"/>
              <a:t> </a:t>
            </a:r>
            <a:r>
              <a:rPr lang="ru-RU" sz="2900" i="1" dirty="0" err="1"/>
              <a:t>інтереси</a:t>
            </a:r>
            <a:r>
              <a:rPr lang="ru-RU" sz="2900" i="1" dirty="0"/>
              <a:t> на </a:t>
            </a:r>
            <a:r>
              <a:rPr lang="ru-RU" sz="2900" i="1" dirty="0" err="1"/>
              <a:t>регіональному</a:t>
            </a:r>
            <a:r>
              <a:rPr lang="ru-RU" sz="2900" i="1" dirty="0"/>
              <a:t> </a:t>
            </a:r>
            <a:r>
              <a:rPr lang="ru-RU" sz="2900" i="1" dirty="0" err="1"/>
              <a:t>рівні</a:t>
            </a:r>
            <a:r>
              <a:rPr lang="ru-RU" sz="2900" i="1" dirty="0"/>
              <a:t> </a:t>
            </a:r>
            <a:r>
              <a:rPr lang="ru-RU" sz="2900" i="1" dirty="0" err="1"/>
              <a:t>реалізуються</a:t>
            </a:r>
            <a:r>
              <a:rPr lang="ru-RU" sz="2900" i="1" dirty="0"/>
              <a:t> через систему </a:t>
            </a:r>
            <a:r>
              <a:rPr lang="ru-RU" sz="2900" i="1" dirty="0" err="1"/>
              <a:t>органів</a:t>
            </a:r>
            <a:r>
              <a:rPr lang="ru-RU" sz="2900" i="1" dirty="0"/>
              <a:t> </a:t>
            </a:r>
            <a:r>
              <a:rPr lang="ru-RU" sz="2900" i="1" dirty="0" err="1"/>
              <a:t>державної</a:t>
            </a:r>
            <a:r>
              <a:rPr lang="ru-RU" sz="2900" i="1" dirty="0"/>
              <a:t> </a:t>
            </a:r>
            <a:r>
              <a:rPr lang="ru-RU" sz="2900" i="1" dirty="0" err="1"/>
              <a:t>влади</a:t>
            </a:r>
            <a:r>
              <a:rPr lang="ru-RU" sz="2900" i="1" dirty="0"/>
              <a:t> та/</a:t>
            </a:r>
            <a:r>
              <a:rPr lang="ru-RU" sz="2900" i="1" dirty="0" err="1"/>
              <a:t>або</a:t>
            </a:r>
            <a:r>
              <a:rPr lang="ru-RU" sz="2900" i="1" dirty="0"/>
              <a:t> через </a:t>
            </a:r>
            <a:r>
              <a:rPr lang="ru-RU" sz="2900" i="1" dirty="0" err="1"/>
              <a:t>делегування</a:t>
            </a:r>
            <a:r>
              <a:rPr lang="ru-RU" sz="2900" i="1" dirty="0"/>
              <a:t> </a:t>
            </a:r>
            <a:r>
              <a:rPr lang="ru-RU" sz="2900" i="1" dirty="0" err="1"/>
              <a:t>відповідних</a:t>
            </a:r>
            <a:r>
              <a:rPr lang="ru-RU" sz="2900" i="1" dirty="0"/>
              <a:t> </a:t>
            </a:r>
            <a:r>
              <a:rPr lang="ru-RU" sz="2900" i="1" dirty="0" err="1"/>
              <a:t>повноважень</a:t>
            </a:r>
            <a:r>
              <a:rPr lang="ru-RU" sz="2900" i="1" dirty="0"/>
              <a:t> органам </a:t>
            </a:r>
            <a:r>
              <a:rPr lang="ru-RU" sz="2900" i="1" dirty="0" err="1"/>
              <a:t>самоврядування</a:t>
            </a:r>
            <a:r>
              <a:rPr lang="ru-RU" sz="2900" i="1" dirty="0"/>
              <a:t>. </a:t>
            </a:r>
            <a:r>
              <a:rPr lang="ru-RU" sz="2900" i="1" dirty="0" err="1"/>
              <a:t>Останнє</a:t>
            </a:r>
            <a:r>
              <a:rPr lang="ru-RU" sz="2900" i="1" dirty="0"/>
              <a:t> </a:t>
            </a:r>
            <a:r>
              <a:rPr lang="ru-RU" sz="2900" i="1" dirty="0" err="1"/>
              <a:t>передбачає</a:t>
            </a:r>
            <a:r>
              <a:rPr lang="ru-RU" sz="2900" i="1" dirty="0"/>
              <a:t> </a:t>
            </a:r>
            <a:r>
              <a:rPr lang="ru-RU" sz="2900" i="1" dirty="0" err="1"/>
              <a:t>державний</a:t>
            </a:r>
            <a:r>
              <a:rPr lang="ru-RU" sz="2900" i="1" dirty="0"/>
              <a:t> контроль за органами </a:t>
            </a:r>
            <a:r>
              <a:rPr lang="ru-RU" sz="2900" i="1" dirty="0" err="1"/>
              <a:t>самоврядування</a:t>
            </a:r>
            <a:r>
              <a:rPr lang="ru-RU" sz="2900" i="1" dirty="0"/>
              <a:t> з </a:t>
            </a:r>
            <a:r>
              <a:rPr lang="ru-RU" sz="2900" i="1" dirty="0" err="1"/>
              <a:t>погляду</a:t>
            </a:r>
            <a:r>
              <a:rPr lang="ru-RU" sz="2900" i="1" dirty="0"/>
              <a:t> не </a:t>
            </a:r>
            <a:r>
              <a:rPr lang="ru-RU" sz="2900" i="1" dirty="0" err="1"/>
              <a:t>лише</a:t>
            </a:r>
            <a:r>
              <a:rPr lang="ru-RU" sz="2900" i="1" dirty="0"/>
              <a:t> </a:t>
            </a:r>
            <a:r>
              <a:rPr lang="ru-RU" sz="2900" i="1" dirty="0" err="1"/>
              <a:t>законності</a:t>
            </a:r>
            <a:r>
              <a:rPr lang="ru-RU" sz="2900" i="1" dirty="0"/>
              <a:t>, а й </a:t>
            </a:r>
            <a:r>
              <a:rPr lang="ru-RU" sz="2900" i="1" dirty="0" err="1"/>
              <a:t>доцільності</a:t>
            </a:r>
            <a:r>
              <a:rPr lang="ru-RU" sz="2900" i="1" dirty="0"/>
              <a:t>. </a:t>
            </a:r>
          </a:p>
          <a:p>
            <a:pPr>
              <a:spcBef>
                <a:spcPts val="0"/>
              </a:spcBef>
            </a:pPr>
            <a:r>
              <a:rPr lang="ru-RU" sz="3200" b="1" dirty="0" err="1"/>
              <a:t>регіоналізація</a:t>
            </a:r>
            <a:r>
              <a:rPr lang="ru-RU" sz="3200" b="1" dirty="0"/>
              <a:t> через </a:t>
            </a:r>
            <a:r>
              <a:rPr lang="ru-RU" sz="3200" b="1" dirty="0" err="1"/>
              <a:t>федеральні</a:t>
            </a:r>
            <a:r>
              <a:rPr lang="ru-RU" sz="3200" b="1" dirty="0"/>
              <a:t> </a:t>
            </a:r>
            <a:r>
              <a:rPr lang="ru-RU" sz="3200" b="1" dirty="0" err="1"/>
              <a:t>утворення</a:t>
            </a:r>
            <a:r>
              <a:rPr lang="ru-RU" sz="3200" b="1" dirty="0"/>
              <a:t>; </a:t>
            </a:r>
          </a:p>
          <a:p>
            <a:pPr marL="0" indent="0">
              <a:spcBef>
                <a:spcPts val="0"/>
              </a:spcBef>
              <a:buNone/>
            </a:pPr>
            <a:r>
              <a:rPr lang="ru-RU" sz="2900" i="1" dirty="0" err="1"/>
              <a:t>Серед</a:t>
            </a:r>
            <a:r>
              <a:rPr lang="ru-RU" sz="2900" i="1" dirty="0"/>
              <a:t> 48 </a:t>
            </a:r>
            <a:r>
              <a:rPr lang="ru-RU" sz="2900" i="1" dirty="0" err="1"/>
              <a:t>країн</a:t>
            </a:r>
            <a:r>
              <a:rPr lang="ru-RU" sz="2900" i="1" dirty="0"/>
              <a:t> </a:t>
            </a:r>
            <a:r>
              <a:rPr lang="ru-RU" sz="2900" i="1" dirty="0" err="1"/>
              <a:t>Європи</a:t>
            </a:r>
            <a:r>
              <a:rPr lang="ru-RU" sz="2900" i="1" dirty="0"/>
              <a:t> 6 є </a:t>
            </a:r>
            <a:r>
              <a:rPr lang="ru-RU" sz="2900" i="1" dirty="0" err="1"/>
              <a:t>федеративними</a:t>
            </a:r>
            <a:r>
              <a:rPr lang="ru-RU" sz="2900" i="1" dirty="0"/>
              <a:t>: </a:t>
            </a:r>
            <a:r>
              <a:rPr lang="ru-RU" sz="2900" i="1" dirty="0" err="1"/>
              <a:t>Австрія</a:t>
            </a:r>
            <a:r>
              <a:rPr lang="ru-RU" sz="2900" i="1" dirty="0"/>
              <a:t> (з 1920 р.), </a:t>
            </a:r>
            <a:r>
              <a:rPr lang="ru-RU" sz="2900" i="1" dirty="0" err="1"/>
              <a:t>Бельгія</a:t>
            </a:r>
            <a:r>
              <a:rPr lang="ru-RU" sz="2900" i="1" dirty="0"/>
              <a:t> (з 1993 р.), </a:t>
            </a:r>
            <a:r>
              <a:rPr lang="ru-RU" sz="2900" i="1" dirty="0" err="1"/>
              <a:t>Боснія</a:t>
            </a:r>
            <a:r>
              <a:rPr lang="ru-RU" sz="2900" i="1" dirty="0"/>
              <a:t> та Герцеговина (з 1995 р.), </a:t>
            </a:r>
            <a:r>
              <a:rPr lang="ru-RU" sz="2900" i="1" dirty="0" err="1"/>
              <a:t>Російська</a:t>
            </a:r>
            <a:r>
              <a:rPr lang="ru-RU" sz="2900" i="1" dirty="0"/>
              <a:t> </a:t>
            </a:r>
            <a:r>
              <a:rPr lang="ru-RU" sz="2900" i="1" dirty="0" err="1"/>
              <a:t>Федерація</a:t>
            </a:r>
            <a:r>
              <a:rPr lang="ru-RU" sz="2900" i="1" dirty="0"/>
              <a:t> (з 1992 р.), </a:t>
            </a:r>
            <a:r>
              <a:rPr lang="ru-RU" sz="2900" i="1" dirty="0" err="1"/>
              <a:t>Німеччина</a:t>
            </a:r>
            <a:r>
              <a:rPr lang="ru-RU" sz="2900" i="1" dirty="0"/>
              <a:t> (з 1949 р.), </a:t>
            </a:r>
            <a:r>
              <a:rPr lang="ru-RU" sz="2900" i="1" dirty="0" err="1"/>
              <a:t>Швейцарія</a:t>
            </a:r>
            <a:r>
              <a:rPr lang="ru-RU" sz="2900" i="1" dirty="0"/>
              <a:t> (з 1848 р.). </a:t>
            </a:r>
            <a:r>
              <a:rPr lang="ru-RU" sz="2900" i="1" dirty="0" err="1"/>
              <a:t>Регіоналізація</a:t>
            </a:r>
            <a:r>
              <a:rPr lang="ru-RU" sz="2900" i="1" dirty="0"/>
              <a:t> через </a:t>
            </a:r>
            <a:r>
              <a:rPr lang="ru-RU" sz="2900" i="1" dirty="0" err="1"/>
              <a:t>федеративні</a:t>
            </a:r>
            <a:r>
              <a:rPr lang="ru-RU" sz="2900" i="1" dirty="0"/>
              <a:t> </a:t>
            </a:r>
            <a:r>
              <a:rPr lang="ru-RU" sz="2900" i="1" dirty="0" err="1"/>
              <a:t>утворення</a:t>
            </a:r>
            <a:r>
              <a:rPr lang="ru-RU" sz="2900" i="1" dirty="0"/>
              <a:t> </a:t>
            </a:r>
            <a:r>
              <a:rPr lang="ru-RU" sz="2900" i="1" dirty="0" err="1"/>
              <a:t>полягає</a:t>
            </a:r>
            <a:r>
              <a:rPr lang="ru-RU" sz="2900" i="1" dirty="0"/>
              <a:t> в </a:t>
            </a:r>
            <a:r>
              <a:rPr lang="ru-RU" sz="2900" i="1" dirty="0" err="1"/>
              <a:t>переході</a:t>
            </a:r>
            <a:r>
              <a:rPr lang="ru-RU" sz="2900" i="1" dirty="0"/>
              <a:t> </a:t>
            </a:r>
            <a:r>
              <a:rPr lang="ru-RU" sz="2900" i="1" dirty="0" err="1"/>
              <a:t>від</a:t>
            </a:r>
            <a:r>
              <a:rPr lang="ru-RU" sz="2900" i="1" dirty="0"/>
              <a:t> </a:t>
            </a:r>
            <a:r>
              <a:rPr lang="ru-RU" sz="2900" i="1" dirty="0" err="1"/>
              <a:t>повної</a:t>
            </a:r>
            <a:r>
              <a:rPr lang="ru-RU" sz="2900" i="1" dirty="0"/>
              <a:t> </a:t>
            </a:r>
            <a:r>
              <a:rPr lang="ru-RU" sz="2900" i="1" dirty="0" err="1"/>
              <a:t>державної</a:t>
            </a:r>
            <a:r>
              <a:rPr lang="ru-RU" sz="2900" i="1" dirty="0"/>
              <a:t> </a:t>
            </a:r>
            <a:r>
              <a:rPr lang="ru-RU" sz="2900" i="1" dirty="0" err="1"/>
              <a:t>єдності</a:t>
            </a:r>
            <a:r>
              <a:rPr lang="ru-RU" sz="2900" i="1" dirty="0"/>
              <a:t> (</a:t>
            </a:r>
            <a:r>
              <a:rPr lang="ru-RU" sz="2900" i="1" dirty="0" err="1"/>
              <a:t>унітаризму</a:t>
            </a:r>
            <a:r>
              <a:rPr lang="ru-RU" sz="2900" i="1" dirty="0"/>
              <a:t>) до федеративного </a:t>
            </a:r>
            <a:r>
              <a:rPr lang="ru-RU" sz="2900" i="1" dirty="0" err="1"/>
              <a:t>територіального</a:t>
            </a:r>
            <a:r>
              <a:rPr lang="ru-RU" sz="2900" i="1" dirty="0"/>
              <a:t> устрою та </a:t>
            </a:r>
            <a:r>
              <a:rPr lang="ru-RU" sz="2900" i="1" dirty="0" err="1"/>
              <a:t>його</a:t>
            </a:r>
            <a:r>
              <a:rPr lang="ru-RU" sz="2900" i="1" dirty="0"/>
              <a:t> </a:t>
            </a:r>
            <a:r>
              <a:rPr lang="ru-RU" sz="2900" i="1" dirty="0" err="1"/>
              <a:t>подальшого</a:t>
            </a:r>
            <a:r>
              <a:rPr lang="ru-RU" sz="2900" i="1" dirty="0"/>
              <a:t> </a:t>
            </a:r>
            <a:r>
              <a:rPr lang="ru-RU" sz="2900" i="1" dirty="0" err="1"/>
              <a:t>розвитку</a:t>
            </a:r>
            <a:r>
              <a:rPr lang="ru-RU" sz="2900" i="1" dirty="0"/>
              <a:t>. У </a:t>
            </a:r>
            <a:r>
              <a:rPr lang="ru-RU" sz="2900" i="1" dirty="0" err="1"/>
              <a:t>цьому</a:t>
            </a:r>
            <a:r>
              <a:rPr lang="ru-RU" sz="2900" i="1" dirty="0"/>
              <a:t> </a:t>
            </a:r>
            <a:r>
              <a:rPr lang="ru-RU" sz="2900" i="1" dirty="0" err="1"/>
              <a:t>разі</a:t>
            </a:r>
            <a:r>
              <a:rPr lang="ru-RU" sz="2900" i="1" dirty="0"/>
              <a:t> </a:t>
            </a:r>
            <a:r>
              <a:rPr lang="ru-RU" sz="2900" i="1" dirty="0" err="1"/>
              <a:t>територіальні</a:t>
            </a:r>
            <a:r>
              <a:rPr lang="ru-RU" sz="2900" i="1" dirty="0"/>
              <a:t> </a:t>
            </a:r>
            <a:r>
              <a:rPr lang="ru-RU" sz="2900" i="1" dirty="0" err="1"/>
              <a:t>одиниці</a:t>
            </a:r>
            <a:r>
              <a:rPr lang="ru-RU" sz="2900" i="1" dirty="0"/>
              <a:t> (</a:t>
            </a:r>
            <a:r>
              <a:rPr lang="ru-RU" sz="2900" i="1" dirty="0" err="1"/>
              <a:t>регіони</a:t>
            </a:r>
            <a:r>
              <a:rPr lang="ru-RU" sz="2900" i="1" dirty="0"/>
              <a:t>) </a:t>
            </a:r>
            <a:r>
              <a:rPr lang="ru-RU" sz="2900" i="1" dirty="0" err="1"/>
              <a:t>являють</a:t>
            </a:r>
            <a:r>
              <a:rPr lang="ru-RU" sz="2900" i="1" dirty="0"/>
              <a:t> собою </a:t>
            </a:r>
            <a:r>
              <a:rPr lang="ru-RU" sz="2900" i="1" dirty="0" err="1"/>
              <a:t>державоподібні</a:t>
            </a:r>
            <a:r>
              <a:rPr lang="ru-RU" sz="2900" i="1" dirty="0"/>
              <a:t> </a:t>
            </a:r>
            <a:r>
              <a:rPr lang="ru-RU" sz="2900" i="1" dirty="0" err="1"/>
              <a:t>утворення</a:t>
            </a:r>
            <a:r>
              <a:rPr lang="ru-RU" sz="2900" i="1" dirty="0"/>
              <a:t>, </a:t>
            </a:r>
            <a:r>
              <a:rPr lang="ru-RU" sz="2900" i="1" dirty="0" err="1"/>
              <a:t>які</a:t>
            </a:r>
            <a:r>
              <a:rPr lang="ru-RU" sz="2900" i="1" dirty="0"/>
              <a:t> </a:t>
            </a:r>
            <a:r>
              <a:rPr lang="ru-RU" sz="2900" i="1" dirty="0" err="1"/>
              <a:t>мають</a:t>
            </a:r>
            <a:r>
              <a:rPr lang="ru-RU" sz="2900" i="1" dirty="0"/>
              <a:t> </a:t>
            </a:r>
            <a:r>
              <a:rPr lang="ru-RU" sz="2900" i="1" dirty="0" err="1"/>
              <a:t>юридично</a:t>
            </a:r>
            <a:r>
              <a:rPr lang="ru-RU" sz="2900" i="1" dirty="0"/>
              <a:t> </a:t>
            </a:r>
            <a:r>
              <a:rPr lang="ru-RU" sz="2900" i="1" dirty="0" err="1"/>
              <a:t>закріплену</a:t>
            </a:r>
            <a:r>
              <a:rPr lang="ru-RU" sz="2900" i="1" dirty="0"/>
              <a:t> </a:t>
            </a:r>
            <a:r>
              <a:rPr lang="ru-RU" sz="2900" i="1" dirty="0" err="1"/>
              <a:t>політичну</a:t>
            </a:r>
            <a:r>
              <a:rPr lang="ru-RU" sz="2900" i="1" dirty="0"/>
              <a:t> </a:t>
            </a:r>
            <a:r>
              <a:rPr lang="ru-RU" sz="2900" i="1" dirty="0" err="1"/>
              <a:t>самостійність</a:t>
            </a:r>
            <a:r>
              <a:rPr lang="ru-RU" sz="2900" i="1" dirty="0"/>
              <a:t>, </a:t>
            </a:r>
            <a:r>
              <a:rPr lang="ru-RU" sz="2900" i="1" dirty="0" err="1"/>
              <a:t>що</a:t>
            </a:r>
            <a:r>
              <a:rPr lang="ru-RU" sz="2900" i="1" dirty="0"/>
              <a:t> </a:t>
            </a:r>
            <a:r>
              <a:rPr lang="ru-RU" sz="2900" i="1" dirty="0" err="1"/>
              <a:t>проявляється</a:t>
            </a:r>
            <a:r>
              <a:rPr lang="ru-RU" sz="2900" i="1" dirty="0"/>
              <a:t> у </a:t>
            </a:r>
            <a:r>
              <a:rPr lang="ru-RU" sz="2900" i="1" dirty="0" err="1"/>
              <a:t>спільному</a:t>
            </a:r>
            <a:r>
              <a:rPr lang="ru-RU" sz="2900" i="1" dirty="0"/>
              <a:t> </a:t>
            </a:r>
            <a:r>
              <a:rPr lang="ru-RU" sz="2900" i="1" dirty="0" err="1"/>
              <a:t>існуванні</a:t>
            </a:r>
            <a:r>
              <a:rPr lang="ru-RU" sz="2900" i="1" dirty="0"/>
              <a:t> </a:t>
            </a:r>
            <a:r>
              <a:rPr lang="ru-RU" sz="2900" i="1" dirty="0" err="1"/>
              <a:t>двох</a:t>
            </a:r>
            <a:r>
              <a:rPr lang="ru-RU" sz="2900" i="1" dirty="0"/>
              <a:t> систем </a:t>
            </a:r>
            <a:r>
              <a:rPr lang="ru-RU" sz="2900" i="1" dirty="0" err="1"/>
              <a:t>державної</a:t>
            </a:r>
            <a:r>
              <a:rPr lang="ru-RU" sz="2900" i="1" dirty="0"/>
              <a:t> </a:t>
            </a:r>
            <a:r>
              <a:rPr lang="ru-RU" sz="2900" i="1" dirty="0" err="1"/>
              <a:t>влади</a:t>
            </a:r>
            <a:r>
              <a:rPr lang="ru-RU" sz="2900" i="1" dirty="0"/>
              <a:t>, права, </a:t>
            </a:r>
            <a:r>
              <a:rPr lang="ru-RU" sz="2900" i="1" dirty="0" err="1"/>
              <a:t>громадянства</a:t>
            </a:r>
            <a:r>
              <a:rPr lang="ru-RU" sz="2900" i="1" dirty="0"/>
              <a:t> </a:t>
            </a:r>
            <a:r>
              <a:rPr lang="ru-RU" sz="2900" i="1" dirty="0" err="1"/>
              <a:t>тощо</a:t>
            </a:r>
            <a:r>
              <a:rPr lang="ru-RU" sz="2900" i="1" dirty="0"/>
              <a:t>. </a:t>
            </a:r>
          </a:p>
          <a:p>
            <a:endParaRPr lang="ru-RU" dirty="0"/>
          </a:p>
        </p:txBody>
      </p:sp>
    </p:spTree>
    <p:extLst>
      <p:ext uri="{BB962C8B-B14F-4D97-AF65-F5344CB8AC3E}">
        <p14:creationId xmlns:p14="http://schemas.microsoft.com/office/powerpoint/2010/main" val="30881336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0FF671DB-67CA-4E6E-89D8-66922004B3D8}"/>
              </a:ext>
            </a:extLst>
          </p:cNvPr>
          <p:cNvSpPr>
            <a:spLocks noGrp="1"/>
          </p:cNvSpPr>
          <p:nvPr>
            <p:ph idx="1"/>
          </p:nvPr>
        </p:nvSpPr>
        <p:spPr>
          <a:xfrm>
            <a:off x="95250" y="285750"/>
            <a:ext cx="12020550" cy="6572250"/>
          </a:xfrm>
        </p:spPr>
        <p:txBody>
          <a:bodyPr>
            <a:normAutofit/>
          </a:bodyPr>
          <a:lstStyle/>
          <a:p>
            <a:pPr>
              <a:spcBef>
                <a:spcPts val="0"/>
              </a:spcBef>
            </a:pPr>
            <a:r>
              <a:rPr lang="ru-RU" sz="2500" b="1" dirty="0" err="1"/>
              <a:t>регіональна</a:t>
            </a:r>
            <a:r>
              <a:rPr lang="ru-RU" sz="2500" b="1" dirty="0"/>
              <a:t> </a:t>
            </a:r>
            <a:r>
              <a:rPr lang="ru-RU" sz="2500" b="1" dirty="0" err="1"/>
              <a:t>автономія</a:t>
            </a:r>
            <a:r>
              <a:rPr lang="ru-RU" sz="2500" b="1" dirty="0"/>
              <a:t>; </a:t>
            </a:r>
          </a:p>
          <a:p>
            <a:pPr marL="0" indent="0">
              <a:spcBef>
                <a:spcPts val="0"/>
              </a:spcBef>
              <a:buNone/>
            </a:pPr>
            <a:r>
              <a:rPr lang="ru-RU" sz="2000" i="1" dirty="0" err="1"/>
              <a:t>Цей</a:t>
            </a:r>
            <a:r>
              <a:rPr lang="ru-RU" sz="2000" i="1" dirty="0"/>
              <a:t> шлях </a:t>
            </a:r>
            <a:r>
              <a:rPr lang="ru-RU" sz="2000" i="1" dirty="0" err="1"/>
              <a:t>обрали</a:t>
            </a:r>
            <a:r>
              <a:rPr lang="ru-RU" sz="2000" i="1" dirty="0"/>
              <a:t> </a:t>
            </a:r>
            <a:r>
              <a:rPr lang="ru-RU" sz="2000" i="1" dirty="0" err="1"/>
              <a:t>Іспанія</a:t>
            </a:r>
            <a:r>
              <a:rPr lang="ru-RU" sz="2000" i="1" dirty="0"/>
              <a:t> (з 1978 </a:t>
            </a:r>
            <a:r>
              <a:rPr lang="en-US" sz="2000" i="1" dirty="0"/>
              <a:t>p.), </a:t>
            </a:r>
            <a:r>
              <a:rPr lang="ru-RU" sz="2000" i="1" dirty="0" err="1"/>
              <a:t>Італія</a:t>
            </a:r>
            <a:r>
              <a:rPr lang="ru-RU" sz="2000" i="1" dirty="0"/>
              <a:t> (з 1948 </a:t>
            </a:r>
            <a:r>
              <a:rPr lang="en-US" sz="2000" i="1" dirty="0"/>
              <a:t>p.), </a:t>
            </a:r>
            <a:r>
              <a:rPr lang="ru-RU" sz="2000" i="1" dirty="0" err="1"/>
              <a:t>Сполучене</a:t>
            </a:r>
            <a:r>
              <a:rPr lang="ru-RU" sz="2000" i="1" dirty="0"/>
              <a:t> </a:t>
            </a:r>
            <a:r>
              <a:rPr lang="ru-RU" sz="2000" i="1" dirty="0" err="1"/>
              <a:t>королівство</a:t>
            </a:r>
            <a:r>
              <a:rPr lang="ru-RU" sz="2000" i="1" dirty="0"/>
              <a:t> </a:t>
            </a:r>
            <a:r>
              <a:rPr lang="ru-RU" sz="2000" i="1" dirty="0" err="1"/>
              <a:t>Великобританії</a:t>
            </a:r>
            <a:r>
              <a:rPr lang="ru-RU" sz="2000" i="1" dirty="0"/>
              <a:t> та </a:t>
            </a:r>
            <a:r>
              <a:rPr lang="ru-RU" sz="2000" i="1" dirty="0" err="1"/>
              <a:t>Північної</a:t>
            </a:r>
            <a:r>
              <a:rPr lang="ru-RU" sz="2000" i="1" dirty="0"/>
              <a:t> </a:t>
            </a:r>
            <a:r>
              <a:rPr lang="ru-RU" sz="2000" i="1" dirty="0" err="1"/>
              <a:t>Ірландії</a:t>
            </a:r>
            <a:r>
              <a:rPr lang="ru-RU" sz="2000" i="1" dirty="0"/>
              <a:t> (</a:t>
            </a:r>
            <a:r>
              <a:rPr lang="ru-RU" sz="2000" i="1" dirty="0" err="1"/>
              <a:t>внаслідок</a:t>
            </a:r>
            <a:r>
              <a:rPr lang="ru-RU" sz="2000" i="1" dirty="0"/>
              <a:t> реформ 90-х </a:t>
            </a:r>
            <a:r>
              <a:rPr lang="en-US" sz="2000" i="1" dirty="0"/>
              <a:t>pp. XX </a:t>
            </a:r>
            <a:r>
              <a:rPr lang="ru-RU" sz="2000" i="1" dirty="0"/>
              <a:t>ст.). </a:t>
            </a:r>
            <a:r>
              <a:rPr lang="ru-RU" sz="2000" i="1" dirty="0" err="1"/>
              <a:t>Автономія</a:t>
            </a:r>
            <a:r>
              <a:rPr lang="ru-RU" sz="2000" i="1" dirty="0"/>
              <a:t>, з одного боку, є </a:t>
            </a:r>
            <a:r>
              <a:rPr lang="ru-RU" sz="2000" i="1" dirty="0" err="1"/>
              <a:t>проявом</a:t>
            </a:r>
            <a:r>
              <a:rPr lang="ru-RU" sz="2000" i="1" dirty="0"/>
              <a:t> </a:t>
            </a:r>
            <a:r>
              <a:rPr lang="ru-RU" sz="2000" i="1" dirty="0" err="1"/>
              <a:t>децентралізації</a:t>
            </a:r>
            <a:r>
              <a:rPr lang="ru-RU" sz="2000" i="1" dirty="0"/>
              <a:t> </a:t>
            </a:r>
            <a:r>
              <a:rPr lang="ru-RU" sz="2000" i="1" dirty="0" err="1"/>
              <a:t>державної</a:t>
            </a:r>
            <a:r>
              <a:rPr lang="ru-RU" sz="2000" i="1" dirty="0"/>
              <a:t> </a:t>
            </a:r>
            <a:r>
              <a:rPr lang="ru-RU" sz="2000" i="1" dirty="0" err="1"/>
              <a:t>влади</a:t>
            </a:r>
            <a:r>
              <a:rPr lang="ru-RU" sz="2000" i="1" dirty="0"/>
              <a:t>, а з другого – формою </a:t>
            </a:r>
            <a:r>
              <a:rPr lang="ru-RU" sz="2000" i="1" dirty="0" err="1"/>
              <a:t>інституціалізації</a:t>
            </a:r>
            <a:r>
              <a:rPr lang="ru-RU" sz="2000" i="1" dirty="0"/>
              <a:t> </a:t>
            </a:r>
            <a:r>
              <a:rPr lang="ru-RU" sz="2000" i="1" dirty="0" err="1"/>
              <a:t>регіональної</a:t>
            </a:r>
            <a:r>
              <a:rPr lang="ru-RU" sz="2000" i="1" dirty="0"/>
              <a:t> </a:t>
            </a:r>
            <a:r>
              <a:rPr lang="ru-RU" sz="2000" i="1" dirty="0" err="1"/>
              <a:t>влади</a:t>
            </a:r>
            <a:r>
              <a:rPr lang="ru-RU" sz="2000" i="1" dirty="0"/>
              <a:t> [80, с. 28]. </a:t>
            </a:r>
            <a:r>
              <a:rPr lang="ru-RU" sz="2000" i="1" dirty="0" err="1"/>
              <a:t>Автономії</a:t>
            </a:r>
            <a:r>
              <a:rPr lang="ru-RU" sz="2000" i="1" dirty="0"/>
              <a:t> </a:t>
            </a:r>
            <a:r>
              <a:rPr lang="ru-RU" sz="2000" i="1" dirty="0" err="1"/>
              <a:t>самостійно</a:t>
            </a:r>
            <a:r>
              <a:rPr lang="ru-RU" sz="2000" i="1" dirty="0"/>
              <a:t> та </a:t>
            </a:r>
            <a:r>
              <a:rPr lang="ru-RU" sz="2000" i="1" dirty="0" err="1"/>
              <a:t>під</a:t>
            </a:r>
            <a:r>
              <a:rPr lang="ru-RU" sz="2000" i="1" dirty="0"/>
              <a:t> </a:t>
            </a:r>
            <a:r>
              <a:rPr lang="ru-RU" sz="2000" i="1" dirty="0" err="1"/>
              <a:t>власну</a:t>
            </a:r>
            <a:r>
              <a:rPr lang="ru-RU" sz="2000" i="1" dirty="0"/>
              <a:t> </a:t>
            </a:r>
            <a:r>
              <a:rPr lang="ru-RU" sz="2000" i="1" dirty="0" err="1"/>
              <a:t>відповідальність</a:t>
            </a:r>
            <a:r>
              <a:rPr lang="ru-RU" sz="2000" i="1" dirty="0"/>
              <a:t> </a:t>
            </a:r>
            <a:r>
              <a:rPr lang="ru-RU" sz="2000" i="1" dirty="0" err="1"/>
              <a:t>реалізують</a:t>
            </a:r>
            <a:r>
              <a:rPr lang="ru-RU" sz="2000" i="1" dirty="0"/>
              <a:t> </a:t>
            </a:r>
            <a:r>
              <a:rPr lang="ru-RU" sz="2000" i="1" dirty="0" err="1"/>
              <a:t>державні</a:t>
            </a:r>
            <a:r>
              <a:rPr lang="ru-RU" sz="2000" i="1" dirty="0"/>
              <a:t> та </a:t>
            </a:r>
            <a:r>
              <a:rPr lang="ru-RU" sz="2000" i="1" dirty="0" err="1"/>
              <a:t>регіональні</a:t>
            </a:r>
            <a:r>
              <a:rPr lang="ru-RU" sz="2000" i="1" dirty="0"/>
              <a:t> </a:t>
            </a:r>
            <a:r>
              <a:rPr lang="ru-RU" sz="2000" i="1" dirty="0" err="1"/>
              <a:t>інтереси</a:t>
            </a:r>
            <a:r>
              <a:rPr lang="ru-RU" sz="2000" i="1" dirty="0"/>
              <a:t>. </a:t>
            </a:r>
            <a:r>
              <a:rPr lang="ru-RU" sz="2000" i="1" dirty="0" err="1"/>
              <a:t>Прийняті</a:t>
            </a:r>
            <a:r>
              <a:rPr lang="ru-RU" sz="2000" i="1" dirty="0"/>
              <a:t> ними </a:t>
            </a:r>
            <a:r>
              <a:rPr lang="ru-RU" sz="2000" i="1" dirty="0" err="1"/>
              <a:t>рішення</a:t>
            </a:r>
            <a:r>
              <a:rPr lang="ru-RU" sz="2000" i="1" dirty="0"/>
              <a:t> в межах </a:t>
            </a:r>
            <a:r>
              <a:rPr lang="ru-RU" sz="2000" i="1" dirty="0" err="1"/>
              <a:t>встановлених</a:t>
            </a:r>
            <a:r>
              <a:rPr lang="ru-RU" sz="2000" i="1" dirty="0"/>
              <a:t> </a:t>
            </a:r>
            <a:r>
              <a:rPr lang="ru-RU" sz="2000" i="1" dirty="0" err="1"/>
              <a:t>чинним</a:t>
            </a:r>
            <a:r>
              <a:rPr lang="ru-RU" sz="2000" i="1" dirty="0"/>
              <a:t> </a:t>
            </a:r>
            <a:r>
              <a:rPr lang="ru-RU" sz="2000" i="1" dirty="0" err="1"/>
              <a:t>законодавством</a:t>
            </a:r>
            <a:r>
              <a:rPr lang="ru-RU" sz="2000" i="1" dirty="0"/>
              <a:t> прав </a:t>
            </a:r>
            <a:r>
              <a:rPr lang="ru-RU" sz="2000" i="1" dirty="0" err="1"/>
              <a:t>автономії</a:t>
            </a:r>
            <a:r>
              <a:rPr lang="ru-RU" sz="2000" i="1" dirty="0"/>
              <a:t> не </a:t>
            </a:r>
            <a:r>
              <a:rPr lang="ru-RU" sz="2000" i="1" dirty="0" err="1"/>
              <a:t>можуть</a:t>
            </a:r>
            <a:r>
              <a:rPr lang="ru-RU" sz="2000" i="1" dirty="0"/>
              <a:t> бути </a:t>
            </a:r>
            <a:r>
              <a:rPr lang="ru-RU" sz="2000" i="1" dirty="0" err="1"/>
              <a:t>скасовані</a:t>
            </a:r>
            <a:r>
              <a:rPr lang="ru-RU" sz="2000" i="1" dirty="0"/>
              <a:t> </a:t>
            </a:r>
            <a:r>
              <a:rPr lang="ru-RU" sz="2000" i="1" dirty="0" err="1"/>
              <a:t>державними</a:t>
            </a:r>
            <a:r>
              <a:rPr lang="ru-RU" sz="2000" i="1" dirty="0"/>
              <a:t> органами </a:t>
            </a:r>
            <a:r>
              <a:rPr lang="ru-RU" sz="2000" i="1" dirty="0" err="1"/>
              <a:t>влади</a:t>
            </a:r>
            <a:r>
              <a:rPr lang="ru-RU" sz="2000" i="1" dirty="0"/>
              <a:t>. </a:t>
            </a:r>
            <a:r>
              <a:rPr lang="ru-RU" sz="2000" i="1" dirty="0" err="1"/>
              <a:t>Водночас</a:t>
            </a:r>
            <a:r>
              <a:rPr lang="ru-RU" sz="2000" i="1" dirty="0"/>
              <a:t> </a:t>
            </a:r>
            <a:r>
              <a:rPr lang="ru-RU" sz="2000" i="1" dirty="0" err="1"/>
              <a:t>такі</a:t>
            </a:r>
            <a:r>
              <a:rPr lang="ru-RU" sz="2000" i="1" dirty="0"/>
              <a:t> </a:t>
            </a:r>
            <a:r>
              <a:rPr lang="ru-RU" sz="2000" i="1" dirty="0" err="1"/>
              <a:t>регіони</a:t>
            </a:r>
            <a:r>
              <a:rPr lang="ru-RU" sz="2000" i="1" dirty="0"/>
              <a:t> не </a:t>
            </a:r>
            <a:r>
              <a:rPr lang="ru-RU" sz="2000" i="1" dirty="0" err="1"/>
              <a:t>мають</a:t>
            </a:r>
            <a:r>
              <a:rPr lang="ru-RU" sz="2000" i="1" dirty="0"/>
              <a:t> </a:t>
            </a:r>
            <a:r>
              <a:rPr lang="ru-RU" sz="2000" i="1" dirty="0" err="1"/>
              <a:t>суверенних</a:t>
            </a:r>
            <a:r>
              <a:rPr lang="ru-RU" sz="2000" i="1" dirty="0"/>
              <a:t> прав, </a:t>
            </a:r>
            <a:r>
              <a:rPr lang="ru-RU" sz="2000" i="1" dirty="0" err="1"/>
              <a:t>рівень</a:t>
            </a:r>
            <a:r>
              <a:rPr lang="ru-RU" sz="2000" i="1" dirty="0"/>
              <a:t> </a:t>
            </a:r>
            <a:r>
              <a:rPr lang="ru-RU" sz="2000" i="1" dirty="0" err="1"/>
              <a:t>їх</a:t>
            </a:r>
            <a:r>
              <a:rPr lang="ru-RU" sz="2000" i="1" dirty="0"/>
              <a:t> </a:t>
            </a:r>
            <a:r>
              <a:rPr lang="ru-RU" sz="2000" i="1" dirty="0" err="1"/>
              <a:t>компетенції</a:t>
            </a:r>
            <a:r>
              <a:rPr lang="ru-RU" sz="2000" i="1" dirty="0"/>
              <a:t> та </a:t>
            </a:r>
            <a:r>
              <a:rPr lang="ru-RU" sz="2000" i="1" dirty="0" err="1"/>
              <a:t>повноважень</a:t>
            </a:r>
            <a:r>
              <a:rPr lang="ru-RU" sz="2000" i="1" dirty="0"/>
              <a:t> </a:t>
            </a:r>
            <a:r>
              <a:rPr lang="ru-RU" sz="2000" i="1" dirty="0" err="1"/>
              <a:t>автономій</a:t>
            </a:r>
            <a:r>
              <a:rPr lang="ru-RU" sz="2000" i="1" dirty="0"/>
              <a:t> </a:t>
            </a:r>
            <a:r>
              <a:rPr lang="ru-RU" sz="2000" i="1" dirty="0" err="1"/>
              <a:t>визначається</a:t>
            </a:r>
            <a:r>
              <a:rPr lang="ru-RU" sz="2000" i="1" dirty="0"/>
              <a:t> </a:t>
            </a:r>
            <a:r>
              <a:rPr lang="ru-RU" sz="2000" i="1" dirty="0" err="1"/>
              <a:t>виключно</a:t>
            </a:r>
            <a:r>
              <a:rPr lang="ru-RU" sz="2000" i="1" dirty="0"/>
              <a:t> центральною державною </a:t>
            </a:r>
            <a:r>
              <a:rPr lang="ru-RU" sz="2000" i="1" dirty="0" err="1"/>
              <a:t>владою</a:t>
            </a:r>
            <a:r>
              <a:rPr lang="ru-RU" sz="2000" i="1" dirty="0"/>
              <a:t>. </a:t>
            </a:r>
          </a:p>
          <a:p>
            <a:pPr>
              <a:spcBef>
                <a:spcPts val="0"/>
              </a:spcBef>
            </a:pPr>
            <a:r>
              <a:rPr lang="ru-RU" sz="2500" b="1" dirty="0" err="1"/>
              <a:t>регіоналізація</a:t>
            </a:r>
            <a:r>
              <a:rPr lang="ru-RU" sz="2500" b="1" dirty="0"/>
              <a:t> через </a:t>
            </a:r>
            <a:r>
              <a:rPr lang="ru-RU" sz="2500" b="1" dirty="0" err="1"/>
              <a:t>існуючі</a:t>
            </a:r>
            <a:r>
              <a:rPr lang="ru-RU" sz="2500" b="1" dirty="0"/>
              <a:t> </a:t>
            </a:r>
            <a:r>
              <a:rPr lang="ru-RU" sz="2500" b="1" dirty="0" err="1"/>
              <a:t>місцеві</a:t>
            </a:r>
            <a:r>
              <a:rPr lang="ru-RU" sz="2500" b="1" dirty="0"/>
              <a:t> </a:t>
            </a:r>
            <a:r>
              <a:rPr lang="ru-RU" sz="2500" b="1" dirty="0" err="1"/>
              <a:t>органи</a:t>
            </a:r>
            <a:r>
              <a:rPr lang="ru-RU" sz="2500" b="1" dirty="0"/>
              <a:t> </a:t>
            </a:r>
            <a:r>
              <a:rPr lang="ru-RU" sz="2500" b="1" dirty="0" err="1"/>
              <a:t>влади</a:t>
            </a:r>
            <a:r>
              <a:rPr lang="ru-RU" sz="2500" b="1" dirty="0"/>
              <a:t>.</a:t>
            </a:r>
          </a:p>
          <a:p>
            <a:pPr marL="0" indent="0">
              <a:spcBef>
                <a:spcPts val="0"/>
              </a:spcBef>
              <a:buNone/>
            </a:pPr>
            <a:r>
              <a:rPr lang="ru-RU" sz="2000" i="1" dirty="0" err="1"/>
              <a:t>Цю</a:t>
            </a:r>
            <a:r>
              <a:rPr lang="ru-RU" sz="2000" i="1" dirty="0"/>
              <a:t> модель </a:t>
            </a:r>
            <a:r>
              <a:rPr lang="ru-RU" sz="2000" i="1" dirty="0" err="1"/>
              <a:t>застосовують</a:t>
            </a:r>
            <a:r>
              <a:rPr lang="ru-RU" sz="2000" i="1" dirty="0"/>
              <a:t> </a:t>
            </a:r>
            <a:r>
              <a:rPr lang="ru-RU" sz="2000" i="1" dirty="0" err="1"/>
              <a:t>держави</a:t>
            </a:r>
            <a:r>
              <a:rPr lang="ru-RU" sz="2000" i="1" dirty="0"/>
              <a:t>, </a:t>
            </a:r>
            <a:r>
              <a:rPr lang="ru-RU" sz="2000" i="1" dirty="0" err="1"/>
              <a:t>які</a:t>
            </a:r>
            <a:r>
              <a:rPr lang="ru-RU" sz="2000" i="1" dirty="0"/>
              <a:t> через </a:t>
            </a:r>
            <a:r>
              <a:rPr lang="ru-RU" sz="2000" i="1" dirty="0" err="1"/>
              <a:t>розмір</a:t>
            </a:r>
            <a:r>
              <a:rPr lang="ru-RU" sz="2000" i="1" dirty="0"/>
              <a:t>, природно-</a:t>
            </a:r>
            <a:r>
              <a:rPr lang="ru-RU" sz="2000" i="1" dirty="0" err="1"/>
              <a:t>географічні</a:t>
            </a:r>
            <a:r>
              <a:rPr lang="ru-RU" sz="2000" i="1" dirty="0"/>
              <a:t> </a:t>
            </a:r>
            <a:r>
              <a:rPr lang="ru-RU" sz="2000" i="1" dirty="0" err="1"/>
              <a:t>або</a:t>
            </a:r>
            <a:r>
              <a:rPr lang="ru-RU" sz="2000" i="1" dirty="0"/>
              <a:t> </a:t>
            </a:r>
            <a:r>
              <a:rPr lang="ru-RU" sz="2000" i="1" dirty="0" err="1"/>
              <a:t>історико-політичні</a:t>
            </a:r>
            <a:r>
              <a:rPr lang="ru-RU" sz="2000" i="1" dirty="0"/>
              <a:t> </a:t>
            </a:r>
            <a:r>
              <a:rPr lang="ru-RU" sz="2000" i="1" dirty="0" err="1"/>
              <a:t>умови</a:t>
            </a:r>
            <a:r>
              <a:rPr lang="ru-RU" sz="2000" i="1" dirty="0"/>
              <a:t> </a:t>
            </a:r>
            <a:r>
              <a:rPr lang="ru-RU" sz="2000" i="1" dirty="0" err="1"/>
              <a:t>взагалі</a:t>
            </a:r>
            <a:r>
              <a:rPr lang="ru-RU" sz="2000" i="1" dirty="0"/>
              <a:t> не </a:t>
            </a:r>
            <a:r>
              <a:rPr lang="ru-RU" sz="2000" i="1" dirty="0" err="1"/>
              <a:t>використовують</a:t>
            </a:r>
            <a:r>
              <a:rPr lang="ru-RU" sz="2000" i="1" dirty="0"/>
              <a:t> </a:t>
            </a:r>
            <a:r>
              <a:rPr lang="ru-RU" sz="2000" i="1" dirty="0" err="1"/>
              <a:t>регіоналізацію</a:t>
            </a:r>
            <a:r>
              <a:rPr lang="ru-RU" sz="2000" i="1" dirty="0"/>
              <a:t> як </a:t>
            </a:r>
            <a:r>
              <a:rPr lang="ru-RU" sz="2000" i="1" dirty="0" err="1"/>
              <a:t>спосіб</a:t>
            </a:r>
            <a:r>
              <a:rPr lang="ru-RU" sz="2000" i="1" dirty="0"/>
              <a:t> </a:t>
            </a:r>
            <a:r>
              <a:rPr lang="ru-RU" sz="2000" i="1" dirty="0" err="1"/>
              <a:t>упорядкування</a:t>
            </a:r>
            <a:r>
              <a:rPr lang="ru-RU" sz="2000" i="1" dirty="0"/>
              <a:t> </a:t>
            </a:r>
            <a:r>
              <a:rPr lang="ru-RU" sz="2000" i="1" dirty="0" err="1"/>
              <a:t>відносин</a:t>
            </a:r>
            <a:r>
              <a:rPr lang="ru-RU" sz="2000" i="1" dirty="0"/>
              <a:t> “центр – </a:t>
            </a:r>
            <a:r>
              <a:rPr lang="ru-RU" sz="2000" i="1" dirty="0" err="1"/>
              <a:t>периферія</a:t>
            </a:r>
            <a:r>
              <a:rPr lang="ru-RU" sz="2000" i="1" dirty="0"/>
              <a:t>” (Азербайджан, Андорра, Ватикан, </a:t>
            </a:r>
            <a:r>
              <a:rPr lang="ru-RU" sz="2000" i="1" dirty="0" err="1"/>
              <a:t>Ісландія</a:t>
            </a:r>
            <a:r>
              <a:rPr lang="ru-RU" sz="2000" i="1" dirty="0"/>
              <a:t>, </a:t>
            </a:r>
            <a:r>
              <a:rPr lang="ru-RU" sz="2000" i="1" dirty="0" err="1"/>
              <a:t>Латвія</a:t>
            </a:r>
            <a:r>
              <a:rPr lang="ru-RU" sz="2000" i="1" dirty="0"/>
              <a:t>, </a:t>
            </a:r>
            <a:r>
              <a:rPr lang="ru-RU" sz="2000" i="1" dirty="0" err="1"/>
              <a:t>Ліхтенштейн</a:t>
            </a:r>
            <a:r>
              <a:rPr lang="ru-RU" sz="2000" i="1" dirty="0"/>
              <a:t>, Люксембург, </a:t>
            </a:r>
            <a:r>
              <a:rPr lang="ru-RU" sz="2000" i="1" dirty="0" err="1"/>
              <a:t>Македонія</a:t>
            </a:r>
            <a:r>
              <a:rPr lang="ru-RU" sz="2000" i="1" dirty="0"/>
              <a:t>, Мальта, Молдова, Монако, Сан-Марино, </a:t>
            </a:r>
            <a:r>
              <a:rPr lang="ru-RU" sz="2000" i="1" dirty="0" err="1"/>
              <a:t>Сербія</a:t>
            </a:r>
            <a:r>
              <a:rPr lang="ru-RU" sz="2000" i="1" dirty="0"/>
              <a:t>, </a:t>
            </a:r>
            <a:r>
              <a:rPr lang="ru-RU" sz="2000" i="1" dirty="0" err="1"/>
              <a:t>Словенія</a:t>
            </a:r>
            <a:r>
              <a:rPr lang="ru-RU" sz="2000" i="1" dirty="0"/>
              <a:t>, </a:t>
            </a:r>
            <a:r>
              <a:rPr lang="ru-RU" sz="2000" i="1" dirty="0" err="1"/>
              <a:t>Хорватія</a:t>
            </a:r>
            <a:r>
              <a:rPr lang="ru-RU" sz="2000" i="1" dirty="0"/>
              <a:t> та </a:t>
            </a:r>
            <a:r>
              <a:rPr lang="ru-RU" sz="2000" i="1" dirty="0" err="1"/>
              <a:t>Чорногорія</a:t>
            </a:r>
            <a:r>
              <a:rPr lang="ru-RU" sz="2000" i="1" dirty="0"/>
              <a:t>). Органами </a:t>
            </a:r>
            <a:r>
              <a:rPr lang="ru-RU" sz="2000" i="1" dirty="0" err="1"/>
              <a:t>місцевого</a:t>
            </a:r>
            <a:r>
              <a:rPr lang="ru-RU" sz="2000" i="1" dirty="0"/>
              <a:t> </a:t>
            </a:r>
            <a:r>
              <a:rPr lang="ru-RU" sz="2000" i="1" dirty="0" err="1"/>
              <a:t>самоврядування</a:t>
            </a:r>
            <a:r>
              <a:rPr lang="ru-RU" sz="2000" i="1" dirty="0"/>
              <a:t> на </a:t>
            </a:r>
            <a:r>
              <a:rPr lang="ru-RU" sz="2000" i="1" dirty="0" err="1"/>
              <a:t>договірних</a:t>
            </a:r>
            <a:r>
              <a:rPr lang="ru-RU" sz="2000" i="1" dirty="0"/>
              <a:t> засадах </a:t>
            </a:r>
            <a:r>
              <a:rPr lang="ru-RU" sz="2000" i="1" dirty="0" err="1"/>
              <a:t>створюються</a:t>
            </a:r>
            <a:r>
              <a:rPr lang="ru-RU" sz="2000" i="1" dirty="0"/>
              <a:t> </a:t>
            </a:r>
            <a:r>
              <a:rPr lang="ru-RU" sz="2000" i="1" dirty="0" err="1"/>
              <a:t>цільові</a:t>
            </a:r>
            <a:r>
              <a:rPr lang="ru-RU" sz="2000" i="1" dirty="0"/>
              <a:t> </a:t>
            </a:r>
            <a:r>
              <a:rPr lang="ru-RU" sz="2000" i="1" dirty="0" err="1"/>
              <a:t>регіональні</a:t>
            </a:r>
            <a:r>
              <a:rPr lang="ru-RU" sz="2000" i="1" dirty="0"/>
              <a:t> </a:t>
            </a:r>
            <a:r>
              <a:rPr lang="ru-RU" sz="2000" i="1" dirty="0" err="1"/>
              <a:t>структури</a:t>
            </a:r>
            <a:r>
              <a:rPr lang="ru-RU" sz="2000" i="1" dirty="0"/>
              <a:t>, </a:t>
            </a:r>
            <a:r>
              <a:rPr lang="ru-RU" sz="2000" i="1" dirty="0" err="1"/>
              <a:t>які</a:t>
            </a:r>
            <a:r>
              <a:rPr lang="ru-RU" sz="2000" i="1" dirty="0"/>
              <a:t> </a:t>
            </a:r>
            <a:r>
              <a:rPr lang="ru-RU" sz="2000" i="1" dirty="0" err="1"/>
              <a:t>породжують</a:t>
            </a:r>
            <a:r>
              <a:rPr lang="ru-RU" sz="2000" i="1" dirty="0"/>
              <a:t> так званий </a:t>
            </a:r>
            <a:r>
              <a:rPr lang="ru-RU" sz="2000" i="1" dirty="0" err="1"/>
              <a:t>ефект</a:t>
            </a:r>
            <a:r>
              <a:rPr lang="ru-RU" sz="2000" i="1" dirty="0"/>
              <a:t> “</a:t>
            </a:r>
            <a:r>
              <a:rPr lang="ru-RU" sz="2000" i="1" dirty="0" err="1"/>
              <a:t>управлінського</a:t>
            </a:r>
            <a:r>
              <a:rPr lang="ru-RU" sz="2000" i="1" dirty="0"/>
              <a:t> </a:t>
            </a:r>
            <a:r>
              <a:rPr lang="ru-RU" sz="2000" i="1" dirty="0" err="1"/>
              <a:t>синергізму</a:t>
            </a:r>
            <a:r>
              <a:rPr lang="ru-RU" sz="2000" i="1" dirty="0"/>
              <a:t>”, коли результат при </a:t>
            </a:r>
            <a:r>
              <a:rPr lang="ru-RU" sz="2000" i="1" dirty="0" err="1"/>
              <a:t>об’єднанні</a:t>
            </a:r>
            <a:r>
              <a:rPr lang="ru-RU" sz="2000" i="1" dirty="0"/>
              <a:t> </a:t>
            </a:r>
            <a:r>
              <a:rPr lang="ru-RU" sz="2000" i="1" dirty="0" err="1"/>
              <a:t>зусиль</a:t>
            </a:r>
            <a:r>
              <a:rPr lang="ru-RU" sz="2000" i="1" dirty="0"/>
              <a:t> </a:t>
            </a:r>
            <a:r>
              <a:rPr lang="ru-RU" sz="2000" i="1" dirty="0" err="1"/>
              <a:t>окремих</a:t>
            </a:r>
            <a:r>
              <a:rPr lang="ru-RU" sz="2000" i="1" dirty="0"/>
              <a:t> </a:t>
            </a:r>
            <a:r>
              <a:rPr lang="ru-RU" sz="2000" i="1" dirty="0" err="1"/>
              <a:t>органів</a:t>
            </a:r>
            <a:r>
              <a:rPr lang="ru-RU" sz="2000" i="1" dirty="0"/>
              <a:t> </a:t>
            </a:r>
            <a:r>
              <a:rPr lang="ru-RU" sz="2000" i="1" dirty="0" err="1"/>
              <a:t>місцевого</a:t>
            </a:r>
            <a:r>
              <a:rPr lang="ru-RU" sz="2000" i="1" dirty="0"/>
              <a:t> </a:t>
            </a:r>
            <a:r>
              <a:rPr lang="ru-RU" sz="2000" i="1" dirty="0" err="1"/>
              <a:t>самоврядування</a:t>
            </a:r>
            <a:r>
              <a:rPr lang="ru-RU" sz="2000" i="1" dirty="0"/>
              <a:t> є </a:t>
            </a:r>
            <a:r>
              <a:rPr lang="ru-RU" sz="2000" i="1" dirty="0" err="1"/>
              <a:t>значно</a:t>
            </a:r>
            <a:r>
              <a:rPr lang="ru-RU" sz="2000" i="1" dirty="0"/>
              <a:t> </a:t>
            </a:r>
            <a:r>
              <a:rPr lang="ru-RU" sz="2000" i="1" dirty="0" err="1"/>
              <a:t>більшим</a:t>
            </a:r>
            <a:r>
              <a:rPr lang="ru-RU" sz="2000" i="1" dirty="0"/>
              <a:t> за </a:t>
            </a:r>
            <a:r>
              <a:rPr lang="ru-RU" sz="2000" i="1" dirty="0" err="1"/>
              <a:t>їх</a:t>
            </a:r>
            <a:r>
              <a:rPr lang="ru-RU" sz="2000" i="1" dirty="0"/>
              <a:t> </a:t>
            </a:r>
            <a:r>
              <a:rPr lang="ru-RU" sz="2000" i="1" dirty="0" err="1"/>
              <a:t>номінальну</a:t>
            </a:r>
            <a:r>
              <a:rPr lang="ru-RU" sz="2000" i="1" dirty="0"/>
              <a:t> суму. </a:t>
            </a:r>
            <a:r>
              <a:rPr lang="ru-RU" sz="2000" i="1" dirty="0" err="1"/>
              <a:t>Територіально</a:t>
            </a:r>
            <a:r>
              <a:rPr lang="ru-RU" sz="2000" i="1" dirty="0"/>
              <a:t> </a:t>
            </a:r>
            <a:r>
              <a:rPr lang="ru-RU" sz="2000" i="1" dirty="0" err="1"/>
              <a:t>зазначені</a:t>
            </a:r>
            <a:r>
              <a:rPr lang="ru-RU" sz="2000" i="1" dirty="0"/>
              <a:t> </a:t>
            </a:r>
            <a:r>
              <a:rPr lang="ru-RU" sz="2000" i="1" dirty="0" err="1"/>
              <a:t>утворення</a:t>
            </a:r>
            <a:r>
              <a:rPr lang="ru-RU" sz="2000" i="1" dirty="0"/>
              <a:t> не </a:t>
            </a:r>
            <a:r>
              <a:rPr lang="ru-RU" sz="2000" i="1" dirty="0" err="1"/>
              <a:t>збігаються</a:t>
            </a:r>
            <a:r>
              <a:rPr lang="ru-RU" sz="2000" i="1" dirty="0"/>
              <a:t> з </a:t>
            </a:r>
            <a:r>
              <a:rPr lang="ru-RU" sz="2000" i="1" dirty="0" err="1"/>
              <a:t>адміністративно-територіальними</a:t>
            </a:r>
            <a:r>
              <a:rPr lang="ru-RU" sz="2000" i="1" dirty="0"/>
              <a:t> </a:t>
            </a:r>
            <a:r>
              <a:rPr lang="ru-RU" sz="2000" i="1" dirty="0" err="1"/>
              <a:t>одиницями</a:t>
            </a:r>
            <a:r>
              <a:rPr lang="ru-RU" sz="2000" i="1" dirty="0"/>
              <a:t>, </a:t>
            </a:r>
            <a:r>
              <a:rPr lang="ru-RU" sz="2000" i="1" dirty="0" err="1"/>
              <a:t>хоча</a:t>
            </a:r>
            <a:r>
              <a:rPr lang="ru-RU" sz="2000" i="1" dirty="0"/>
              <a:t> </a:t>
            </a:r>
            <a:r>
              <a:rPr lang="ru-RU" sz="2000" i="1" dirty="0" err="1"/>
              <a:t>згодом</a:t>
            </a:r>
            <a:r>
              <a:rPr lang="ru-RU" sz="2000" i="1" dirty="0"/>
              <a:t> на </a:t>
            </a:r>
            <a:r>
              <a:rPr lang="ru-RU" sz="2000" i="1" dirty="0" err="1"/>
              <a:t>їх</a:t>
            </a:r>
            <a:r>
              <a:rPr lang="ru-RU" sz="2000" i="1" dirty="0"/>
              <a:t> </a:t>
            </a:r>
            <a:r>
              <a:rPr lang="ru-RU" sz="2000" i="1" dirty="0" err="1"/>
              <a:t>основі</a:t>
            </a:r>
            <a:r>
              <a:rPr lang="ru-RU" sz="2000" i="1" dirty="0"/>
              <a:t>, як правило, </a:t>
            </a:r>
            <a:r>
              <a:rPr lang="ru-RU" sz="2000" i="1" dirty="0" err="1"/>
              <a:t>виникає</a:t>
            </a:r>
            <a:r>
              <a:rPr lang="ru-RU" sz="2000" i="1" dirty="0"/>
              <a:t> </a:t>
            </a:r>
            <a:r>
              <a:rPr lang="ru-RU" sz="2000" i="1" dirty="0" err="1"/>
              <a:t>регіональний</a:t>
            </a:r>
            <a:r>
              <a:rPr lang="ru-RU" sz="2000" i="1" dirty="0"/>
              <a:t> </a:t>
            </a:r>
            <a:r>
              <a:rPr lang="ru-RU" sz="2000" i="1" dirty="0" err="1"/>
              <a:t>поділ</a:t>
            </a:r>
            <a:r>
              <a:rPr lang="ru-RU" sz="2000" i="1" dirty="0"/>
              <a:t> </a:t>
            </a:r>
            <a:r>
              <a:rPr lang="ru-RU" sz="2000" i="1" dirty="0" err="1"/>
              <a:t>країни</a:t>
            </a:r>
            <a:r>
              <a:rPr lang="ru-RU" sz="2000" i="1" dirty="0"/>
              <a:t>.</a:t>
            </a:r>
          </a:p>
          <a:p>
            <a:pPr marL="0" indent="0">
              <a:buNone/>
            </a:pPr>
            <a:r>
              <a:rPr lang="ru-RU" sz="2800" dirty="0"/>
              <a:t> </a:t>
            </a:r>
          </a:p>
          <a:p>
            <a:endParaRPr lang="ru-RU" dirty="0"/>
          </a:p>
        </p:txBody>
      </p:sp>
    </p:spTree>
    <p:extLst>
      <p:ext uri="{BB962C8B-B14F-4D97-AF65-F5344CB8AC3E}">
        <p14:creationId xmlns:p14="http://schemas.microsoft.com/office/powerpoint/2010/main" val="21840715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792B63-833C-47C8-B62C-52FE5145E8F9}"/>
              </a:ext>
            </a:extLst>
          </p:cNvPr>
          <p:cNvSpPr>
            <a:spLocks noGrp="1"/>
          </p:cNvSpPr>
          <p:nvPr>
            <p:ph type="title"/>
          </p:nvPr>
        </p:nvSpPr>
        <p:spPr>
          <a:xfrm>
            <a:off x="838200" y="365125"/>
            <a:ext cx="10515600" cy="568325"/>
          </a:xfrm>
        </p:spPr>
        <p:txBody>
          <a:bodyPr>
            <a:normAutofit/>
          </a:bodyPr>
          <a:lstStyle/>
          <a:p>
            <a:pPr algn="ctr"/>
            <a:r>
              <a:rPr lang="uk-UA" sz="2800" b="1" dirty="0">
                <a:latin typeface="+mn-lt"/>
                <a:ea typeface="Calibri" panose="020F0502020204030204" pitchFamily="34" charset="0"/>
                <a:cs typeface="Times New Roman" panose="02020603050405020304" pitchFamily="18" charset="0"/>
              </a:rPr>
              <a:t>Ризики регіоналізації:</a:t>
            </a:r>
            <a:endParaRPr lang="ru-RU" sz="2800" b="1" dirty="0">
              <a:latin typeface="+mn-lt"/>
            </a:endParaRPr>
          </a:p>
        </p:txBody>
      </p:sp>
      <p:sp>
        <p:nvSpPr>
          <p:cNvPr id="3" name="Объект 2">
            <a:extLst>
              <a:ext uri="{FF2B5EF4-FFF2-40B4-BE49-F238E27FC236}">
                <a16:creationId xmlns:a16="http://schemas.microsoft.com/office/drawing/2014/main" id="{8A8B6374-CD6E-403C-A154-DF90F02B761C}"/>
              </a:ext>
            </a:extLst>
          </p:cNvPr>
          <p:cNvSpPr>
            <a:spLocks noGrp="1"/>
          </p:cNvSpPr>
          <p:nvPr>
            <p:ph idx="1"/>
          </p:nvPr>
        </p:nvSpPr>
        <p:spPr/>
        <p:txBody>
          <a:bodyPr>
            <a:normAutofit/>
          </a:bodyPr>
          <a:lstStyle/>
          <a:p>
            <a:pPr algn="ctr">
              <a:lnSpc>
                <a:spcPct val="107000"/>
              </a:lnSpc>
              <a:spcBef>
                <a:spcPts val="0"/>
              </a:spcBef>
            </a:pPr>
            <a:r>
              <a:rPr lang="ru-RU" sz="2400" b="0" i="0" dirty="0" err="1">
                <a:solidFill>
                  <a:srgbClr val="646464"/>
                </a:solidFill>
                <a:effectLst/>
              </a:rPr>
              <a:t>загострення</a:t>
            </a:r>
            <a:r>
              <a:rPr lang="ru-RU" sz="2400" b="0" i="0" dirty="0">
                <a:solidFill>
                  <a:srgbClr val="646464"/>
                </a:solidFill>
                <a:effectLst/>
              </a:rPr>
              <a:t> </a:t>
            </a:r>
            <a:r>
              <a:rPr lang="ru-RU" sz="2400" b="0" i="0" dirty="0" err="1">
                <a:solidFill>
                  <a:srgbClr val="646464"/>
                </a:solidFill>
                <a:effectLst/>
              </a:rPr>
              <a:t>протиріч</a:t>
            </a:r>
            <a:r>
              <a:rPr lang="ru-RU" sz="2400" b="0" i="0" dirty="0">
                <a:solidFill>
                  <a:srgbClr val="646464"/>
                </a:solidFill>
                <a:effectLst/>
              </a:rPr>
              <a:t> </a:t>
            </a:r>
            <a:r>
              <a:rPr lang="ru-RU" sz="2400" b="0" i="0" dirty="0" err="1">
                <a:solidFill>
                  <a:srgbClr val="646464"/>
                </a:solidFill>
                <a:effectLst/>
              </a:rPr>
              <a:t>між</a:t>
            </a:r>
            <a:r>
              <a:rPr lang="ru-RU" sz="2400" b="0" i="0" dirty="0">
                <a:solidFill>
                  <a:srgbClr val="646464"/>
                </a:solidFill>
                <a:effectLst/>
              </a:rPr>
              <a:t> центральною та </a:t>
            </a:r>
            <a:r>
              <a:rPr lang="ru-RU" sz="2400" b="0" i="0" dirty="0" err="1">
                <a:solidFill>
                  <a:srgbClr val="646464"/>
                </a:solidFill>
                <a:effectLst/>
              </a:rPr>
              <a:t>регіональною</a:t>
            </a:r>
            <a:r>
              <a:rPr lang="ru-RU" sz="2400" b="0" i="0" dirty="0">
                <a:solidFill>
                  <a:srgbClr val="646464"/>
                </a:solidFill>
                <a:effectLst/>
              </a:rPr>
              <a:t> </a:t>
            </a:r>
            <a:r>
              <a:rPr lang="ru-RU" sz="2400" b="0" i="0" dirty="0" err="1">
                <a:solidFill>
                  <a:srgbClr val="646464"/>
                </a:solidFill>
                <a:effectLst/>
              </a:rPr>
              <a:t>владою</a:t>
            </a:r>
            <a:r>
              <a:rPr lang="ru-RU" sz="2400" b="0" i="0" dirty="0">
                <a:solidFill>
                  <a:srgbClr val="646464"/>
                </a:solidFill>
                <a:effectLst/>
              </a:rPr>
              <a:t>; </a:t>
            </a:r>
          </a:p>
          <a:p>
            <a:pPr algn="ctr">
              <a:lnSpc>
                <a:spcPct val="107000"/>
              </a:lnSpc>
              <a:spcBef>
                <a:spcPts val="0"/>
              </a:spcBef>
            </a:pPr>
            <a:r>
              <a:rPr lang="ru-RU" sz="2400" b="0" i="0" dirty="0" err="1">
                <a:solidFill>
                  <a:srgbClr val="646464"/>
                </a:solidFill>
                <a:effectLst/>
              </a:rPr>
              <a:t>ерозія</a:t>
            </a:r>
            <a:r>
              <a:rPr lang="ru-RU" sz="2400" b="0" i="0" dirty="0">
                <a:solidFill>
                  <a:srgbClr val="646464"/>
                </a:solidFill>
                <a:effectLst/>
              </a:rPr>
              <a:t> </a:t>
            </a:r>
            <a:r>
              <a:rPr lang="ru-RU" sz="2400" b="0" i="0" dirty="0" err="1">
                <a:solidFill>
                  <a:srgbClr val="646464"/>
                </a:solidFill>
                <a:effectLst/>
              </a:rPr>
              <a:t>національного</a:t>
            </a:r>
            <a:r>
              <a:rPr lang="ru-RU" sz="2400" b="0" i="0" dirty="0">
                <a:solidFill>
                  <a:srgbClr val="646464"/>
                </a:solidFill>
                <a:effectLst/>
              </a:rPr>
              <a:t> </a:t>
            </a:r>
            <a:r>
              <a:rPr lang="ru-RU" sz="2400" b="0" i="0" dirty="0" err="1">
                <a:solidFill>
                  <a:srgbClr val="646464"/>
                </a:solidFill>
                <a:effectLst/>
              </a:rPr>
              <a:t>суверенітету</a:t>
            </a:r>
            <a:r>
              <a:rPr lang="ru-RU" sz="2400" b="0" i="0" dirty="0">
                <a:solidFill>
                  <a:srgbClr val="646464"/>
                </a:solidFill>
                <a:effectLst/>
              </a:rPr>
              <a:t>; </a:t>
            </a:r>
          </a:p>
          <a:p>
            <a:pPr algn="ctr">
              <a:lnSpc>
                <a:spcPct val="107000"/>
              </a:lnSpc>
              <a:spcBef>
                <a:spcPts val="0"/>
              </a:spcBef>
            </a:pPr>
            <a:r>
              <a:rPr lang="ru-RU" sz="2400" b="0" i="0" dirty="0" err="1">
                <a:solidFill>
                  <a:srgbClr val="646464"/>
                </a:solidFill>
                <a:effectLst/>
              </a:rPr>
              <a:t>ослаблення</a:t>
            </a:r>
            <a:r>
              <a:rPr lang="ru-RU" sz="2400" b="0" i="0" dirty="0">
                <a:solidFill>
                  <a:srgbClr val="646464"/>
                </a:solidFill>
                <a:effectLst/>
              </a:rPr>
              <a:t> </a:t>
            </a:r>
            <a:r>
              <a:rPr lang="ru-RU" sz="2400" b="0" i="0" dirty="0" err="1">
                <a:solidFill>
                  <a:srgbClr val="646464"/>
                </a:solidFill>
                <a:effectLst/>
              </a:rPr>
              <a:t>національної</a:t>
            </a:r>
            <a:r>
              <a:rPr lang="ru-RU" sz="2400" b="0" i="0" dirty="0">
                <a:solidFill>
                  <a:srgbClr val="646464"/>
                </a:solidFill>
                <a:effectLst/>
              </a:rPr>
              <a:t> </a:t>
            </a:r>
            <a:r>
              <a:rPr lang="ru-RU" sz="2400" b="0" i="0" dirty="0" err="1">
                <a:solidFill>
                  <a:srgbClr val="646464"/>
                </a:solidFill>
                <a:effectLst/>
              </a:rPr>
              <a:t>ідентичності</a:t>
            </a:r>
            <a:r>
              <a:rPr lang="ru-RU" sz="2400" b="0" i="0" dirty="0">
                <a:solidFill>
                  <a:srgbClr val="646464"/>
                </a:solidFill>
                <a:effectLst/>
              </a:rPr>
              <a:t>; </a:t>
            </a:r>
          </a:p>
          <a:p>
            <a:pPr algn="ctr">
              <a:lnSpc>
                <a:spcPct val="107000"/>
              </a:lnSpc>
              <a:spcBef>
                <a:spcPts val="0"/>
              </a:spcBef>
            </a:pPr>
            <a:r>
              <a:rPr lang="ru-RU" sz="2400" b="0" i="0" dirty="0" err="1">
                <a:solidFill>
                  <a:srgbClr val="646464"/>
                </a:solidFill>
                <a:effectLst/>
              </a:rPr>
              <a:t>загострення</a:t>
            </a:r>
            <a:r>
              <a:rPr lang="ru-RU" sz="2400" b="0" i="0" dirty="0">
                <a:solidFill>
                  <a:srgbClr val="646464"/>
                </a:solidFill>
                <a:effectLst/>
              </a:rPr>
              <a:t> </a:t>
            </a:r>
            <a:r>
              <a:rPr lang="ru-RU" sz="2400" b="0" i="0" dirty="0" err="1">
                <a:solidFill>
                  <a:srgbClr val="646464"/>
                </a:solidFill>
                <a:effectLst/>
              </a:rPr>
              <a:t>націонал-сепаратистських</a:t>
            </a:r>
            <a:r>
              <a:rPr lang="ru-RU" sz="2400" b="0" i="0" dirty="0">
                <a:solidFill>
                  <a:srgbClr val="646464"/>
                </a:solidFill>
                <a:effectLst/>
              </a:rPr>
              <a:t> </a:t>
            </a:r>
            <a:r>
              <a:rPr lang="ru-RU" sz="2400" b="0" i="0" dirty="0" err="1">
                <a:solidFill>
                  <a:srgbClr val="646464"/>
                </a:solidFill>
                <a:effectLst/>
              </a:rPr>
              <a:t>рухів</a:t>
            </a:r>
            <a:r>
              <a:rPr lang="ru-RU" sz="2400" b="0" i="0" dirty="0">
                <a:solidFill>
                  <a:srgbClr val="646464"/>
                </a:solidFill>
                <a:effectLst/>
              </a:rPr>
              <a:t>; </a:t>
            </a:r>
          </a:p>
          <a:p>
            <a:pPr algn="ctr">
              <a:lnSpc>
                <a:spcPct val="107000"/>
              </a:lnSpc>
              <a:spcBef>
                <a:spcPts val="0"/>
              </a:spcBef>
            </a:pPr>
            <a:r>
              <a:rPr lang="ru-RU" sz="2400" b="0" i="0" dirty="0" err="1">
                <a:solidFill>
                  <a:srgbClr val="646464"/>
                </a:solidFill>
                <a:effectLst/>
              </a:rPr>
              <a:t>маніпулювання</a:t>
            </a:r>
            <a:r>
              <a:rPr lang="ru-RU" sz="2400" b="0" i="0" dirty="0">
                <a:solidFill>
                  <a:srgbClr val="646464"/>
                </a:solidFill>
                <a:effectLst/>
              </a:rPr>
              <a:t> </a:t>
            </a:r>
            <a:r>
              <a:rPr lang="ru-RU" sz="2400" b="0" i="0" dirty="0" err="1">
                <a:solidFill>
                  <a:srgbClr val="646464"/>
                </a:solidFill>
                <a:effectLst/>
              </a:rPr>
              <a:t>населенням</a:t>
            </a:r>
            <a:r>
              <a:rPr lang="ru-RU" sz="2400" b="0" i="0" dirty="0">
                <a:solidFill>
                  <a:srgbClr val="646464"/>
                </a:solidFill>
                <a:effectLst/>
              </a:rPr>
              <a:t> з боку </a:t>
            </a:r>
            <a:r>
              <a:rPr lang="ru-RU" sz="2400" b="0" i="0" dirty="0" err="1">
                <a:solidFill>
                  <a:srgbClr val="646464"/>
                </a:solidFill>
                <a:effectLst/>
              </a:rPr>
              <a:t>політичних</a:t>
            </a:r>
            <a:r>
              <a:rPr lang="ru-RU" sz="2400" b="0" i="0" dirty="0">
                <a:solidFill>
                  <a:srgbClr val="646464"/>
                </a:solidFill>
                <a:effectLst/>
              </a:rPr>
              <a:t> </a:t>
            </a:r>
            <a:r>
              <a:rPr lang="ru-RU" sz="2400" b="0" i="0" dirty="0" err="1">
                <a:solidFill>
                  <a:srgbClr val="646464"/>
                </a:solidFill>
                <a:effectLst/>
              </a:rPr>
              <a:t>еліт</a:t>
            </a:r>
            <a:r>
              <a:rPr lang="ru-RU" sz="2400" b="0" i="0" dirty="0">
                <a:solidFill>
                  <a:srgbClr val="646464"/>
                </a:solidFill>
                <a:effectLst/>
              </a:rPr>
              <a:t> і </a:t>
            </a:r>
            <a:r>
              <a:rPr lang="ru-RU" sz="2400" b="0" i="0" dirty="0" err="1">
                <a:solidFill>
                  <a:srgbClr val="646464"/>
                </a:solidFill>
                <a:effectLst/>
              </a:rPr>
              <a:t>корпорацій</a:t>
            </a:r>
            <a:r>
              <a:rPr lang="ru-RU" sz="2400" b="0" i="0" dirty="0">
                <a:solidFill>
                  <a:srgbClr val="646464"/>
                </a:solidFill>
                <a:effectLst/>
              </a:rPr>
              <a:t>, в </a:t>
            </a:r>
            <a:r>
              <a:rPr lang="ru-RU" sz="2400" b="0" i="0" dirty="0" err="1">
                <a:solidFill>
                  <a:srgbClr val="646464"/>
                </a:solidFill>
                <a:effectLst/>
              </a:rPr>
              <a:t>інтересах</a:t>
            </a:r>
            <a:r>
              <a:rPr lang="ru-RU" sz="2400" b="0" i="0" dirty="0">
                <a:solidFill>
                  <a:srgbClr val="646464"/>
                </a:solidFill>
                <a:effectLst/>
              </a:rPr>
              <a:t> </a:t>
            </a:r>
            <a:r>
              <a:rPr lang="ru-RU" sz="2400" b="0" i="0" dirty="0" err="1">
                <a:solidFill>
                  <a:srgbClr val="646464"/>
                </a:solidFill>
                <a:effectLst/>
              </a:rPr>
              <a:t>яких</a:t>
            </a:r>
            <a:r>
              <a:rPr lang="ru-RU" sz="2400" b="0" i="0" dirty="0">
                <a:solidFill>
                  <a:srgbClr val="646464"/>
                </a:solidFill>
                <a:effectLst/>
              </a:rPr>
              <a:t> </a:t>
            </a:r>
            <a:r>
              <a:rPr lang="ru-RU" sz="2400" b="0" i="0" dirty="0" err="1">
                <a:solidFill>
                  <a:srgbClr val="646464"/>
                </a:solidFill>
                <a:effectLst/>
              </a:rPr>
              <a:t>здійснюється</a:t>
            </a:r>
            <a:r>
              <a:rPr lang="ru-RU" sz="2400" b="0" i="0" dirty="0">
                <a:solidFill>
                  <a:srgbClr val="646464"/>
                </a:solidFill>
                <a:effectLst/>
              </a:rPr>
              <a:t> </a:t>
            </a:r>
            <a:r>
              <a:rPr lang="ru-RU" sz="2400" b="0" i="0" dirty="0" err="1">
                <a:solidFill>
                  <a:srgbClr val="646464"/>
                </a:solidFill>
                <a:effectLst/>
              </a:rPr>
              <a:t>регіоналізація</a:t>
            </a:r>
            <a:r>
              <a:rPr lang="ru-RU" sz="2400" b="0" i="0" dirty="0">
                <a:solidFill>
                  <a:srgbClr val="646464"/>
                </a:solidFill>
                <a:effectLst/>
              </a:rPr>
              <a:t>; </a:t>
            </a:r>
          </a:p>
          <a:p>
            <a:pPr algn="ctr">
              <a:lnSpc>
                <a:spcPct val="107000"/>
              </a:lnSpc>
              <a:spcBef>
                <a:spcPts val="0"/>
              </a:spcBef>
            </a:pPr>
            <a:r>
              <a:rPr lang="ru-RU" sz="2400" b="0" i="0" dirty="0" err="1">
                <a:solidFill>
                  <a:srgbClr val="646464"/>
                </a:solidFill>
                <a:effectLst/>
              </a:rPr>
              <a:t>зростання</a:t>
            </a:r>
            <a:r>
              <a:rPr lang="ru-RU" sz="2400" b="0" i="0" dirty="0">
                <a:solidFill>
                  <a:srgbClr val="646464"/>
                </a:solidFill>
                <a:effectLst/>
              </a:rPr>
              <a:t> </a:t>
            </a:r>
            <a:r>
              <a:rPr lang="ru-RU" sz="2400" b="0" i="0" dirty="0" err="1">
                <a:solidFill>
                  <a:srgbClr val="646464"/>
                </a:solidFill>
                <a:effectLst/>
              </a:rPr>
              <a:t>економічних</a:t>
            </a:r>
            <a:r>
              <a:rPr lang="ru-RU" sz="2400" b="0" i="0" dirty="0">
                <a:solidFill>
                  <a:srgbClr val="646464"/>
                </a:solidFill>
                <a:effectLst/>
              </a:rPr>
              <a:t> і </a:t>
            </a:r>
            <a:r>
              <a:rPr lang="ru-RU" sz="2400" b="0" i="0" dirty="0" err="1">
                <a:solidFill>
                  <a:srgbClr val="646464"/>
                </a:solidFill>
                <a:effectLst/>
              </a:rPr>
              <a:t>політичних</a:t>
            </a:r>
            <a:r>
              <a:rPr lang="ru-RU" sz="2400" b="0" i="0" dirty="0">
                <a:solidFill>
                  <a:srgbClr val="646464"/>
                </a:solidFill>
                <a:effectLst/>
              </a:rPr>
              <a:t> </a:t>
            </a:r>
            <a:r>
              <a:rPr lang="ru-RU" sz="2400" b="0" i="0" dirty="0" err="1">
                <a:solidFill>
                  <a:srgbClr val="646464"/>
                </a:solidFill>
                <a:effectLst/>
              </a:rPr>
              <a:t>диспропорцій</a:t>
            </a:r>
            <a:r>
              <a:rPr lang="ru-RU" sz="2400" b="0" i="0" dirty="0">
                <a:solidFill>
                  <a:srgbClr val="646464"/>
                </a:solidFill>
                <a:effectLst/>
              </a:rPr>
              <a:t> </a:t>
            </a:r>
            <a:r>
              <a:rPr lang="ru-RU" sz="2400" b="0" i="0" dirty="0" err="1">
                <a:solidFill>
                  <a:srgbClr val="646464"/>
                </a:solidFill>
                <a:effectLst/>
              </a:rPr>
              <a:t>між</a:t>
            </a:r>
            <a:r>
              <a:rPr lang="ru-RU" sz="2400" b="0" i="0" dirty="0">
                <a:solidFill>
                  <a:srgbClr val="646464"/>
                </a:solidFill>
                <a:effectLst/>
              </a:rPr>
              <a:t> </a:t>
            </a:r>
            <a:r>
              <a:rPr lang="ru-RU" sz="2400" b="0" i="0" dirty="0" err="1">
                <a:solidFill>
                  <a:srgbClr val="646464"/>
                </a:solidFill>
                <a:effectLst/>
              </a:rPr>
              <a:t>країнами</a:t>
            </a:r>
            <a:r>
              <a:rPr lang="ru-RU" sz="2400" b="0" i="0" dirty="0">
                <a:solidFill>
                  <a:srgbClr val="646464"/>
                </a:solidFill>
                <a:effectLst/>
              </a:rPr>
              <a:t> </a:t>
            </a:r>
            <a:r>
              <a:rPr lang="ru-RU" sz="2400" b="0" i="0" dirty="0" err="1">
                <a:solidFill>
                  <a:srgbClr val="646464"/>
                </a:solidFill>
                <a:effectLst/>
              </a:rPr>
              <a:t>або</a:t>
            </a:r>
            <a:r>
              <a:rPr lang="ru-RU" sz="2400" b="0" i="0" dirty="0">
                <a:solidFill>
                  <a:srgbClr val="646464"/>
                </a:solidFill>
                <a:effectLst/>
              </a:rPr>
              <a:t> </a:t>
            </a:r>
            <a:r>
              <a:rPr lang="ru-RU" sz="2400" b="0" i="0" dirty="0" err="1">
                <a:solidFill>
                  <a:srgbClr val="646464"/>
                </a:solidFill>
                <a:effectLst/>
              </a:rPr>
              <a:t>адміністративними</a:t>
            </a:r>
            <a:r>
              <a:rPr lang="ru-RU" sz="2400" b="0" i="0" dirty="0">
                <a:solidFill>
                  <a:srgbClr val="646464"/>
                </a:solidFill>
                <a:effectLst/>
              </a:rPr>
              <a:t> </a:t>
            </a:r>
            <a:r>
              <a:rPr lang="ru-RU" sz="2400" b="0" i="0" dirty="0" err="1">
                <a:solidFill>
                  <a:srgbClr val="646464"/>
                </a:solidFill>
                <a:effectLst/>
              </a:rPr>
              <a:t>одиницями</a:t>
            </a:r>
            <a:r>
              <a:rPr lang="ru-RU" sz="2400" b="0" i="0" dirty="0">
                <a:solidFill>
                  <a:srgbClr val="646464"/>
                </a:solidFill>
                <a:effectLst/>
              </a:rPr>
              <a:t>. </a:t>
            </a:r>
            <a:endParaRPr lang="ru-RU" sz="2400" u="sng"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139751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4C34B21-A190-4082-A839-E92E767CB492}"/>
              </a:ext>
            </a:extLst>
          </p:cNvPr>
          <p:cNvSpPr>
            <a:spLocks noGrp="1"/>
          </p:cNvSpPr>
          <p:nvPr>
            <p:ph type="title"/>
          </p:nvPr>
        </p:nvSpPr>
        <p:spPr>
          <a:xfrm>
            <a:off x="838200" y="365125"/>
            <a:ext cx="10515600" cy="644525"/>
          </a:xfrm>
        </p:spPr>
        <p:txBody>
          <a:bodyPr>
            <a:normAutofit/>
          </a:bodyPr>
          <a:lstStyle/>
          <a:p>
            <a:pPr algn="ctr"/>
            <a:r>
              <a:rPr lang="uk-UA" sz="2800" b="1" dirty="0">
                <a:latin typeface="+mn-lt"/>
              </a:rPr>
              <a:t>Регіоналізм</a:t>
            </a:r>
            <a:endParaRPr lang="ru-RU" sz="2800" b="1" dirty="0">
              <a:latin typeface="+mn-lt"/>
            </a:endParaRPr>
          </a:p>
        </p:txBody>
      </p:sp>
      <p:sp>
        <p:nvSpPr>
          <p:cNvPr id="3" name="Объект 2">
            <a:extLst>
              <a:ext uri="{FF2B5EF4-FFF2-40B4-BE49-F238E27FC236}">
                <a16:creationId xmlns:a16="http://schemas.microsoft.com/office/drawing/2014/main" id="{C991FB73-50E0-4453-9EDE-138407F7B6EA}"/>
              </a:ext>
            </a:extLst>
          </p:cNvPr>
          <p:cNvSpPr>
            <a:spLocks noGrp="1"/>
          </p:cNvSpPr>
          <p:nvPr>
            <p:ph idx="1"/>
          </p:nvPr>
        </p:nvSpPr>
        <p:spPr>
          <a:xfrm>
            <a:off x="247649" y="1009650"/>
            <a:ext cx="11725275" cy="5934075"/>
          </a:xfrm>
        </p:spPr>
        <p:txBody>
          <a:bodyPr>
            <a:normAutofit fontScale="92500" lnSpcReduction="10000"/>
          </a:bodyPr>
          <a:lstStyle/>
          <a:p>
            <a:pPr marL="0" indent="0" algn="ctr">
              <a:lnSpc>
                <a:spcPct val="120000"/>
              </a:lnSpc>
              <a:spcBef>
                <a:spcPts val="600"/>
              </a:spcBef>
              <a:buNone/>
            </a:pPr>
            <a:r>
              <a:rPr lang="uk-UA" sz="2200" i="1" dirty="0">
                <a:effectLst/>
                <a:ea typeface="Calibri" panose="020F0502020204030204" pitchFamily="34" charset="0"/>
                <a:cs typeface="Times New Roman" panose="02020603050405020304" pitchFamily="18" charset="0"/>
              </a:rPr>
              <a:t>політико-економічний рух, спрямований на набуття самостійності територіальних спільнот регіон. рівня як суб’єктів суспільних відносин, розширення повноважень органів регіон. управління щодо вирішення питань розвитку територій. Ґрунтується на співвідношенні централізації та децентралізації при оформленні </a:t>
            </a:r>
            <a:r>
              <a:rPr lang="uk-UA" sz="2200" i="1" dirty="0" err="1">
                <a:effectLst/>
                <a:ea typeface="Calibri" panose="020F0502020204030204" pitchFamily="34" charset="0"/>
                <a:cs typeface="Times New Roman" panose="02020603050405020304" pitchFamily="18" charset="0"/>
              </a:rPr>
              <a:t>політикоправового</a:t>
            </a:r>
            <a:r>
              <a:rPr lang="uk-UA" sz="2200" i="1" dirty="0">
                <a:effectLst/>
                <a:ea typeface="Calibri" panose="020F0502020204030204" pitchFamily="34" charset="0"/>
                <a:cs typeface="Times New Roman" panose="02020603050405020304" pitchFamily="18" charset="0"/>
              </a:rPr>
              <a:t> статусу регіонів.</a:t>
            </a:r>
            <a:endParaRPr lang="ru-RU" sz="2200" i="1" dirty="0">
              <a:effectLst/>
              <a:ea typeface="Calibri" panose="020F0502020204030204" pitchFamily="34" charset="0"/>
              <a:cs typeface="Times New Roman" panose="02020603050405020304" pitchFamily="18" charset="0"/>
            </a:endParaRPr>
          </a:p>
          <a:p>
            <a:pPr marL="0" indent="0" algn="ctr">
              <a:lnSpc>
                <a:spcPct val="120000"/>
              </a:lnSpc>
              <a:spcBef>
                <a:spcPts val="600"/>
              </a:spcBef>
              <a:buNone/>
            </a:pPr>
            <a:r>
              <a:rPr lang="uk-UA" sz="2200" b="1" u="sng" dirty="0">
                <a:effectLst/>
                <a:ea typeface="Times New Roman" panose="02020603050405020304" pitchFamily="18" charset="0"/>
                <a:cs typeface="Times New Roman" panose="02020603050405020304" pitchFamily="18" charset="0"/>
              </a:rPr>
              <a:t>НОВИЙ РЕГІОНАЛІЗМ </a:t>
            </a:r>
          </a:p>
          <a:p>
            <a:pPr marL="0" indent="0">
              <a:lnSpc>
                <a:spcPct val="120000"/>
              </a:lnSpc>
              <a:spcBef>
                <a:spcPts val="600"/>
              </a:spcBef>
              <a:buNone/>
            </a:pPr>
            <a:r>
              <a:rPr lang="ru-RU" sz="2200" dirty="0">
                <a:effectLst/>
                <a:ea typeface="Times New Roman" panose="02020603050405020304" pitchFamily="18" charset="0"/>
                <a:cs typeface="Times New Roman" panose="02020603050405020304" pitchFamily="18" charset="0"/>
              </a:rPr>
              <a:t>об</a:t>
            </a:r>
            <a:r>
              <a:rPr lang="en-US" sz="2200" dirty="0">
                <a:effectLst/>
                <a:ea typeface="Times New Roman" panose="02020603050405020304" pitchFamily="18" charset="0"/>
                <a:cs typeface="Times New Roman" panose="02020603050405020304" pitchFamily="18" charset="0"/>
              </a:rPr>
              <a:t>’</a:t>
            </a:r>
            <a:r>
              <a:rPr lang="uk-UA" sz="2200" dirty="0" err="1">
                <a:effectLst/>
                <a:ea typeface="Times New Roman" panose="02020603050405020304" pitchFamily="18" charset="0"/>
                <a:cs typeface="Times New Roman" panose="02020603050405020304" pitchFamily="18" charset="0"/>
              </a:rPr>
              <a:t>єднує</a:t>
            </a:r>
            <a:r>
              <a:rPr lang="uk-UA" sz="2200" dirty="0">
                <a:effectLst/>
                <a:ea typeface="Times New Roman" panose="02020603050405020304" pitchFamily="18" charset="0"/>
                <a:cs typeface="Times New Roman" panose="02020603050405020304" pitchFamily="18" charset="0"/>
              </a:rPr>
              <a:t> низку різнорідних процесів, суть якого полягає </a:t>
            </a:r>
            <a:r>
              <a:rPr lang="ru-RU" sz="2200" dirty="0">
                <a:effectLst/>
                <a:ea typeface="Times New Roman" panose="02020603050405020304" pitchFamily="18" charset="0"/>
                <a:cs typeface="Times New Roman" panose="02020603050405020304" pitchFamily="18" charset="0"/>
              </a:rPr>
              <a:t>в </a:t>
            </a:r>
            <a:r>
              <a:rPr lang="ru-RU" sz="2200" dirty="0" err="1">
                <a:effectLst/>
                <a:ea typeface="Times New Roman" panose="02020603050405020304" pitchFamily="18" charset="0"/>
                <a:cs typeface="Times New Roman" panose="02020603050405020304" pitchFamily="18" charset="0"/>
              </a:rPr>
              <a:t>утворенні</a:t>
            </a:r>
            <a:r>
              <a:rPr lang="ru-RU" sz="2200" dirty="0">
                <a:effectLst/>
                <a:ea typeface="Times New Roman" panose="02020603050405020304" pitchFamily="18" charset="0"/>
                <a:cs typeface="Times New Roman" panose="02020603050405020304" pitchFamily="18" charset="0"/>
              </a:rPr>
              <a:t> </a:t>
            </a:r>
            <a:r>
              <a:rPr lang="ru-RU" sz="2200" dirty="0" err="1">
                <a:effectLst/>
                <a:ea typeface="Times New Roman" panose="02020603050405020304" pitchFamily="18" charset="0"/>
                <a:cs typeface="Times New Roman" panose="02020603050405020304" pitchFamily="18" charset="0"/>
              </a:rPr>
              <a:t>регіонів</a:t>
            </a:r>
            <a:r>
              <a:rPr lang="ru-RU" sz="2200" dirty="0">
                <a:effectLst/>
                <a:ea typeface="Times New Roman" panose="02020603050405020304" pitchFamily="18" charset="0"/>
                <a:cs typeface="Times New Roman" panose="02020603050405020304" pitchFamily="18" charset="0"/>
              </a:rPr>
              <a:t>, не </a:t>
            </a:r>
            <a:r>
              <a:rPr lang="ru-RU" sz="2200" dirty="0" err="1">
                <a:effectLst/>
                <a:ea typeface="Times New Roman" panose="02020603050405020304" pitchFamily="18" charset="0"/>
                <a:cs typeface="Times New Roman" panose="02020603050405020304" pitchFamily="18" charset="0"/>
              </a:rPr>
              <a:t>пов</a:t>
            </a:r>
            <a:r>
              <a:rPr lang="en-US" sz="2200" dirty="0">
                <a:effectLst/>
                <a:ea typeface="Times New Roman" panose="02020603050405020304" pitchFamily="18" charset="0"/>
                <a:cs typeface="Times New Roman" panose="02020603050405020304" pitchFamily="18" charset="0"/>
              </a:rPr>
              <a:t>’</a:t>
            </a:r>
            <a:r>
              <a:rPr lang="ru-RU" sz="2200" dirty="0" err="1">
                <a:effectLst/>
                <a:ea typeface="Times New Roman" panose="02020603050405020304" pitchFamily="18" charset="0"/>
                <a:cs typeface="Times New Roman" panose="02020603050405020304" pitchFamily="18" charset="0"/>
              </a:rPr>
              <a:t>язан</a:t>
            </a:r>
            <a:r>
              <a:rPr lang="uk-UA" sz="2200" dirty="0">
                <a:ea typeface="Times New Roman" panose="02020603050405020304" pitchFamily="18" charset="0"/>
                <a:cs typeface="Times New Roman" panose="02020603050405020304" pitchFamily="18" charset="0"/>
              </a:rPr>
              <a:t>и</a:t>
            </a:r>
            <a:r>
              <a:rPr lang="ru-RU" sz="2200" dirty="0">
                <a:effectLst/>
                <a:ea typeface="Times New Roman" panose="02020603050405020304" pitchFamily="18" charset="0"/>
                <a:cs typeface="Times New Roman" panose="02020603050405020304" pitchFamily="18" charset="0"/>
              </a:rPr>
              <a:t>х з </a:t>
            </a:r>
            <a:r>
              <a:rPr lang="ru-RU" sz="2200" dirty="0" err="1">
                <a:effectLst/>
                <a:ea typeface="Times New Roman" panose="02020603050405020304" pitchFamily="18" charset="0"/>
                <a:cs typeface="Times New Roman" panose="02020603050405020304" pitchFamily="18" charset="0"/>
              </a:rPr>
              <a:t>офіційними</a:t>
            </a:r>
            <a:r>
              <a:rPr lang="ru-RU" sz="2200" dirty="0">
                <a:effectLst/>
                <a:ea typeface="Times New Roman" panose="02020603050405020304" pitchFamily="18" charset="0"/>
                <a:cs typeface="Times New Roman" panose="02020603050405020304" pitchFamily="18" charset="0"/>
              </a:rPr>
              <a:t> кордонами та </a:t>
            </a:r>
            <a:r>
              <a:rPr lang="ru-RU" sz="2200" dirty="0" err="1">
                <a:effectLst/>
                <a:ea typeface="Times New Roman" panose="02020603050405020304" pitchFamily="18" charset="0"/>
                <a:cs typeface="Times New Roman" panose="02020603050405020304" pitchFamily="18" charset="0"/>
              </a:rPr>
              <a:t>яким</a:t>
            </a:r>
            <a:r>
              <a:rPr lang="ru-RU" sz="2200" dirty="0">
                <a:effectLst/>
                <a:ea typeface="Times New Roman" panose="02020603050405020304" pitchFamily="18" charset="0"/>
                <a:cs typeface="Times New Roman" panose="02020603050405020304" pitchFamily="18" charset="0"/>
              </a:rPr>
              <a:t> </a:t>
            </a:r>
            <a:r>
              <a:rPr lang="ru-RU" sz="2200" dirty="0" err="1">
                <a:effectLst/>
                <a:ea typeface="Times New Roman" panose="02020603050405020304" pitchFamily="18" charset="0"/>
                <a:cs typeface="Times New Roman" panose="02020603050405020304" pitchFamily="18" charset="0"/>
              </a:rPr>
              <a:t>властивий</a:t>
            </a:r>
            <a:r>
              <a:rPr lang="ru-RU" sz="2200" dirty="0">
                <a:effectLst/>
                <a:ea typeface="Times New Roman" panose="02020603050405020304" pitchFamily="18" charset="0"/>
                <a:cs typeface="Times New Roman" panose="02020603050405020304" pitchFamily="18" charset="0"/>
              </a:rPr>
              <a:t> </a:t>
            </a:r>
            <a:r>
              <a:rPr lang="ru-RU" sz="2200" dirty="0" err="1">
                <a:effectLst/>
                <a:ea typeface="Times New Roman" panose="02020603050405020304" pitchFamily="18" charset="0"/>
                <a:cs typeface="Times New Roman" panose="02020603050405020304" pitchFamily="18" charset="0"/>
              </a:rPr>
              <a:t>високий</a:t>
            </a:r>
            <a:r>
              <a:rPr lang="ru-RU" sz="2200" dirty="0">
                <a:effectLst/>
                <a:ea typeface="Times New Roman" panose="02020603050405020304" pitchFamily="18" charset="0"/>
                <a:cs typeface="Times New Roman" panose="02020603050405020304" pitchFamily="18" charset="0"/>
              </a:rPr>
              <a:t> </a:t>
            </a:r>
            <a:r>
              <a:rPr lang="ru-RU" sz="2200" dirty="0" err="1">
                <a:effectLst/>
                <a:ea typeface="Times New Roman" panose="02020603050405020304" pitchFamily="18" charset="0"/>
                <a:cs typeface="Times New Roman" panose="02020603050405020304" pitchFamily="18" charset="0"/>
              </a:rPr>
              <a:t>конкурентний</a:t>
            </a:r>
            <a:r>
              <a:rPr lang="ru-RU" sz="2200" dirty="0">
                <a:effectLst/>
                <a:ea typeface="Times New Roman" panose="02020603050405020304" pitchFamily="18" charset="0"/>
                <a:cs typeface="Times New Roman" panose="02020603050405020304" pitchFamily="18" charset="0"/>
              </a:rPr>
              <a:t> статус</a:t>
            </a:r>
            <a:r>
              <a:rPr lang="uk-UA" sz="2200" dirty="0">
                <a:effectLst/>
                <a:ea typeface="Times New Roman" panose="02020603050405020304" pitchFamily="18" charset="0"/>
                <a:cs typeface="Times New Roman" panose="02020603050405020304" pitchFamily="18" charset="0"/>
              </a:rPr>
              <a:t>. С</a:t>
            </a:r>
            <a:r>
              <a:rPr lang="ru-RU" sz="2200" dirty="0" err="1">
                <a:effectLst/>
                <a:ea typeface="Times New Roman" panose="02020603050405020304" pitchFamily="18" charset="0"/>
                <a:cs typeface="Times New Roman" panose="02020603050405020304" pitchFamily="18" charset="0"/>
              </a:rPr>
              <a:t>интезує</a:t>
            </a:r>
            <a:r>
              <a:rPr lang="ru-RU" sz="2200" dirty="0">
                <a:effectLst/>
                <a:ea typeface="Times New Roman" panose="02020603050405020304" pitchFamily="18" charset="0"/>
                <a:cs typeface="Times New Roman" panose="02020603050405020304" pitchFamily="18" charset="0"/>
              </a:rPr>
              <a:t> </a:t>
            </a:r>
            <a:r>
              <a:rPr lang="ru-RU" sz="2200" dirty="0" err="1">
                <a:effectLst/>
                <a:ea typeface="Times New Roman" panose="02020603050405020304" pitchFamily="18" charset="0"/>
                <a:cs typeface="Times New Roman" panose="02020603050405020304" pitchFamily="18" charset="0"/>
              </a:rPr>
              <a:t>різні</a:t>
            </a:r>
            <a:r>
              <a:rPr lang="ru-RU" sz="2200" dirty="0">
                <a:effectLst/>
                <a:ea typeface="Times New Roman" panose="02020603050405020304" pitchFamily="18" charset="0"/>
                <a:cs typeface="Times New Roman" panose="02020603050405020304" pitchFamily="18" charset="0"/>
              </a:rPr>
              <a:t> </a:t>
            </a:r>
            <a:r>
              <a:rPr lang="ru-RU" sz="2200" dirty="0" err="1">
                <a:effectLst/>
                <a:ea typeface="Times New Roman" panose="02020603050405020304" pitchFamily="18" charset="0"/>
                <a:cs typeface="Times New Roman" panose="02020603050405020304" pitchFamily="18" charset="0"/>
              </a:rPr>
              <a:t>підходи</a:t>
            </a:r>
            <a:r>
              <a:rPr lang="ru-RU" sz="2200" dirty="0">
                <a:effectLst/>
                <a:ea typeface="Times New Roman" panose="02020603050405020304" pitchFamily="18" charset="0"/>
                <a:cs typeface="Times New Roman" panose="02020603050405020304" pitchFamily="18" charset="0"/>
              </a:rPr>
              <a:t>, </a:t>
            </a:r>
            <a:r>
              <a:rPr lang="ru-RU" sz="2200" dirty="0" err="1">
                <a:effectLst/>
                <a:ea typeface="Times New Roman" panose="02020603050405020304" pitchFamily="18" charset="0"/>
                <a:cs typeface="Times New Roman" panose="02020603050405020304" pitchFamily="18" charset="0"/>
              </a:rPr>
              <a:t>які</a:t>
            </a:r>
            <a:r>
              <a:rPr lang="ru-RU" sz="2200" dirty="0">
                <a:effectLst/>
                <a:ea typeface="Times New Roman" panose="02020603050405020304" pitchFamily="18" charset="0"/>
                <a:cs typeface="Times New Roman" panose="02020603050405020304" pitchFamily="18" charset="0"/>
              </a:rPr>
              <a:t> </a:t>
            </a:r>
            <a:r>
              <a:rPr lang="ru-RU" sz="2200" dirty="0" err="1">
                <a:effectLst/>
                <a:ea typeface="Times New Roman" panose="02020603050405020304" pitchFamily="18" charset="0"/>
                <a:cs typeface="Times New Roman" panose="02020603050405020304" pitchFamily="18" charset="0"/>
              </a:rPr>
              <a:t>включають</a:t>
            </a:r>
            <a:r>
              <a:rPr lang="ru-RU" sz="2200" dirty="0">
                <a:effectLst/>
                <a:ea typeface="Times New Roman" panose="02020603050405020304" pitchFamily="18" charset="0"/>
                <a:cs typeface="Times New Roman" panose="02020603050405020304" pitchFamily="18" charset="0"/>
              </a:rPr>
              <a:t> </a:t>
            </a:r>
            <a:r>
              <a:rPr lang="ru-RU" sz="2200" dirty="0" err="1">
                <a:effectLst/>
                <a:ea typeface="Times New Roman" panose="02020603050405020304" pitchFamily="18" charset="0"/>
                <a:cs typeface="Times New Roman" panose="02020603050405020304" pitchFamily="18" charset="0"/>
              </a:rPr>
              <a:t>соціальне</a:t>
            </a:r>
            <a:r>
              <a:rPr lang="ru-RU" sz="2200" dirty="0">
                <a:effectLst/>
                <a:ea typeface="Times New Roman" panose="02020603050405020304" pitchFamily="18" charset="0"/>
                <a:cs typeface="Times New Roman" panose="02020603050405020304" pitchFamily="18" charset="0"/>
              </a:rPr>
              <a:t> </a:t>
            </a:r>
            <a:r>
              <a:rPr lang="ru-RU" sz="2200" dirty="0" err="1">
                <a:effectLst/>
                <a:ea typeface="Times New Roman" panose="02020603050405020304" pitchFamily="18" charset="0"/>
                <a:cs typeface="Times New Roman" panose="02020603050405020304" pitchFamily="18" charset="0"/>
              </a:rPr>
              <a:t>конструювання</a:t>
            </a:r>
            <a:r>
              <a:rPr lang="ru-RU" sz="2200" dirty="0">
                <a:effectLst/>
                <a:ea typeface="Times New Roman" panose="02020603050405020304" pitchFamily="18" charset="0"/>
                <a:cs typeface="Times New Roman" panose="02020603050405020304" pitchFamily="18" charset="0"/>
              </a:rPr>
              <a:t> </a:t>
            </a:r>
            <a:r>
              <a:rPr lang="ru-RU" sz="2200" dirty="0" err="1">
                <a:effectLst/>
                <a:ea typeface="Times New Roman" panose="02020603050405020304" pitchFamily="18" charset="0"/>
                <a:cs typeface="Times New Roman" panose="02020603050405020304" pitchFamily="18" charset="0"/>
              </a:rPr>
              <a:t>регіонів</a:t>
            </a:r>
            <a:r>
              <a:rPr lang="ru-RU" sz="2200" dirty="0">
                <a:effectLst/>
                <a:ea typeface="Times New Roman" panose="02020603050405020304" pitchFamily="18" charset="0"/>
                <a:cs typeface="Times New Roman" panose="02020603050405020304" pitchFamily="18" charset="0"/>
              </a:rPr>
              <a:t>, роль </a:t>
            </a:r>
            <a:r>
              <a:rPr lang="ru-RU" sz="2200" dirty="0" err="1">
                <a:effectLst/>
                <a:ea typeface="Times New Roman" panose="02020603050405020304" pitchFamily="18" charset="0"/>
                <a:cs typeface="Times New Roman" panose="02020603050405020304" pitchFamily="18" charset="0"/>
              </a:rPr>
              <a:t>недержавних</a:t>
            </a:r>
            <a:r>
              <a:rPr lang="ru-RU" sz="2200" dirty="0">
                <a:effectLst/>
                <a:ea typeface="Times New Roman" panose="02020603050405020304" pitchFamily="18" charset="0"/>
                <a:cs typeface="Times New Roman" panose="02020603050405020304" pitchFamily="18" charset="0"/>
              </a:rPr>
              <a:t> </a:t>
            </a:r>
            <a:r>
              <a:rPr lang="ru-RU" sz="2200" dirty="0" err="1">
                <a:effectLst/>
                <a:ea typeface="Times New Roman" panose="02020603050405020304" pitchFamily="18" charset="0"/>
                <a:cs typeface="Times New Roman" panose="02020603050405020304" pitchFamily="18" charset="0"/>
              </a:rPr>
              <a:t>акторів</a:t>
            </a:r>
            <a:r>
              <a:rPr lang="ru-RU" sz="2200" dirty="0">
                <a:effectLst/>
                <a:ea typeface="Times New Roman" panose="02020603050405020304" pitchFamily="18" charset="0"/>
                <a:cs typeface="Times New Roman" panose="02020603050405020304" pitchFamily="18" charset="0"/>
              </a:rPr>
              <a:t>, </a:t>
            </a:r>
            <a:r>
              <a:rPr lang="ru-RU" sz="2200" dirty="0" err="1">
                <a:effectLst/>
                <a:ea typeface="Times New Roman" panose="02020603050405020304" pitchFamily="18" charset="0"/>
                <a:cs typeface="Times New Roman" panose="02020603050405020304" pitchFamily="18" charset="0"/>
              </a:rPr>
              <a:t>груп</a:t>
            </a:r>
            <a:r>
              <a:rPr lang="ru-RU" sz="2200" dirty="0">
                <a:effectLst/>
                <a:ea typeface="Times New Roman" panose="02020603050405020304" pitchFamily="18" charset="0"/>
                <a:cs typeface="Times New Roman" panose="02020603050405020304" pitchFamily="18" charset="0"/>
              </a:rPr>
              <a:t> </a:t>
            </a:r>
            <a:r>
              <a:rPr lang="ru-RU" sz="2200" dirty="0" err="1">
                <a:effectLst/>
                <a:ea typeface="Times New Roman" panose="02020603050405020304" pitchFamily="18" charset="0"/>
                <a:cs typeface="Times New Roman" panose="02020603050405020304" pitchFamily="18" charset="0"/>
              </a:rPr>
              <a:t>тиску</a:t>
            </a:r>
            <a:r>
              <a:rPr lang="ru-RU" sz="2200" dirty="0">
                <a:effectLst/>
                <a:ea typeface="Times New Roman" panose="02020603050405020304" pitchFamily="18" charset="0"/>
                <a:cs typeface="Times New Roman" panose="02020603050405020304" pitchFamily="18" charset="0"/>
              </a:rPr>
              <a:t>, </a:t>
            </a:r>
            <a:r>
              <a:rPr lang="ru-RU" sz="2200" dirty="0" err="1">
                <a:effectLst/>
                <a:ea typeface="Times New Roman" panose="02020603050405020304" pitchFamily="18" charset="0"/>
                <a:cs typeface="Times New Roman" panose="02020603050405020304" pitchFamily="18" charset="0"/>
              </a:rPr>
              <a:t>культури</a:t>
            </a:r>
            <a:r>
              <a:rPr lang="ru-RU" sz="2200" dirty="0">
                <a:effectLst/>
                <a:ea typeface="Times New Roman" panose="02020603050405020304" pitchFamily="18" charset="0"/>
                <a:cs typeface="Times New Roman" panose="02020603050405020304" pitchFamily="18" charset="0"/>
              </a:rPr>
              <a:t> та </a:t>
            </a:r>
            <a:r>
              <a:rPr lang="ru-RU" sz="2200" dirty="0" err="1">
                <a:effectLst/>
                <a:ea typeface="Times New Roman" panose="02020603050405020304" pitchFamily="18" charset="0"/>
                <a:cs typeface="Times New Roman" panose="02020603050405020304" pitchFamily="18" charset="0"/>
              </a:rPr>
              <a:t>навколишнього</a:t>
            </a:r>
            <a:r>
              <a:rPr lang="ru-RU" sz="2200" dirty="0">
                <a:effectLst/>
                <a:ea typeface="Times New Roman" panose="02020603050405020304" pitchFamily="18" charset="0"/>
                <a:cs typeface="Times New Roman" panose="02020603050405020304" pitchFamily="18" charset="0"/>
              </a:rPr>
              <a:t> </a:t>
            </a:r>
            <a:r>
              <a:rPr lang="ru-RU" sz="2200" dirty="0" err="1">
                <a:effectLst/>
                <a:ea typeface="Times New Roman" panose="02020603050405020304" pitchFamily="18" charset="0"/>
                <a:cs typeface="Times New Roman" panose="02020603050405020304" pitchFamily="18" charset="0"/>
              </a:rPr>
              <a:t>середовища</a:t>
            </a:r>
            <a:r>
              <a:rPr lang="ru-RU" sz="2200" dirty="0">
                <a:effectLst/>
                <a:ea typeface="Times New Roman" panose="02020603050405020304" pitchFamily="18" charset="0"/>
                <a:cs typeface="Times New Roman" panose="02020603050405020304" pitchFamily="18" charset="0"/>
              </a:rPr>
              <a:t>.</a:t>
            </a:r>
            <a:endParaRPr lang="ru-RU" sz="2200" dirty="0">
              <a:effectLst/>
              <a:ea typeface="Calibri" panose="020F0502020204030204" pitchFamily="34" charset="0"/>
              <a:cs typeface="Times New Roman" panose="02020603050405020304" pitchFamily="18" charset="0"/>
            </a:endParaRPr>
          </a:p>
          <a:p>
            <a:pPr marL="0" indent="0">
              <a:lnSpc>
                <a:spcPct val="120000"/>
              </a:lnSpc>
              <a:spcBef>
                <a:spcPts val="600"/>
              </a:spcBef>
              <a:buNone/>
            </a:pPr>
            <a:r>
              <a:rPr lang="ru-RU" sz="2200" dirty="0" err="1">
                <a:effectLst/>
                <a:ea typeface="Calibri" panose="020F0502020204030204" pitchFamily="34" charset="0"/>
                <a:cs typeface="Times New Roman" panose="02020603050405020304" pitchFamily="18" charset="0"/>
              </a:rPr>
              <a:t>Термін</a:t>
            </a:r>
            <a:r>
              <a:rPr lang="ru-RU" sz="2200" dirty="0">
                <a:effectLst/>
                <a:ea typeface="Calibri" panose="020F0502020204030204" pitchFamily="34" charset="0"/>
                <a:cs typeface="Times New Roman" panose="02020603050405020304" pitchFamily="18" charset="0"/>
              </a:rPr>
              <a:t> </a:t>
            </a:r>
            <a:r>
              <a:rPr lang="ru-RU" sz="2200" dirty="0" err="1">
                <a:effectLst/>
                <a:ea typeface="Calibri" panose="020F0502020204030204" pitchFamily="34" charset="0"/>
                <a:cs typeface="Times New Roman" panose="02020603050405020304" pitchFamily="18" charset="0"/>
              </a:rPr>
              <a:t>з’явився</a:t>
            </a:r>
            <a:r>
              <a:rPr lang="ru-RU" sz="2200" dirty="0">
                <a:effectLst/>
                <a:ea typeface="Calibri" panose="020F0502020204030204" pitchFamily="34" charset="0"/>
                <a:cs typeface="Times New Roman" panose="02020603050405020304" pitchFamily="18" charset="0"/>
              </a:rPr>
              <a:t> на початку 1990-х </a:t>
            </a:r>
            <a:r>
              <a:rPr lang="ru-RU" sz="2200" dirty="0" err="1">
                <a:effectLst/>
                <a:ea typeface="Calibri" panose="020F0502020204030204" pitchFamily="34" charset="0"/>
                <a:cs typeface="Times New Roman" panose="02020603050405020304" pitchFamily="18" charset="0"/>
              </a:rPr>
              <a:t>рр</a:t>
            </a:r>
            <a:r>
              <a:rPr lang="ru-RU" sz="2200" dirty="0">
                <a:effectLst/>
                <a:ea typeface="Calibri" panose="020F0502020204030204" pitchFamily="34" charset="0"/>
                <a:cs typeface="Times New Roman" panose="02020603050405020304" pitchFamily="18" charset="0"/>
              </a:rPr>
              <a:t>. як </a:t>
            </a:r>
            <a:r>
              <a:rPr lang="ru-RU" sz="2200" dirty="0" err="1">
                <a:effectLst/>
                <a:ea typeface="Calibri" panose="020F0502020204030204" pitchFamily="34" charset="0"/>
                <a:cs typeface="Times New Roman" panose="02020603050405020304" pitchFamily="18" charset="0"/>
              </a:rPr>
              <a:t>відповідь</a:t>
            </a:r>
            <a:r>
              <a:rPr lang="ru-RU" sz="2200" dirty="0">
                <a:effectLst/>
                <a:ea typeface="Calibri" panose="020F0502020204030204" pitchFamily="34" charset="0"/>
                <a:cs typeface="Times New Roman" panose="02020603050405020304" pitchFamily="18" charset="0"/>
              </a:rPr>
              <a:t> на </a:t>
            </a:r>
            <a:r>
              <a:rPr lang="ru-RU" sz="2200" dirty="0" err="1">
                <a:effectLst/>
                <a:ea typeface="Calibri" panose="020F0502020204030204" pitchFamily="34" charset="0"/>
                <a:cs typeface="Times New Roman" panose="02020603050405020304" pitchFamily="18" charset="0"/>
              </a:rPr>
              <a:t>економічні</a:t>
            </a:r>
            <a:r>
              <a:rPr lang="ru-RU" sz="2200" dirty="0">
                <a:effectLst/>
                <a:ea typeface="Calibri" panose="020F0502020204030204" pitchFamily="34" charset="0"/>
                <a:cs typeface="Times New Roman" panose="02020603050405020304" pitchFamily="18" charset="0"/>
              </a:rPr>
              <a:t> й </a:t>
            </a:r>
            <a:r>
              <a:rPr lang="ru-RU" sz="2200" dirty="0" err="1">
                <a:effectLst/>
                <a:ea typeface="Calibri" panose="020F0502020204030204" pitchFamily="34" charset="0"/>
                <a:cs typeface="Times New Roman" panose="02020603050405020304" pitchFamily="18" charset="0"/>
              </a:rPr>
              <a:t>політичні</a:t>
            </a:r>
            <a:r>
              <a:rPr lang="ru-RU" sz="2200" dirty="0">
                <a:effectLst/>
                <a:ea typeface="Calibri" panose="020F0502020204030204" pitchFamily="34" charset="0"/>
                <a:cs typeface="Times New Roman" panose="02020603050405020304" pitchFamily="18" charset="0"/>
              </a:rPr>
              <a:t> </a:t>
            </a:r>
            <a:r>
              <a:rPr lang="ru-RU" sz="2200" dirty="0" err="1">
                <a:effectLst/>
                <a:ea typeface="Calibri" panose="020F0502020204030204" pitchFamily="34" charset="0"/>
                <a:cs typeface="Times New Roman" panose="02020603050405020304" pitchFamily="18" charset="0"/>
              </a:rPr>
              <a:t>виклики</a:t>
            </a:r>
            <a:r>
              <a:rPr lang="ru-RU" sz="2200" dirty="0">
                <a:effectLst/>
                <a:ea typeface="Calibri" panose="020F0502020204030204" pitchFamily="34" charset="0"/>
                <a:cs typeface="Times New Roman" panose="02020603050405020304" pitchFamily="18" charset="0"/>
              </a:rPr>
              <a:t> </a:t>
            </a:r>
            <a:r>
              <a:rPr lang="ru-RU" sz="2200" dirty="0" err="1">
                <a:effectLst/>
                <a:ea typeface="Calibri" panose="020F0502020204030204" pitchFamily="34" charset="0"/>
                <a:cs typeface="Times New Roman" panose="02020603050405020304" pitchFamily="18" charset="0"/>
              </a:rPr>
              <a:t>глобалізації</a:t>
            </a:r>
            <a:r>
              <a:rPr lang="ru-RU" sz="2200" dirty="0">
                <a:effectLst/>
                <a:ea typeface="Calibri" panose="020F0502020204030204" pitchFamily="34" charset="0"/>
                <a:cs typeface="Times New Roman" panose="02020603050405020304" pitchFamily="18" charset="0"/>
              </a:rPr>
              <a:t>. </a:t>
            </a:r>
            <a:r>
              <a:rPr lang="ru-RU" sz="2200" dirty="0" err="1">
                <a:effectLst/>
                <a:ea typeface="Calibri" panose="020F0502020204030204" pitchFamily="34" charset="0"/>
                <a:cs typeface="Times New Roman" panose="02020603050405020304" pitchFamily="18" charset="0"/>
              </a:rPr>
              <a:t>Відмітна</a:t>
            </a:r>
            <a:r>
              <a:rPr lang="ru-RU" sz="2200" dirty="0">
                <a:effectLst/>
                <a:ea typeface="Calibri" panose="020F0502020204030204" pitchFamily="34" charset="0"/>
                <a:cs typeface="Times New Roman" panose="02020603050405020304" pitchFamily="18" charset="0"/>
              </a:rPr>
              <a:t> риса </a:t>
            </a:r>
            <a:r>
              <a:rPr lang="ru-RU" sz="2200" dirty="0" err="1">
                <a:effectLst/>
                <a:ea typeface="Calibri" panose="020F0502020204030204" pitchFamily="34" charset="0"/>
                <a:cs typeface="Times New Roman" panose="02020603050405020304" pitchFamily="18" charset="0"/>
              </a:rPr>
              <a:t>прокламованої</a:t>
            </a:r>
            <a:r>
              <a:rPr lang="ru-RU" sz="2200" dirty="0">
                <a:effectLst/>
                <a:ea typeface="Calibri" panose="020F0502020204030204" pitchFamily="34" charset="0"/>
                <a:cs typeface="Times New Roman" panose="02020603050405020304" pitchFamily="18" charset="0"/>
              </a:rPr>
              <a:t> «</a:t>
            </a:r>
            <a:r>
              <a:rPr lang="ru-RU" sz="2200" dirty="0" err="1">
                <a:effectLst/>
                <a:ea typeface="Calibri" panose="020F0502020204030204" pitchFamily="34" charset="0"/>
                <a:cs typeface="Times New Roman" panose="02020603050405020304" pitchFamily="18" charset="0"/>
              </a:rPr>
              <a:t>новизни</a:t>
            </a:r>
            <a:r>
              <a:rPr lang="ru-RU" sz="2200" dirty="0">
                <a:effectLst/>
                <a:ea typeface="Calibri" panose="020F0502020204030204" pitchFamily="34" charset="0"/>
                <a:cs typeface="Times New Roman" panose="02020603050405020304" pitchFamily="18" charset="0"/>
              </a:rPr>
              <a:t>» – кут </a:t>
            </a:r>
            <a:r>
              <a:rPr lang="ru-RU" sz="2200" dirty="0" err="1">
                <a:effectLst/>
                <a:ea typeface="Calibri" panose="020F0502020204030204" pitchFamily="34" charset="0"/>
                <a:cs typeface="Times New Roman" panose="02020603050405020304" pitchFamily="18" charset="0"/>
              </a:rPr>
              <a:t>зору</a:t>
            </a:r>
            <a:r>
              <a:rPr lang="ru-RU" sz="2200" dirty="0">
                <a:effectLst/>
                <a:ea typeface="Calibri" panose="020F0502020204030204" pitchFamily="34" charset="0"/>
                <a:cs typeface="Times New Roman" panose="02020603050405020304" pitchFamily="18" charset="0"/>
              </a:rPr>
              <a:t> на </a:t>
            </a:r>
            <a:r>
              <a:rPr lang="ru-RU" sz="2200" dirty="0" err="1">
                <a:effectLst/>
                <a:ea typeface="Calibri" panose="020F0502020204030204" pitchFamily="34" charset="0"/>
                <a:cs typeface="Times New Roman" panose="02020603050405020304" pitchFamily="18" charset="0"/>
              </a:rPr>
              <a:t>регіон</a:t>
            </a:r>
            <a:r>
              <a:rPr lang="ru-RU" sz="2200" dirty="0">
                <a:effectLst/>
                <a:ea typeface="Calibri" panose="020F0502020204030204" pitchFamily="34" charset="0"/>
                <a:cs typeface="Times New Roman" panose="02020603050405020304" pitchFamily="18" charset="0"/>
              </a:rPr>
              <a:t> не </a:t>
            </a:r>
            <a:r>
              <a:rPr lang="ru-RU" sz="2200" dirty="0" err="1">
                <a:effectLst/>
                <a:ea typeface="Calibri" panose="020F0502020204030204" pitchFamily="34" charset="0"/>
                <a:cs typeface="Times New Roman" panose="02020603050405020304" pitchFamily="18" charset="0"/>
              </a:rPr>
              <a:t>стільки</a:t>
            </a:r>
            <a:r>
              <a:rPr lang="ru-RU" sz="2200" dirty="0">
                <a:effectLst/>
                <a:ea typeface="Calibri" panose="020F0502020204030204" pitchFamily="34" charset="0"/>
                <a:cs typeface="Times New Roman" panose="02020603050405020304" pitchFamily="18" charset="0"/>
              </a:rPr>
              <a:t> як на </a:t>
            </a:r>
            <a:r>
              <a:rPr lang="ru-RU" sz="2200" dirty="0" err="1">
                <a:effectLst/>
                <a:ea typeface="Calibri" panose="020F0502020204030204" pitchFamily="34" charset="0"/>
                <a:cs typeface="Times New Roman" panose="02020603050405020304" pitchFamily="18" charset="0"/>
              </a:rPr>
              <a:t>об’єкт</a:t>
            </a:r>
            <a:r>
              <a:rPr lang="ru-RU" sz="2200" dirty="0">
                <a:effectLst/>
                <a:ea typeface="Calibri" panose="020F0502020204030204" pitchFamily="34" charset="0"/>
                <a:cs typeface="Times New Roman" panose="02020603050405020304" pitchFamily="18" charset="0"/>
              </a:rPr>
              <a:t>, </a:t>
            </a:r>
            <a:r>
              <a:rPr lang="ru-RU" sz="2200" dirty="0" err="1">
                <a:effectLst/>
                <a:ea typeface="Calibri" panose="020F0502020204030204" pitchFamily="34" charset="0"/>
                <a:cs typeface="Times New Roman" panose="02020603050405020304" pitchFamily="18" charset="0"/>
              </a:rPr>
              <a:t>скільки</a:t>
            </a:r>
            <a:r>
              <a:rPr lang="ru-RU" sz="2200" dirty="0">
                <a:effectLst/>
                <a:ea typeface="Calibri" panose="020F0502020204030204" pitchFamily="34" charset="0"/>
                <a:cs typeface="Times New Roman" panose="02020603050405020304" pitchFamily="18" charset="0"/>
              </a:rPr>
              <a:t> як на </a:t>
            </a:r>
            <a:r>
              <a:rPr lang="ru-RU" sz="2200" dirty="0" err="1">
                <a:effectLst/>
                <a:ea typeface="Calibri" panose="020F0502020204030204" pitchFamily="34" charset="0"/>
                <a:cs typeface="Times New Roman" panose="02020603050405020304" pitchFamily="18" charset="0"/>
              </a:rPr>
              <a:t>суб’єкт</a:t>
            </a:r>
            <a:r>
              <a:rPr lang="ru-RU" sz="2200" dirty="0">
                <a:effectLst/>
                <a:ea typeface="Calibri" panose="020F0502020204030204" pitchFamily="34" charset="0"/>
                <a:cs typeface="Times New Roman" panose="02020603050405020304" pitchFamily="18" charset="0"/>
              </a:rPr>
              <a:t> </a:t>
            </a:r>
            <a:r>
              <a:rPr lang="ru-RU" sz="2200" dirty="0" err="1">
                <a:effectLst/>
                <a:ea typeface="Calibri" panose="020F0502020204030204" pitchFamily="34" charset="0"/>
                <a:cs typeface="Times New Roman" panose="02020603050405020304" pitchFamily="18" charset="0"/>
              </a:rPr>
              <a:t>системи</a:t>
            </a:r>
            <a:r>
              <a:rPr lang="ru-RU" sz="2200" dirty="0">
                <a:effectLst/>
                <a:ea typeface="Calibri" panose="020F0502020204030204" pitchFamily="34" charset="0"/>
                <a:cs typeface="Times New Roman" panose="02020603050405020304" pitchFamily="18" charset="0"/>
              </a:rPr>
              <a:t> </a:t>
            </a:r>
            <a:r>
              <a:rPr lang="ru-RU" sz="2200" dirty="0" err="1">
                <a:effectLst/>
                <a:ea typeface="Calibri" panose="020F0502020204030204" pitchFamily="34" charset="0"/>
                <a:cs typeface="Times New Roman" panose="02020603050405020304" pitchFamily="18" charset="0"/>
              </a:rPr>
              <a:t>міжнародних</a:t>
            </a:r>
            <a:r>
              <a:rPr lang="ru-RU" sz="2200" dirty="0">
                <a:effectLst/>
                <a:ea typeface="Calibri" panose="020F0502020204030204" pitchFamily="34" charset="0"/>
                <a:cs typeface="Times New Roman" panose="02020603050405020304" pitchFamily="18" charset="0"/>
              </a:rPr>
              <a:t> </a:t>
            </a:r>
            <a:r>
              <a:rPr lang="ru-RU" sz="2200" dirty="0" err="1">
                <a:effectLst/>
                <a:ea typeface="Calibri" panose="020F0502020204030204" pitchFamily="34" charset="0"/>
                <a:cs typeface="Times New Roman" panose="02020603050405020304" pitchFamily="18" charset="0"/>
              </a:rPr>
              <a:t>відносин</a:t>
            </a:r>
            <a:r>
              <a:rPr lang="ru-RU" sz="2200" dirty="0">
                <a:effectLst/>
                <a:ea typeface="Calibri" panose="020F0502020204030204" pitchFamily="34" charset="0"/>
                <a:cs typeface="Times New Roman" panose="02020603050405020304" pitchFamily="18" charset="0"/>
              </a:rPr>
              <a:t> з </a:t>
            </a:r>
            <a:r>
              <a:rPr lang="ru-RU" sz="2200" dirty="0" err="1">
                <a:effectLst/>
                <a:ea typeface="Calibri" panose="020F0502020204030204" pitchFamily="34" charset="0"/>
                <a:cs typeface="Times New Roman" panose="02020603050405020304" pitchFamily="18" charset="0"/>
              </a:rPr>
              <a:t>виразною</a:t>
            </a:r>
            <a:r>
              <a:rPr lang="ru-RU" sz="2200" dirty="0">
                <a:effectLst/>
                <a:ea typeface="Calibri" panose="020F0502020204030204" pitchFamily="34" charset="0"/>
                <a:cs typeface="Times New Roman" panose="02020603050405020304" pitchFamily="18" charset="0"/>
              </a:rPr>
              <a:t> </a:t>
            </a:r>
            <a:r>
              <a:rPr lang="ru-RU" sz="2200" dirty="0" err="1">
                <a:effectLst/>
                <a:ea typeface="Calibri" panose="020F0502020204030204" pitchFamily="34" charset="0"/>
                <a:cs typeface="Times New Roman" panose="02020603050405020304" pitchFamily="18" charset="0"/>
              </a:rPr>
              <a:t>відмовою</a:t>
            </a:r>
            <a:r>
              <a:rPr lang="ru-RU" sz="2200" dirty="0">
                <a:effectLst/>
                <a:ea typeface="Calibri" panose="020F0502020204030204" pitchFamily="34" charset="0"/>
                <a:cs typeface="Times New Roman" panose="02020603050405020304" pitchFamily="18" charset="0"/>
              </a:rPr>
              <a:t> </a:t>
            </a:r>
            <a:r>
              <a:rPr lang="ru-RU" sz="2200" dirty="0" err="1">
                <a:effectLst/>
                <a:ea typeface="Calibri" panose="020F0502020204030204" pitchFamily="34" charset="0"/>
                <a:cs typeface="Times New Roman" panose="02020603050405020304" pitchFamily="18" charset="0"/>
              </a:rPr>
              <a:t>від</a:t>
            </a:r>
            <a:r>
              <a:rPr lang="ru-RU" sz="2200" dirty="0">
                <a:effectLst/>
                <a:ea typeface="Calibri" panose="020F0502020204030204" pitchFamily="34" charset="0"/>
                <a:cs typeface="Times New Roman" panose="02020603050405020304" pitchFamily="18" charset="0"/>
              </a:rPr>
              <a:t> «</a:t>
            </a:r>
            <a:r>
              <a:rPr lang="ru-RU" sz="2200" dirty="0" err="1">
                <a:effectLst/>
                <a:ea typeface="Calibri" panose="020F0502020204030204" pitchFamily="34" charset="0"/>
                <a:cs typeface="Times New Roman" panose="02020603050405020304" pitchFamily="18" charset="0"/>
              </a:rPr>
              <a:t>державоцентричного</a:t>
            </a:r>
            <a:r>
              <a:rPr lang="ru-RU" sz="2200" dirty="0">
                <a:effectLst/>
                <a:ea typeface="Calibri" panose="020F0502020204030204" pitchFamily="34" charset="0"/>
                <a:cs typeface="Times New Roman" panose="02020603050405020304" pitchFamily="18" charset="0"/>
              </a:rPr>
              <a:t>» </a:t>
            </a:r>
            <a:r>
              <a:rPr lang="ru-RU" sz="2200" dirty="0" err="1">
                <a:effectLst/>
                <a:ea typeface="Calibri" panose="020F0502020204030204" pitchFamily="34" charset="0"/>
                <a:cs typeface="Times New Roman" panose="02020603050405020304" pitchFamily="18" charset="0"/>
              </a:rPr>
              <a:t>підходу</a:t>
            </a:r>
            <a:r>
              <a:rPr lang="ru-RU" sz="2200" dirty="0">
                <a:effectLst/>
                <a:ea typeface="Calibri" panose="020F0502020204030204" pitchFamily="34" charset="0"/>
                <a:cs typeface="Times New Roman" panose="02020603050405020304" pitchFamily="18" charset="0"/>
              </a:rPr>
              <a:t>.</a:t>
            </a:r>
          </a:p>
          <a:p>
            <a:pPr marL="0" indent="0">
              <a:lnSpc>
                <a:spcPct val="120000"/>
              </a:lnSpc>
              <a:spcBef>
                <a:spcPts val="600"/>
              </a:spcBef>
              <a:buNone/>
            </a:pPr>
            <a:r>
              <a:rPr lang="ru-RU" sz="2200" dirty="0" err="1">
                <a:effectLst/>
                <a:ea typeface="Calibri" panose="020F0502020204030204" pitchFamily="34" charset="0"/>
                <a:cs typeface="Times New Roman" panose="02020603050405020304" pitchFamily="18" charset="0"/>
              </a:rPr>
              <a:t>Якщо</a:t>
            </a:r>
            <a:r>
              <a:rPr lang="ru-RU" sz="2200" dirty="0">
                <a:effectLst/>
                <a:ea typeface="Calibri" panose="020F0502020204030204" pitchFamily="34" charset="0"/>
                <a:cs typeface="Times New Roman" panose="02020603050405020304" pitchFamily="18" charset="0"/>
              </a:rPr>
              <a:t> «</a:t>
            </a:r>
            <a:r>
              <a:rPr lang="ru-RU" sz="2200" dirty="0" err="1">
                <a:effectLst/>
                <a:ea typeface="Calibri" panose="020F0502020204030204" pitchFamily="34" charset="0"/>
                <a:cs typeface="Times New Roman" panose="02020603050405020304" pitchFamily="18" charset="0"/>
              </a:rPr>
              <a:t>старий</a:t>
            </a:r>
            <a:r>
              <a:rPr lang="ru-RU" sz="2200" dirty="0">
                <a:effectLst/>
                <a:ea typeface="Calibri" panose="020F0502020204030204" pitchFamily="34" charset="0"/>
                <a:cs typeface="Times New Roman" panose="02020603050405020304" pitchFamily="18" charset="0"/>
              </a:rPr>
              <a:t>» </a:t>
            </a:r>
            <a:r>
              <a:rPr lang="ru-RU" sz="2200" dirty="0" err="1">
                <a:effectLst/>
                <a:ea typeface="Calibri" panose="020F0502020204030204" pitchFamily="34" charset="0"/>
                <a:cs typeface="Times New Roman" panose="02020603050405020304" pitchFamily="18" charset="0"/>
              </a:rPr>
              <a:t>регіоналізм</a:t>
            </a:r>
            <a:r>
              <a:rPr lang="ru-RU" sz="2200" dirty="0">
                <a:effectLst/>
                <a:ea typeface="Calibri" panose="020F0502020204030204" pitchFamily="34" charset="0"/>
                <a:cs typeface="Times New Roman" panose="02020603050405020304" pitchFamily="18" charset="0"/>
              </a:rPr>
              <a:t> мав </a:t>
            </a:r>
            <a:r>
              <a:rPr lang="ru-RU" sz="2200" dirty="0" err="1">
                <a:effectLst/>
                <a:ea typeface="Calibri" panose="020F0502020204030204" pitchFamily="34" charset="0"/>
                <a:cs typeface="Times New Roman" panose="02020603050405020304" pitchFamily="18" charset="0"/>
              </a:rPr>
              <a:t>здебільшого</a:t>
            </a:r>
            <a:r>
              <a:rPr lang="ru-RU" sz="2200" dirty="0">
                <a:effectLst/>
                <a:ea typeface="Calibri" panose="020F0502020204030204" pitchFamily="34" charset="0"/>
                <a:cs typeface="Times New Roman" panose="02020603050405020304" pitchFamily="18" charset="0"/>
              </a:rPr>
              <a:t> </a:t>
            </a:r>
            <a:r>
              <a:rPr lang="ru-RU" sz="2200" dirty="0" err="1">
                <a:effectLst/>
                <a:ea typeface="Calibri" panose="020F0502020204030204" pitchFamily="34" charset="0"/>
                <a:cs typeface="Times New Roman" panose="02020603050405020304" pitchFamily="18" charset="0"/>
              </a:rPr>
              <a:t>протекціоністське</a:t>
            </a:r>
            <a:r>
              <a:rPr lang="ru-RU" sz="2200" dirty="0">
                <a:effectLst/>
                <a:ea typeface="Calibri" panose="020F0502020204030204" pitchFamily="34" charset="0"/>
                <a:cs typeface="Times New Roman" panose="02020603050405020304" pitchFamily="18" charset="0"/>
              </a:rPr>
              <a:t> </a:t>
            </a:r>
            <a:r>
              <a:rPr lang="ru-RU" sz="2200" dirty="0" err="1">
                <a:effectLst/>
                <a:ea typeface="Calibri" panose="020F0502020204030204" pitchFamily="34" charset="0"/>
                <a:cs typeface="Times New Roman" panose="02020603050405020304" pitchFamily="18" charset="0"/>
              </a:rPr>
              <a:t>спрямування</a:t>
            </a:r>
            <a:r>
              <a:rPr lang="ru-RU" sz="2200" dirty="0">
                <a:effectLst/>
                <a:ea typeface="Calibri" panose="020F0502020204030204" pitchFamily="34" charset="0"/>
                <a:cs typeface="Times New Roman" panose="02020603050405020304" pitchFamily="18" charset="0"/>
              </a:rPr>
              <a:t> і </a:t>
            </a:r>
            <a:r>
              <a:rPr lang="ru-RU" sz="2200" dirty="0" err="1">
                <a:effectLst/>
                <a:ea typeface="Calibri" panose="020F0502020204030204" pitchFamily="34" charset="0"/>
                <a:cs typeface="Times New Roman" panose="02020603050405020304" pitchFamily="18" charset="0"/>
              </a:rPr>
              <a:t>зосереджувався</a:t>
            </a:r>
            <a:r>
              <a:rPr lang="ru-RU" sz="2200" dirty="0">
                <a:effectLst/>
                <a:ea typeface="Calibri" panose="020F0502020204030204" pitchFamily="34" charset="0"/>
                <a:cs typeface="Times New Roman" panose="02020603050405020304" pitchFamily="18" charset="0"/>
              </a:rPr>
              <a:t> на </a:t>
            </a:r>
            <a:r>
              <a:rPr lang="ru-RU" sz="2200" dirty="0" err="1">
                <a:effectLst/>
                <a:ea typeface="Calibri" panose="020F0502020204030204" pitchFamily="34" charset="0"/>
                <a:cs typeface="Times New Roman" panose="02020603050405020304" pitchFamily="18" charset="0"/>
              </a:rPr>
              <a:t>захисті</a:t>
            </a:r>
            <a:r>
              <a:rPr lang="ru-RU" sz="2200" dirty="0">
                <a:effectLst/>
                <a:ea typeface="Calibri" panose="020F0502020204030204" pitchFamily="34" charset="0"/>
                <a:cs typeface="Times New Roman" panose="02020603050405020304" pitchFamily="18" charset="0"/>
              </a:rPr>
              <a:t> </a:t>
            </a:r>
            <a:r>
              <a:rPr lang="ru-RU" sz="2200" dirty="0" err="1">
                <a:effectLst/>
                <a:ea typeface="Calibri" panose="020F0502020204030204" pitchFamily="34" charset="0"/>
                <a:cs typeface="Times New Roman" panose="02020603050405020304" pitchFamily="18" charset="0"/>
              </a:rPr>
              <a:t>від</a:t>
            </a:r>
            <a:r>
              <a:rPr lang="ru-RU" sz="2200" dirty="0">
                <a:effectLst/>
                <a:ea typeface="Calibri" panose="020F0502020204030204" pitchFamily="34" charset="0"/>
                <a:cs typeface="Times New Roman" panose="02020603050405020304" pitchFamily="18" charset="0"/>
              </a:rPr>
              <a:t> </a:t>
            </a:r>
            <a:r>
              <a:rPr lang="ru-RU" sz="2200" dirty="0" err="1">
                <a:effectLst/>
                <a:ea typeface="Calibri" panose="020F0502020204030204" pitchFamily="34" charset="0"/>
                <a:cs typeface="Times New Roman" panose="02020603050405020304" pitchFamily="18" charset="0"/>
              </a:rPr>
              <a:t>небажаної</a:t>
            </a:r>
            <a:r>
              <a:rPr lang="ru-RU" sz="2200" dirty="0">
                <a:effectLst/>
                <a:ea typeface="Calibri" panose="020F0502020204030204" pitchFamily="34" charset="0"/>
                <a:cs typeface="Times New Roman" panose="02020603050405020304" pitchFamily="18" charset="0"/>
              </a:rPr>
              <a:t> </a:t>
            </a:r>
            <a:r>
              <a:rPr lang="ru-RU" sz="2200" dirty="0" err="1">
                <a:effectLst/>
                <a:ea typeface="Calibri" panose="020F0502020204030204" pitchFamily="34" charset="0"/>
                <a:cs typeface="Times New Roman" panose="02020603050405020304" pitchFamily="18" charset="0"/>
              </a:rPr>
              <a:t>конкуренції</a:t>
            </a:r>
            <a:r>
              <a:rPr lang="ru-RU" sz="2200" dirty="0">
                <a:effectLst/>
                <a:ea typeface="Calibri" panose="020F0502020204030204" pitchFamily="34" charset="0"/>
                <a:cs typeface="Times New Roman" panose="02020603050405020304" pitchFamily="18" charset="0"/>
              </a:rPr>
              <a:t>, «</a:t>
            </a:r>
            <a:r>
              <a:rPr lang="ru-RU" sz="2200" dirty="0" err="1">
                <a:effectLst/>
                <a:ea typeface="Calibri" panose="020F0502020204030204" pitchFamily="34" charset="0"/>
                <a:cs typeface="Times New Roman" panose="02020603050405020304" pitchFamily="18" charset="0"/>
              </a:rPr>
              <a:t>новий</a:t>
            </a:r>
            <a:r>
              <a:rPr lang="ru-RU" sz="2200" dirty="0">
                <a:effectLst/>
                <a:ea typeface="Calibri" panose="020F0502020204030204" pitchFamily="34" charset="0"/>
                <a:cs typeface="Times New Roman" panose="02020603050405020304" pitchFamily="18" charset="0"/>
              </a:rPr>
              <a:t>» </a:t>
            </a:r>
            <a:r>
              <a:rPr lang="ru-RU" sz="2200" dirty="0" err="1">
                <a:effectLst/>
                <a:ea typeface="Calibri" panose="020F0502020204030204" pitchFamily="34" charset="0"/>
                <a:cs typeface="Times New Roman" panose="02020603050405020304" pitchFamily="18" charset="0"/>
              </a:rPr>
              <a:t>регіоналізм</a:t>
            </a:r>
            <a:r>
              <a:rPr lang="ru-RU" sz="2200" dirty="0">
                <a:effectLst/>
                <a:ea typeface="Calibri" panose="020F0502020204030204" pitchFamily="34" charset="0"/>
                <a:cs typeface="Times New Roman" panose="02020603050405020304" pitchFamily="18" charset="0"/>
              </a:rPr>
              <a:t> </a:t>
            </a:r>
            <a:r>
              <a:rPr lang="ru-RU" sz="2200" dirty="0" err="1">
                <a:effectLst/>
                <a:ea typeface="Calibri" panose="020F0502020204030204" pitchFamily="34" charset="0"/>
                <a:cs typeface="Times New Roman" panose="02020603050405020304" pitchFamily="18" charset="0"/>
              </a:rPr>
              <a:t>орієнтований</a:t>
            </a:r>
            <a:r>
              <a:rPr lang="ru-RU" sz="2200" dirty="0">
                <a:effectLst/>
                <a:ea typeface="Calibri" panose="020F0502020204030204" pitchFamily="34" charset="0"/>
                <a:cs typeface="Times New Roman" panose="02020603050405020304" pitchFamily="18" charset="0"/>
              </a:rPr>
              <a:t> «</a:t>
            </a:r>
            <a:r>
              <a:rPr lang="ru-RU" sz="2200" dirty="0" err="1">
                <a:effectLst/>
                <a:ea typeface="Calibri" panose="020F0502020204030204" pitchFamily="34" charset="0"/>
                <a:cs typeface="Times New Roman" panose="02020603050405020304" pitchFamily="18" charset="0"/>
              </a:rPr>
              <a:t>назовні</a:t>
            </a:r>
            <a:r>
              <a:rPr lang="ru-RU" sz="2200" dirty="0">
                <a:effectLst/>
                <a:ea typeface="Calibri" panose="020F0502020204030204" pitchFamily="34" charset="0"/>
                <a:cs typeface="Times New Roman" panose="02020603050405020304" pitchFamily="18" charset="0"/>
              </a:rPr>
              <a:t>» і </a:t>
            </a:r>
            <a:r>
              <a:rPr lang="ru-RU" sz="2200" dirty="0" err="1">
                <a:effectLst/>
                <a:ea typeface="Calibri" panose="020F0502020204030204" pitchFamily="34" charset="0"/>
                <a:cs typeface="Times New Roman" panose="02020603050405020304" pitchFamily="18" charset="0"/>
              </a:rPr>
              <a:t>підпорядковується</a:t>
            </a:r>
            <a:r>
              <a:rPr lang="ru-RU" sz="2200" dirty="0">
                <a:effectLst/>
                <a:ea typeface="Calibri" panose="020F0502020204030204" pitchFamily="34" charset="0"/>
                <a:cs typeface="Times New Roman" panose="02020603050405020304" pitchFamily="18" charset="0"/>
              </a:rPr>
              <a:t> </a:t>
            </a:r>
            <a:r>
              <a:rPr lang="ru-RU" sz="2200" dirty="0" err="1">
                <a:effectLst/>
                <a:ea typeface="Calibri" panose="020F0502020204030204" pitchFamily="34" charset="0"/>
                <a:cs typeface="Times New Roman" panose="02020603050405020304" pitchFamily="18" charset="0"/>
              </a:rPr>
              <a:t>завданню</a:t>
            </a:r>
            <a:r>
              <a:rPr lang="ru-RU" sz="2200" dirty="0">
                <a:effectLst/>
                <a:ea typeface="Calibri" panose="020F0502020204030204" pitchFamily="34" charset="0"/>
                <a:cs typeface="Times New Roman" panose="02020603050405020304" pitchFamily="18" charset="0"/>
              </a:rPr>
              <a:t> </a:t>
            </a:r>
            <a:r>
              <a:rPr lang="ru-RU" sz="2200" dirty="0" err="1">
                <a:effectLst/>
                <a:ea typeface="Calibri" panose="020F0502020204030204" pitchFamily="34" charset="0"/>
                <a:cs typeface="Times New Roman" panose="02020603050405020304" pitchFamily="18" charset="0"/>
              </a:rPr>
              <a:t>створення</a:t>
            </a:r>
            <a:r>
              <a:rPr lang="ru-RU" sz="2200" dirty="0">
                <a:effectLst/>
                <a:ea typeface="Calibri" panose="020F0502020204030204" pitchFamily="34" charset="0"/>
                <a:cs typeface="Times New Roman" panose="02020603050405020304" pitchFamily="18" charset="0"/>
              </a:rPr>
              <a:t> </a:t>
            </a:r>
            <a:r>
              <a:rPr lang="ru-RU" sz="2200" dirty="0" err="1">
                <a:effectLst/>
                <a:ea typeface="Calibri" panose="020F0502020204030204" pitchFamily="34" charset="0"/>
                <a:cs typeface="Times New Roman" panose="02020603050405020304" pitchFamily="18" charset="0"/>
              </a:rPr>
              <a:t>нових</a:t>
            </a:r>
            <a:r>
              <a:rPr lang="ru-RU" sz="2200" dirty="0">
                <a:effectLst/>
                <a:ea typeface="Calibri" panose="020F0502020204030204" pitchFamily="34" charset="0"/>
                <a:cs typeface="Times New Roman" panose="02020603050405020304" pitchFamily="18" charset="0"/>
              </a:rPr>
              <a:t> </a:t>
            </a:r>
            <a:r>
              <a:rPr lang="ru-RU" sz="2200" dirty="0" err="1">
                <a:effectLst/>
                <a:ea typeface="Calibri" panose="020F0502020204030204" pitchFamily="34" charset="0"/>
                <a:cs typeface="Times New Roman" panose="02020603050405020304" pitchFamily="18" charset="0"/>
              </a:rPr>
              <a:t>альянсів</a:t>
            </a:r>
            <a:r>
              <a:rPr lang="ru-RU" sz="2200" dirty="0">
                <a:effectLst/>
                <a:ea typeface="Calibri" panose="020F0502020204030204" pitchFamily="34" charset="0"/>
                <a:cs typeface="Times New Roman" panose="02020603050405020304" pitchFamily="18" charset="0"/>
              </a:rPr>
              <a:t>, </a:t>
            </a:r>
            <a:r>
              <a:rPr lang="ru-RU" sz="2200" dirty="0" err="1">
                <a:effectLst/>
                <a:ea typeface="Calibri" panose="020F0502020204030204" pitchFamily="34" charset="0"/>
                <a:cs typeface="Times New Roman" panose="02020603050405020304" pitchFamily="18" charset="0"/>
              </a:rPr>
              <a:t>режимів</a:t>
            </a:r>
            <a:r>
              <a:rPr lang="ru-RU" sz="2200" dirty="0">
                <a:effectLst/>
                <a:ea typeface="Calibri" panose="020F0502020204030204" pitchFamily="34" charset="0"/>
                <a:cs typeface="Times New Roman" panose="02020603050405020304" pitchFamily="18" charset="0"/>
              </a:rPr>
              <a:t> </a:t>
            </a:r>
            <a:r>
              <a:rPr lang="ru-RU" sz="2200" dirty="0" err="1">
                <a:effectLst/>
                <a:ea typeface="Calibri" panose="020F0502020204030204" pitchFamily="34" charset="0"/>
                <a:cs typeface="Times New Roman" panose="02020603050405020304" pitchFamily="18" charset="0"/>
              </a:rPr>
              <a:t>вільної</a:t>
            </a:r>
            <a:r>
              <a:rPr lang="ru-RU" sz="2200" dirty="0">
                <a:effectLst/>
                <a:ea typeface="Calibri" panose="020F0502020204030204" pitchFamily="34" charset="0"/>
                <a:cs typeface="Times New Roman" panose="02020603050405020304" pitchFamily="18" charset="0"/>
              </a:rPr>
              <a:t> </a:t>
            </a:r>
            <a:r>
              <a:rPr lang="ru-RU" sz="2200" dirty="0" err="1">
                <a:effectLst/>
                <a:ea typeface="Calibri" panose="020F0502020204030204" pitchFamily="34" charset="0"/>
                <a:cs typeface="Times New Roman" panose="02020603050405020304" pitchFamily="18" charset="0"/>
              </a:rPr>
              <a:t>торгівлі</a:t>
            </a:r>
            <a:r>
              <a:rPr lang="ru-RU" sz="2200" dirty="0">
                <a:effectLst/>
                <a:ea typeface="Calibri" panose="020F0502020204030204" pitchFamily="34" charset="0"/>
                <a:cs typeface="Times New Roman" panose="02020603050405020304" pitchFamily="18" charset="0"/>
              </a:rPr>
              <a:t> </a:t>
            </a:r>
            <a:r>
              <a:rPr lang="ru-RU" sz="2200" dirty="0" err="1">
                <a:effectLst/>
                <a:ea typeface="Calibri" panose="020F0502020204030204" pitchFamily="34" charset="0"/>
                <a:cs typeface="Times New Roman" panose="02020603050405020304" pitchFamily="18" charset="0"/>
              </a:rPr>
              <a:t>тощо</a:t>
            </a:r>
            <a:r>
              <a:rPr lang="ru-RU" sz="2200" dirty="0">
                <a:effectLst/>
                <a:ea typeface="Calibri" panose="020F0502020204030204" pitchFamily="34" charset="0"/>
                <a:cs typeface="Times New Roman" panose="02020603050405020304" pitchFamily="18" charset="0"/>
              </a:rPr>
              <a:t>. </a:t>
            </a:r>
            <a:r>
              <a:rPr lang="ru-RU" sz="2200" dirty="0" err="1">
                <a:effectLst/>
                <a:ea typeface="Calibri" panose="020F0502020204030204" pitchFamily="34" charset="0"/>
                <a:cs typeface="Times New Roman" panose="02020603050405020304" pitchFamily="18" charset="0"/>
              </a:rPr>
              <a:t>Його</a:t>
            </a:r>
            <a:r>
              <a:rPr lang="ru-RU" sz="2200" dirty="0">
                <a:effectLst/>
                <a:ea typeface="Calibri" panose="020F0502020204030204" pitchFamily="34" charset="0"/>
                <a:cs typeface="Times New Roman" panose="02020603050405020304" pitchFamily="18" charset="0"/>
              </a:rPr>
              <a:t> </a:t>
            </a:r>
            <a:r>
              <a:rPr lang="ru-RU" sz="2200" dirty="0" err="1">
                <a:effectLst/>
                <a:ea typeface="Calibri" panose="020F0502020204030204" pitchFamily="34" charset="0"/>
                <a:cs typeface="Times New Roman" panose="02020603050405020304" pitchFamily="18" charset="0"/>
              </a:rPr>
              <a:t>замінником</a:t>
            </a:r>
            <a:r>
              <a:rPr lang="ru-RU" sz="2200" dirty="0">
                <a:effectLst/>
                <a:ea typeface="Calibri" panose="020F0502020204030204" pitchFamily="34" charset="0"/>
                <a:cs typeface="Times New Roman" panose="02020603050405020304" pitchFamily="18" charset="0"/>
              </a:rPr>
              <a:t> </a:t>
            </a:r>
            <a:r>
              <a:rPr lang="ru-RU" sz="2200" dirty="0" err="1">
                <a:effectLst/>
                <a:ea typeface="Calibri" panose="020F0502020204030204" pitchFamily="34" charset="0"/>
                <a:cs typeface="Times New Roman" panose="02020603050405020304" pitchFamily="18" charset="0"/>
              </a:rPr>
              <a:t>може</a:t>
            </a:r>
            <a:r>
              <a:rPr lang="ru-RU" sz="2200" dirty="0">
                <a:effectLst/>
                <a:ea typeface="Calibri" panose="020F0502020204030204" pitchFamily="34" charset="0"/>
                <a:cs typeface="Times New Roman" panose="02020603050405020304" pitchFamily="18" charset="0"/>
              </a:rPr>
              <a:t> </a:t>
            </a:r>
            <a:r>
              <a:rPr lang="ru-RU" sz="2200" dirty="0" err="1">
                <a:effectLst/>
                <a:ea typeface="Calibri" panose="020F0502020204030204" pitchFamily="34" charset="0"/>
                <a:cs typeface="Times New Roman" panose="02020603050405020304" pitchFamily="18" charset="0"/>
              </a:rPr>
              <a:t>виступати</a:t>
            </a:r>
            <a:r>
              <a:rPr lang="ru-RU" sz="2200" dirty="0">
                <a:effectLst/>
                <a:ea typeface="Calibri" panose="020F0502020204030204" pitchFamily="34" charset="0"/>
                <a:cs typeface="Times New Roman" panose="02020603050405020304" pitchFamily="18" charset="0"/>
              </a:rPr>
              <a:t> </a:t>
            </a:r>
            <a:r>
              <a:rPr lang="ru-RU" sz="2200" dirty="0" err="1">
                <a:effectLst/>
                <a:ea typeface="Calibri" panose="020F0502020204030204" pitchFamily="34" charset="0"/>
                <a:cs typeface="Times New Roman" panose="02020603050405020304" pitchFamily="18" charset="0"/>
              </a:rPr>
              <a:t>термін</a:t>
            </a:r>
            <a:r>
              <a:rPr lang="ru-RU" sz="2200" dirty="0">
                <a:effectLst/>
                <a:ea typeface="Calibri" panose="020F0502020204030204" pitchFamily="34" charset="0"/>
                <a:cs typeface="Times New Roman" panose="02020603050405020304" pitchFamily="18" charset="0"/>
              </a:rPr>
              <a:t> </a:t>
            </a:r>
            <a:r>
              <a:rPr lang="ru-RU" sz="2200" dirty="0" err="1">
                <a:effectLst/>
                <a:ea typeface="Calibri" panose="020F0502020204030204" pitchFamily="34" charset="0"/>
                <a:cs typeface="Times New Roman" panose="02020603050405020304" pitchFamily="18" charset="0"/>
              </a:rPr>
              <a:t>інтеррегіоналізм</a:t>
            </a:r>
            <a:r>
              <a:rPr lang="ru-RU" sz="2200" dirty="0">
                <a:effectLst/>
                <a:ea typeface="Calibri" panose="020F0502020204030204" pitchFamily="34" charset="0"/>
                <a:cs typeface="Times New Roman" panose="02020603050405020304" pitchFamily="18" charset="0"/>
              </a:rPr>
              <a:t>.</a:t>
            </a:r>
          </a:p>
          <a:p>
            <a:pPr marL="0" indent="0">
              <a:buNone/>
            </a:pPr>
            <a:endParaRPr lang="ru-RU" dirty="0"/>
          </a:p>
        </p:txBody>
      </p:sp>
    </p:spTree>
    <p:extLst>
      <p:ext uri="{BB962C8B-B14F-4D97-AF65-F5344CB8AC3E}">
        <p14:creationId xmlns:p14="http://schemas.microsoft.com/office/powerpoint/2010/main" val="3137369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6259A1-6779-48C4-9E3A-2F2C37ABAA3C}"/>
              </a:ext>
            </a:extLst>
          </p:cNvPr>
          <p:cNvSpPr>
            <a:spLocks noGrp="1"/>
          </p:cNvSpPr>
          <p:nvPr>
            <p:ph type="title"/>
          </p:nvPr>
        </p:nvSpPr>
        <p:spPr>
          <a:xfrm>
            <a:off x="838200" y="88900"/>
            <a:ext cx="10515600" cy="511175"/>
          </a:xfrm>
        </p:spPr>
        <p:txBody>
          <a:bodyPr>
            <a:normAutofit/>
          </a:bodyPr>
          <a:lstStyle/>
          <a:p>
            <a:pPr algn="ctr"/>
            <a:r>
              <a:rPr lang="uk-UA" sz="2800" b="1" dirty="0">
                <a:latin typeface="+mn-lt"/>
              </a:rPr>
              <a:t>Теорії просторового розвитку суспільства</a:t>
            </a:r>
            <a:endParaRPr lang="ru-RU" sz="2800" b="1" dirty="0">
              <a:latin typeface="+mn-lt"/>
            </a:endParaRPr>
          </a:p>
        </p:txBody>
      </p:sp>
      <p:sp>
        <p:nvSpPr>
          <p:cNvPr id="3" name="Объект 2">
            <a:extLst>
              <a:ext uri="{FF2B5EF4-FFF2-40B4-BE49-F238E27FC236}">
                <a16:creationId xmlns:a16="http://schemas.microsoft.com/office/drawing/2014/main" id="{61C5C0AA-540D-494B-B152-18898A8D4E84}"/>
              </a:ext>
            </a:extLst>
          </p:cNvPr>
          <p:cNvSpPr>
            <a:spLocks noGrp="1"/>
          </p:cNvSpPr>
          <p:nvPr>
            <p:ph idx="1"/>
          </p:nvPr>
        </p:nvSpPr>
        <p:spPr>
          <a:xfrm>
            <a:off x="228600" y="695324"/>
            <a:ext cx="11849100" cy="6162675"/>
          </a:xfrm>
        </p:spPr>
        <p:txBody>
          <a:bodyPr>
            <a:noAutofit/>
          </a:bodyPr>
          <a:lstStyle/>
          <a:p>
            <a:pPr>
              <a:lnSpc>
                <a:spcPct val="100000"/>
              </a:lnSpc>
              <a:spcBef>
                <a:spcPts val="0"/>
              </a:spcBef>
            </a:pPr>
            <a:r>
              <a:rPr lang="uk-UA" sz="2200" dirty="0">
                <a:effectLst/>
                <a:ea typeface="Times New Roman" panose="02020603050405020304" pitchFamily="18" charset="0"/>
                <a:cs typeface="Times New Roman" panose="02020603050405020304" pitchFamily="18" charset="0"/>
              </a:rPr>
              <a:t>Концепції </a:t>
            </a:r>
            <a:r>
              <a:rPr lang="uk-UA" sz="2200" b="1" dirty="0">
                <a:effectLst/>
                <a:ea typeface="Times New Roman" panose="02020603050405020304" pitchFamily="18" charset="0"/>
                <a:cs typeface="Times New Roman" panose="02020603050405020304" pitchFamily="18" charset="0"/>
              </a:rPr>
              <a:t>соціального простору </a:t>
            </a:r>
            <a:r>
              <a:rPr lang="uk-UA" sz="2200" dirty="0" err="1">
                <a:effectLst/>
                <a:ea typeface="Times New Roman" panose="02020603050405020304" pitchFamily="18" charset="0"/>
                <a:cs typeface="Times New Roman" panose="02020603050405020304" pitchFamily="18" charset="0"/>
              </a:rPr>
              <a:t>П.Бурдьйо</a:t>
            </a:r>
            <a:r>
              <a:rPr lang="uk-UA" sz="2200" dirty="0">
                <a:effectLst/>
                <a:ea typeface="Times New Roman" panose="02020603050405020304" pitchFamily="18" charset="0"/>
                <a:cs typeface="Times New Roman" panose="02020603050405020304" pitchFamily="18" charset="0"/>
              </a:rPr>
              <a:t>, </a:t>
            </a:r>
            <a:r>
              <a:rPr lang="uk-UA" sz="2200" dirty="0" err="1">
                <a:effectLst/>
                <a:ea typeface="Times New Roman" panose="02020603050405020304" pitchFamily="18" charset="0"/>
                <a:cs typeface="Times New Roman" panose="02020603050405020304" pitchFamily="18" charset="0"/>
              </a:rPr>
              <a:t>А.Лефевра</a:t>
            </a:r>
            <a:endParaRPr lang="uk-UA" sz="2200" dirty="0">
              <a:effectLst/>
              <a:ea typeface="Times New Roman" panose="02020603050405020304" pitchFamily="18" charset="0"/>
              <a:cs typeface="Times New Roman" panose="02020603050405020304" pitchFamily="18" charset="0"/>
            </a:endParaRPr>
          </a:p>
          <a:p>
            <a:pPr>
              <a:lnSpc>
                <a:spcPct val="100000"/>
              </a:lnSpc>
              <a:spcBef>
                <a:spcPts val="0"/>
              </a:spcBef>
            </a:pPr>
            <a:r>
              <a:rPr lang="uk-UA" sz="2200" dirty="0">
                <a:effectLst/>
                <a:ea typeface="Times New Roman" panose="02020603050405020304" pitchFamily="18" charset="0"/>
                <a:cs typeface="Times New Roman" panose="02020603050405020304" pitchFamily="18" charset="0"/>
              </a:rPr>
              <a:t>Концепція </a:t>
            </a:r>
            <a:r>
              <a:rPr lang="uk-UA" sz="2200" b="1" dirty="0">
                <a:effectLst/>
                <a:ea typeface="Times New Roman" panose="02020603050405020304" pitchFamily="18" charset="0"/>
                <a:cs typeface="Times New Roman" panose="02020603050405020304" pitchFamily="18" charset="0"/>
              </a:rPr>
              <a:t>регіональної економіки </a:t>
            </a:r>
            <a:r>
              <a:rPr lang="uk-UA" sz="2200" dirty="0">
                <a:effectLst/>
                <a:ea typeface="Times New Roman" panose="02020603050405020304" pitchFamily="18" charset="0"/>
                <a:cs typeface="Times New Roman" panose="02020603050405020304" pitchFamily="18" charset="0"/>
              </a:rPr>
              <a:t>(</a:t>
            </a:r>
            <a:r>
              <a:rPr lang="uk-UA" sz="2200" dirty="0" err="1">
                <a:effectLst/>
                <a:ea typeface="Times New Roman" panose="02020603050405020304" pitchFamily="18" charset="0"/>
                <a:cs typeface="Times New Roman" panose="02020603050405020304" pitchFamily="18" charset="0"/>
              </a:rPr>
              <a:t>В.Айзард</a:t>
            </a:r>
            <a:r>
              <a:rPr lang="uk-UA" sz="2200" dirty="0">
                <a:effectLst/>
                <a:ea typeface="Times New Roman" panose="02020603050405020304" pitchFamily="18" charset="0"/>
                <a:cs typeface="Times New Roman" panose="02020603050405020304" pitchFamily="18" charset="0"/>
              </a:rPr>
              <a:t>, 1950-ті)</a:t>
            </a:r>
          </a:p>
          <a:p>
            <a:pPr>
              <a:lnSpc>
                <a:spcPct val="100000"/>
              </a:lnSpc>
              <a:spcBef>
                <a:spcPts val="0"/>
              </a:spcBef>
            </a:pPr>
            <a:r>
              <a:rPr lang="uk-UA" sz="2200" dirty="0">
                <a:effectLst/>
                <a:ea typeface="Times New Roman" panose="02020603050405020304" pitchFamily="18" charset="0"/>
                <a:cs typeface="Times New Roman" panose="02020603050405020304" pitchFamily="18" charset="0"/>
              </a:rPr>
              <a:t>Концепція </a:t>
            </a:r>
            <a:r>
              <a:rPr lang="ru-RU" sz="2200" b="1" dirty="0" err="1">
                <a:effectLst/>
                <a:ea typeface="Calibri" panose="020F0502020204030204" pitchFamily="34" charset="0"/>
                <a:cs typeface="Times New Roman" panose="02020603050405020304" pitchFamily="18" charset="0"/>
              </a:rPr>
              <a:t>постсуверенітету</a:t>
            </a:r>
            <a:r>
              <a:rPr lang="ru-RU" sz="2200" b="1" dirty="0">
                <a:effectLst/>
                <a:ea typeface="Calibri" panose="020F0502020204030204" pitchFamily="34" charset="0"/>
                <a:cs typeface="Times New Roman" panose="02020603050405020304" pitchFamily="18" charset="0"/>
              </a:rPr>
              <a:t> </a:t>
            </a:r>
            <a:r>
              <a:rPr lang="ru-RU" sz="2200" dirty="0">
                <a:effectLst/>
                <a:ea typeface="Calibri" panose="020F0502020204030204" pitchFamily="34" charset="0"/>
                <a:cs typeface="Times New Roman" panose="02020603050405020304" pitchFamily="18" charset="0"/>
              </a:rPr>
              <a:t>(</a:t>
            </a:r>
            <a:r>
              <a:rPr lang="ru-RU" sz="2200" dirty="0" err="1">
                <a:effectLst/>
                <a:ea typeface="Calibri" panose="020F0502020204030204" pitchFamily="34" charset="0"/>
                <a:cs typeface="Times New Roman" panose="02020603050405020304" pitchFamily="18" charset="0"/>
              </a:rPr>
              <a:t>М.Кіттінг</a:t>
            </a:r>
            <a:r>
              <a:rPr lang="ru-RU" sz="2200" dirty="0">
                <a:effectLst/>
                <a:ea typeface="Calibri" panose="020F0502020204030204" pitchFamily="34" charset="0"/>
                <a:cs typeface="Times New Roman" panose="02020603050405020304" pitchFamily="18" charset="0"/>
              </a:rPr>
              <a:t>). </a:t>
            </a:r>
            <a:r>
              <a:rPr lang="ru-RU" sz="2200" i="1" dirty="0" err="1">
                <a:ea typeface="Calibri" panose="020F0502020204030204" pitchFamily="34" charset="0"/>
                <a:cs typeface="Times New Roman" panose="02020603050405020304" pitchFamily="18" charset="0"/>
              </a:rPr>
              <a:t>Диверсифікація</a:t>
            </a:r>
            <a:r>
              <a:rPr lang="ru-RU" sz="2200" i="1" dirty="0">
                <a:ea typeface="Calibri" panose="020F0502020204030204" pitchFamily="34" charset="0"/>
                <a:cs typeface="Times New Roman" panose="02020603050405020304" pitchFamily="18" charset="0"/>
              </a:rPr>
              <a:t> </a:t>
            </a:r>
            <a:r>
              <a:rPr lang="ru-RU" sz="2200" i="1" dirty="0" err="1">
                <a:ea typeface="Calibri" panose="020F0502020204030204" pitchFamily="34" charset="0"/>
                <a:cs typeface="Times New Roman" panose="02020603050405020304" pitchFamily="18" charset="0"/>
              </a:rPr>
              <a:t>управління</a:t>
            </a:r>
            <a:r>
              <a:rPr lang="ru-RU" sz="2200" i="1" dirty="0">
                <a:ea typeface="Calibri" panose="020F0502020204030204" pitchFamily="34" charset="0"/>
                <a:cs typeface="Times New Roman" panose="02020603050405020304" pitchFamily="18" charset="0"/>
              </a:rPr>
              <a:t>.</a:t>
            </a:r>
          </a:p>
          <a:p>
            <a:pPr>
              <a:lnSpc>
                <a:spcPct val="100000"/>
              </a:lnSpc>
              <a:spcBef>
                <a:spcPts val="0"/>
              </a:spcBef>
            </a:pPr>
            <a:r>
              <a:rPr lang="uk-UA" sz="2200" dirty="0">
                <a:effectLst/>
                <a:ea typeface="Times New Roman" panose="02020603050405020304" pitchFamily="18" charset="0"/>
                <a:cs typeface="Times New Roman" panose="02020603050405020304" pitchFamily="18" charset="0"/>
              </a:rPr>
              <a:t>Концепції </a:t>
            </a:r>
            <a:r>
              <a:rPr lang="uk-UA" sz="2200" b="1" dirty="0">
                <a:effectLst/>
                <a:ea typeface="Times New Roman" panose="02020603050405020304" pitchFamily="18" charset="0"/>
                <a:cs typeface="Times New Roman" panose="02020603050405020304" pitchFamily="18" charset="0"/>
              </a:rPr>
              <a:t>центр-периферійних відносин </a:t>
            </a:r>
            <a:r>
              <a:rPr lang="uk-UA" sz="2200" dirty="0">
                <a:effectLst/>
                <a:ea typeface="Times New Roman" panose="02020603050405020304" pitchFamily="18" charset="0"/>
                <a:cs typeface="Times New Roman" panose="02020603050405020304" pitchFamily="18" charset="0"/>
              </a:rPr>
              <a:t>(</a:t>
            </a:r>
            <a:r>
              <a:rPr lang="uk-UA" sz="2200" dirty="0" err="1">
                <a:effectLst/>
                <a:ea typeface="Times New Roman" panose="02020603050405020304" pitchFamily="18" charset="0"/>
                <a:cs typeface="Times New Roman" panose="02020603050405020304" pitchFamily="18" charset="0"/>
              </a:rPr>
              <a:t>Е.Валерстайн</a:t>
            </a:r>
            <a:r>
              <a:rPr lang="uk-UA" sz="2200" dirty="0">
                <a:effectLst/>
                <a:ea typeface="Times New Roman" panose="02020603050405020304" pitchFamily="18" charset="0"/>
                <a:cs typeface="Times New Roman" panose="02020603050405020304" pitchFamily="18" charset="0"/>
              </a:rPr>
              <a:t> /в контексті міжнародних відносин/, </a:t>
            </a:r>
            <a:r>
              <a:rPr lang="uk-UA" sz="2200" dirty="0" err="1">
                <a:effectLst/>
                <a:ea typeface="Times New Roman" panose="02020603050405020304" pitchFamily="18" charset="0"/>
                <a:cs typeface="Times New Roman" panose="02020603050405020304" pitchFamily="18" charset="0"/>
              </a:rPr>
              <a:t>С.Роккан</a:t>
            </a:r>
            <a:r>
              <a:rPr lang="uk-UA" sz="2200" dirty="0">
                <a:effectLst/>
                <a:ea typeface="Times New Roman" panose="02020603050405020304" pitchFamily="18" charset="0"/>
                <a:cs typeface="Times New Roman" panose="02020603050405020304" pitchFamily="18" charset="0"/>
              </a:rPr>
              <a:t>, </a:t>
            </a:r>
            <a:r>
              <a:rPr lang="uk-UA" sz="2200" dirty="0" err="1">
                <a:effectLst/>
                <a:ea typeface="Times New Roman" panose="02020603050405020304" pitchFamily="18" charset="0"/>
                <a:cs typeface="Times New Roman" panose="02020603050405020304" pitchFamily="18" charset="0"/>
              </a:rPr>
              <a:t>Е.Шилз</a:t>
            </a:r>
            <a:r>
              <a:rPr lang="uk-UA" sz="2200" dirty="0">
                <a:effectLst/>
                <a:ea typeface="Times New Roman" panose="02020603050405020304" pitchFamily="18" charset="0"/>
                <a:cs typeface="Times New Roman" panose="02020603050405020304" pitchFamily="18" charset="0"/>
              </a:rPr>
              <a:t> /в контексті політико-адміністративних відносин/)</a:t>
            </a:r>
          </a:p>
          <a:p>
            <a:pPr marL="0" indent="0">
              <a:lnSpc>
                <a:spcPct val="100000"/>
              </a:lnSpc>
              <a:spcBef>
                <a:spcPts val="0"/>
              </a:spcBef>
              <a:buNone/>
            </a:pPr>
            <a:r>
              <a:rPr lang="uk-UA" sz="2200" i="1" dirty="0" err="1">
                <a:effectLst/>
                <a:ea typeface="Times New Roman" panose="02020603050405020304" pitchFamily="18" charset="0"/>
                <a:cs typeface="Times New Roman" panose="02020603050405020304" pitchFamily="18" charset="0"/>
              </a:rPr>
              <a:t>С.Роккан</a:t>
            </a:r>
            <a:r>
              <a:rPr lang="uk-UA" sz="2200" i="1" dirty="0">
                <a:effectLst/>
                <a:ea typeface="Times New Roman" panose="02020603050405020304" pitchFamily="18" charset="0"/>
                <a:cs typeface="Times New Roman" panose="02020603050405020304" pitchFamily="18" charset="0"/>
              </a:rPr>
              <a:t>. Ц</a:t>
            </a:r>
            <a:r>
              <a:rPr lang="ru-RU" sz="2200" i="1" dirty="0" err="1">
                <a:effectLst/>
                <a:ea typeface="Calibri" panose="020F0502020204030204" pitchFamily="34" charset="0"/>
                <a:cs typeface="Times New Roman" panose="02020603050405020304" pitchFamily="18" charset="0"/>
              </a:rPr>
              <a:t>ентр</a:t>
            </a:r>
            <a:r>
              <a:rPr lang="ru-RU" sz="2200" i="1" dirty="0">
                <a:effectLst/>
                <a:ea typeface="Calibri" panose="020F0502020204030204" pitchFamily="34" charset="0"/>
                <a:cs typeface="Times New Roman" panose="02020603050405020304" pitchFamily="18" charset="0"/>
              </a:rPr>
              <a:t> – </a:t>
            </a:r>
            <a:r>
              <a:rPr lang="ru-RU" sz="2200" i="1" dirty="0" err="1">
                <a:effectLst/>
                <a:ea typeface="Calibri" panose="020F0502020204030204" pitchFamily="34" charset="0"/>
                <a:cs typeface="Times New Roman" panose="02020603050405020304" pitchFamily="18" charset="0"/>
              </a:rPr>
              <a:t>це</a:t>
            </a:r>
            <a:r>
              <a:rPr lang="ru-RU" sz="2200" i="1" dirty="0">
                <a:effectLst/>
                <a:ea typeface="Calibri" panose="020F0502020204030204" pitchFamily="34" charset="0"/>
                <a:cs typeface="Times New Roman" panose="02020603050405020304" pitchFamily="18" charset="0"/>
              </a:rPr>
              <a:t> </a:t>
            </a:r>
            <a:r>
              <a:rPr lang="ru-RU" sz="2200" i="1" dirty="0" err="1">
                <a:effectLst/>
                <a:ea typeface="Calibri" panose="020F0502020204030204" pitchFamily="34" charset="0"/>
                <a:cs typeface="Times New Roman" panose="02020603050405020304" pitchFamily="18" charset="0"/>
              </a:rPr>
              <a:t>місце</a:t>
            </a:r>
            <a:r>
              <a:rPr lang="ru-RU" sz="2200" i="1" dirty="0">
                <a:effectLst/>
                <a:ea typeface="Calibri" panose="020F0502020204030204" pitchFamily="34" charset="0"/>
                <a:cs typeface="Times New Roman" panose="02020603050405020304" pitchFamily="18" charset="0"/>
              </a:rPr>
              <a:t>, з </a:t>
            </a:r>
            <a:r>
              <a:rPr lang="ru-RU" sz="2200" i="1" dirty="0" err="1">
                <a:effectLst/>
                <a:ea typeface="Calibri" panose="020F0502020204030204" pitchFamily="34" charset="0"/>
                <a:cs typeface="Times New Roman" panose="02020603050405020304" pitchFamily="18" charset="0"/>
              </a:rPr>
              <a:t>якого</a:t>
            </a:r>
            <a:r>
              <a:rPr lang="ru-RU" sz="2200" i="1" dirty="0">
                <a:effectLst/>
                <a:ea typeface="Calibri" panose="020F0502020204030204" pitchFamily="34" charset="0"/>
                <a:cs typeface="Times New Roman" panose="02020603050405020304" pitchFamily="18" charset="0"/>
              </a:rPr>
              <a:t> </a:t>
            </a:r>
            <a:r>
              <a:rPr lang="ru-RU" sz="2200" i="1" dirty="0" err="1">
                <a:effectLst/>
                <a:ea typeface="Calibri" panose="020F0502020204030204" pitchFamily="34" charset="0"/>
                <a:cs typeface="Times New Roman" panose="02020603050405020304" pitchFamily="18" charset="0"/>
              </a:rPr>
              <a:t>здійснюється</a:t>
            </a:r>
            <a:r>
              <a:rPr lang="ru-RU" sz="2200" i="1" dirty="0">
                <a:effectLst/>
                <a:ea typeface="Calibri" panose="020F0502020204030204" pitchFamily="34" charset="0"/>
                <a:cs typeface="Times New Roman" panose="02020603050405020304" pitchFamily="18" charset="0"/>
              </a:rPr>
              <a:t> контроль над </a:t>
            </a:r>
            <a:r>
              <a:rPr lang="ru-RU" sz="2200" i="1" dirty="0" err="1">
                <a:effectLst/>
                <a:ea typeface="Calibri" panose="020F0502020204030204" pitchFamily="34" charset="0"/>
                <a:cs typeface="Times New Roman" panose="02020603050405020304" pitchFamily="18" charset="0"/>
              </a:rPr>
              <a:t>взаємодією</a:t>
            </a:r>
            <a:r>
              <a:rPr lang="ru-RU" sz="2200" i="1" dirty="0">
                <a:effectLst/>
                <a:ea typeface="Calibri" panose="020F0502020204030204" pitchFamily="34" charset="0"/>
                <a:cs typeface="Times New Roman" panose="02020603050405020304" pitchFamily="18" charset="0"/>
              </a:rPr>
              <a:t> </a:t>
            </a:r>
            <a:r>
              <a:rPr lang="ru-RU" sz="2200" i="1" dirty="0" err="1">
                <a:effectLst/>
                <a:ea typeface="Calibri" panose="020F0502020204030204" pitchFamily="34" charset="0"/>
                <a:cs typeface="Times New Roman" panose="02020603050405020304" pitchFamily="18" charset="0"/>
              </a:rPr>
              <a:t>між</a:t>
            </a:r>
            <a:r>
              <a:rPr lang="ru-RU" sz="2200" i="1" dirty="0">
                <a:effectLst/>
                <a:ea typeface="Calibri" panose="020F0502020204030204" pitchFamily="34" charset="0"/>
                <a:cs typeface="Times New Roman" panose="02020603050405020304" pitchFamily="18" charset="0"/>
              </a:rPr>
              <a:t> </a:t>
            </a:r>
            <a:r>
              <a:rPr lang="ru-RU" sz="2200" i="1" dirty="0" err="1">
                <a:effectLst/>
                <a:ea typeface="Calibri" panose="020F0502020204030204" pitchFamily="34" charset="0"/>
                <a:cs typeface="Times New Roman" panose="02020603050405020304" pitchFamily="18" charset="0"/>
              </a:rPr>
              <a:t>власниками</a:t>
            </a:r>
            <a:r>
              <a:rPr lang="ru-RU" sz="2200" i="1" dirty="0">
                <a:effectLst/>
                <a:ea typeface="Calibri" panose="020F0502020204030204" pitchFamily="34" charset="0"/>
                <a:cs typeface="Times New Roman" panose="02020603050405020304" pitchFamily="18" charset="0"/>
              </a:rPr>
              <a:t> </a:t>
            </a:r>
            <a:r>
              <a:rPr lang="ru-RU" sz="2200" i="1" dirty="0" err="1">
                <a:effectLst/>
                <a:ea typeface="Calibri" panose="020F0502020204030204" pitchFamily="34" charset="0"/>
                <a:cs typeface="Times New Roman" panose="02020603050405020304" pitchFamily="18" charset="0"/>
              </a:rPr>
              <a:t>ресурсів</a:t>
            </a:r>
            <a:r>
              <a:rPr lang="ru-RU" sz="2200" i="1" dirty="0">
                <a:effectLst/>
                <a:ea typeface="Calibri" panose="020F0502020204030204" pitchFamily="34" charset="0"/>
                <a:cs typeface="Times New Roman" panose="02020603050405020304" pitchFamily="18" charset="0"/>
              </a:rPr>
              <a:t> та над </a:t>
            </a:r>
            <a:r>
              <a:rPr lang="ru-RU" sz="2200" i="1" dirty="0" err="1">
                <a:effectLst/>
                <a:ea typeface="Calibri" panose="020F0502020204030204" pitchFamily="34" charset="0"/>
                <a:cs typeface="Times New Roman" panose="02020603050405020304" pitchFamily="18" charset="0"/>
              </a:rPr>
              <a:t>інформаційно</a:t>
            </a:r>
            <a:r>
              <a:rPr lang="ru-RU" sz="2200" i="1" dirty="0" err="1">
                <a:ea typeface="Calibri" panose="020F0502020204030204" pitchFamily="34" charset="0"/>
                <a:cs typeface="Times New Roman" panose="02020603050405020304" pitchFamily="18" charset="0"/>
              </a:rPr>
              <a:t>-</a:t>
            </a:r>
            <a:r>
              <a:rPr lang="ru-RU" sz="2200" i="1" dirty="0" err="1">
                <a:effectLst/>
                <a:ea typeface="Calibri" panose="020F0502020204030204" pitchFamily="34" charset="0"/>
                <a:cs typeface="Times New Roman" panose="02020603050405020304" pitchFamily="18" charset="0"/>
              </a:rPr>
              <a:t>комунікаційними</a:t>
            </a:r>
            <a:r>
              <a:rPr lang="ru-RU" sz="2200" i="1" dirty="0">
                <a:effectLst/>
                <a:ea typeface="Calibri" panose="020F0502020204030204" pitchFamily="34" charset="0"/>
                <a:cs typeface="Times New Roman" panose="02020603050405020304" pitchFamily="18" charset="0"/>
              </a:rPr>
              <a:t> потоками. Центрам </a:t>
            </a:r>
            <a:r>
              <a:rPr lang="ru-RU" sz="2200" i="1" dirty="0" err="1">
                <a:effectLst/>
                <a:ea typeface="Calibri" panose="020F0502020204030204" pitchFamily="34" charset="0"/>
                <a:cs typeface="Times New Roman" panose="02020603050405020304" pitchFamily="18" charset="0"/>
              </a:rPr>
              <a:t>протистоять</a:t>
            </a:r>
            <a:r>
              <a:rPr lang="ru-RU" sz="2200" i="1" dirty="0">
                <a:effectLst/>
                <a:ea typeface="Calibri" panose="020F0502020204030204" pitchFamily="34" charset="0"/>
                <a:cs typeface="Times New Roman" panose="02020603050405020304" pitchFamily="18" charset="0"/>
              </a:rPr>
              <a:t> </a:t>
            </a:r>
            <a:r>
              <a:rPr lang="ru-RU" sz="2200" i="1" dirty="0" err="1">
                <a:effectLst/>
                <a:ea typeface="Calibri" panose="020F0502020204030204" pitchFamily="34" charset="0"/>
                <a:cs typeface="Times New Roman" panose="02020603050405020304" pitchFamily="18" charset="0"/>
              </a:rPr>
              <a:t>периферії</a:t>
            </a:r>
            <a:r>
              <a:rPr lang="ru-RU" sz="2200" i="1" dirty="0">
                <a:effectLst/>
                <a:ea typeface="Calibri" panose="020F0502020204030204" pitchFamily="34" charset="0"/>
                <a:cs typeface="Times New Roman" panose="02020603050405020304" pitchFamily="18" charset="0"/>
              </a:rPr>
              <a:t>; </a:t>
            </a:r>
            <a:r>
              <a:rPr lang="ru-RU" sz="2200" i="1" dirty="0" err="1">
                <a:effectLst/>
                <a:ea typeface="Calibri" panose="020F0502020204030204" pitchFamily="34" charset="0"/>
                <a:cs typeface="Times New Roman" panose="02020603050405020304" pitchFamily="18" charset="0"/>
              </a:rPr>
              <a:t>основна</a:t>
            </a:r>
            <a:r>
              <a:rPr lang="ru-RU" sz="2200" i="1" dirty="0">
                <a:effectLst/>
                <a:ea typeface="Calibri" panose="020F0502020204030204" pitchFamily="34" charset="0"/>
                <a:cs typeface="Times New Roman" panose="02020603050405020304" pitchFamily="18" charset="0"/>
              </a:rPr>
              <a:t> характеристика </a:t>
            </a:r>
            <a:r>
              <a:rPr lang="ru-RU" sz="2200" i="1" dirty="0" err="1">
                <a:effectLst/>
                <a:ea typeface="Calibri" panose="020F0502020204030204" pitchFamily="34" charset="0"/>
                <a:cs typeface="Times New Roman" panose="02020603050405020304" pitchFamily="18" charset="0"/>
              </a:rPr>
              <a:t>периферійності</a:t>
            </a:r>
            <a:r>
              <a:rPr lang="ru-RU" sz="2200" i="1" dirty="0">
                <a:effectLst/>
                <a:ea typeface="Calibri" panose="020F0502020204030204" pitchFamily="34" charset="0"/>
                <a:cs typeface="Times New Roman" panose="02020603050405020304" pitchFamily="18" charset="0"/>
              </a:rPr>
              <a:t> – </a:t>
            </a:r>
            <a:r>
              <a:rPr lang="ru-RU" sz="2200" i="1" dirty="0" err="1">
                <a:effectLst/>
                <a:ea typeface="Calibri" panose="020F0502020204030204" pitchFamily="34" charset="0"/>
                <a:cs typeface="Times New Roman" panose="02020603050405020304" pitchFamily="18" charset="0"/>
              </a:rPr>
              <a:t>ступінь</a:t>
            </a:r>
            <a:r>
              <a:rPr lang="ru-RU" sz="2200" i="1" dirty="0">
                <a:effectLst/>
                <a:ea typeface="Calibri" panose="020F0502020204030204" pitchFamily="34" charset="0"/>
                <a:cs typeface="Times New Roman" panose="02020603050405020304" pitchFamily="18" charset="0"/>
              </a:rPr>
              <a:t> </a:t>
            </a:r>
            <a:r>
              <a:rPr lang="ru-RU" sz="2200" i="1" dirty="0" err="1">
                <a:effectLst/>
                <a:ea typeface="Calibri" panose="020F0502020204030204" pitchFamily="34" charset="0"/>
                <a:cs typeface="Times New Roman" panose="02020603050405020304" pitchFamily="18" charset="0"/>
              </a:rPr>
              <a:t>залежності</a:t>
            </a:r>
            <a:r>
              <a:rPr lang="ru-RU" sz="2200" i="1" dirty="0">
                <a:effectLst/>
                <a:ea typeface="Calibri" panose="020F0502020204030204" pitchFamily="34" charset="0"/>
                <a:cs typeface="Times New Roman" panose="02020603050405020304" pitchFamily="18" charset="0"/>
              </a:rPr>
              <a:t> </a:t>
            </a:r>
            <a:r>
              <a:rPr lang="ru-RU" sz="2200" i="1" dirty="0" err="1">
                <a:effectLst/>
                <a:ea typeface="Calibri" panose="020F0502020204030204" pitchFamily="34" charset="0"/>
                <a:cs typeface="Times New Roman" panose="02020603050405020304" pitchFamily="18" charset="0"/>
              </a:rPr>
              <a:t>від</a:t>
            </a:r>
            <a:r>
              <a:rPr lang="ru-RU" sz="2200" i="1" dirty="0">
                <a:effectLst/>
                <a:ea typeface="Calibri" panose="020F0502020204030204" pitchFamily="34" charset="0"/>
                <a:cs typeface="Times New Roman" panose="02020603050405020304" pitchFamily="18" charset="0"/>
              </a:rPr>
              <a:t> центру. </a:t>
            </a:r>
            <a:r>
              <a:rPr lang="ru-RU" sz="2200" i="1" dirty="0" err="1">
                <a:effectLst/>
                <a:ea typeface="Calibri" panose="020F0502020204030204" pitchFamily="34" charset="0"/>
                <a:cs typeface="Times New Roman" panose="02020603050405020304" pitchFamily="18" charset="0"/>
              </a:rPr>
              <a:t>Територія</a:t>
            </a:r>
            <a:r>
              <a:rPr lang="ru-RU" sz="2200" i="1" dirty="0">
                <a:effectLst/>
                <a:ea typeface="Calibri" panose="020F0502020204030204" pitchFamily="34" charset="0"/>
                <a:cs typeface="Times New Roman" panose="02020603050405020304" pitchFamily="18" charset="0"/>
              </a:rPr>
              <a:t> </a:t>
            </a:r>
            <a:r>
              <a:rPr lang="ru-RU" sz="2200" i="1" dirty="0" err="1">
                <a:effectLst/>
                <a:ea typeface="Calibri" panose="020F0502020204030204" pitchFamily="34" charset="0"/>
                <a:cs typeface="Times New Roman" panose="02020603050405020304" pitchFamily="18" charset="0"/>
              </a:rPr>
              <a:t>розглядалася</a:t>
            </a:r>
            <a:r>
              <a:rPr lang="ru-RU" sz="2200" i="1" dirty="0">
                <a:effectLst/>
                <a:ea typeface="Calibri" panose="020F0502020204030204" pitchFamily="34" charset="0"/>
                <a:cs typeface="Times New Roman" panose="02020603050405020304" pitchFamily="18" charset="0"/>
              </a:rPr>
              <a:t> ним як теоретична </a:t>
            </a:r>
            <a:r>
              <a:rPr lang="ru-RU" sz="2200" i="1" dirty="0" err="1">
                <a:effectLst/>
                <a:ea typeface="Calibri" panose="020F0502020204030204" pitchFamily="34" charset="0"/>
                <a:cs typeface="Times New Roman" panose="02020603050405020304" pitchFamily="18" charset="0"/>
              </a:rPr>
              <a:t>категорія</a:t>
            </a:r>
            <a:r>
              <a:rPr lang="ru-RU" sz="2200" i="1" dirty="0">
                <a:effectLst/>
                <a:ea typeface="Calibri" panose="020F0502020204030204" pitchFamily="34" charset="0"/>
                <a:cs typeface="Times New Roman" panose="02020603050405020304" pitchFamily="18" charset="0"/>
              </a:rPr>
              <a:t>, яка </a:t>
            </a:r>
            <a:r>
              <a:rPr lang="ru-RU" sz="2200" i="1" dirty="0" err="1">
                <a:effectLst/>
                <a:ea typeface="Calibri" panose="020F0502020204030204" pitchFamily="34" charset="0"/>
                <a:cs typeface="Times New Roman" panose="02020603050405020304" pitchFamily="18" charset="0"/>
              </a:rPr>
              <a:t>допомагає</a:t>
            </a:r>
            <a:r>
              <a:rPr lang="ru-RU" sz="2200" i="1" dirty="0">
                <a:effectLst/>
                <a:ea typeface="Calibri" panose="020F0502020204030204" pitchFamily="34" charset="0"/>
                <a:cs typeface="Times New Roman" panose="02020603050405020304" pitchFamily="18" charset="0"/>
              </a:rPr>
              <a:t> </a:t>
            </a:r>
            <a:r>
              <a:rPr lang="ru-RU" sz="2200" i="1" dirty="0" err="1">
                <a:effectLst/>
                <a:ea typeface="Calibri" panose="020F0502020204030204" pitchFamily="34" charset="0"/>
                <a:cs typeface="Times New Roman" panose="02020603050405020304" pitchFamily="18" charset="0"/>
              </a:rPr>
              <a:t>упорядковувати</a:t>
            </a:r>
            <a:r>
              <a:rPr lang="ru-RU" sz="2200" i="1" dirty="0">
                <a:effectLst/>
                <a:ea typeface="Calibri" panose="020F0502020204030204" pitchFamily="34" charset="0"/>
                <a:cs typeface="Times New Roman" panose="02020603050405020304" pitchFamily="18" charset="0"/>
              </a:rPr>
              <a:t> </a:t>
            </a:r>
            <a:r>
              <a:rPr lang="ru-RU" sz="2200" i="1" dirty="0" err="1">
                <a:effectLst/>
                <a:ea typeface="Calibri" panose="020F0502020204030204" pitchFamily="34" charset="0"/>
                <a:cs typeface="Times New Roman" panose="02020603050405020304" pitchFamily="18" charset="0"/>
              </a:rPr>
              <a:t>транзакції</a:t>
            </a:r>
            <a:r>
              <a:rPr lang="ru-RU" sz="2200" i="1" dirty="0">
                <a:effectLst/>
                <a:ea typeface="Calibri" panose="020F0502020204030204" pitchFamily="34" charset="0"/>
                <a:cs typeface="Times New Roman" panose="02020603050405020304" pitchFamily="18" charset="0"/>
              </a:rPr>
              <a:t> </a:t>
            </a:r>
            <a:r>
              <a:rPr lang="ru-RU" sz="2200" i="1" dirty="0" err="1">
                <a:effectLst/>
                <a:ea typeface="Calibri" panose="020F0502020204030204" pitchFamily="34" charset="0"/>
                <a:cs typeface="Times New Roman" panose="02020603050405020304" pitchFamily="18" charset="0"/>
              </a:rPr>
              <a:t>між</a:t>
            </a:r>
            <a:r>
              <a:rPr lang="ru-RU" sz="2200" i="1" dirty="0">
                <a:effectLst/>
                <a:ea typeface="Calibri" panose="020F0502020204030204" pitchFamily="34" charset="0"/>
                <a:cs typeface="Times New Roman" panose="02020603050405020304" pitchFamily="18" charset="0"/>
              </a:rPr>
              <a:t> </a:t>
            </a:r>
            <a:r>
              <a:rPr lang="ru-RU" sz="2200" i="1" dirty="0" err="1">
                <a:effectLst/>
                <a:ea typeface="Calibri" panose="020F0502020204030204" pitchFamily="34" charset="0"/>
                <a:cs typeface="Times New Roman" panose="02020603050405020304" pitchFamily="18" charset="0"/>
              </a:rPr>
              <a:t>різними</a:t>
            </a:r>
            <a:r>
              <a:rPr lang="ru-RU" sz="2200" i="1" dirty="0">
                <a:effectLst/>
                <a:ea typeface="Calibri" panose="020F0502020204030204" pitchFamily="34" charset="0"/>
                <a:cs typeface="Times New Roman" panose="02020603050405020304" pitchFamily="18" charset="0"/>
              </a:rPr>
              <a:t> центрами і </a:t>
            </a:r>
            <a:r>
              <a:rPr lang="ru-RU" sz="2200" i="1" dirty="0" err="1">
                <a:effectLst/>
                <a:ea typeface="Calibri" panose="020F0502020204030204" pitchFamily="34" charset="0"/>
                <a:cs typeface="Times New Roman" panose="02020603050405020304" pitchFamily="18" charset="0"/>
              </a:rPr>
              <a:t>між</a:t>
            </a:r>
            <a:r>
              <a:rPr lang="ru-RU" sz="2200" i="1" dirty="0">
                <a:effectLst/>
                <a:ea typeface="Calibri" panose="020F0502020204030204" pitchFamily="34" charset="0"/>
                <a:cs typeface="Times New Roman" panose="02020603050405020304" pitchFamily="18" charset="0"/>
              </a:rPr>
              <a:t> центром та </a:t>
            </a:r>
            <a:r>
              <a:rPr lang="ru-RU" sz="2200" i="1" dirty="0" err="1">
                <a:effectLst/>
                <a:ea typeface="Calibri" panose="020F0502020204030204" pitchFamily="34" charset="0"/>
                <a:cs typeface="Times New Roman" panose="02020603050405020304" pitchFamily="18" charset="0"/>
              </a:rPr>
              <a:t>периферією</a:t>
            </a:r>
            <a:r>
              <a:rPr lang="ru-RU" sz="2200" i="1" dirty="0">
                <a:effectLst/>
                <a:ea typeface="Calibri" panose="020F0502020204030204" pitchFamily="34" charset="0"/>
                <a:cs typeface="Times New Roman" panose="02020603050405020304" pitchFamily="18" charset="0"/>
              </a:rPr>
              <a:t>. </a:t>
            </a:r>
            <a:r>
              <a:rPr lang="ru-RU" sz="2200" i="1" dirty="0" err="1">
                <a:effectLst/>
                <a:ea typeface="Calibri" panose="020F0502020204030204" pitchFamily="34" charset="0"/>
                <a:cs typeface="Times New Roman" panose="02020603050405020304" pitchFamily="18" charset="0"/>
              </a:rPr>
              <a:t>Дослідження</a:t>
            </a:r>
            <a:r>
              <a:rPr lang="ru-RU" sz="2200" i="1" dirty="0">
                <a:effectLst/>
                <a:ea typeface="Calibri" panose="020F0502020204030204" pitchFamily="34" charset="0"/>
                <a:cs typeface="Times New Roman" panose="02020603050405020304" pitchFamily="18" charset="0"/>
              </a:rPr>
              <a:t> </a:t>
            </a:r>
            <a:r>
              <a:rPr lang="ru-RU" sz="2200" i="1" dirty="0" err="1">
                <a:effectLst/>
                <a:ea typeface="Calibri" panose="020F0502020204030204" pitchFamily="34" charset="0"/>
                <a:cs typeface="Times New Roman" panose="02020603050405020304" pitchFamily="18" charset="0"/>
              </a:rPr>
              <a:t>цих</a:t>
            </a:r>
            <a:r>
              <a:rPr lang="ru-RU" sz="2200" i="1" dirty="0">
                <a:effectLst/>
                <a:ea typeface="Calibri" panose="020F0502020204030204" pitchFamily="34" charset="0"/>
                <a:cs typeface="Times New Roman" panose="02020603050405020304" pitchFamily="18" charset="0"/>
              </a:rPr>
              <a:t> </a:t>
            </a:r>
            <a:r>
              <a:rPr lang="ru-RU" sz="2200" i="1" dirty="0" err="1">
                <a:effectLst/>
                <a:ea typeface="Calibri" panose="020F0502020204030204" pitchFamily="34" charset="0"/>
                <a:cs typeface="Times New Roman" panose="02020603050405020304" pitchFamily="18" charset="0"/>
              </a:rPr>
              <a:t>взаємовідносин</a:t>
            </a:r>
            <a:r>
              <a:rPr lang="ru-RU" sz="2200" i="1" dirty="0">
                <a:effectLst/>
                <a:ea typeface="Calibri" panose="020F0502020204030204" pitchFamily="34" charset="0"/>
                <a:cs typeface="Times New Roman" panose="02020603050405020304" pitchFamily="18" charset="0"/>
              </a:rPr>
              <a:t> </a:t>
            </a:r>
            <a:r>
              <a:rPr lang="ru-RU" sz="2200" i="1" dirty="0" err="1">
                <a:effectLst/>
                <a:ea typeface="Calibri" panose="020F0502020204030204" pitchFamily="34" charset="0"/>
                <a:cs typeface="Times New Roman" panose="02020603050405020304" pitchFamily="18" charset="0"/>
              </a:rPr>
              <a:t>має</a:t>
            </a:r>
            <a:r>
              <a:rPr lang="ru-RU" sz="2200" i="1" dirty="0">
                <a:effectLst/>
                <a:ea typeface="Calibri" panose="020F0502020204030204" pitchFamily="34" charset="0"/>
                <a:cs typeface="Times New Roman" panose="02020603050405020304" pitchFamily="18" charset="0"/>
              </a:rPr>
              <a:t> </a:t>
            </a:r>
            <a:r>
              <a:rPr lang="ru-RU" sz="2200" i="1" dirty="0" err="1">
                <a:effectLst/>
                <a:ea typeface="Calibri" panose="020F0502020204030204" pitchFamily="34" charset="0"/>
                <a:cs typeface="Times New Roman" panose="02020603050405020304" pitchFamily="18" charset="0"/>
              </a:rPr>
              <a:t>враховувати</a:t>
            </a:r>
            <a:r>
              <a:rPr lang="ru-RU" sz="2200" i="1" dirty="0">
                <a:effectLst/>
                <a:ea typeface="Calibri" panose="020F0502020204030204" pitchFamily="34" charset="0"/>
                <a:cs typeface="Times New Roman" panose="02020603050405020304" pitchFamily="18" charset="0"/>
              </a:rPr>
              <a:t> </a:t>
            </a:r>
            <a:r>
              <a:rPr lang="ru-RU" sz="2200" i="1" dirty="0" err="1">
                <a:effectLst/>
                <a:ea typeface="Calibri" panose="020F0502020204030204" pitchFamily="34" charset="0"/>
                <a:cs typeface="Times New Roman" panose="02020603050405020304" pitchFamily="18" charset="0"/>
              </a:rPr>
              <a:t>географічні</a:t>
            </a:r>
            <a:r>
              <a:rPr lang="ru-RU" sz="2200" i="1" dirty="0">
                <a:effectLst/>
                <a:ea typeface="Calibri" panose="020F0502020204030204" pitchFamily="34" charset="0"/>
                <a:cs typeface="Times New Roman" panose="02020603050405020304" pitchFamily="18" charset="0"/>
              </a:rPr>
              <a:t> </a:t>
            </a:r>
            <a:r>
              <a:rPr lang="ru-RU" sz="2200" i="1" dirty="0" err="1">
                <a:effectLst/>
                <a:ea typeface="Calibri" panose="020F0502020204030204" pitchFamily="34" charset="0"/>
                <a:cs typeface="Times New Roman" panose="02020603050405020304" pitchFamily="18" charset="0"/>
              </a:rPr>
              <a:t>особливості</a:t>
            </a:r>
            <a:r>
              <a:rPr lang="ru-RU" sz="2200" i="1" dirty="0">
                <a:effectLst/>
                <a:ea typeface="Calibri" panose="020F0502020204030204" pitchFamily="34" charset="0"/>
                <a:cs typeface="Times New Roman" panose="02020603050405020304" pitchFamily="18" charset="0"/>
              </a:rPr>
              <a:t> </a:t>
            </a:r>
            <a:r>
              <a:rPr lang="ru-RU" sz="2200" i="1" dirty="0" err="1">
                <a:effectLst/>
                <a:ea typeface="Calibri" panose="020F0502020204030204" pitchFamily="34" charset="0"/>
                <a:cs typeface="Times New Roman" panose="02020603050405020304" pitchFamily="18" charset="0"/>
              </a:rPr>
              <a:t>території</a:t>
            </a:r>
            <a:r>
              <a:rPr lang="ru-RU" sz="2200" i="1" dirty="0">
                <a:effectLst/>
                <a:ea typeface="Calibri" panose="020F0502020204030204" pitchFamily="34" charset="0"/>
                <a:cs typeface="Times New Roman" panose="02020603050405020304" pitchFamily="18" charset="0"/>
              </a:rPr>
              <a:t>, </a:t>
            </a:r>
            <a:r>
              <a:rPr lang="ru-RU" sz="2200" i="1" dirty="0" err="1">
                <a:effectLst/>
                <a:ea typeface="Calibri" panose="020F0502020204030204" pitchFamily="34" charset="0"/>
                <a:cs typeface="Times New Roman" panose="02020603050405020304" pitchFamily="18" charset="0"/>
              </a:rPr>
              <a:t>технологічні</a:t>
            </a:r>
            <a:r>
              <a:rPr lang="ru-RU" sz="2200" i="1" dirty="0">
                <a:effectLst/>
                <a:ea typeface="Calibri" panose="020F0502020204030204" pitchFamily="34" charset="0"/>
                <a:cs typeface="Times New Roman" panose="02020603050405020304" pitchFamily="18" charset="0"/>
              </a:rPr>
              <a:t> </a:t>
            </a:r>
            <a:r>
              <a:rPr lang="ru-RU" sz="2200" i="1" dirty="0" err="1">
                <a:effectLst/>
                <a:ea typeface="Calibri" panose="020F0502020204030204" pitchFamily="34" charset="0"/>
                <a:cs typeface="Times New Roman" panose="02020603050405020304" pitchFamily="18" charset="0"/>
              </a:rPr>
              <a:t>умови</a:t>
            </a:r>
            <a:r>
              <a:rPr lang="ru-RU" sz="2200" i="1" dirty="0">
                <a:effectLst/>
                <a:ea typeface="Calibri" panose="020F0502020204030204" pitchFamily="34" charset="0"/>
                <a:cs typeface="Times New Roman" panose="02020603050405020304" pitchFamily="18" charset="0"/>
              </a:rPr>
              <a:t> для </a:t>
            </a:r>
            <a:r>
              <a:rPr lang="ru-RU" sz="2200" i="1" dirty="0" err="1">
                <a:effectLst/>
                <a:ea typeface="Calibri" panose="020F0502020204030204" pitchFamily="34" charset="0"/>
                <a:cs typeface="Times New Roman" panose="02020603050405020304" pitchFamily="18" charset="0"/>
              </a:rPr>
              <a:t>переміщень</a:t>
            </a:r>
            <a:r>
              <a:rPr lang="ru-RU" sz="2200" i="1" dirty="0">
                <a:effectLst/>
                <a:ea typeface="Calibri" panose="020F0502020204030204" pitchFamily="34" charset="0"/>
                <a:cs typeface="Times New Roman" panose="02020603050405020304" pitchFamily="18" charset="0"/>
              </a:rPr>
              <a:t> і </a:t>
            </a:r>
            <a:r>
              <a:rPr lang="ru-RU" sz="2200" i="1" dirty="0" err="1">
                <a:effectLst/>
                <a:ea typeface="Calibri" panose="020F0502020204030204" pitchFamily="34" charset="0"/>
                <a:cs typeface="Times New Roman" panose="02020603050405020304" pitchFamily="18" charset="0"/>
              </a:rPr>
              <a:t>комунікацій</a:t>
            </a:r>
            <a:r>
              <a:rPr lang="ru-RU" sz="2200" i="1" dirty="0">
                <a:effectLst/>
                <a:ea typeface="Calibri" panose="020F0502020204030204" pitchFamily="34" charset="0"/>
                <a:cs typeface="Times New Roman" panose="02020603050405020304" pitchFamily="18" charset="0"/>
              </a:rPr>
              <a:t>; </a:t>
            </a:r>
            <a:r>
              <a:rPr lang="ru-RU" sz="2200" i="1" dirty="0" err="1">
                <a:effectLst/>
                <a:ea typeface="Calibri" panose="020F0502020204030204" pitchFamily="34" charset="0"/>
                <a:cs typeface="Times New Roman" panose="02020603050405020304" pitchFamily="18" charset="0"/>
              </a:rPr>
              <a:t>воєнні</a:t>
            </a:r>
            <a:r>
              <a:rPr lang="ru-RU" sz="2200" i="1" dirty="0">
                <a:effectLst/>
                <a:ea typeface="Calibri" panose="020F0502020204030204" pitchFamily="34" charset="0"/>
                <a:cs typeface="Times New Roman" panose="02020603050405020304" pitchFamily="18" charset="0"/>
              </a:rPr>
              <a:t> </a:t>
            </a:r>
            <a:r>
              <a:rPr lang="ru-RU" sz="2200" i="1" dirty="0" err="1">
                <a:effectLst/>
                <a:ea typeface="Calibri" panose="020F0502020204030204" pitchFamily="34" charset="0"/>
                <a:cs typeface="Times New Roman" panose="02020603050405020304" pitchFamily="18" charset="0"/>
              </a:rPr>
              <a:t>умови</a:t>
            </a:r>
            <a:r>
              <a:rPr lang="ru-RU" sz="2200" i="1" dirty="0">
                <a:effectLst/>
                <a:ea typeface="Calibri" panose="020F0502020204030204" pitchFamily="34" charset="0"/>
                <a:cs typeface="Times New Roman" panose="02020603050405020304" pitchFamily="18" charset="0"/>
              </a:rPr>
              <a:t> для </a:t>
            </a:r>
            <a:r>
              <a:rPr lang="ru-RU" sz="2200" i="1" dirty="0" err="1">
                <a:effectLst/>
                <a:ea typeface="Calibri" panose="020F0502020204030204" pitchFamily="34" charset="0"/>
                <a:cs typeface="Times New Roman" panose="02020603050405020304" pitchFamily="18" charset="0"/>
              </a:rPr>
              <a:t>експансії</a:t>
            </a:r>
            <a:r>
              <a:rPr lang="ru-RU" sz="2200" i="1" dirty="0">
                <a:effectLst/>
                <a:ea typeface="Calibri" panose="020F0502020204030204" pitchFamily="34" charset="0"/>
                <a:cs typeface="Times New Roman" panose="02020603050405020304" pitchFamily="18" charset="0"/>
              </a:rPr>
              <a:t>, </a:t>
            </a:r>
            <a:r>
              <a:rPr lang="ru-RU" sz="2200" i="1" dirty="0" err="1">
                <a:effectLst/>
                <a:ea typeface="Calibri" panose="020F0502020204030204" pitchFamily="34" charset="0"/>
                <a:cs typeface="Times New Roman" panose="02020603050405020304" pitchFamily="18" charset="0"/>
              </a:rPr>
              <a:t>економічні</a:t>
            </a:r>
            <a:r>
              <a:rPr lang="ru-RU" sz="2200" i="1" dirty="0">
                <a:effectLst/>
                <a:ea typeface="Calibri" panose="020F0502020204030204" pitchFamily="34" charset="0"/>
                <a:cs typeface="Times New Roman" panose="02020603050405020304" pitchFamily="18" charset="0"/>
              </a:rPr>
              <a:t> </a:t>
            </a:r>
            <a:r>
              <a:rPr lang="ru-RU" sz="2200" i="1" dirty="0" err="1">
                <a:effectLst/>
                <a:ea typeface="Calibri" panose="020F0502020204030204" pitchFamily="34" charset="0"/>
                <a:cs typeface="Times New Roman" panose="02020603050405020304" pitchFamily="18" charset="0"/>
              </a:rPr>
              <a:t>умови</a:t>
            </a:r>
            <a:r>
              <a:rPr lang="ru-RU" sz="2200" i="1" dirty="0">
                <a:effectLst/>
                <a:ea typeface="Calibri" panose="020F0502020204030204" pitchFamily="34" charset="0"/>
                <a:cs typeface="Times New Roman" panose="02020603050405020304" pitchFamily="18" charset="0"/>
              </a:rPr>
              <a:t> для </a:t>
            </a:r>
            <a:r>
              <a:rPr lang="ru-RU" sz="2200" i="1" dirty="0" err="1">
                <a:effectLst/>
                <a:ea typeface="Calibri" panose="020F0502020204030204" pitchFamily="34" charset="0"/>
                <a:cs typeface="Times New Roman" panose="02020603050405020304" pitchFamily="18" charset="0"/>
              </a:rPr>
              <a:t>взаємообмінів</a:t>
            </a:r>
            <a:r>
              <a:rPr lang="ru-RU" sz="2200" i="1" dirty="0">
                <a:effectLst/>
                <a:ea typeface="Calibri" panose="020F0502020204030204" pitchFamily="34" charset="0"/>
                <a:cs typeface="Times New Roman" panose="02020603050405020304" pitchFamily="18" charset="0"/>
              </a:rPr>
              <a:t> і </a:t>
            </a:r>
            <a:r>
              <a:rPr lang="ru-RU" sz="2200" i="1" dirty="0" err="1">
                <a:effectLst/>
                <a:ea typeface="Calibri" panose="020F0502020204030204" pitchFamily="34" charset="0"/>
                <a:cs typeface="Times New Roman" panose="02020603050405020304" pitchFamily="18" charset="0"/>
              </a:rPr>
              <a:t>торгівлі</a:t>
            </a:r>
            <a:r>
              <a:rPr lang="ru-RU" sz="2200" i="1" dirty="0">
                <a:effectLst/>
                <a:ea typeface="Calibri" panose="020F0502020204030204" pitchFamily="34" charset="0"/>
                <a:cs typeface="Times New Roman" panose="02020603050405020304" pitchFamily="18" charset="0"/>
              </a:rPr>
              <a:t>, </a:t>
            </a:r>
            <a:r>
              <a:rPr lang="ru-RU" sz="2200" i="1" dirty="0" err="1">
                <a:effectLst/>
                <a:ea typeface="Calibri" panose="020F0502020204030204" pitchFamily="34" charset="0"/>
                <a:cs typeface="Times New Roman" panose="02020603050405020304" pitchFamily="18" charset="0"/>
              </a:rPr>
              <a:t>культурні</a:t>
            </a:r>
            <a:r>
              <a:rPr lang="ru-RU" sz="2200" i="1" dirty="0">
                <a:effectLst/>
                <a:ea typeface="Calibri" panose="020F0502020204030204" pitchFamily="34" charset="0"/>
                <a:cs typeface="Times New Roman" panose="02020603050405020304" pitchFamily="18" charset="0"/>
              </a:rPr>
              <a:t> </a:t>
            </a:r>
            <a:r>
              <a:rPr lang="ru-RU" sz="2200" i="1" dirty="0" err="1">
                <a:effectLst/>
                <a:ea typeface="Calibri" panose="020F0502020204030204" pitchFamily="34" charset="0"/>
                <a:cs typeface="Times New Roman" panose="02020603050405020304" pitchFamily="18" charset="0"/>
              </a:rPr>
              <a:t>умови</a:t>
            </a:r>
            <a:r>
              <a:rPr lang="ru-RU" sz="2200" i="1" dirty="0">
                <a:effectLst/>
                <a:ea typeface="Calibri" panose="020F0502020204030204" pitchFamily="34" charset="0"/>
                <a:cs typeface="Times New Roman" panose="02020603050405020304" pitchFamily="18" charset="0"/>
              </a:rPr>
              <a:t> </a:t>
            </a:r>
            <a:r>
              <a:rPr lang="ru-RU" sz="2200" i="1" dirty="0" err="1">
                <a:effectLst/>
                <a:ea typeface="Calibri" panose="020F0502020204030204" pitchFamily="34" charset="0"/>
                <a:cs typeface="Times New Roman" panose="02020603050405020304" pitchFamily="18" charset="0"/>
              </a:rPr>
              <a:t>комунікації</a:t>
            </a:r>
            <a:r>
              <a:rPr lang="ru-RU" sz="2200" i="1" dirty="0">
                <a:effectLst/>
                <a:ea typeface="Calibri" panose="020F0502020204030204" pitchFamily="34" charset="0"/>
                <a:cs typeface="Times New Roman" panose="02020603050405020304" pitchFamily="18" charset="0"/>
              </a:rPr>
              <a:t> (</a:t>
            </a:r>
            <a:r>
              <a:rPr lang="ru-RU" sz="2200" i="1" dirty="0" err="1">
                <a:effectLst/>
                <a:ea typeface="Calibri" panose="020F0502020204030204" pitchFamily="34" charset="0"/>
                <a:cs typeface="Times New Roman" panose="02020603050405020304" pitchFamily="18" charset="0"/>
              </a:rPr>
              <a:t>етнічні</a:t>
            </a:r>
            <a:r>
              <a:rPr lang="ru-RU" sz="2200" i="1" dirty="0">
                <a:effectLst/>
                <a:ea typeface="Calibri" panose="020F0502020204030204" pitchFamily="34" charset="0"/>
                <a:cs typeface="Times New Roman" panose="02020603050405020304" pitchFamily="18" charset="0"/>
              </a:rPr>
              <a:t>, </a:t>
            </a:r>
            <a:r>
              <a:rPr lang="ru-RU" sz="2200" i="1" dirty="0" err="1">
                <a:effectLst/>
                <a:ea typeface="Calibri" panose="020F0502020204030204" pitchFamily="34" charset="0"/>
                <a:cs typeface="Times New Roman" panose="02020603050405020304" pitchFamily="18" charset="0"/>
              </a:rPr>
              <a:t>мовні</a:t>
            </a:r>
            <a:r>
              <a:rPr lang="ru-RU" sz="2200" i="1" dirty="0">
                <a:effectLst/>
                <a:ea typeface="Calibri" panose="020F0502020204030204" pitchFamily="34" charset="0"/>
                <a:cs typeface="Times New Roman" panose="02020603050405020304" pitchFamily="18" charset="0"/>
              </a:rPr>
              <a:t>, </a:t>
            </a:r>
            <a:r>
              <a:rPr lang="ru-RU" sz="2200" i="1" dirty="0" err="1">
                <a:effectLst/>
                <a:ea typeface="Calibri" panose="020F0502020204030204" pitchFamily="34" charset="0"/>
                <a:cs typeface="Times New Roman" panose="02020603050405020304" pitchFamily="18" charset="0"/>
              </a:rPr>
              <a:t>релігійні</a:t>
            </a:r>
            <a:r>
              <a:rPr lang="ru-RU" sz="2200" i="1" dirty="0">
                <a:effectLst/>
                <a:ea typeface="Calibri" panose="020F0502020204030204" pitchFamily="34" charset="0"/>
                <a:cs typeface="Times New Roman" panose="02020603050405020304" pitchFamily="18" charset="0"/>
              </a:rPr>
              <a:t> та </a:t>
            </a:r>
            <a:r>
              <a:rPr lang="ru-RU" sz="2200" i="1" dirty="0" err="1">
                <a:effectLst/>
                <a:ea typeface="Calibri" panose="020F0502020204030204" pitchFamily="34" charset="0"/>
                <a:cs typeface="Times New Roman" panose="02020603050405020304" pitchFamily="18" charset="0"/>
              </a:rPr>
              <a:t>інші</a:t>
            </a:r>
            <a:r>
              <a:rPr lang="ru-RU" sz="2200" i="1" dirty="0">
                <a:effectLst/>
                <a:ea typeface="Calibri" panose="020F0502020204030204" pitchFamily="34" charset="0"/>
                <a:cs typeface="Times New Roman" panose="02020603050405020304" pitchFamily="18" charset="0"/>
              </a:rPr>
              <a:t>).</a:t>
            </a:r>
          </a:p>
          <a:p>
            <a:pPr>
              <a:lnSpc>
                <a:spcPct val="100000"/>
              </a:lnSpc>
              <a:spcBef>
                <a:spcPts val="0"/>
              </a:spcBef>
            </a:pPr>
            <a:r>
              <a:rPr lang="uk-UA" sz="2200" dirty="0">
                <a:effectLst/>
                <a:ea typeface="Times New Roman" panose="02020603050405020304" pitchFamily="18" charset="0"/>
                <a:cs typeface="Times New Roman" panose="02020603050405020304" pitchFamily="18" charset="0"/>
              </a:rPr>
              <a:t>Теорія </a:t>
            </a:r>
            <a:r>
              <a:rPr lang="uk-UA" sz="2200" b="1" dirty="0">
                <a:effectLst/>
                <a:ea typeface="Times New Roman" panose="02020603050405020304" pitchFamily="18" charset="0"/>
                <a:cs typeface="Times New Roman" panose="02020603050405020304" pitchFamily="18" charset="0"/>
              </a:rPr>
              <a:t>лояльності </a:t>
            </a:r>
            <a:r>
              <a:rPr lang="uk-UA" sz="2200" dirty="0">
                <a:effectLst/>
                <a:ea typeface="Times New Roman" panose="02020603050405020304" pitchFamily="18" charset="0"/>
                <a:cs typeface="Times New Roman" panose="02020603050405020304" pitchFamily="18" charset="0"/>
              </a:rPr>
              <a:t>А. </a:t>
            </a:r>
            <a:r>
              <a:rPr lang="uk-UA" sz="2200" dirty="0" err="1">
                <a:effectLst/>
                <a:ea typeface="Times New Roman" panose="02020603050405020304" pitchFamily="18" charset="0"/>
                <a:cs typeface="Times New Roman" panose="02020603050405020304" pitchFamily="18" charset="0"/>
              </a:rPr>
              <a:t>Хіршмана</a:t>
            </a:r>
            <a:r>
              <a:rPr lang="uk-UA" sz="2200" dirty="0">
                <a:effectLst/>
                <a:ea typeface="Times New Roman" panose="02020603050405020304" pitchFamily="18" charset="0"/>
                <a:cs typeface="Times New Roman" panose="02020603050405020304" pitchFamily="18" charset="0"/>
              </a:rPr>
              <a:t>. </a:t>
            </a:r>
            <a:r>
              <a:rPr lang="uk-UA" sz="2200" i="1" dirty="0">
                <a:effectLst/>
                <a:ea typeface="Times New Roman" panose="02020603050405020304" pitchFamily="18" charset="0"/>
                <a:cs typeface="Times New Roman" panose="02020603050405020304" pitchFamily="18" charset="0"/>
              </a:rPr>
              <a:t>Стратегія «голосу» та стратегія «виходу».</a:t>
            </a:r>
            <a:endParaRPr lang="ru-RU" sz="2200" i="1" dirty="0">
              <a:effectLst/>
              <a:ea typeface="Calibri" panose="020F0502020204030204" pitchFamily="34" charset="0"/>
              <a:cs typeface="Times New Roman" panose="02020603050405020304" pitchFamily="18" charset="0"/>
            </a:endParaRPr>
          </a:p>
          <a:p>
            <a:pPr>
              <a:lnSpc>
                <a:spcPct val="100000"/>
              </a:lnSpc>
              <a:spcBef>
                <a:spcPts val="0"/>
              </a:spcBef>
            </a:pPr>
            <a:r>
              <a:rPr lang="ru-RU" sz="2200" dirty="0">
                <a:effectLst/>
                <a:ea typeface="Calibri" panose="020F0502020204030204" pitchFamily="34" charset="0"/>
                <a:cs typeface="Times New Roman" panose="02020603050405020304" pitchFamily="18" charset="0"/>
              </a:rPr>
              <a:t>«</a:t>
            </a:r>
            <a:r>
              <a:rPr lang="ru-RU" sz="2200" b="1" dirty="0" err="1">
                <a:effectLst/>
                <a:ea typeface="Calibri" panose="020F0502020204030204" pitchFamily="34" charset="0"/>
                <a:cs typeface="Times New Roman" panose="02020603050405020304" pitchFamily="18" charset="0"/>
              </a:rPr>
              <a:t>Простір</a:t>
            </a:r>
            <a:r>
              <a:rPr lang="ru-RU" sz="2200" b="1" dirty="0">
                <a:effectLst/>
                <a:ea typeface="Calibri" panose="020F0502020204030204" pitchFamily="34" charset="0"/>
                <a:cs typeface="Times New Roman" panose="02020603050405020304" pitchFamily="18" charset="0"/>
              </a:rPr>
              <a:t> </a:t>
            </a:r>
            <a:r>
              <a:rPr lang="ru-RU" sz="2200" b="1" dirty="0" err="1">
                <a:effectLst/>
                <a:ea typeface="Calibri" panose="020F0502020204030204" pitchFamily="34" charset="0"/>
                <a:cs typeface="Times New Roman" panose="02020603050405020304" pitchFamily="18" charset="0"/>
              </a:rPr>
              <a:t>потоків</a:t>
            </a:r>
            <a:r>
              <a:rPr lang="ru-RU" sz="2200" dirty="0">
                <a:effectLst/>
                <a:ea typeface="Calibri" panose="020F0502020204030204" pitchFamily="34" charset="0"/>
                <a:cs typeface="Times New Roman" panose="02020603050405020304" pitchFamily="18" charset="0"/>
              </a:rPr>
              <a:t>» (</a:t>
            </a:r>
            <a:r>
              <a:rPr lang="ru-RU" sz="2200" dirty="0" err="1">
                <a:effectLst/>
                <a:ea typeface="Calibri" panose="020F0502020204030204" pitchFamily="34" charset="0"/>
                <a:cs typeface="Times New Roman" panose="02020603050405020304" pitchFamily="18" charset="0"/>
              </a:rPr>
              <a:t>space</a:t>
            </a:r>
            <a:r>
              <a:rPr lang="ru-RU" sz="2200" dirty="0">
                <a:effectLst/>
                <a:ea typeface="Calibri" panose="020F0502020204030204" pitchFamily="34" charset="0"/>
                <a:cs typeface="Times New Roman" panose="02020603050405020304" pitchFamily="18" charset="0"/>
              </a:rPr>
              <a:t> </a:t>
            </a:r>
            <a:r>
              <a:rPr lang="ru-RU" sz="2200" dirty="0" err="1">
                <a:effectLst/>
                <a:ea typeface="Calibri" panose="020F0502020204030204" pitchFamily="34" charset="0"/>
                <a:cs typeface="Times New Roman" panose="02020603050405020304" pitchFamily="18" charset="0"/>
              </a:rPr>
              <a:t>of</a:t>
            </a:r>
            <a:r>
              <a:rPr lang="ru-RU" sz="2200" dirty="0">
                <a:effectLst/>
                <a:ea typeface="Calibri" panose="020F0502020204030204" pitchFamily="34" charset="0"/>
                <a:cs typeface="Times New Roman" panose="02020603050405020304" pitchFamily="18" charset="0"/>
              </a:rPr>
              <a:t> </a:t>
            </a:r>
            <a:r>
              <a:rPr lang="ru-RU" sz="2200" dirty="0" err="1">
                <a:effectLst/>
                <a:ea typeface="Calibri" panose="020F0502020204030204" pitchFamily="34" charset="0"/>
                <a:cs typeface="Times New Roman" panose="02020603050405020304" pitchFamily="18" charset="0"/>
              </a:rPr>
              <a:t>flows</a:t>
            </a:r>
            <a:r>
              <a:rPr lang="ru-RU" sz="2200" dirty="0">
                <a:effectLst/>
                <a:ea typeface="Calibri" panose="020F0502020204030204" pitchFamily="34" charset="0"/>
                <a:cs typeface="Times New Roman" panose="02020603050405020304" pitchFamily="18" charset="0"/>
              </a:rPr>
              <a:t>) (</a:t>
            </a:r>
            <a:r>
              <a:rPr lang="ru-RU" sz="2200" dirty="0" err="1">
                <a:effectLst/>
                <a:ea typeface="Calibri" panose="020F0502020204030204" pitchFamily="34" charset="0"/>
                <a:cs typeface="Times New Roman" panose="02020603050405020304" pitchFamily="18" charset="0"/>
              </a:rPr>
              <a:t>М.Кастельс</a:t>
            </a:r>
            <a:r>
              <a:rPr lang="ru-RU" sz="2200" dirty="0">
                <a:effectLst/>
                <a:ea typeface="Calibri" panose="020F0502020204030204" pitchFamily="34" charset="0"/>
                <a:cs typeface="Times New Roman" panose="02020603050405020304" pitchFamily="18" charset="0"/>
              </a:rPr>
              <a:t>)</a:t>
            </a:r>
          </a:p>
          <a:p>
            <a:pPr>
              <a:lnSpc>
                <a:spcPct val="100000"/>
              </a:lnSpc>
              <a:spcBef>
                <a:spcPts val="0"/>
              </a:spcBef>
            </a:pPr>
            <a:r>
              <a:rPr lang="uk-UA" sz="2200" dirty="0">
                <a:effectLst/>
                <a:ea typeface="Times New Roman" panose="02020603050405020304" pitchFamily="18" charset="0"/>
                <a:cs typeface="Times New Roman" panose="02020603050405020304" pitchFamily="18" charset="0"/>
              </a:rPr>
              <a:t>Концепції </a:t>
            </a:r>
            <a:r>
              <a:rPr lang="uk-UA" sz="2200" b="1" dirty="0">
                <a:effectLst/>
                <a:ea typeface="Times New Roman" panose="02020603050405020304" pitchFamily="18" charset="0"/>
                <a:cs typeface="Times New Roman" panose="02020603050405020304" pitchFamily="18" charset="0"/>
              </a:rPr>
              <a:t>федералізму </a:t>
            </a:r>
            <a:r>
              <a:rPr lang="uk-UA" sz="2200" dirty="0">
                <a:effectLst/>
                <a:ea typeface="Times New Roman" panose="02020603050405020304" pitchFamily="18" charset="0"/>
                <a:cs typeface="Times New Roman" panose="02020603050405020304" pitchFamily="18" charset="0"/>
              </a:rPr>
              <a:t>(</a:t>
            </a:r>
            <a:r>
              <a:rPr lang="uk-UA" sz="2200" dirty="0" err="1">
                <a:effectLst/>
                <a:ea typeface="Times New Roman" panose="02020603050405020304" pitchFamily="18" charset="0"/>
                <a:cs typeface="Times New Roman" panose="02020603050405020304" pitchFamily="18" charset="0"/>
              </a:rPr>
              <a:t>Д.Елейзер</a:t>
            </a:r>
            <a:r>
              <a:rPr lang="uk-UA" sz="2200" dirty="0">
                <a:effectLst/>
                <a:ea typeface="Times New Roman" panose="02020603050405020304" pitchFamily="18" charset="0"/>
                <a:cs typeface="Times New Roman" panose="02020603050405020304" pitchFamily="18" charset="0"/>
              </a:rPr>
              <a:t>, </a:t>
            </a:r>
            <a:r>
              <a:rPr lang="uk-UA" sz="2200" dirty="0" err="1">
                <a:effectLst/>
                <a:ea typeface="Times New Roman" panose="02020603050405020304" pitchFamily="18" charset="0"/>
                <a:cs typeface="Times New Roman" panose="02020603050405020304" pitchFamily="18" charset="0"/>
              </a:rPr>
              <a:t>Р.Уотс</a:t>
            </a:r>
            <a:r>
              <a:rPr lang="uk-UA" sz="2200" dirty="0">
                <a:effectLst/>
                <a:ea typeface="Times New Roman" panose="02020603050405020304" pitchFamily="18" charset="0"/>
                <a:cs typeface="Times New Roman" panose="02020603050405020304" pitchFamily="18" charset="0"/>
              </a:rPr>
              <a:t>)</a:t>
            </a:r>
          </a:p>
          <a:p>
            <a:pPr>
              <a:lnSpc>
                <a:spcPct val="100000"/>
              </a:lnSpc>
              <a:spcBef>
                <a:spcPts val="0"/>
              </a:spcBef>
            </a:pPr>
            <a:r>
              <a:rPr lang="uk-UA" sz="2200" b="1" dirty="0">
                <a:ea typeface="Calibri" panose="020F0502020204030204" pitchFamily="34" charset="0"/>
                <a:cs typeface="Times New Roman" panose="02020603050405020304" pitchFamily="18" charset="0"/>
              </a:rPr>
              <a:t>Російські</a:t>
            </a:r>
            <a:r>
              <a:rPr lang="uk-UA" sz="2200" dirty="0">
                <a:ea typeface="Calibri" panose="020F0502020204030204" pitchFamily="34" charset="0"/>
                <a:cs typeface="Times New Roman" panose="02020603050405020304" pitchFamily="18" charset="0"/>
              </a:rPr>
              <a:t> дослідники регіонального розвитку (</a:t>
            </a:r>
            <a:r>
              <a:rPr lang="uk-UA" sz="2200" dirty="0" err="1">
                <a:ea typeface="Calibri" panose="020F0502020204030204" pitchFamily="34" charset="0"/>
                <a:cs typeface="Times New Roman" panose="02020603050405020304" pitchFamily="18" charset="0"/>
              </a:rPr>
              <a:t>Р.Туровський</a:t>
            </a:r>
            <a:r>
              <a:rPr lang="uk-UA" sz="2200" dirty="0">
                <a:ea typeface="Calibri" panose="020F0502020204030204" pitchFamily="34" charset="0"/>
                <a:cs typeface="Times New Roman" panose="02020603050405020304" pitchFamily="18" charset="0"/>
              </a:rPr>
              <a:t>, </a:t>
            </a:r>
            <a:r>
              <a:rPr lang="uk-UA" sz="2200" dirty="0" err="1">
                <a:ea typeface="Calibri" panose="020F0502020204030204" pitchFamily="34" charset="0"/>
                <a:cs typeface="Times New Roman" panose="02020603050405020304" pitchFamily="18" charset="0"/>
              </a:rPr>
              <a:t>В.Гельман</a:t>
            </a:r>
            <a:r>
              <a:rPr lang="uk-UA" sz="2200" dirty="0">
                <a:ea typeface="Calibri" panose="020F0502020204030204" pitchFamily="34" charset="0"/>
                <a:cs typeface="Times New Roman" panose="02020603050405020304" pitchFamily="18" charset="0"/>
              </a:rPr>
              <a:t>)</a:t>
            </a:r>
            <a:endParaRPr lang="ru-RU" sz="22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954379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Freeform: Shape 72">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Rectangle 74">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Freeform: Shape 78">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1" name="Isosceles Triangle 80">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290" name="Picture 2" descr="&amp;Kcy;&amp;acy;&amp;rcy;&amp;tcy;&amp;icy;&amp;ncy;&amp;kcy;&amp;icy; &amp;pcy;&amp;ocy; &amp;zcy;&amp;acy;&amp;pcy;&amp;rcy;&amp;ocy;&amp;scy;&amp;ucy; &amp;scy;&amp;icy;&amp;mcy;&amp;vcy;&amp;ocy;&amp;lcy;&amp;icy;&amp;chcy;&amp;iecy;&amp;scy;&amp;kcy;&amp;ocy;&amp;iecy; &amp;ncy;&amp;acy;&amp;scy;&amp;icy;&amp;lcy;&amp;icy;&amp;iecy;">
            <a:extLst>
              <a:ext uri="{FF2B5EF4-FFF2-40B4-BE49-F238E27FC236}">
                <a16:creationId xmlns:a16="http://schemas.microsoft.com/office/drawing/2014/main" id="{120720B0-6367-45E2-AB70-9C5EF4FF7C40}"/>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381957" y="643467"/>
            <a:ext cx="7428086" cy="5571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3" name="Isosceles Triangle 82">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54BF667-CBA8-4648-8D34-91B24AA944DB}"/>
              </a:ext>
            </a:extLst>
          </p:cNvPr>
          <p:cNvSpPr>
            <a:spLocks noGrp="1"/>
          </p:cNvSpPr>
          <p:nvPr>
            <p:ph type="title"/>
          </p:nvPr>
        </p:nvSpPr>
        <p:spPr>
          <a:xfrm>
            <a:off x="838200" y="69851"/>
            <a:ext cx="10515600" cy="539750"/>
          </a:xfrm>
        </p:spPr>
        <p:txBody>
          <a:bodyPr>
            <a:normAutofit/>
          </a:bodyPr>
          <a:lstStyle/>
          <a:p>
            <a:pPr algn="ctr"/>
            <a:r>
              <a:rPr lang="uk-UA" sz="2800" b="1" dirty="0">
                <a:latin typeface="+mn-lt"/>
              </a:rPr>
              <a:t>Українські дослідники регіонального розвитку</a:t>
            </a:r>
            <a:endParaRPr lang="ru-RU" sz="2800" b="1" dirty="0">
              <a:latin typeface="+mn-lt"/>
            </a:endParaRPr>
          </a:p>
        </p:txBody>
      </p:sp>
      <p:sp>
        <p:nvSpPr>
          <p:cNvPr id="3" name="Объект 2">
            <a:extLst>
              <a:ext uri="{FF2B5EF4-FFF2-40B4-BE49-F238E27FC236}">
                <a16:creationId xmlns:a16="http://schemas.microsoft.com/office/drawing/2014/main" id="{74DE8C20-218F-496C-8F13-707E10C4D99A}"/>
              </a:ext>
            </a:extLst>
          </p:cNvPr>
          <p:cNvSpPr>
            <a:spLocks noGrp="1"/>
          </p:cNvSpPr>
          <p:nvPr>
            <p:ph idx="1"/>
          </p:nvPr>
        </p:nvSpPr>
        <p:spPr>
          <a:xfrm>
            <a:off x="104775" y="4371975"/>
            <a:ext cx="11944349" cy="2486025"/>
          </a:xfrm>
        </p:spPr>
        <p:txBody>
          <a:bodyPr>
            <a:normAutofit fontScale="92500" lnSpcReduction="20000"/>
          </a:bodyPr>
          <a:lstStyle/>
          <a:p>
            <a:pPr marL="0" indent="0">
              <a:spcBef>
                <a:spcPts val="0"/>
              </a:spcBef>
              <a:buNone/>
            </a:pPr>
            <a:r>
              <a:rPr lang="uk-UA" sz="2200" i="1" u="sng" dirty="0"/>
              <a:t>Примітки. </a:t>
            </a:r>
            <a:r>
              <a:rPr lang="uk-UA" sz="2200" i="1" dirty="0"/>
              <a:t>Абревіатура означає, що вчений спеціалізується на певному аспекті регіонального розвитку.</a:t>
            </a:r>
          </a:p>
          <a:p>
            <a:pPr marL="0" indent="0">
              <a:spcBef>
                <a:spcPts val="0"/>
              </a:spcBef>
              <a:buNone/>
            </a:pPr>
            <a:r>
              <a:rPr lang="uk-UA" sz="2200" i="1" dirty="0"/>
              <a:t>ВВ – виконавча влада</a:t>
            </a:r>
          </a:p>
          <a:p>
            <a:pPr marL="0" indent="0">
              <a:spcBef>
                <a:spcPts val="0"/>
              </a:spcBef>
              <a:buNone/>
            </a:pPr>
            <a:r>
              <a:rPr lang="uk-UA" sz="2200" i="1" dirty="0"/>
              <a:t>АТУ – адміністративно-територіальний устрій</a:t>
            </a:r>
          </a:p>
          <a:p>
            <a:pPr marL="0" indent="0">
              <a:spcBef>
                <a:spcPts val="0"/>
              </a:spcBef>
              <a:buNone/>
            </a:pPr>
            <a:r>
              <a:rPr lang="uk-UA" sz="2200" i="1" dirty="0"/>
              <a:t>МС – місцеве самоврядування</a:t>
            </a:r>
          </a:p>
          <a:p>
            <a:pPr marL="0" indent="0">
              <a:spcBef>
                <a:spcPts val="0"/>
              </a:spcBef>
              <a:buNone/>
            </a:pPr>
            <a:r>
              <a:rPr lang="uk-UA" sz="2200" i="1" dirty="0"/>
              <a:t>МЦ – муніципальне право</a:t>
            </a:r>
          </a:p>
          <a:p>
            <a:pPr marL="0" indent="0">
              <a:spcBef>
                <a:spcPts val="0"/>
              </a:spcBef>
              <a:buNone/>
            </a:pPr>
            <a:r>
              <a:rPr lang="uk-UA" sz="2200" i="1" dirty="0"/>
              <a:t>Парт – діяльність політичних партії на місцевому рівні</a:t>
            </a:r>
          </a:p>
          <a:p>
            <a:pPr marL="0" indent="0">
              <a:spcBef>
                <a:spcPts val="0"/>
              </a:spcBef>
              <a:buNone/>
            </a:pPr>
            <a:r>
              <a:rPr lang="uk-UA" sz="2200" i="1" dirty="0" err="1"/>
              <a:t>Виб</a:t>
            </a:r>
            <a:r>
              <a:rPr lang="uk-UA" sz="2200" i="1" dirty="0"/>
              <a:t> – місцеві вибори</a:t>
            </a:r>
          </a:p>
          <a:p>
            <a:pPr marL="0" indent="0">
              <a:spcBef>
                <a:spcPts val="0"/>
              </a:spcBef>
              <a:buNone/>
            </a:pPr>
            <a:r>
              <a:rPr lang="uk-UA" sz="2200" i="1" dirty="0"/>
              <a:t>ДЦ – політика децентралізації</a:t>
            </a:r>
          </a:p>
          <a:p>
            <a:pPr marL="0" indent="0">
              <a:spcBef>
                <a:spcPts val="0"/>
              </a:spcBef>
              <a:buNone/>
            </a:pPr>
            <a:r>
              <a:rPr lang="uk-UA" sz="2200" i="1" dirty="0" err="1"/>
              <a:t>Фр</a:t>
            </a:r>
            <a:r>
              <a:rPr lang="uk-UA" sz="2200" i="1" dirty="0"/>
              <a:t> – </a:t>
            </a:r>
            <a:r>
              <a:rPr lang="uk-UA" sz="2200" i="1" dirty="0" err="1"/>
              <a:t>фронтири</a:t>
            </a:r>
            <a:endParaRPr lang="uk-UA" sz="2200" i="1" dirty="0"/>
          </a:p>
          <a:p>
            <a:pPr marL="0" indent="0">
              <a:spcBef>
                <a:spcPts val="0"/>
              </a:spcBef>
              <a:buNone/>
            </a:pPr>
            <a:r>
              <a:rPr lang="uk-UA" sz="2200" i="1" dirty="0"/>
              <a:t>ЦСЄ – регіональне управління у країнах Центральної та Східної Європи</a:t>
            </a:r>
          </a:p>
          <a:p>
            <a:endParaRPr lang="ru-RU" dirty="0"/>
          </a:p>
        </p:txBody>
      </p:sp>
      <p:graphicFrame>
        <p:nvGraphicFramePr>
          <p:cNvPr id="4" name="Таблица 3">
            <a:extLst>
              <a:ext uri="{FF2B5EF4-FFF2-40B4-BE49-F238E27FC236}">
                <a16:creationId xmlns:a16="http://schemas.microsoft.com/office/drawing/2014/main" id="{43EE0DD2-772A-4F3B-90A9-C34BFC087BF3}"/>
              </a:ext>
            </a:extLst>
          </p:cNvPr>
          <p:cNvGraphicFramePr/>
          <p:nvPr>
            <p:extLst>
              <p:ext uri="{D42A27DB-BD31-4B8C-83A1-F6EECF244321}">
                <p14:modId xmlns:p14="http://schemas.microsoft.com/office/powerpoint/2010/main" val="1141694511"/>
              </p:ext>
            </p:extLst>
          </p:nvPr>
        </p:nvGraphicFramePr>
        <p:xfrm>
          <a:off x="238124" y="609601"/>
          <a:ext cx="11515725" cy="3967863"/>
        </p:xfrm>
        <a:graphic>
          <a:graphicData uri="http://schemas.openxmlformats.org/drawingml/2006/table">
            <a:tbl>
              <a:tblPr firstRow="1" firstCol="1" bandRow="1">
                <a:tableStyleId>{5C22544A-7EE6-4342-B048-85BDC9FD1C3A}</a:tableStyleId>
              </a:tblPr>
              <a:tblGrid>
                <a:gridCol w="2305051">
                  <a:extLst>
                    <a:ext uri="{9D8B030D-6E8A-4147-A177-3AD203B41FA5}">
                      <a16:colId xmlns:a16="http://schemas.microsoft.com/office/drawing/2014/main" val="308811345"/>
                    </a:ext>
                  </a:extLst>
                </a:gridCol>
                <a:gridCol w="9210674">
                  <a:extLst>
                    <a:ext uri="{9D8B030D-6E8A-4147-A177-3AD203B41FA5}">
                      <a16:colId xmlns:a16="http://schemas.microsoft.com/office/drawing/2014/main" val="2066701587"/>
                    </a:ext>
                  </a:extLst>
                </a:gridCol>
              </a:tblGrid>
              <a:tr h="312708">
                <a:tc>
                  <a:txBody>
                    <a:bodyPr/>
                    <a:lstStyle/>
                    <a:p>
                      <a:pPr algn="l" fontAlgn="t">
                        <a:lnSpc>
                          <a:spcPct val="107000"/>
                        </a:lnSpc>
                        <a:spcBef>
                          <a:spcPts val="0"/>
                        </a:spcBef>
                        <a:spcAft>
                          <a:spcPts val="800"/>
                        </a:spcAft>
                      </a:pPr>
                      <a:r>
                        <a:rPr lang="uk-UA" sz="2000" u="none" strike="noStrike">
                          <a:effectLst/>
                        </a:rPr>
                        <a:t>Історики</a:t>
                      </a:r>
                      <a:endParaRPr lang="uk-UA" sz="2000" b="0" i="0" u="none" strike="noStrike">
                        <a:effectLst/>
                        <a:latin typeface="Arial" panose="020B0604020202020204" pitchFamily="34" charset="0"/>
                      </a:endParaRPr>
                    </a:p>
                  </a:txBody>
                  <a:tcPr marL="68580" marR="68580" marT="6350" marB="0"/>
                </a:tc>
                <a:tc>
                  <a:txBody>
                    <a:bodyPr/>
                    <a:lstStyle/>
                    <a:p>
                      <a:pPr algn="l" fontAlgn="t">
                        <a:lnSpc>
                          <a:spcPct val="107000"/>
                        </a:lnSpc>
                        <a:spcBef>
                          <a:spcPts val="0"/>
                        </a:spcBef>
                        <a:spcAft>
                          <a:spcPts val="800"/>
                        </a:spcAft>
                      </a:pPr>
                      <a:r>
                        <a:rPr lang="uk-UA" sz="2000" u="none" strike="noStrike" dirty="0" err="1">
                          <a:effectLst/>
                        </a:rPr>
                        <a:t>Я.Верменич</a:t>
                      </a:r>
                      <a:r>
                        <a:rPr lang="uk-UA" sz="2000" u="none" strike="noStrike" dirty="0">
                          <a:effectLst/>
                        </a:rPr>
                        <a:t> та ін.</a:t>
                      </a:r>
                      <a:endParaRPr lang="uk-UA" sz="2000" b="0" i="0" u="none" strike="noStrike" dirty="0">
                        <a:effectLst/>
                        <a:latin typeface="Arial" panose="020B0604020202020204" pitchFamily="34" charset="0"/>
                      </a:endParaRPr>
                    </a:p>
                  </a:txBody>
                  <a:tcPr marL="68580" marR="68580" marT="6350" marB="0"/>
                </a:tc>
                <a:extLst>
                  <a:ext uri="{0D108BD9-81ED-4DB2-BD59-A6C34878D82A}">
                    <a16:rowId xmlns:a16="http://schemas.microsoft.com/office/drawing/2014/main" val="1708620427"/>
                  </a:ext>
                </a:extLst>
              </a:tr>
              <a:tr h="354967">
                <a:tc>
                  <a:txBody>
                    <a:bodyPr/>
                    <a:lstStyle/>
                    <a:p>
                      <a:pPr algn="l" fontAlgn="t">
                        <a:lnSpc>
                          <a:spcPct val="107000"/>
                        </a:lnSpc>
                        <a:spcBef>
                          <a:spcPts val="0"/>
                        </a:spcBef>
                        <a:spcAft>
                          <a:spcPts val="800"/>
                        </a:spcAft>
                      </a:pPr>
                      <a:r>
                        <a:rPr lang="uk-UA" sz="2000" u="none" strike="noStrike">
                          <a:effectLst/>
                        </a:rPr>
                        <a:t>Економісти</a:t>
                      </a:r>
                      <a:endParaRPr lang="uk-UA" sz="2000" b="0" i="0" u="none" strike="noStrike">
                        <a:effectLst/>
                        <a:latin typeface="Arial" panose="020B0604020202020204" pitchFamily="34" charset="0"/>
                      </a:endParaRPr>
                    </a:p>
                  </a:txBody>
                  <a:tcPr marL="68580" marR="68580" marT="6350" marB="0"/>
                </a:tc>
                <a:tc>
                  <a:txBody>
                    <a:bodyPr/>
                    <a:lstStyle/>
                    <a:p>
                      <a:pPr algn="l" fontAlgn="t">
                        <a:lnSpc>
                          <a:spcPct val="107000"/>
                        </a:lnSpc>
                        <a:spcBef>
                          <a:spcPts val="0"/>
                        </a:spcBef>
                        <a:spcAft>
                          <a:spcPts val="800"/>
                        </a:spcAft>
                      </a:pPr>
                      <a:r>
                        <a:rPr lang="uk-UA" sz="2000" u="none" strike="noStrike" dirty="0" err="1">
                          <a:effectLst/>
                        </a:rPr>
                        <a:t>З.Варналій</a:t>
                      </a:r>
                      <a:r>
                        <a:rPr lang="uk-UA" sz="2000" u="none" strike="noStrike" dirty="0">
                          <a:effectLst/>
                        </a:rPr>
                        <a:t>, </a:t>
                      </a:r>
                      <a:r>
                        <a:rPr lang="uk-UA" sz="2000" u="none" strike="noStrike" dirty="0" err="1">
                          <a:effectLst/>
                        </a:rPr>
                        <a:t>М.Долішній</a:t>
                      </a:r>
                      <a:r>
                        <a:rPr lang="uk-UA" sz="2000" u="none" strike="noStrike" dirty="0">
                          <a:effectLst/>
                        </a:rPr>
                        <a:t>, </a:t>
                      </a:r>
                      <a:r>
                        <a:rPr lang="uk-UA" sz="2000" u="none" strike="noStrike" dirty="0" err="1">
                          <a:effectLst/>
                        </a:rPr>
                        <a:t>Я.Жаліло</a:t>
                      </a:r>
                      <a:endParaRPr lang="uk-UA" sz="2000" b="0" i="0" u="none" strike="noStrike" dirty="0">
                        <a:effectLst/>
                        <a:latin typeface="Arial" panose="020B0604020202020204" pitchFamily="34" charset="0"/>
                      </a:endParaRPr>
                    </a:p>
                  </a:txBody>
                  <a:tcPr marL="68580" marR="68580" marT="6350" marB="0"/>
                </a:tc>
                <a:extLst>
                  <a:ext uri="{0D108BD9-81ED-4DB2-BD59-A6C34878D82A}">
                    <a16:rowId xmlns:a16="http://schemas.microsoft.com/office/drawing/2014/main" val="4283656446"/>
                  </a:ext>
                </a:extLst>
              </a:tr>
              <a:tr h="584400">
                <a:tc>
                  <a:txBody>
                    <a:bodyPr/>
                    <a:lstStyle/>
                    <a:p>
                      <a:pPr algn="l" fontAlgn="t">
                        <a:lnSpc>
                          <a:spcPct val="107000"/>
                        </a:lnSpc>
                        <a:spcBef>
                          <a:spcPts val="0"/>
                        </a:spcBef>
                        <a:spcAft>
                          <a:spcPts val="800"/>
                        </a:spcAft>
                      </a:pPr>
                      <a:r>
                        <a:rPr lang="uk-UA" sz="2000" u="none" strike="noStrike">
                          <a:effectLst/>
                        </a:rPr>
                        <a:t>Юристи</a:t>
                      </a:r>
                      <a:endParaRPr lang="uk-UA" sz="2000" b="0" i="0" u="none" strike="noStrike">
                        <a:effectLst/>
                        <a:latin typeface="Arial" panose="020B0604020202020204" pitchFamily="34" charset="0"/>
                      </a:endParaRPr>
                    </a:p>
                  </a:txBody>
                  <a:tcPr marL="68580" marR="68580" marT="6350" marB="0"/>
                </a:tc>
                <a:tc>
                  <a:txBody>
                    <a:bodyPr/>
                    <a:lstStyle/>
                    <a:p>
                      <a:pPr marL="0" marR="0" lvl="0" indent="0" algn="l" defTabSz="914400" rtl="0" eaLnBrk="1" fontAlgn="t" latinLnBrk="0" hangingPunct="1">
                        <a:lnSpc>
                          <a:spcPct val="107000"/>
                        </a:lnSpc>
                        <a:spcBef>
                          <a:spcPts val="0"/>
                        </a:spcBef>
                        <a:spcAft>
                          <a:spcPts val="800"/>
                        </a:spcAft>
                        <a:buClrTx/>
                        <a:buSzTx/>
                        <a:buFontTx/>
                        <a:buNone/>
                        <a:tabLst/>
                        <a:defRPr/>
                      </a:pPr>
                      <a:r>
                        <a:rPr lang="ru-RU" sz="2000" u="none" strike="noStrike" dirty="0" err="1">
                          <a:effectLst/>
                        </a:rPr>
                        <a:t>М.Баймуратов</a:t>
                      </a:r>
                      <a:r>
                        <a:rPr lang="ru-RU" sz="2000" u="none" strike="noStrike" dirty="0">
                          <a:effectLst/>
                        </a:rPr>
                        <a:t> (МС), </a:t>
                      </a:r>
                      <a:r>
                        <a:rPr lang="ru-RU" sz="2000" u="none" strike="noStrike" dirty="0" err="1">
                          <a:effectLst/>
                        </a:rPr>
                        <a:t>О.Батанов</a:t>
                      </a:r>
                      <a:r>
                        <a:rPr lang="ru-RU" sz="2000" u="none" strike="noStrike" dirty="0">
                          <a:effectLst/>
                        </a:rPr>
                        <a:t> (МС, МЦ), </a:t>
                      </a:r>
                      <a:r>
                        <a:rPr lang="ru-RU" sz="2000" u="none" strike="noStrike" dirty="0" err="1">
                          <a:effectLst/>
                        </a:rPr>
                        <a:t>С.Давтян</a:t>
                      </a:r>
                      <a:r>
                        <a:rPr lang="ru-RU" sz="2000" u="none" strike="noStrike" dirty="0">
                          <a:effectLst/>
                        </a:rPr>
                        <a:t> (ВВ), </a:t>
                      </a:r>
                      <a:r>
                        <a:rPr lang="ru-RU" sz="2000" u="none" strike="noStrike" dirty="0" err="1">
                          <a:effectLst/>
                        </a:rPr>
                        <a:t>В.Дерець</a:t>
                      </a:r>
                      <a:r>
                        <a:rPr lang="ru-RU" sz="2000" u="none" strike="noStrike" dirty="0">
                          <a:effectLst/>
                        </a:rPr>
                        <a:t> (ВВ), </a:t>
                      </a:r>
                      <a:r>
                        <a:rPr lang="ru-RU" sz="2000" u="none" strike="noStrike" dirty="0" err="1">
                          <a:effectLst/>
                        </a:rPr>
                        <a:t>В.Кампо</a:t>
                      </a:r>
                      <a:r>
                        <a:rPr lang="ru-RU" sz="2000" u="none" strike="noStrike" dirty="0">
                          <a:effectLst/>
                        </a:rPr>
                        <a:t> (Парт, </a:t>
                      </a:r>
                      <a:r>
                        <a:rPr lang="ru-RU" sz="2000" u="none" strike="noStrike" dirty="0" err="1">
                          <a:effectLst/>
                        </a:rPr>
                        <a:t>Виб</a:t>
                      </a:r>
                      <a:r>
                        <a:rPr lang="ru-RU" sz="2000" u="none" strike="noStrike" dirty="0">
                          <a:effectLst/>
                        </a:rPr>
                        <a:t>), </a:t>
                      </a:r>
                      <a:r>
                        <a:rPr lang="ru-RU" sz="2000" u="none" strike="noStrike" dirty="0" err="1">
                          <a:effectLst/>
                        </a:rPr>
                        <a:t>О.Мельничук</a:t>
                      </a:r>
                      <a:r>
                        <a:rPr lang="ru-RU" sz="2000" u="none" strike="noStrike" dirty="0">
                          <a:effectLst/>
                        </a:rPr>
                        <a:t> (МЦ), </a:t>
                      </a:r>
                      <a:r>
                        <a:rPr lang="ru-RU" sz="2000" u="none" strike="noStrike" dirty="0" err="1">
                          <a:effectLst/>
                        </a:rPr>
                        <a:t>Т.Проценко</a:t>
                      </a:r>
                      <a:r>
                        <a:rPr lang="ru-RU" sz="2000" u="none" strike="noStrike" dirty="0">
                          <a:effectLst/>
                        </a:rPr>
                        <a:t> (ВВ) </a:t>
                      </a:r>
                      <a:endParaRPr lang="ru-RU" sz="2000" b="0" i="0" u="none" strike="noStrike" dirty="0">
                        <a:effectLst/>
                        <a:latin typeface="Arial" panose="020B0604020202020204" pitchFamily="34" charset="0"/>
                      </a:endParaRPr>
                    </a:p>
                  </a:txBody>
                  <a:tcPr marL="68580" marR="68580" marT="6350" marB="0"/>
                </a:tc>
                <a:extLst>
                  <a:ext uri="{0D108BD9-81ED-4DB2-BD59-A6C34878D82A}">
                    <a16:rowId xmlns:a16="http://schemas.microsoft.com/office/drawing/2014/main" val="2625795306"/>
                  </a:ext>
                </a:extLst>
              </a:tr>
              <a:tr h="1198888">
                <a:tc>
                  <a:txBody>
                    <a:bodyPr/>
                    <a:lstStyle/>
                    <a:p>
                      <a:pPr algn="l" fontAlgn="t">
                        <a:lnSpc>
                          <a:spcPct val="107000"/>
                        </a:lnSpc>
                        <a:spcBef>
                          <a:spcPts val="0"/>
                        </a:spcBef>
                        <a:spcAft>
                          <a:spcPts val="800"/>
                        </a:spcAft>
                      </a:pPr>
                      <a:r>
                        <a:rPr lang="uk-UA" sz="2000" u="none" strike="noStrike" dirty="0">
                          <a:effectLst/>
                        </a:rPr>
                        <a:t>Політологи</a:t>
                      </a:r>
                      <a:endParaRPr lang="uk-UA" sz="2000" b="0" i="0" u="none" strike="noStrike" dirty="0">
                        <a:effectLst/>
                        <a:latin typeface="Arial" panose="020B0604020202020204" pitchFamily="34" charset="0"/>
                      </a:endParaRPr>
                    </a:p>
                  </a:txBody>
                  <a:tcPr marL="68580" marR="68580" marT="6350" marB="0"/>
                </a:tc>
                <a:tc>
                  <a:txBody>
                    <a:bodyPr/>
                    <a:lstStyle/>
                    <a:p>
                      <a:pPr marL="0" marR="0" lvl="0" indent="0" algn="l" defTabSz="914400" rtl="0" eaLnBrk="1" fontAlgn="t" latinLnBrk="0" hangingPunct="1">
                        <a:lnSpc>
                          <a:spcPct val="107000"/>
                        </a:lnSpc>
                        <a:spcBef>
                          <a:spcPts val="0"/>
                        </a:spcBef>
                        <a:spcAft>
                          <a:spcPts val="800"/>
                        </a:spcAft>
                        <a:buClrTx/>
                        <a:buSzTx/>
                        <a:buFontTx/>
                        <a:buNone/>
                        <a:tabLst/>
                        <a:defRPr/>
                      </a:pPr>
                      <a:r>
                        <a:rPr lang="uk-UA" sz="2000" u="none" strike="noStrike" dirty="0" err="1">
                          <a:effectLst/>
                        </a:rPr>
                        <a:t>Р.Безсмертний</a:t>
                      </a:r>
                      <a:r>
                        <a:rPr lang="uk-UA" sz="2000" u="none" strike="noStrike" dirty="0">
                          <a:effectLst/>
                        </a:rPr>
                        <a:t> (ДЦ), </a:t>
                      </a:r>
                      <a:r>
                        <a:rPr lang="uk-UA" sz="2000" u="none" strike="noStrike" dirty="0" err="1">
                          <a:effectLst/>
                        </a:rPr>
                        <a:t>А.Береза</a:t>
                      </a:r>
                      <a:r>
                        <a:rPr lang="uk-UA" sz="2000" u="none" strike="noStrike" dirty="0">
                          <a:effectLst/>
                        </a:rPr>
                        <a:t>, </a:t>
                      </a:r>
                      <a:r>
                        <a:rPr lang="uk-UA" sz="2000" u="none" strike="noStrike" dirty="0" err="1">
                          <a:effectLst/>
                        </a:rPr>
                        <a:t>М.Їжа</a:t>
                      </a:r>
                      <a:r>
                        <a:rPr lang="uk-UA" sz="2000" u="none" strike="noStrike" dirty="0">
                          <a:effectLst/>
                        </a:rPr>
                        <a:t>, </a:t>
                      </a:r>
                      <a:r>
                        <a:rPr lang="uk-UA" sz="2000" u="none" strike="noStrike" dirty="0" err="1">
                          <a:effectLst/>
                        </a:rPr>
                        <a:t>А.Коваленко</a:t>
                      </a:r>
                      <a:r>
                        <a:rPr lang="uk-UA" sz="2000" u="none" strike="noStrike" dirty="0">
                          <a:effectLst/>
                        </a:rPr>
                        <a:t> (ВВ), </a:t>
                      </a:r>
                      <a:r>
                        <a:rPr lang="uk-UA" sz="2000" u="none" strike="noStrike" dirty="0" err="1">
                          <a:effectLst/>
                        </a:rPr>
                        <a:t>С.Коч</a:t>
                      </a:r>
                      <a:r>
                        <a:rPr lang="uk-UA" sz="2000" u="none" strike="noStrike" dirty="0">
                          <a:effectLst/>
                        </a:rPr>
                        <a:t> (</a:t>
                      </a:r>
                      <a:r>
                        <a:rPr lang="uk-UA" sz="2000" u="none" strike="noStrike" dirty="0" err="1">
                          <a:effectLst/>
                        </a:rPr>
                        <a:t>Фр</a:t>
                      </a:r>
                      <a:r>
                        <a:rPr lang="uk-UA" sz="2000" u="none" strike="noStrike" dirty="0">
                          <a:effectLst/>
                        </a:rPr>
                        <a:t>), </a:t>
                      </a:r>
                      <a:r>
                        <a:rPr lang="uk-UA" sz="2000" b="1" u="none" strike="noStrike" dirty="0" err="1">
                          <a:effectLst/>
                        </a:rPr>
                        <a:t>І.Кресіна</a:t>
                      </a:r>
                      <a:r>
                        <a:rPr lang="uk-UA" sz="2000" b="1" u="none" strike="noStrike" dirty="0">
                          <a:effectLst/>
                        </a:rPr>
                        <a:t> </a:t>
                      </a:r>
                      <a:r>
                        <a:rPr lang="uk-UA" sz="2000" u="none" strike="noStrike" dirty="0">
                          <a:effectLst/>
                        </a:rPr>
                        <a:t>(АТУ), </a:t>
                      </a:r>
                      <a:r>
                        <a:rPr lang="uk-UA" sz="2000" u="none" strike="noStrike" dirty="0" err="1">
                          <a:effectLst/>
                        </a:rPr>
                        <a:t>О.Кукарцев</a:t>
                      </a:r>
                      <a:r>
                        <a:rPr lang="uk-UA" sz="2000" u="none" strike="noStrike" dirty="0">
                          <a:effectLst/>
                        </a:rPr>
                        <a:t>, </a:t>
                      </a:r>
                      <a:r>
                        <a:rPr lang="uk-UA" sz="2000" u="none" strike="noStrike" dirty="0" err="1">
                          <a:effectLst/>
                        </a:rPr>
                        <a:t>В.Малиновський</a:t>
                      </a:r>
                      <a:r>
                        <a:rPr lang="uk-UA" sz="2000" u="none" strike="noStrike" dirty="0">
                          <a:effectLst/>
                        </a:rPr>
                        <a:t> (ВВ), </a:t>
                      </a:r>
                      <a:r>
                        <a:rPr lang="uk-UA" sz="2000" u="none" strike="noStrike" dirty="0" err="1">
                          <a:effectLst/>
                        </a:rPr>
                        <a:t>Л.Нагорна</a:t>
                      </a:r>
                      <a:r>
                        <a:rPr lang="uk-UA" sz="2000" u="none" strike="noStrike" dirty="0">
                          <a:effectLst/>
                        </a:rPr>
                        <a:t>, </a:t>
                      </a:r>
                      <a:r>
                        <a:rPr lang="uk-UA" sz="2000" u="none" strike="noStrike" dirty="0" err="1">
                          <a:effectLst/>
                        </a:rPr>
                        <a:t>С.Наумкіна</a:t>
                      </a:r>
                      <a:r>
                        <a:rPr lang="uk-UA" sz="2000" u="none" strike="noStrike" dirty="0">
                          <a:effectLst/>
                        </a:rPr>
                        <a:t> (МС), </a:t>
                      </a:r>
                      <a:r>
                        <a:rPr lang="uk-UA" sz="2000" u="none" strike="noStrike" dirty="0" err="1">
                          <a:effectLst/>
                        </a:rPr>
                        <a:t>А.Некряч</a:t>
                      </a:r>
                      <a:r>
                        <a:rPr lang="uk-UA" sz="2000" u="none" strike="noStrike" dirty="0">
                          <a:effectLst/>
                        </a:rPr>
                        <a:t> (МС), </a:t>
                      </a:r>
                      <a:r>
                        <a:rPr lang="uk-UA" sz="2000" b="1" u="none" strike="noStrike" dirty="0" err="1">
                          <a:effectLst/>
                        </a:rPr>
                        <a:t>Т.Панченко</a:t>
                      </a:r>
                      <a:r>
                        <a:rPr lang="uk-UA" sz="2000" b="1" u="none" strike="noStrike" dirty="0">
                          <a:effectLst/>
                        </a:rPr>
                        <a:t>, </a:t>
                      </a:r>
                      <a:r>
                        <a:rPr lang="uk-UA" sz="2000" u="none" strike="noStrike" dirty="0" err="1">
                          <a:effectLst/>
                        </a:rPr>
                        <a:t>Є.Перегуда</a:t>
                      </a:r>
                      <a:r>
                        <a:rPr lang="uk-UA" sz="2000" u="none" strike="noStrike" dirty="0">
                          <a:effectLst/>
                        </a:rPr>
                        <a:t> (ВВ), </a:t>
                      </a:r>
                      <a:r>
                        <a:rPr lang="uk-UA" sz="2000" u="none" strike="noStrike" dirty="0" err="1">
                          <a:effectLst/>
                        </a:rPr>
                        <a:t>С.Римаренко</a:t>
                      </a:r>
                      <a:r>
                        <a:rPr lang="uk-UA" sz="2000" u="none" strike="noStrike" dirty="0">
                          <a:effectLst/>
                        </a:rPr>
                        <a:t>, </a:t>
                      </a:r>
                      <a:r>
                        <a:rPr lang="uk-UA" sz="2000" u="none" strike="noStrike" dirty="0" err="1">
                          <a:effectLst/>
                        </a:rPr>
                        <a:t>О.Стойко</a:t>
                      </a:r>
                      <a:r>
                        <a:rPr lang="uk-UA" sz="2000" u="none" strike="noStrike" dirty="0">
                          <a:effectLst/>
                        </a:rPr>
                        <a:t> (ЦСЄ), </a:t>
                      </a:r>
                      <a:r>
                        <a:rPr lang="uk-UA" sz="2000" b="1" u="none" strike="noStrike" dirty="0" err="1">
                          <a:effectLst/>
                        </a:rPr>
                        <a:t>Т.Татаренко</a:t>
                      </a:r>
                      <a:r>
                        <a:rPr lang="uk-UA" sz="2000" u="none" strike="noStrike" dirty="0">
                          <a:effectLst/>
                        </a:rPr>
                        <a:t>, </a:t>
                      </a:r>
                      <a:r>
                        <a:rPr lang="uk-UA" sz="2000" u="none" strike="noStrike" dirty="0" err="1">
                          <a:effectLst/>
                        </a:rPr>
                        <a:t>М.Токар</a:t>
                      </a:r>
                      <a:r>
                        <a:rPr lang="uk-UA" sz="2000" u="none" strike="noStrike" dirty="0">
                          <a:effectLst/>
                        </a:rPr>
                        <a:t>, </a:t>
                      </a:r>
                      <a:r>
                        <a:rPr lang="uk-UA" sz="2000" u="none" strike="noStrike" dirty="0" err="1">
                          <a:effectLst/>
                        </a:rPr>
                        <a:t>В.Токовенко</a:t>
                      </a:r>
                      <a:r>
                        <a:rPr lang="uk-UA" sz="2000" u="none" strike="noStrike" dirty="0">
                          <a:effectLst/>
                        </a:rPr>
                        <a:t> (ДЦ), </a:t>
                      </a:r>
                      <a:r>
                        <a:rPr lang="uk-UA" sz="2000" b="1" u="none" strike="noStrike" dirty="0" err="1">
                          <a:effectLst/>
                        </a:rPr>
                        <a:t>Ю.Узун</a:t>
                      </a:r>
                      <a:r>
                        <a:rPr lang="uk-UA" sz="2000" b="1" u="none" strike="noStrike" dirty="0">
                          <a:effectLst/>
                        </a:rPr>
                        <a:t> (ДЦ)</a:t>
                      </a:r>
                      <a:endParaRPr lang="uk-UA" sz="2000" b="0" i="0" u="none" strike="noStrike" dirty="0">
                        <a:effectLst/>
                        <a:latin typeface="Arial" panose="020B0604020202020204" pitchFamily="34" charset="0"/>
                      </a:endParaRPr>
                    </a:p>
                  </a:txBody>
                  <a:tcPr marL="68580" marR="68580" marT="6350" marB="0"/>
                </a:tc>
                <a:extLst>
                  <a:ext uri="{0D108BD9-81ED-4DB2-BD59-A6C34878D82A}">
                    <a16:rowId xmlns:a16="http://schemas.microsoft.com/office/drawing/2014/main" val="1670632293"/>
                  </a:ext>
                </a:extLst>
              </a:tr>
              <a:tr h="929676">
                <a:tc>
                  <a:txBody>
                    <a:bodyPr/>
                    <a:lstStyle/>
                    <a:p>
                      <a:pPr algn="l" fontAlgn="t">
                        <a:lnSpc>
                          <a:spcPct val="107000"/>
                        </a:lnSpc>
                        <a:spcBef>
                          <a:spcPts val="0"/>
                        </a:spcBef>
                        <a:spcAft>
                          <a:spcPts val="800"/>
                        </a:spcAft>
                      </a:pPr>
                      <a:r>
                        <a:rPr lang="uk-UA" sz="2000" u="none" strike="noStrike" dirty="0">
                          <a:effectLst/>
                        </a:rPr>
                        <a:t>Держуправління (публічне управління)</a:t>
                      </a:r>
                      <a:endParaRPr lang="uk-UA" sz="2000" b="0" i="0" u="none" strike="noStrike" dirty="0">
                        <a:effectLst/>
                        <a:latin typeface="Arial" panose="020B0604020202020204" pitchFamily="34" charset="0"/>
                      </a:endParaRPr>
                    </a:p>
                  </a:txBody>
                  <a:tcPr marL="68580" marR="68580" marT="6350" marB="0"/>
                </a:tc>
                <a:tc>
                  <a:txBody>
                    <a:bodyPr/>
                    <a:lstStyle/>
                    <a:p>
                      <a:pPr algn="l" fontAlgn="t">
                        <a:lnSpc>
                          <a:spcPct val="107000"/>
                        </a:lnSpc>
                        <a:spcBef>
                          <a:spcPts val="0"/>
                        </a:spcBef>
                        <a:spcAft>
                          <a:spcPts val="800"/>
                        </a:spcAft>
                      </a:pPr>
                      <a:r>
                        <a:rPr lang="uk-UA" sz="2000" u="none" strike="noStrike" dirty="0" err="1">
                          <a:effectLst/>
                        </a:rPr>
                        <a:t>Т.Безверхнюк</a:t>
                      </a:r>
                      <a:r>
                        <a:rPr lang="uk-UA" sz="2000" u="none" strike="noStrike" dirty="0">
                          <a:effectLst/>
                        </a:rPr>
                        <a:t>, </a:t>
                      </a:r>
                      <a:r>
                        <a:rPr lang="uk-UA" sz="2000" u="none" strike="noStrike" dirty="0" err="1">
                          <a:effectLst/>
                        </a:rPr>
                        <a:t>О.Бориславська</a:t>
                      </a:r>
                      <a:r>
                        <a:rPr lang="uk-UA" sz="2000" u="none" strike="noStrike" dirty="0">
                          <a:effectLst/>
                        </a:rPr>
                        <a:t>, </a:t>
                      </a:r>
                      <a:r>
                        <a:rPr lang="uk-UA" sz="2000" u="none" strike="noStrike" dirty="0" err="1">
                          <a:effectLst/>
                        </a:rPr>
                        <a:t>В.Борденюк</a:t>
                      </a:r>
                      <a:r>
                        <a:rPr lang="uk-UA" sz="2000" u="none" strike="noStrike" dirty="0">
                          <a:effectLst/>
                        </a:rPr>
                        <a:t>, </a:t>
                      </a:r>
                      <a:r>
                        <a:rPr lang="uk-UA" sz="2000" b="1" u="none" strike="noStrike" dirty="0" err="1">
                          <a:effectLst/>
                        </a:rPr>
                        <a:t>В.Вакуленко</a:t>
                      </a:r>
                      <a:r>
                        <a:rPr lang="uk-UA" sz="2000" b="1" u="none" strike="noStrike" dirty="0">
                          <a:effectLst/>
                        </a:rPr>
                        <a:t>, </a:t>
                      </a:r>
                      <a:r>
                        <a:rPr lang="uk-UA" sz="2000" u="none" strike="noStrike" dirty="0" err="1">
                          <a:effectLst/>
                        </a:rPr>
                        <a:t>Н.Васильєва</a:t>
                      </a:r>
                      <a:r>
                        <a:rPr lang="uk-UA" sz="2000" u="none" strike="noStrike" dirty="0">
                          <a:effectLst/>
                        </a:rPr>
                        <a:t>, </a:t>
                      </a:r>
                      <a:r>
                        <a:rPr lang="uk-UA" sz="2000" u="none" strike="noStrike" dirty="0" err="1">
                          <a:effectLst/>
                        </a:rPr>
                        <a:t>О.Васильєва</a:t>
                      </a:r>
                      <a:r>
                        <a:rPr lang="uk-UA" sz="2000" u="none" strike="noStrike" dirty="0">
                          <a:effectLst/>
                        </a:rPr>
                        <a:t>, </a:t>
                      </a:r>
                      <a:r>
                        <a:rPr lang="uk-UA" sz="2000" u="none" strike="noStrike" dirty="0" err="1">
                          <a:effectLst/>
                        </a:rPr>
                        <a:t>М.Дацишин</a:t>
                      </a:r>
                      <a:r>
                        <a:rPr lang="uk-UA" sz="2000" u="none" strike="noStrike" dirty="0">
                          <a:effectLst/>
                        </a:rPr>
                        <a:t>, </a:t>
                      </a:r>
                      <a:r>
                        <a:rPr lang="uk-UA" sz="2000" b="1" u="none" strike="noStrike" dirty="0" err="1">
                          <a:effectLst/>
                        </a:rPr>
                        <a:t>В.Керецман</a:t>
                      </a:r>
                      <a:r>
                        <a:rPr lang="uk-UA" sz="2000" b="1" u="none" strike="noStrike" dirty="0">
                          <a:effectLst/>
                        </a:rPr>
                        <a:t>, </a:t>
                      </a:r>
                      <a:r>
                        <a:rPr lang="uk-UA" sz="2000" b="1" u="none" strike="noStrike" dirty="0" err="1">
                          <a:effectLst/>
                        </a:rPr>
                        <a:t>В.Куйбіда</a:t>
                      </a:r>
                      <a:r>
                        <a:rPr lang="uk-UA" sz="2000" b="1" u="none" strike="noStrike" dirty="0">
                          <a:effectLst/>
                        </a:rPr>
                        <a:t>, </a:t>
                      </a:r>
                      <a:r>
                        <a:rPr lang="uk-UA" sz="2000" u="none" strike="noStrike" dirty="0" err="1">
                          <a:effectLst/>
                        </a:rPr>
                        <a:t>П.Надолішній</a:t>
                      </a:r>
                      <a:r>
                        <a:rPr lang="uk-UA" sz="2000" u="none" strike="noStrike" dirty="0">
                          <a:effectLst/>
                        </a:rPr>
                        <a:t>, </a:t>
                      </a:r>
                      <a:r>
                        <a:rPr lang="uk-UA" sz="2000" u="none" strike="noStrike" dirty="0" err="1">
                          <a:effectLst/>
                        </a:rPr>
                        <a:t>Н.Нижник</a:t>
                      </a:r>
                      <a:r>
                        <a:rPr lang="uk-UA" sz="2000" u="none" strike="noStrike" dirty="0">
                          <a:effectLst/>
                        </a:rPr>
                        <a:t>, </a:t>
                      </a:r>
                      <a:r>
                        <a:rPr lang="uk-UA" sz="2000" u="none" strike="noStrike" dirty="0" err="1">
                          <a:effectLst/>
                        </a:rPr>
                        <a:t>В.Олуйко</a:t>
                      </a:r>
                      <a:r>
                        <a:rPr lang="uk-UA" sz="2000" u="none" strike="noStrike" dirty="0">
                          <a:effectLst/>
                        </a:rPr>
                        <a:t>, </a:t>
                      </a:r>
                      <a:r>
                        <a:rPr lang="uk-UA" sz="2000" u="none" strike="noStrike" dirty="0" err="1">
                          <a:effectLst/>
                        </a:rPr>
                        <a:t>М.Пухтинський</a:t>
                      </a:r>
                      <a:r>
                        <a:rPr lang="uk-UA" sz="2000" u="none" strike="noStrike" dirty="0">
                          <a:effectLst/>
                        </a:rPr>
                        <a:t>, </a:t>
                      </a:r>
                      <a:r>
                        <a:rPr lang="uk-UA" sz="2000" u="none" strike="noStrike" dirty="0" err="1">
                          <a:effectLst/>
                        </a:rPr>
                        <a:t>В.Ребкало</a:t>
                      </a:r>
                      <a:r>
                        <a:rPr lang="uk-UA" sz="2000" u="none" strike="noStrike" dirty="0">
                          <a:effectLst/>
                        </a:rPr>
                        <a:t>, </a:t>
                      </a:r>
                      <a:r>
                        <a:rPr lang="uk-UA" sz="2000" u="none" strike="noStrike" dirty="0" err="1">
                          <a:effectLst/>
                        </a:rPr>
                        <a:t>С.Романюк</a:t>
                      </a:r>
                      <a:r>
                        <a:rPr lang="uk-UA" sz="2000" u="none" strike="noStrike" dirty="0">
                          <a:effectLst/>
                        </a:rPr>
                        <a:t>, </a:t>
                      </a:r>
                      <a:r>
                        <a:rPr lang="uk-UA" sz="2000" u="none" strike="noStrike" dirty="0" err="1">
                          <a:effectLst/>
                        </a:rPr>
                        <a:t>С.Серьогіна</a:t>
                      </a:r>
                      <a:r>
                        <a:rPr lang="uk-UA" sz="2000" u="none" strike="noStrike" dirty="0">
                          <a:effectLst/>
                        </a:rPr>
                        <a:t>, </a:t>
                      </a:r>
                      <a:r>
                        <a:rPr lang="uk-UA" sz="2000" u="none" strike="noStrike" dirty="0" err="1">
                          <a:effectLst/>
                        </a:rPr>
                        <a:t>О.Сушинський</a:t>
                      </a:r>
                      <a:r>
                        <a:rPr lang="uk-UA" sz="2000" u="none" strike="noStrike" dirty="0">
                          <a:effectLst/>
                        </a:rPr>
                        <a:t>, </a:t>
                      </a:r>
                      <a:r>
                        <a:rPr lang="uk-UA" sz="2000" b="1" u="none" strike="noStrike" dirty="0" err="1">
                          <a:effectLst/>
                        </a:rPr>
                        <a:t>А.Ткачук</a:t>
                      </a:r>
                      <a:endParaRPr lang="uk-UA" sz="2000" b="0" i="0" u="none" strike="noStrike" dirty="0">
                        <a:effectLst/>
                        <a:latin typeface="Arial" panose="020B0604020202020204" pitchFamily="34" charset="0"/>
                      </a:endParaRPr>
                    </a:p>
                  </a:txBody>
                  <a:tcPr marL="68580" marR="68580" marT="6350" marB="0"/>
                </a:tc>
                <a:extLst>
                  <a:ext uri="{0D108BD9-81ED-4DB2-BD59-A6C34878D82A}">
                    <a16:rowId xmlns:a16="http://schemas.microsoft.com/office/drawing/2014/main" val="3717499622"/>
                  </a:ext>
                </a:extLst>
              </a:tr>
            </a:tbl>
          </a:graphicData>
        </a:graphic>
      </p:graphicFrame>
    </p:spTree>
    <p:extLst>
      <p:ext uri="{BB962C8B-B14F-4D97-AF65-F5344CB8AC3E}">
        <p14:creationId xmlns:p14="http://schemas.microsoft.com/office/powerpoint/2010/main" val="2962360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DA0047E-2A3A-421F-99ED-3FF22A42DB76}"/>
              </a:ext>
            </a:extLst>
          </p:cNvPr>
          <p:cNvSpPr>
            <a:spLocks noGrp="1"/>
          </p:cNvSpPr>
          <p:nvPr>
            <p:ph type="title"/>
          </p:nvPr>
        </p:nvSpPr>
        <p:spPr>
          <a:xfrm>
            <a:off x="838200" y="107950"/>
            <a:ext cx="10515600" cy="663575"/>
          </a:xfrm>
        </p:spPr>
        <p:txBody>
          <a:bodyPr>
            <a:normAutofit/>
          </a:bodyPr>
          <a:lstStyle/>
          <a:p>
            <a:pPr algn="ctr"/>
            <a:r>
              <a:rPr lang="uk-UA" sz="2800" b="1" dirty="0">
                <a:latin typeface="+mn-lt"/>
              </a:rPr>
              <a:t>Методи дослідження</a:t>
            </a:r>
            <a:endParaRPr lang="ru-RU" sz="2800" b="1" dirty="0">
              <a:latin typeface="+mn-lt"/>
            </a:endParaRPr>
          </a:p>
        </p:txBody>
      </p:sp>
      <p:sp>
        <p:nvSpPr>
          <p:cNvPr id="3" name="Объект 2">
            <a:extLst>
              <a:ext uri="{FF2B5EF4-FFF2-40B4-BE49-F238E27FC236}">
                <a16:creationId xmlns:a16="http://schemas.microsoft.com/office/drawing/2014/main" id="{7B159442-D8B3-4283-8963-DCA28896963C}"/>
              </a:ext>
            </a:extLst>
          </p:cNvPr>
          <p:cNvSpPr>
            <a:spLocks noGrp="1"/>
          </p:cNvSpPr>
          <p:nvPr>
            <p:ph idx="1"/>
          </p:nvPr>
        </p:nvSpPr>
        <p:spPr>
          <a:xfrm>
            <a:off x="85725" y="771525"/>
            <a:ext cx="11982450" cy="5267326"/>
          </a:xfrm>
        </p:spPr>
        <p:txBody>
          <a:bodyPr>
            <a:normAutofit fontScale="85000" lnSpcReduction="10000"/>
          </a:bodyPr>
          <a:lstStyle/>
          <a:p>
            <a:pPr marL="0" indent="0" algn="ctr">
              <a:buNone/>
            </a:pPr>
            <a:r>
              <a:rPr lang="ru-RU" sz="3100" b="1" dirty="0" err="1"/>
              <a:t>Загальнонаукові</a:t>
            </a:r>
            <a:r>
              <a:rPr lang="ru-RU" sz="3100" dirty="0"/>
              <a:t> </a:t>
            </a:r>
            <a:r>
              <a:rPr lang="ru-RU" sz="3100" dirty="0" err="1"/>
              <a:t>методи</a:t>
            </a:r>
            <a:r>
              <a:rPr lang="ru-RU" sz="3100" dirty="0"/>
              <a:t> :</a:t>
            </a:r>
          </a:p>
          <a:p>
            <a:pPr algn="just">
              <a:spcBef>
                <a:spcPts val="0"/>
              </a:spcBef>
            </a:pPr>
            <a:r>
              <a:rPr lang="ru-RU" sz="2600" b="1" dirty="0" err="1"/>
              <a:t>Аналіз</a:t>
            </a:r>
            <a:r>
              <a:rPr lang="ru-RU" sz="2600" b="1" dirty="0"/>
              <a:t> </a:t>
            </a:r>
            <a:r>
              <a:rPr lang="ru-RU" sz="2600" dirty="0"/>
              <a:t>– метод </a:t>
            </a:r>
            <a:r>
              <a:rPr lang="ru-RU" sz="2600" dirty="0" err="1"/>
              <a:t>наукового</a:t>
            </a:r>
            <a:r>
              <a:rPr lang="ru-RU" sz="2600" dirty="0"/>
              <a:t> </a:t>
            </a:r>
            <a:r>
              <a:rPr lang="ru-RU" sz="2600" dirty="0" err="1"/>
              <a:t>дослідження</a:t>
            </a:r>
            <a:r>
              <a:rPr lang="ru-RU" sz="2600" dirty="0"/>
              <a:t> </a:t>
            </a:r>
            <a:r>
              <a:rPr lang="ru-RU" sz="2600" dirty="0" err="1"/>
              <a:t>явищ</a:t>
            </a:r>
            <a:r>
              <a:rPr lang="ru-RU" sz="2600" dirty="0"/>
              <a:t>, </a:t>
            </a:r>
            <a:r>
              <a:rPr lang="ru-RU" sz="2600" dirty="0" err="1"/>
              <a:t>предметів</a:t>
            </a:r>
            <a:r>
              <a:rPr lang="ru-RU" sz="2600" dirty="0"/>
              <a:t> </a:t>
            </a:r>
            <a:r>
              <a:rPr lang="ru-RU" sz="2600" dirty="0" err="1"/>
              <a:t>тощо</a:t>
            </a:r>
            <a:r>
              <a:rPr lang="ru-RU" sz="2600" dirty="0"/>
              <a:t> шляхом </a:t>
            </a:r>
            <a:r>
              <a:rPr lang="ru-RU" sz="2600" dirty="0" err="1"/>
              <a:t>поділу</a:t>
            </a:r>
            <a:r>
              <a:rPr lang="ru-RU" sz="2600" dirty="0"/>
              <a:t> </a:t>
            </a:r>
            <a:r>
              <a:rPr lang="ru-RU" sz="2600" dirty="0" err="1"/>
              <a:t>їх</a:t>
            </a:r>
            <a:r>
              <a:rPr lang="ru-RU" sz="2600" dirty="0"/>
              <a:t> на </a:t>
            </a:r>
            <a:r>
              <a:rPr lang="ru-RU" sz="2600" dirty="0" err="1"/>
              <a:t>складові</a:t>
            </a:r>
            <a:r>
              <a:rPr lang="ru-RU" sz="2600" dirty="0"/>
              <a:t> з метою </a:t>
            </a:r>
            <a:r>
              <a:rPr lang="ru-RU" sz="2600" dirty="0" err="1"/>
              <a:t>з’ясування</a:t>
            </a:r>
            <a:r>
              <a:rPr lang="ru-RU" sz="2600" dirty="0"/>
              <a:t> </a:t>
            </a:r>
            <a:r>
              <a:rPr lang="ru-RU" sz="2600" dirty="0" err="1"/>
              <a:t>їх</a:t>
            </a:r>
            <a:r>
              <a:rPr lang="ru-RU" sz="2600" dirty="0"/>
              <a:t> </a:t>
            </a:r>
            <a:r>
              <a:rPr lang="ru-RU" sz="2600" dirty="0" err="1"/>
              <a:t>структури</a:t>
            </a:r>
            <a:r>
              <a:rPr lang="ru-RU" sz="2600" dirty="0"/>
              <a:t>, </a:t>
            </a:r>
            <a:r>
              <a:rPr lang="ru-RU" sz="2600" dirty="0" err="1"/>
              <a:t>якостей</a:t>
            </a:r>
            <a:r>
              <a:rPr lang="ru-RU" sz="2600" dirty="0"/>
              <a:t>, </a:t>
            </a:r>
            <a:r>
              <a:rPr lang="ru-RU" sz="2600" dirty="0" err="1"/>
              <a:t>зв’язків</a:t>
            </a:r>
            <a:r>
              <a:rPr lang="ru-RU" sz="2600" dirty="0"/>
              <a:t>. </a:t>
            </a:r>
          </a:p>
          <a:p>
            <a:pPr algn="just">
              <a:spcBef>
                <a:spcPts val="0"/>
              </a:spcBef>
            </a:pPr>
            <a:r>
              <a:rPr lang="ru-RU" sz="2600" b="1" dirty="0"/>
              <a:t>Синтез </a:t>
            </a:r>
            <a:r>
              <a:rPr lang="ru-RU" sz="2600" dirty="0"/>
              <a:t>– метод </a:t>
            </a:r>
            <a:r>
              <a:rPr lang="ru-RU" sz="2600" dirty="0" err="1"/>
              <a:t>наукового</a:t>
            </a:r>
            <a:r>
              <a:rPr lang="ru-RU" sz="2600" dirty="0"/>
              <a:t> </a:t>
            </a:r>
            <a:r>
              <a:rPr lang="ru-RU" sz="2600" dirty="0" err="1"/>
              <a:t>дослідження</a:t>
            </a:r>
            <a:r>
              <a:rPr lang="ru-RU" sz="2600" dirty="0"/>
              <a:t> </a:t>
            </a:r>
            <a:r>
              <a:rPr lang="ru-RU" sz="2600" dirty="0" err="1"/>
              <a:t>явищ</a:t>
            </a:r>
            <a:r>
              <a:rPr lang="ru-RU" sz="2600" dirty="0"/>
              <a:t>, </a:t>
            </a:r>
            <a:r>
              <a:rPr lang="ru-RU" sz="2600" dirty="0" err="1"/>
              <a:t>предметів</a:t>
            </a:r>
            <a:r>
              <a:rPr lang="ru-RU" sz="2600" dirty="0"/>
              <a:t>, </a:t>
            </a:r>
            <a:r>
              <a:rPr lang="ru-RU" sz="2600" dirty="0" err="1"/>
              <a:t>дійсності</a:t>
            </a:r>
            <a:r>
              <a:rPr lang="ru-RU" sz="2600" dirty="0"/>
              <a:t> в </a:t>
            </a:r>
            <a:r>
              <a:rPr lang="ru-RU" sz="2600" dirty="0" err="1"/>
              <a:t>цілісності</a:t>
            </a:r>
            <a:r>
              <a:rPr lang="ru-RU" sz="2600" dirty="0"/>
              <a:t>, </a:t>
            </a:r>
            <a:r>
              <a:rPr lang="ru-RU" sz="2600" dirty="0" err="1"/>
              <a:t>єдності</a:t>
            </a:r>
            <a:r>
              <a:rPr lang="ru-RU" sz="2600" dirty="0"/>
              <a:t> та </a:t>
            </a:r>
            <a:r>
              <a:rPr lang="ru-RU" sz="2600" dirty="0" err="1"/>
              <a:t>взаємозв’язку</a:t>
            </a:r>
            <a:r>
              <a:rPr lang="ru-RU" sz="2600" dirty="0"/>
              <a:t> </a:t>
            </a:r>
            <a:r>
              <a:rPr lang="ru-RU" sz="2600" dirty="0" err="1"/>
              <a:t>їх</a:t>
            </a:r>
            <a:r>
              <a:rPr lang="ru-RU" sz="2600" dirty="0"/>
              <a:t> </a:t>
            </a:r>
            <a:r>
              <a:rPr lang="ru-RU" sz="2600" dirty="0" err="1"/>
              <a:t>частин</a:t>
            </a:r>
            <a:r>
              <a:rPr lang="ru-RU" sz="2600" dirty="0"/>
              <a:t>. </a:t>
            </a:r>
          </a:p>
          <a:p>
            <a:pPr algn="just">
              <a:spcBef>
                <a:spcPts val="0"/>
              </a:spcBef>
            </a:pPr>
            <a:r>
              <a:rPr lang="ru-RU" sz="2600" b="1" dirty="0" err="1"/>
              <a:t>Індукція</a:t>
            </a:r>
            <a:r>
              <a:rPr lang="ru-RU" sz="2600" b="1" dirty="0"/>
              <a:t> </a:t>
            </a:r>
            <a:r>
              <a:rPr lang="ru-RU" sz="2600" dirty="0"/>
              <a:t>– </a:t>
            </a:r>
            <a:r>
              <a:rPr lang="ru-RU" sz="2600" dirty="0" err="1"/>
              <a:t>спосіб</a:t>
            </a:r>
            <a:r>
              <a:rPr lang="ru-RU" sz="2600" dirty="0"/>
              <a:t> </a:t>
            </a:r>
            <a:r>
              <a:rPr lang="ru-RU" sz="2600" dirty="0" err="1"/>
              <a:t>пізнання</a:t>
            </a:r>
            <a:r>
              <a:rPr lang="ru-RU" sz="2600" dirty="0"/>
              <a:t>, </a:t>
            </a:r>
            <a:r>
              <a:rPr lang="ru-RU" sz="2600" dirty="0" err="1"/>
              <a:t>що</a:t>
            </a:r>
            <a:r>
              <a:rPr lang="ru-RU" sz="2600" dirty="0"/>
              <a:t> </a:t>
            </a:r>
            <a:r>
              <a:rPr lang="ru-RU" sz="2600" dirty="0" err="1"/>
              <a:t>ґрунтується</a:t>
            </a:r>
            <a:r>
              <a:rPr lang="ru-RU" sz="2600" dirty="0"/>
              <a:t> на </a:t>
            </a:r>
            <a:r>
              <a:rPr lang="ru-RU" sz="2600" dirty="0" err="1"/>
              <a:t>отриманні</a:t>
            </a:r>
            <a:r>
              <a:rPr lang="ru-RU" sz="2600" dirty="0"/>
              <a:t> </a:t>
            </a:r>
            <a:r>
              <a:rPr lang="ru-RU" sz="2600" dirty="0" err="1"/>
              <a:t>загальних</a:t>
            </a:r>
            <a:r>
              <a:rPr lang="ru-RU" sz="2600" dirty="0"/>
              <a:t> </a:t>
            </a:r>
            <a:r>
              <a:rPr lang="ru-RU" sz="2600" dirty="0" err="1"/>
              <a:t>висновків</a:t>
            </a:r>
            <a:r>
              <a:rPr lang="ru-RU" sz="2600" dirty="0"/>
              <a:t> і </a:t>
            </a:r>
            <a:r>
              <a:rPr lang="ru-RU" sz="2600" dirty="0" err="1"/>
              <a:t>положень</a:t>
            </a:r>
            <a:r>
              <a:rPr lang="ru-RU" sz="2600" dirty="0"/>
              <a:t> на </a:t>
            </a:r>
            <a:r>
              <a:rPr lang="ru-RU" sz="2600" dirty="0" err="1"/>
              <a:t>основі</a:t>
            </a:r>
            <a:r>
              <a:rPr lang="ru-RU" sz="2600" dirty="0"/>
              <a:t> </a:t>
            </a:r>
            <a:r>
              <a:rPr lang="ru-RU" sz="2600" dirty="0" err="1"/>
              <a:t>вивчення</a:t>
            </a:r>
            <a:r>
              <a:rPr lang="ru-RU" sz="2600" dirty="0"/>
              <a:t> </a:t>
            </a:r>
            <a:r>
              <a:rPr lang="ru-RU" sz="2600" dirty="0" err="1"/>
              <a:t>окремих</a:t>
            </a:r>
            <a:r>
              <a:rPr lang="ru-RU" sz="2600" dirty="0"/>
              <a:t> </a:t>
            </a:r>
            <a:r>
              <a:rPr lang="ru-RU" sz="2600" dirty="0" err="1"/>
              <a:t>фактів</a:t>
            </a:r>
            <a:r>
              <a:rPr lang="ru-RU" sz="2600" dirty="0"/>
              <a:t>, </a:t>
            </a:r>
            <a:r>
              <a:rPr lang="ru-RU" sz="2600" dirty="0" err="1"/>
              <a:t>явищ</a:t>
            </a:r>
            <a:r>
              <a:rPr lang="ru-RU" sz="2600" dirty="0"/>
              <a:t> і </a:t>
            </a:r>
            <a:r>
              <a:rPr lang="ru-RU" sz="2600" dirty="0" err="1"/>
              <a:t>процесів</a:t>
            </a:r>
            <a:r>
              <a:rPr lang="ru-RU" sz="2600" dirty="0"/>
              <a:t> </a:t>
            </a:r>
            <a:r>
              <a:rPr lang="ru-RU" sz="2600" dirty="0" err="1"/>
              <a:t>або</a:t>
            </a:r>
            <a:r>
              <a:rPr lang="ru-RU" sz="2600" dirty="0"/>
              <a:t> </a:t>
            </a:r>
            <a:r>
              <a:rPr lang="ru-RU" sz="2600" dirty="0" err="1"/>
              <a:t>більш</a:t>
            </a:r>
            <a:r>
              <a:rPr lang="ru-RU" sz="2600" dirty="0"/>
              <a:t> </a:t>
            </a:r>
            <a:r>
              <a:rPr lang="ru-RU" sz="2600" dirty="0" err="1"/>
              <a:t>загального</a:t>
            </a:r>
            <a:r>
              <a:rPr lang="ru-RU" sz="2600" dirty="0"/>
              <a:t> </a:t>
            </a:r>
            <a:r>
              <a:rPr lang="ru-RU" sz="2600" dirty="0" err="1"/>
              <a:t>знання</a:t>
            </a:r>
            <a:r>
              <a:rPr lang="ru-RU" sz="2600" dirty="0"/>
              <a:t> на </a:t>
            </a:r>
            <a:r>
              <a:rPr lang="ru-RU" sz="2600" dirty="0" err="1"/>
              <a:t>основі</a:t>
            </a:r>
            <a:r>
              <a:rPr lang="ru-RU" sz="2600" dirty="0"/>
              <a:t> </a:t>
            </a:r>
            <a:r>
              <a:rPr lang="ru-RU" sz="2600" dirty="0" err="1"/>
              <a:t>менш</a:t>
            </a:r>
            <a:r>
              <a:rPr lang="ru-RU" sz="2600" dirty="0"/>
              <a:t> </a:t>
            </a:r>
            <a:r>
              <a:rPr lang="ru-RU" sz="2600" dirty="0" err="1"/>
              <a:t>загального</a:t>
            </a:r>
            <a:r>
              <a:rPr lang="ru-RU" sz="2600" dirty="0"/>
              <a:t>. </a:t>
            </a:r>
          </a:p>
          <a:p>
            <a:pPr algn="just">
              <a:spcBef>
                <a:spcPts val="0"/>
              </a:spcBef>
            </a:pPr>
            <a:r>
              <a:rPr lang="ru-RU" sz="2600" b="1" dirty="0" err="1"/>
              <a:t>Дедукція</a:t>
            </a:r>
            <a:r>
              <a:rPr lang="ru-RU" sz="2600" b="1" dirty="0"/>
              <a:t> </a:t>
            </a:r>
            <a:r>
              <a:rPr lang="ru-RU" sz="2600" dirty="0"/>
              <a:t>– метод </a:t>
            </a:r>
            <a:r>
              <a:rPr lang="ru-RU" sz="2600" dirty="0" err="1"/>
              <a:t>пізнання</a:t>
            </a:r>
            <a:r>
              <a:rPr lang="ru-RU" sz="2600" dirty="0"/>
              <a:t>, </a:t>
            </a:r>
            <a:r>
              <a:rPr lang="ru-RU" sz="2600" dirty="0" err="1"/>
              <a:t>що</a:t>
            </a:r>
            <a:r>
              <a:rPr lang="ru-RU" sz="2600" dirty="0"/>
              <a:t> </a:t>
            </a:r>
            <a:r>
              <a:rPr lang="ru-RU" sz="2600" dirty="0" err="1"/>
              <a:t>базується</a:t>
            </a:r>
            <a:r>
              <a:rPr lang="ru-RU" sz="2600" dirty="0"/>
              <a:t> на </a:t>
            </a:r>
            <a:r>
              <a:rPr lang="ru-RU" sz="2600" dirty="0" err="1"/>
              <a:t>отриманні</a:t>
            </a:r>
            <a:r>
              <a:rPr lang="ru-RU" sz="2600" dirty="0"/>
              <a:t> </a:t>
            </a:r>
            <a:r>
              <a:rPr lang="ru-RU" sz="2600" dirty="0" err="1"/>
              <a:t>окремих</a:t>
            </a:r>
            <a:r>
              <a:rPr lang="ru-RU" sz="2600" dirty="0"/>
              <a:t> </a:t>
            </a:r>
            <a:r>
              <a:rPr lang="ru-RU" sz="2600" dirty="0" err="1"/>
              <a:t>конкретних</a:t>
            </a:r>
            <a:r>
              <a:rPr lang="ru-RU" sz="2600" dirty="0"/>
              <a:t> </a:t>
            </a:r>
            <a:r>
              <a:rPr lang="ru-RU" sz="2600" dirty="0" err="1"/>
              <a:t>висновків</a:t>
            </a:r>
            <a:r>
              <a:rPr lang="ru-RU" sz="2600" dirty="0"/>
              <a:t>, </a:t>
            </a:r>
            <a:r>
              <a:rPr lang="ru-RU" sz="2600" dirty="0" err="1"/>
              <a:t>положень</a:t>
            </a:r>
            <a:r>
              <a:rPr lang="ru-RU" sz="2600" dirty="0"/>
              <a:t>, </a:t>
            </a:r>
            <a:r>
              <a:rPr lang="ru-RU" sz="2600" dirty="0" err="1"/>
              <a:t>закономірностей</a:t>
            </a:r>
            <a:r>
              <a:rPr lang="ru-RU" sz="2600" dirty="0"/>
              <a:t> </a:t>
            </a:r>
            <a:r>
              <a:rPr lang="ru-RU" sz="2600" dirty="0" err="1"/>
              <a:t>стосовно</a:t>
            </a:r>
            <a:r>
              <a:rPr lang="ru-RU" sz="2600" dirty="0"/>
              <a:t> </a:t>
            </a:r>
            <a:r>
              <a:rPr lang="ru-RU" sz="2600" dirty="0" err="1"/>
              <a:t>розвитку</a:t>
            </a:r>
            <a:r>
              <a:rPr lang="ru-RU" sz="2600" dirty="0"/>
              <a:t> </a:t>
            </a:r>
            <a:r>
              <a:rPr lang="ru-RU" sz="2600" dirty="0" err="1"/>
              <a:t>цілісної</a:t>
            </a:r>
            <a:r>
              <a:rPr lang="ru-RU" sz="2600" dirty="0"/>
              <a:t> </a:t>
            </a:r>
            <a:r>
              <a:rPr lang="ru-RU" sz="2600" dirty="0" err="1"/>
              <a:t>системи</a:t>
            </a:r>
            <a:r>
              <a:rPr lang="ru-RU" sz="2600" dirty="0"/>
              <a:t>. </a:t>
            </a:r>
          </a:p>
          <a:p>
            <a:pPr algn="just">
              <a:spcBef>
                <a:spcPts val="0"/>
              </a:spcBef>
            </a:pPr>
            <a:r>
              <a:rPr lang="ru-RU" sz="2600" b="1" dirty="0" err="1"/>
              <a:t>Аналогія</a:t>
            </a:r>
            <a:r>
              <a:rPr lang="ru-RU" sz="2600" b="1" dirty="0"/>
              <a:t> </a:t>
            </a:r>
            <a:r>
              <a:rPr lang="ru-RU" sz="2600" dirty="0"/>
              <a:t>– </a:t>
            </a:r>
            <a:r>
              <a:rPr lang="ru-RU" sz="2600" dirty="0" err="1"/>
              <a:t>вивчення</a:t>
            </a:r>
            <a:r>
              <a:rPr lang="ru-RU" sz="2600" dirty="0"/>
              <a:t> одних </a:t>
            </a:r>
            <a:r>
              <a:rPr lang="ru-RU" sz="2600" dirty="0" err="1"/>
              <a:t>предметів</a:t>
            </a:r>
            <a:r>
              <a:rPr lang="ru-RU" sz="2600" dirty="0"/>
              <a:t> і </a:t>
            </a:r>
            <a:r>
              <a:rPr lang="ru-RU" sz="2600" dirty="0" err="1"/>
              <a:t>явищ</a:t>
            </a:r>
            <a:r>
              <a:rPr lang="ru-RU" sz="2600" dirty="0"/>
              <a:t> </a:t>
            </a:r>
            <a:r>
              <a:rPr lang="ru-RU" sz="2600" dirty="0" err="1"/>
              <a:t>ґрунтується</a:t>
            </a:r>
            <a:r>
              <a:rPr lang="ru-RU" sz="2600" dirty="0"/>
              <a:t> на </a:t>
            </a:r>
            <a:r>
              <a:rPr lang="ru-RU" sz="2600" dirty="0" err="1"/>
              <a:t>їх</a:t>
            </a:r>
            <a:r>
              <a:rPr lang="ru-RU" sz="2600" dirty="0"/>
              <a:t> </a:t>
            </a:r>
            <a:r>
              <a:rPr lang="ru-RU" sz="2600" dirty="0" err="1"/>
              <a:t>схожості</a:t>
            </a:r>
            <a:r>
              <a:rPr lang="ru-RU" sz="2600" dirty="0"/>
              <a:t> з </a:t>
            </a:r>
            <a:r>
              <a:rPr lang="ru-RU" sz="2600" dirty="0" err="1"/>
              <a:t>іншими</a:t>
            </a:r>
            <a:r>
              <a:rPr lang="ru-RU" sz="2600" dirty="0"/>
              <a:t>. </a:t>
            </a:r>
          </a:p>
          <a:p>
            <a:pPr algn="just">
              <a:spcBef>
                <a:spcPts val="0"/>
              </a:spcBef>
            </a:pPr>
            <a:r>
              <a:rPr lang="ru-RU" sz="2600" b="1" dirty="0" err="1"/>
              <a:t>Моделювання</a:t>
            </a:r>
            <a:r>
              <a:rPr lang="ru-RU" sz="2600" b="1" dirty="0"/>
              <a:t> </a:t>
            </a:r>
            <a:r>
              <a:rPr lang="ru-RU" sz="2600" dirty="0"/>
              <a:t>– </a:t>
            </a:r>
            <a:r>
              <a:rPr lang="ru-RU" sz="2600" dirty="0" err="1"/>
              <a:t>використання</a:t>
            </a:r>
            <a:r>
              <a:rPr lang="ru-RU" sz="2600" dirty="0"/>
              <a:t> </a:t>
            </a:r>
            <a:r>
              <a:rPr lang="ru-RU" sz="2600" dirty="0" err="1"/>
              <a:t>моделі</a:t>
            </a:r>
            <a:r>
              <a:rPr lang="ru-RU" sz="2600" dirty="0"/>
              <a:t> як </a:t>
            </a:r>
            <a:r>
              <a:rPr lang="ru-RU" sz="2600" dirty="0" err="1"/>
              <a:t>засобу</a:t>
            </a:r>
            <a:r>
              <a:rPr lang="ru-RU" sz="2600" dirty="0"/>
              <a:t> </a:t>
            </a:r>
            <a:r>
              <a:rPr lang="ru-RU" sz="2600" dirty="0" err="1"/>
              <a:t>дослідження</a:t>
            </a:r>
            <a:r>
              <a:rPr lang="ru-RU" sz="2600" dirty="0"/>
              <a:t> </a:t>
            </a:r>
            <a:r>
              <a:rPr lang="ru-RU" sz="2600" dirty="0" err="1"/>
              <a:t>явищ</a:t>
            </a:r>
            <a:r>
              <a:rPr lang="ru-RU" sz="2600" dirty="0"/>
              <a:t> і </a:t>
            </a:r>
            <a:r>
              <a:rPr lang="ru-RU" sz="2600" dirty="0" err="1"/>
              <a:t>процесів</a:t>
            </a:r>
            <a:r>
              <a:rPr lang="ru-RU" sz="2600" dirty="0"/>
              <a:t>. </a:t>
            </a:r>
            <a:r>
              <a:rPr lang="ru-RU" sz="2600" dirty="0" err="1"/>
              <a:t>Під</a:t>
            </a:r>
            <a:r>
              <a:rPr lang="ru-RU" sz="2600" dirty="0"/>
              <a:t> моделями </a:t>
            </a:r>
            <a:r>
              <a:rPr lang="ru-RU" sz="2600" dirty="0" err="1"/>
              <a:t>розуміють</a:t>
            </a:r>
            <a:r>
              <a:rPr lang="ru-RU" sz="2600" dirty="0"/>
              <a:t> </a:t>
            </a:r>
            <a:r>
              <a:rPr lang="ru-RU" sz="2600" dirty="0" err="1"/>
              <a:t>системи</a:t>
            </a:r>
            <a:r>
              <a:rPr lang="ru-RU" sz="2600" dirty="0"/>
              <a:t>, </a:t>
            </a:r>
            <a:r>
              <a:rPr lang="ru-RU" sz="2600" dirty="0" err="1"/>
              <a:t>що</a:t>
            </a:r>
            <a:r>
              <a:rPr lang="ru-RU" sz="2600" dirty="0"/>
              <a:t> </a:t>
            </a:r>
            <a:r>
              <a:rPr lang="ru-RU" sz="2600" dirty="0" err="1"/>
              <a:t>замінюють</a:t>
            </a:r>
            <a:r>
              <a:rPr lang="ru-RU" sz="2600" dirty="0"/>
              <a:t> </a:t>
            </a:r>
            <a:r>
              <a:rPr lang="ru-RU" sz="2600" dirty="0" err="1"/>
              <a:t>об’єкт</a:t>
            </a:r>
            <a:r>
              <a:rPr lang="ru-RU" sz="2600" dirty="0"/>
              <a:t> </a:t>
            </a:r>
            <a:r>
              <a:rPr lang="ru-RU" sz="2600" dirty="0" err="1"/>
              <a:t>пізнання</a:t>
            </a:r>
            <a:r>
              <a:rPr lang="ru-RU" sz="2600" dirty="0"/>
              <a:t> і є </a:t>
            </a:r>
            <a:r>
              <a:rPr lang="ru-RU" sz="2600" dirty="0" err="1"/>
              <a:t>джерелом</a:t>
            </a:r>
            <a:r>
              <a:rPr lang="ru-RU" sz="2600" dirty="0"/>
              <a:t> </a:t>
            </a:r>
            <a:r>
              <a:rPr lang="ru-RU" sz="2600" dirty="0" err="1"/>
              <a:t>інформації</a:t>
            </a:r>
            <a:r>
              <a:rPr lang="ru-RU" sz="2600" dirty="0"/>
              <a:t> про </a:t>
            </a:r>
            <a:r>
              <a:rPr lang="ru-RU" sz="2600" dirty="0" err="1"/>
              <a:t>нього</a:t>
            </a:r>
            <a:r>
              <a:rPr lang="ru-RU" sz="2600" dirty="0"/>
              <a:t>. </a:t>
            </a:r>
          </a:p>
          <a:p>
            <a:pPr algn="just">
              <a:spcBef>
                <a:spcPts val="0"/>
              </a:spcBef>
            </a:pPr>
            <a:r>
              <a:rPr lang="ru-RU" sz="2600" b="1" dirty="0" err="1"/>
              <a:t>Абстрагування</a:t>
            </a:r>
            <a:r>
              <a:rPr lang="ru-RU" sz="2600" b="1" dirty="0"/>
              <a:t> </a:t>
            </a:r>
            <a:r>
              <a:rPr lang="ru-RU" sz="2600" dirty="0"/>
              <a:t>– метод, </a:t>
            </a:r>
            <a:r>
              <a:rPr lang="ru-RU" sz="2600" dirty="0" err="1"/>
              <a:t>що</a:t>
            </a:r>
            <a:r>
              <a:rPr lang="ru-RU" sz="2600" dirty="0"/>
              <a:t> </a:t>
            </a:r>
            <a:r>
              <a:rPr lang="ru-RU" sz="2600" dirty="0" err="1"/>
              <a:t>дає</a:t>
            </a:r>
            <a:r>
              <a:rPr lang="ru-RU" sz="2600" dirty="0"/>
              <a:t> </a:t>
            </a:r>
            <a:r>
              <a:rPr lang="ru-RU" sz="2600" dirty="0" err="1"/>
              <a:t>змогу</a:t>
            </a:r>
            <a:r>
              <a:rPr lang="ru-RU" sz="2600" dirty="0"/>
              <a:t> </a:t>
            </a:r>
            <a:r>
              <a:rPr lang="ru-RU" sz="2600" dirty="0" err="1"/>
              <a:t>переходити</a:t>
            </a:r>
            <a:r>
              <a:rPr lang="ru-RU" sz="2600" dirty="0"/>
              <a:t> </a:t>
            </a:r>
            <a:r>
              <a:rPr lang="ru-RU" sz="2600" dirty="0" err="1"/>
              <a:t>від</a:t>
            </a:r>
            <a:r>
              <a:rPr lang="ru-RU" sz="2600" dirty="0"/>
              <a:t> </a:t>
            </a:r>
            <a:r>
              <a:rPr lang="ru-RU" sz="2600" dirty="0" err="1"/>
              <a:t>конкретних</a:t>
            </a:r>
            <a:r>
              <a:rPr lang="ru-RU" sz="2600" dirty="0"/>
              <a:t> </a:t>
            </a:r>
            <a:r>
              <a:rPr lang="ru-RU" sz="2600" dirty="0" err="1"/>
              <a:t>предметів</a:t>
            </a:r>
            <a:r>
              <a:rPr lang="ru-RU" sz="2600" dirty="0"/>
              <a:t> до </a:t>
            </a:r>
            <a:r>
              <a:rPr lang="ru-RU" sz="2600" dirty="0" err="1"/>
              <a:t>загальних</a:t>
            </a:r>
            <a:r>
              <a:rPr lang="ru-RU" sz="2600" dirty="0"/>
              <a:t> понять та </a:t>
            </a:r>
            <a:r>
              <a:rPr lang="ru-RU" sz="2600" dirty="0" err="1"/>
              <a:t>законів</a:t>
            </a:r>
            <a:r>
              <a:rPr lang="ru-RU" sz="2600" dirty="0"/>
              <a:t> </a:t>
            </a:r>
            <a:r>
              <a:rPr lang="ru-RU" sz="2600" dirty="0" err="1"/>
              <a:t>розвитку</a:t>
            </a:r>
            <a:r>
              <a:rPr lang="ru-RU" sz="2600" dirty="0"/>
              <a:t> і </a:t>
            </a:r>
            <a:r>
              <a:rPr lang="ru-RU" sz="2600" dirty="0" err="1"/>
              <a:t>застосовується</a:t>
            </a:r>
            <a:r>
              <a:rPr lang="ru-RU" sz="2600" dirty="0"/>
              <a:t> в </a:t>
            </a:r>
            <a:r>
              <a:rPr lang="ru-RU" sz="2600" dirty="0" err="1"/>
              <a:t>процесі</a:t>
            </a:r>
            <a:r>
              <a:rPr lang="ru-RU" sz="2600" dirty="0"/>
              <a:t> перспективного </a:t>
            </a:r>
            <a:r>
              <a:rPr lang="ru-RU" sz="2600" dirty="0" err="1"/>
              <a:t>планування</a:t>
            </a:r>
            <a:r>
              <a:rPr lang="ru-RU" sz="2600" dirty="0"/>
              <a:t>. Метод мав </a:t>
            </a:r>
            <a:r>
              <a:rPr lang="ru-RU" sz="2600" dirty="0" err="1"/>
              <a:t>важливе</a:t>
            </a:r>
            <a:r>
              <a:rPr lang="ru-RU" sz="2600" dirty="0"/>
              <a:t> </a:t>
            </a:r>
            <a:r>
              <a:rPr lang="ru-RU" sz="2600" dirty="0" err="1"/>
              <a:t>значення</a:t>
            </a:r>
            <a:r>
              <a:rPr lang="ru-RU" sz="2600" dirty="0"/>
              <a:t> в </a:t>
            </a:r>
            <a:r>
              <a:rPr lang="ru-RU" sz="2600" dirty="0" err="1"/>
              <a:t>дослідженні</a:t>
            </a:r>
            <a:r>
              <a:rPr lang="ru-RU" sz="2600" dirty="0"/>
              <a:t> </a:t>
            </a:r>
            <a:r>
              <a:rPr lang="ru-RU" sz="2600" dirty="0" err="1"/>
              <a:t>основних</a:t>
            </a:r>
            <a:r>
              <a:rPr lang="ru-RU" sz="2600" dirty="0"/>
              <a:t> </a:t>
            </a:r>
            <a:r>
              <a:rPr lang="ru-RU" sz="2600" dirty="0" err="1"/>
              <a:t>напрямів</a:t>
            </a:r>
            <a:r>
              <a:rPr lang="ru-RU" sz="2600" dirty="0"/>
              <a:t> </a:t>
            </a:r>
            <a:r>
              <a:rPr lang="ru-RU" sz="2600" dirty="0" err="1"/>
              <a:t>державної</a:t>
            </a:r>
            <a:r>
              <a:rPr lang="ru-RU" sz="2600" dirty="0"/>
              <a:t> </a:t>
            </a:r>
            <a:r>
              <a:rPr lang="ru-RU" sz="2600" dirty="0" err="1"/>
              <a:t>регіональної</a:t>
            </a:r>
            <a:r>
              <a:rPr lang="ru-RU" sz="2600" dirty="0"/>
              <a:t> </a:t>
            </a:r>
            <a:r>
              <a:rPr lang="ru-RU" sz="2600" dirty="0" err="1"/>
              <a:t>політики</a:t>
            </a:r>
            <a:r>
              <a:rPr lang="ru-RU" sz="2600" dirty="0"/>
              <a:t>, </a:t>
            </a:r>
            <a:r>
              <a:rPr lang="ru-RU" sz="2600" dirty="0" err="1"/>
              <a:t>зокрема</a:t>
            </a:r>
            <a:r>
              <a:rPr lang="ru-RU" sz="2600" dirty="0"/>
              <a:t> </a:t>
            </a:r>
            <a:r>
              <a:rPr lang="ru-RU" sz="2600" dirty="0" err="1"/>
              <a:t>щодо</a:t>
            </a:r>
            <a:r>
              <a:rPr lang="ru-RU" sz="2600" dirty="0"/>
              <a:t> </a:t>
            </a:r>
            <a:r>
              <a:rPr lang="ru-RU" sz="2600" dirty="0" err="1"/>
              <a:t>стратегічного</a:t>
            </a:r>
            <a:r>
              <a:rPr lang="ru-RU" sz="2600" dirty="0"/>
              <a:t> </a:t>
            </a:r>
            <a:r>
              <a:rPr lang="ru-RU" sz="2600" dirty="0" err="1"/>
              <a:t>планування</a:t>
            </a:r>
            <a:r>
              <a:rPr lang="ru-RU" sz="2600" dirty="0"/>
              <a:t> </a:t>
            </a:r>
            <a:r>
              <a:rPr lang="ru-RU" sz="2600" dirty="0" err="1"/>
              <a:t>розвитку</a:t>
            </a:r>
            <a:r>
              <a:rPr lang="ru-RU" sz="2600" dirty="0"/>
              <a:t>, </a:t>
            </a:r>
            <a:r>
              <a:rPr lang="ru-RU" sz="2600" dirty="0" err="1"/>
              <a:t>планування</a:t>
            </a:r>
            <a:r>
              <a:rPr lang="ru-RU" sz="2600" dirty="0"/>
              <a:t> та </a:t>
            </a:r>
            <a:r>
              <a:rPr lang="ru-RU" sz="2600" dirty="0" err="1"/>
              <a:t>забудови</a:t>
            </a:r>
            <a:r>
              <a:rPr lang="ru-RU" sz="2600" dirty="0"/>
              <a:t> </a:t>
            </a:r>
            <a:r>
              <a:rPr lang="ru-RU" sz="2600" dirty="0" err="1"/>
              <a:t>населеного</a:t>
            </a:r>
            <a:r>
              <a:rPr lang="ru-RU" sz="2600" dirty="0"/>
              <a:t> пункту. </a:t>
            </a:r>
          </a:p>
          <a:p>
            <a:pPr algn="just">
              <a:spcBef>
                <a:spcPts val="0"/>
              </a:spcBef>
            </a:pPr>
            <a:r>
              <a:rPr lang="ru-RU" sz="2600" b="1" dirty="0" err="1"/>
              <a:t>Конкретизація</a:t>
            </a:r>
            <a:r>
              <a:rPr lang="ru-RU" sz="2600" b="1" dirty="0"/>
              <a:t> </a:t>
            </a:r>
            <a:r>
              <a:rPr lang="ru-RU" sz="2600" dirty="0"/>
              <a:t>– метод, за </a:t>
            </a:r>
            <a:r>
              <a:rPr lang="ru-RU" sz="2600" dirty="0" err="1"/>
              <a:t>допомогою</a:t>
            </a:r>
            <a:r>
              <a:rPr lang="ru-RU" sz="2600" dirty="0"/>
              <a:t> </a:t>
            </a:r>
            <a:r>
              <a:rPr lang="ru-RU" sz="2600" dirty="0" err="1"/>
              <a:t>якого</a:t>
            </a:r>
            <a:r>
              <a:rPr lang="ru-RU" sz="2600" dirty="0"/>
              <a:t> </a:t>
            </a:r>
            <a:r>
              <a:rPr lang="ru-RU" sz="2600" dirty="0" err="1"/>
              <a:t>досліджується</a:t>
            </a:r>
            <a:r>
              <a:rPr lang="ru-RU" sz="2600" dirty="0"/>
              <a:t> стан </a:t>
            </a:r>
            <a:r>
              <a:rPr lang="ru-RU" sz="2600" dirty="0" err="1"/>
              <a:t>предметів</a:t>
            </a:r>
            <a:r>
              <a:rPr lang="ru-RU" sz="2600" dirty="0"/>
              <a:t> у </a:t>
            </a:r>
            <a:r>
              <a:rPr lang="ru-RU" sz="2600" dirty="0" err="1"/>
              <a:t>зв’язку</a:t>
            </a:r>
            <a:r>
              <a:rPr lang="ru-RU" sz="2600" dirty="0"/>
              <a:t> з </a:t>
            </a:r>
            <a:r>
              <a:rPr lang="ru-RU" sz="2600" dirty="0" err="1"/>
              <a:t>певними</a:t>
            </a:r>
            <a:r>
              <a:rPr lang="ru-RU" sz="2600" dirty="0"/>
              <a:t> </a:t>
            </a:r>
            <a:r>
              <a:rPr lang="ru-RU" sz="2600" dirty="0" err="1"/>
              <a:t>умовами</a:t>
            </a:r>
            <a:r>
              <a:rPr lang="ru-RU" sz="2600" dirty="0"/>
              <a:t> </a:t>
            </a:r>
            <a:r>
              <a:rPr lang="ru-RU" sz="2600" dirty="0" err="1"/>
              <a:t>їх</a:t>
            </a:r>
            <a:r>
              <a:rPr lang="ru-RU" sz="2600" dirty="0"/>
              <a:t> </a:t>
            </a:r>
            <a:r>
              <a:rPr lang="ru-RU" sz="2600" dirty="0" err="1"/>
              <a:t>існування</a:t>
            </a:r>
            <a:r>
              <a:rPr lang="ru-RU" sz="2600" dirty="0"/>
              <a:t> та </a:t>
            </a:r>
            <a:r>
              <a:rPr lang="ru-RU" sz="2600" dirty="0" err="1"/>
              <a:t>історичного</a:t>
            </a:r>
            <a:r>
              <a:rPr lang="ru-RU" sz="2600" dirty="0"/>
              <a:t> </a:t>
            </a:r>
            <a:r>
              <a:rPr lang="ru-RU" sz="2600" dirty="0" err="1"/>
              <a:t>розвитку</a:t>
            </a:r>
            <a:r>
              <a:rPr lang="ru-RU" sz="2600" dirty="0"/>
              <a:t>. </a:t>
            </a:r>
          </a:p>
        </p:txBody>
      </p:sp>
    </p:spTree>
    <p:extLst>
      <p:ext uri="{BB962C8B-B14F-4D97-AF65-F5344CB8AC3E}">
        <p14:creationId xmlns:p14="http://schemas.microsoft.com/office/powerpoint/2010/main" val="17379109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0D19A9C2-5CC0-4642-88C4-C0F51C55CB25}"/>
              </a:ext>
            </a:extLst>
          </p:cNvPr>
          <p:cNvSpPr>
            <a:spLocks noGrp="1"/>
          </p:cNvSpPr>
          <p:nvPr>
            <p:ph idx="1"/>
          </p:nvPr>
        </p:nvSpPr>
        <p:spPr>
          <a:xfrm>
            <a:off x="-1" y="104774"/>
            <a:ext cx="12277725" cy="6572251"/>
          </a:xfrm>
        </p:spPr>
        <p:txBody>
          <a:bodyPr>
            <a:normAutofit fontScale="32500" lnSpcReduction="20000"/>
          </a:bodyPr>
          <a:lstStyle/>
          <a:p>
            <a:pPr algn="just">
              <a:spcBef>
                <a:spcPts val="0"/>
              </a:spcBef>
            </a:pPr>
            <a:r>
              <a:rPr lang="ru-RU" sz="6800" b="1" dirty="0" err="1"/>
              <a:t>Системний</a:t>
            </a:r>
            <a:r>
              <a:rPr lang="ru-RU" sz="6800" b="1" dirty="0"/>
              <a:t> </a:t>
            </a:r>
            <a:r>
              <a:rPr lang="ru-RU" sz="6800" b="1" dirty="0" err="1"/>
              <a:t>аналіз</a:t>
            </a:r>
            <a:r>
              <a:rPr lang="ru-RU" sz="6800" b="1" dirty="0"/>
              <a:t> </a:t>
            </a:r>
            <a:r>
              <a:rPr lang="ru-RU" sz="6800" dirty="0"/>
              <a:t>– метод, </a:t>
            </a:r>
            <a:r>
              <a:rPr lang="ru-RU" sz="6800" dirty="0" err="1"/>
              <a:t>що</a:t>
            </a:r>
            <a:r>
              <a:rPr lang="ru-RU" sz="6800" dirty="0"/>
              <a:t> </a:t>
            </a:r>
            <a:r>
              <a:rPr lang="ru-RU" sz="6800" dirty="0" err="1"/>
              <a:t>передбачає</a:t>
            </a:r>
            <a:r>
              <a:rPr lang="ru-RU" sz="6800" dirty="0"/>
              <a:t> </a:t>
            </a:r>
            <a:r>
              <a:rPr lang="ru-RU" sz="6800" dirty="0" err="1"/>
              <a:t>оцінку</a:t>
            </a:r>
            <a:r>
              <a:rPr lang="ru-RU" sz="6800" dirty="0"/>
              <a:t> </a:t>
            </a:r>
            <a:r>
              <a:rPr lang="ru-RU" sz="6800" dirty="0" err="1"/>
              <a:t>об’єкта</a:t>
            </a:r>
            <a:r>
              <a:rPr lang="ru-RU" sz="6800" dirty="0"/>
              <a:t> як </a:t>
            </a:r>
            <a:r>
              <a:rPr lang="ru-RU" sz="6800" dirty="0" err="1"/>
              <a:t>системи</a:t>
            </a:r>
            <a:r>
              <a:rPr lang="ru-RU" sz="6800" dirty="0"/>
              <a:t> з </a:t>
            </a:r>
            <a:r>
              <a:rPr lang="ru-RU" sz="6800" dirty="0" err="1"/>
              <a:t>усіма</a:t>
            </a:r>
            <a:r>
              <a:rPr lang="ru-RU" sz="6800" dirty="0"/>
              <a:t> </a:t>
            </a:r>
            <a:r>
              <a:rPr lang="ru-RU" sz="6800" dirty="0" err="1"/>
              <a:t>чинниками</a:t>
            </a:r>
            <a:r>
              <a:rPr lang="ru-RU" sz="6800" dirty="0"/>
              <a:t>, </a:t>
            </a:r>
            <a:r>
              <a:rPr lang="ru-RU" sz="6800" dirty="0" err="1"/>
              <a:t>що</a:t>
            </a:r>
            <a:r>
              <a:rPr lang="ru-RU" sz="6800" dirty="0"/>
              <a:t> </a:t>
            </a:r>
            <a:r>
              <a:rPr lang="ru-RU" sz="6800" dirty="0" err="1"/>
              <a:t>впливають</a:t>
            </a:r>
            <a:r>
              <a:rPr lang="ru-RU" sz="6800" dirty="0"/>
              <a:t> на </a:t>
            </a:r>
            <a:r>
              <a:rPr lang="ru-RU" sz="6800" dirty="0" err="1"/>
              <a:t>його</a:t>
            </a:r>
            <a:r>
              <a:rPr lang="ru-RU" sz="6800" dirty="0"/>
              <a:t> </a:t>
            </a:r>
            <a:r>
              <a:rPr lang="ru-RU" sz="6800" dirty="0" err="1"/>
              <a:t>функціонування</a:t>
            </a:r>
            <a:r>
              <a:rPr lang="ru-RU" sz="6800" dirty="0"/>
              <a:t>. </a:t>
            </a:r>
          </a:p>
          <a:p>
            <a:pPr algn="just">
              <a:spcBef>
                <a:spcPts val="0"/>
              </a:spcBef>
            </a:pPr>
            <a:r>
              <a:rPr lang="ru-RU" sz="6800" b="1" dirty="0" err="1"/>
              <a:t>Формалізація</a:t>
            </a:r>
            <a:r>
              <a:rPr lang="ru-RU" sz="6800" b="1" dirty="0"/>
              <a:t> </a:t>
            </a:r>
            <a:r>
              <a:rPr lang="ru-RU" sz="6800" dirty="0"/>
              <a:t>– метод </a:t>
            </a:r>
            <a:r>
              <a:rPr lang="ru-RU" sz="6800" dirty="0" err="1"/>
              <a:t>дослідження</a:t>
            </a:r>
            <a:r>
              <a:rPr lang="ru-RU" sz="6800" dirty="0"/>
              <a:t> </a:t>
            </a:r>
            <a:r>
              <a:rPr lang="ru-RU" sz="6800" dirty="0" err="1"/>
              <a:t>об’єктів</a:t>
            </a:r>
            <a:r>
              <a:rPr lang="ru-RU" sz="6800" dirty="0"/>
              <a:t> шляхом </a:t>
            </a:r>
            <a:r>
              <a:rPr lang="ru-RU" sz="6800" dirty="0" err="1"/>
              <a:t>представлення</a:t>
            </a:r>
            <a:r>
              <a:rPr lang="ru-RU" sz="6800" dirty="0"/>
              <a:t> </a:t>
            </a:r>
            <a:r>
              <a:rPr lang="ru-RU" sz="6800" dirty="0" err="1"/>
              <a:t>їх</a:t>
            </a:r>
            <a:r>
              <a:rPr lang="ru-RU" sz="6800" dirty="0"/>
              <a:t> </a:t>
            </a:r>
            <a:r>
              <a:rPr lang="ru-RU" sz="6800" dirty="0" err="1"/>
              <a:t>елементів</a:t>
            </a:r>
            <a:r>
              <a:rPr lang="ru-RU" sz="6800" dirty="0"/>
              <a:t> у </a:t>
            </a:r>
            <a:r>
              <a:rPr lang="ru-RU" sz="6800" dirty="0" err="1"/>
              <a:t>вигляді</a:t>
            </a:r>
            <a:r>
              <a:rPr lang="ru-RU" sz="6800" dirty="0"/>
              <a:t> </a:t>
            </a:r>
            <a:r>
              <a:rPr lang="ru-RU" sz="6800" dirty="0" err="1"/>
              <a:t>спеціальної</a:t>
            </a:r>
            <a:r>
              <a:rPr lang="ru-RU" sz="6800" dirty="0"/>
              <a:t> </a:t>
            </a:r>
            <a:r>
              <a:rPr lang="ru-RU" sz="6800" dirty="0" err="1"/>
              <a:t>символіки</a:t>
            </a:r>
            <a:r>
              <a:rPr lang="ru-RU" sz="6800" dirty="0"/>
              <a:t>, </a:t>
            </a:r>
            <a:r>
              <a:rPr lang="ru-RU" sz="6800" dirty="0" err="1"/>
              <a:t>формули</a:t>
            </a:r>
            <a:r>
              <a:rPr lang="ru-RU" sz="6800" dirty="0"/>
              <a:t>. </a:t>
            </a:r>
          </a:p>
          <a:p>
            <a:pPr algn="just">
              <a:spcBef>
                <a:spcPts val="0"/>
              </a:spcBef>
            </a:pPr>
            <a:r>
              <a:rPr lang="ru-RU" sz="6800" b="1" dirty="0" err="1"/>
              <a:t>Гіпотетичний</a:t>
            </a:r>
            <a:r>
              <a:rPr lang="ru-RU" sz="6800" b="1" dirty="0"/>
              <a:t> </a:t>
            </a:r>
            <a:r>
              <a:rPr lang="ru-RU" sz="6800" dirty="0"/>
              <a:t>– метод, </a:t>
            </a:r>
            <a:r>
              <a:rPr lang="ru-RU" sz="6800" dirty="0" err="1"/>
              <a:t>що</a:t>
            </a:r>
            <a:r>
              <a:rPr lang="ru-RU" sz="6800" dirty="0"/>
              <a:t> </a:t>
            </a:r>
            <a:r>
              <a:rPr lang="ru-RU" sz="6800" dirty="0" err="1"/>
              <a:t>застосовується</a:t>
            </a:r>
            <a:r>
              <a:rPr lang="ru-RU" sz="6800" dirty="0"/>
              <a:t> при </a:t>
            </a:r>
            <a:r>
              <a:rPr lang="ru-RU" sz="6800" dirty="0" err="1"/>
              <a:t>вивченні</a:t>
            </a:r>
            <a:r>
              <a:rPr lang="ru-RU" sz="6800" dirty="0"/>
              <a:t> </a:t>
            </a:r>
            <a:r>
              <a:rPr lang="ru-RU" sz="6800" dirty="0" err="1"/>
              <a:t>нових</a:t>
            </a:r>
            <a:r>
              <a:rPr lang="ru-RU" sz="6800" dirty="0"/>
              <a:t> </a:t>
            </a:r>
            <a:r>
              <a:rPr lang="ru-RU" sz="6800" dirty="0" err="1"/>
              <a:t>явищ</a:t>
            </a:r>
            <a:r>
              <a:rPr lang="ru-RU" sz="6800" dirty="0"/>
              <a:t>, </a:t>
            </a:r>
            <a:r>
              <a:rPr lang="ru-RU" sz="6800" dirty="0" err="1"/>
              <a:t>які</a:t>
            </a:r>
            <a:r>
              <a:rPr lang="ru-RU" sz="6800" dirty="0"/>
              <a:t> не </a:t>
            </a:r>
            <a:r>
              <a:rPr lang="ru-RU" sz="6800" dirty="0" err="1"/>
              <a:t>мають</a:t>
            </a:r>
            <a:r>
              <a:rPr lang="ru-RU" sz="6800" dirty="0"/>
              <a:t> </a:t>
            </a:r>
            <a:r>
              <a:rPr lang="ru-RU" sz="6800" dirty="0" err="1"/>
              <a:t>аналогів</a:t>
            </a:r>
            <a:r>
              <a:rPr lang="ru-RU" sz="6800" dirty="0"/>
              <a:t>, </a:t>
            </a:r>
            <a:r>
              <a:rPr lang="ru-RU" sz="6800" dirty="0" err="1"/>
              <a:t>ґрунтується</a:t>
            </a:r>
            <a:r>
              <a:rPr lang="ru-RU" sz="6800" dirty="0"/>
              <a:t> на </a:t>
            </a:r>
            <a:r>
              <a:rPr lang="ru-RU" sz="6800" dirty="0" err="1"/>
              <a:t>науковому</a:t>
            </a:r>
            <a:r>
              <a:rPr lang="ru-RU" sz="6800" dirty="0"/>
              <a:t> </a:t>
            </a:r>
            <a:r>
              <a:rPr lang="ru-RU" sz="6800" dirty="0" err="1"/>
              <a:t>передбаченні</a:t>
            </a:r>
            <a:r>
              <a:rPr lang="ru-RU" sz="6800" dirty="0"/>
              <a:t> і </a:t>
            </a:r>
            <a:r>
              <a:rPr lang="ru-RU" sz="6800" dirty="0" err="1"/>
              <a:t>потребує</a:t>
            </a:r>
            <a:r>
              <a:rPr lang="ru-RU" sz="6800" dirty="0"/>
              <a:t> </a:t>
            </a:r>
            <a:r>
              <a:rPr lang="ru-RU" sz="6800" dirty="0" err="1"/>
              <a:t>перевірки</a:t>
            </a:r>
            <a:r>
              <a:rPr lang="ru-RU" sz="6800" dirty="0"/>
              <a:t> на </a:t>
            </a:r>
            <a:r>
              <a:rPr lang="ru-RU" sz="6800" dirty="0" err="1"/>
              <a:t>практиці</a:t>
            </a:r>
            <a:r>
              <a:rPr lang="ru-RU" sz="6800" dirty="0"/>
              <a:t> та теоретичного </a:t>
            </a:r>
            <a:r>
              <a:rPr lang="ru-RU" sz="6800" dirty="0" err="1"/>
              <a:t>обґрунтування</a:t>
            </a:r>
            <a:r>
              <a:rPr lang="ru-RU" sz="6800" dirty="0"/>
              <a:t> для </a:t>
            </a:r>
            <a:r>
              <a:rPr lang="ru-RU" sz="6800" dirty="0" err="1"/>
              <a:t>формування</a:t>
            </a:r>
            <a:r>
              <a:rPr lang="ru-RU" sz="6800" dirty="0"/>
              <a:t> </a:t>
            </a:r>
            <a:r>
              <a:rPr lang="ru-RU" sz="6800" dirty="0" err="1"/>
              <a:t>наукової</a:t>
            </a:r>
            <a:r>
              <a:rPr lang="ru-RU" sz="6800" dirty="0"/>
              <a:t> </a:t>
            </a:r>
            <a:r>
              <a:rPr lang="ru-RU" sz="6800" dirty="0" err="1"/>
              <a:t>теорії</a:t>
            </a:r>
            <a:r>
              <a:rPr lang="ru-RU" sz="6800" dirty="0"/>
              <a:t>. </a:t>
            </a:r>
          </a:p>
          <a:p>
            <a:pPr algn="just">
              <a:spcBef>
                <a:spcPts val="0"/>
              </a:spcBef>
            </a:pPr>
            <a:r>
              <a:rPr lang="ru-RU" sz="6800" b="1" dirty="0" err="1"/>
              <a:t>Аксіоматичний</a:t>
            </a:r>
            <a:r>
              <a:rPr lang="ru-RU" sz="6800" b="1" dirty="0"/>
              <a:t> </a:t>
            </a:r>
            <a:r>
              <a:rPr lang="ru-RU" sz="6800" dirty="0"/>
              <a:t>– метод </a:t>
            </a:r>
            <a:r>
              <a:rPr lang="ru-RU" sz="6800" dirty="0" err="1"/>
              <a:t>побудови</a:t>
            </a:r>
            <a:r>
              <a:rPr lang="ru-RU" sz="6800" dirty="0"/>
              <a:t> </a:t>
            </a:r>
            <a:r>
              <a:rPr lang="ru-RU" sz="6800" dirty="0" err="1"/>
              <a:t>наукової</a:t>
            </a:r>
            <a:r>
              <a:rPr lang="ru-RU" sz="6800" dirty="0"/>
              <a:t> </a:t>
            </a:r>
            <a:r>
              <a:rPr lang="ru-RU" sz="6800" dirty="0" err="1"/>
              <a:t>теорії</a:t>
            </a:r>
            <a:r>
              <a:rPr lang="ru-RU" sz="6800" dirty="0"/>
              <a:t>, за </a:t>
            </a:r>
            <a:r>
              <a:rPr lang="ru-RU" sz="6800" dirty="0" err="1"/>
              <a:t>якого</a:t>
            </a:r>
            <a:r>
              <a:rPr lang="ru-RU" sz="6800" dirty="0"/>
              <a:t> </a:t>
            </a:r>
            <a:r>
              <a:rPr lang="ru-RU" sz="6800" dirty="0" err="1"/>
              <a:t>деякі</a:t>
            </a:r>
            <a:r>
              <a:rPr lang="ru-RU" sz="6800" dirty="0"/>
              <a:t> </a:t>
            </a:r>
            <a:r>
              <a:rPr lang="ru-RU" sz="6800" dirty="0" err="1"/>
              <a:t>твердження</a:t>
            </a:r>
            <a:r>
              <a:rPr lang="ru-RU" sz="6800" dirty="0"/>
              <a:t> </a:t>
            </a:r>
            <a:r>
              <a:rPr lang="ru-RU" sz="6800" dirty="0" err="1"/>
              <a:t>приймаються</a:t>
            </a:r>
            <a:r>
              <a:rPr lang="ru-RU" sz="6800" dirty="0"/>
              <a:t> без </a:t>
            </a:r>
            <a:r>
              <a:rPr lang="ru-RU" sz="6800" dirty="0" err="1"/>
              <a:t>доведень</a:t>
            </a:r>
            <a:r>
              <a:rPr lang="ru-RU" sz="6800" dirty="0"/>
              <a:t>, а </a:t>
            </a:r>
            <a:r>
              <a:rPr lang="ru-RU" sz="6800" dirty="0" err="1"/>
              <a:t>всі</a:t>
            </a:r>
            <a:r>
              <a:rPr lang="ru-RU" sz="6800" dirty="0"/>
              <a:t> </a:t>
            </a:r>
            <a:r>
              <a:rPr lang="ru-RU" sz="6800" dirty="0" err="1"/>
              <a:t>інші</a:t>
            </a:r>
            <a:r>
              <a:rPr lang="ru-RU" sz="6800" dirty="0"/>
              <a:t> </a:t>
            </a:r>
            <a:r>
              <a:rPr lang="ru-RU" sz="6800" dirty="0" err="1"/>
              <a:t>знання</a:t>
            </a:r>
            <a:r>
              <a:rPr lang="ru-RU" sz="6800" dirty="0"/>
              <a:t> </a:t>
            </a:r>
            <a:r>
              <a:rPr lang="ru-RU" sz="6800" dirty="0" err="1"/>
              <a:t>виводяться</a:t>
            </a:r>
            <a:r>
              <a:rPr lang="ru-RU" sz="6800" dirty="0"/>
              <a:t> з них за </a:t>
            </a:r>
            <a:r>
              <a:rPr lang="ru-RU" sz="6800" dirty="0" err="1"/>
              <a:t>певними</a:t>
            </a:r>
            <a:r>
              <a:rPr lang="ru-RU" sz="6800" dirty="0"/>
              <a:t> </a:t>
            </a:r>
            <a:r>
              <a:rPr lang="ru-RU" sz="6800" dirty="0" err="1"/>
              <a:t>логічними</a:t>
            </a:r>
            <a:r>
              <a:rPr lang="ru-RU" sz="6800" dirty="0"/>
              <a:t> правилами. </a:t>
            </a:r>
            <a:r>
              <a:rPr lang="ru-RU" sz="6800" dirty="0" err="1"/>
              <a:t>Дослідження</a:t>
            </a:r>
            <a:r>
              <a:rPr lang="ru-RU" sz="6800" dirty="0"/>
              <a:t> </a:t>
            </a:r>
            <a:r>
              <a:rPr lang="ru-RU" sz="6800" dirty="0" err="1"/>
              <a:t>системи</a:t>
            </a:r>
            <a:r>
              <a:rPr lang="ru-RU" sz="6800" dirty="0"/>
              <a:t> МС </a:t>
            </a:r>
            <a:r>
              <a:rPr lang="ru-RU" sz="6800" dirty="0" err="1"/>
              <a:t>побудовано</a:t>
            </a:r>
            <a:r>
              <a:rPr lang="ru-RU" sz="6800" dirty="0"/>
              <a:t> на </a:t>
            </a:r>
            <a:r>
              <a:rPr lang="ru-RU" sz="6800" dirty="0" err="1"/>
              <a:t>аксіоматичних</a:t>
            </a:r>
            <a:r>
              <a:rPr lang="ru-RU" sz="6800" dirty="0"/>
              <a:t> </a:t>
            </a:r>
            <a:r>
              <a:rPr lang="ru-RU" sz="6800" dirty="0" err="1"/>
              <a:t>твердженнях</a:t>
            </a:r>
            <a:r>
              <a:rPr lang="ru-RU" sz="6800" dirty="0"/>
              <a:t> </a:t>
            </a:r>
            <a:r>
              <a:rPr lang="ru-RU" sz="6800" dirty="0" err="1"/>
              <a:t>теорій</a:t>
            </a:r>
            <a:r>
              <a:rPr lang="ru-RU" sz="6800" dirty="0"/>
              <a:t> </a:t>
            </a:r>
            <a:r>
              <a:rPr lang="ru-RU" sz="6800" dirty="0" err="1"/>
              <a:t>держуправління</a:t>
            </a:r>
            <a:r>
              <a:rPr lang="ru-RU" sz="6800" dirty="0"/>
              <a:t>, </a:t>
            </a:r>
            <a:r>
              <a:rPr lang="ru-RU" sz="6800" dirty="0" err="1"/>
              <a:t>держави</a:t>
            </a:r>
            <a:r>
              <a:rPr lang="ru-RU" sz="6800" dirty="0"/>
              <a:t> і права, </a:t>
            </a:r>
            <a:r>
              <a:rPr lang="ru-RU" sz="6800" dirty="0" err="1"/>
              <a:t>економічних</a:t>
            </a:r>
            <a:r>
              <a:rPr lang="ru-RU" sz="6800" dirty="0"/>
              <a:t> </a:t>
            </a:r>
            <a:r>
              <a:rPr lang="ru-RU" sz="6800" dirty="0" err="1"/>
              <a:t>концепцій</a:t>
            </a:r>
            <a:r>
              <a:rPr lang="ru-RU" sz="6800" dirty="0"/>
              <a:t>, </a:t>
            </a:r>
            <a:r>
              <a:rPr lang="ru-RU" sz="6800" dirty="0" err="1"/>
              <a:t>положеннях</a:t>
            </a:r>
            <a:r>
              <a:rPr lang="ru-RU" sz="6800" dirty="0"/>
              <a:t> </a:t>
            </a:r>
            <a:r>
              <a:rPr lang="ru-RU" sz="6800" dirty="0" err="1"/>
              <a:t>конституційного</a:t>
            </a:r>
            <a:r>
              <a:rPr lang="ru-RU" sz="6800" dirty="0"/>
              <a:t>, </a:t>
            </a:r>
            <a:r>
              <a:rPr lang="ru-RU" sz="6800" dirty="0" err="1"/>
              <a:t>адміністративного</a:t>
            </a:r>
            <a:r>
              <a:rPr lang="ru-RU" sz="6800" dirty="0"/>
              <a:t> та </a:t>
            </a:r>
            <a:r>
              <a:rPr lang="ru-RU" sz="6800" dirty="0" err="1"/>
              <a:t>цивільного</a:t>
            </a:r>
            <a:r>
              <a:rPr lang="ru-RU" sz="6800" dirty="0"/>
              <a:t> права.</a:t>
            </a:r>
          </a:p>
          <a:p>
            <a:pPr algn="just">
              <a:spcBef>
                <a:spcPts val="0"/>
              </a:spcBef>
            </a:pPr>
            <a:r>
              <a:rPr lang="ru-RU" sz="6800" b="1" dirty="0" err="1"/>
              <a:t>Історичний</a:t>
            </a:r>
            <a:r>
              <a:rPr lang="ru-RU" sz="6800" b="1" dirty="0"/>
              <a:t> </a:t>
            </a:r>
            <a:r>
              <a:rPr lang="ru-RU" sz="6800" dirty="0"/>
              <a:t>– метод, </a:t>
            </a:r>
            <a:r>
              <a:rPr lang="ru-RU" sz="6800" dirty="0" err="1"/>
              <a:t>який</a:t>
            </a:r>
            <a:r>
              <a:rPr lang="ru-RU" sz="6800" dirty="0"/>
              <a:t> </a:t>
            </a:r>
            <a:r>
              <a:rPr lang="ru-RU" sz="6800" dirty="0" err="1"/>
              <a:t>дає</a:t>
            </a:r>
            <a:r>
              <a:rPr lang="ru-RU" sz="6800" dirty="0"/>
              <a:t> </a:t>
            </a:r>
            <a:r>
              <a:rPr lang="ru-RU" sz="6800" dirty="0" err="1"/>
              <a:t>змогу</a:t>
            </a:r>
            <a:r>
              <a:rPr lang="ru-RU" sz="6800" dirty="0"/>
              <a:t> </a:t>
            </a:r>
            <a:r>
              <a:rPr lang="ru-RU" sz="6800" dirty="0" err="1"/>
              <a:t>дослідити</a:t>
            </a:r>
            <a:r>
              <a:rPr lang="ru-RU" sz="6800" dirty="0"/>
              <a:t> </a:t>
            </a:r>
            <a:r>
              <a:rPr lang="ru-RU" sz="6800" dirty="0" err="1"/>
              <a:t>виникнення</a:t>
            </a:r>
            <a:r>
              <a:rPr lang="ru-RU" sz="6800" dirty="0"/>
              <a:t>, </a:t>
            </a:r>
            <a:r>
              <a:rPr lang="ru-RU" sz="6800" dirty="0" err="1"/>
              <a:t>формування</a:t>
            </a:r>
            <a:r>
              <a:rPr lang="ru-RU" sz="6800" dirty="0"/>
              <a:t> та </a:t>
            </a:r>
            <a:r>
              <a:rPr lang="ru-RU" sz="6800" dirty="0" err="1"/>
              <a:t>розвиток</a:t>
            </a:r>
            <a:r>
              <a:rPr lang="ru-RU" sz="6800" dirty="0"/>
              <a:t> </a:t>
            </a:r>
            <a:r>
              <a:rPr lang="ru-RU" sz="6800" dirty="0" err="1"/>
              <a:t>процесів</a:t>
            </a:r>
            <a:r>
              <a:rPr lang="ru-RU" sz="6800" dirty="0"/>
              <a:t> і </a:t>
            </a:r>
            <a:r>
              <a:rPr lang="ru-RU" sz="6800" dirty="0" err="1"/>
              <a:t>подій</a:t>
            </a:r>
            <a:r>
              <a:rPr lang="ru-RU" sz="6800" dirty="0"/>
              <a:t> у </a:t>
            </a:r>
            <a:r>
              <a:rPr lang="ru-RU" sz="6800" dirty="0" err="1"/>
              <a:t>хронологічній</a:t>
            </a:r>
            <a:r>
              <a:rPr lang="ru-RU" sz="6800" dirty="0"/>
              <a:t> </a:t>
            </a:r>
            <a:r>
              <a:rPr lang="ru-RU" sz="6800" dirty="0" err="1"/>
              <a:t>послідовності</a:t>
            </a:r>
            <a:r>
              <a:rPr lang="ru-RU" sz="6800" dirty="0"/>
              <a:t> з метою </a:t>
            </a:r>
            <a:r>
              <a:rPr lang="ru-RU" sz="6800" dirty="0" err="1"/>
              <a:t>виявлення</a:t>
            </a:r>
            <a:r>
              <a:rPr lang="ru-RU" sz="6800" dirty="0"/>
              <a:t> </a:t>
            </a:r>
            <a:r>
              <a:rPr lang="ru-RU" sz="6800" dirty="0" err="1"/>
              <a:t>внутрішніх</a:t>
            </a:r>
            <a:r>
              <a:rPr lang="ru-RU" sz="6800" dirty="0"/>
              <a:t> та </a:t>
            </a:r>
            <a:r>
              <a:rPr lang="ru-RU" sz="6800" dirty="0" err="1"/>
              <a:t>зовнішніх</a:t>
            </a:r>
            <a:r>
              <a:rPr lang="ru-RU" sz="6800" dirty="0"/>
              <a:t> </a:t>
            </a:r>
            <a:r>
              <a:rPr lang="ru-RU" sz="6800" dirty="0" err="1"/>
              <a:t>зв’язків</a:t>
            </a:r>
            <a:r>
              <a:rPr lang="ru-RU" sz="6800" dirty="0"/>
              <a:t>, </a:t>
            </a:r>
            <a:r>
              <a:rPr lang="ru-RU" sz="6800" dirty="0" err="1"/>
              <a:t>закономірностей</a:t>
            </a:r>
            <a:r>
              <a:rPr lang="ru-RU" sz="6800" dirty="0"/>
              <a:t> і </a:t>
            </a:r>
            <a:r>
              <a:rPr lang="ru-RU" sz="6800" dirty="0" err="1"/>
              <a:t>суперечностей</a:t>
            </a:r>
            <a:r>
              <a:rPr lang="ru-RU" sz="6800" dirty="0"/>
              <a:t>. </a:t>
            </a:r>
          </a:p>
          <a:p>
            <a:pPr algn="just">
              <a:spcBef>
                <a:spcPts val="0"/>
              </a:spcBef>
            </a:pPr>
            <a:r>
              <a:rPr lang="ru-RU" sz="6800" b="1" dirty="0" err="1"/>
              <a:t>Порівняльний</a:t>
            </a:r>
            <a:endParaRPr lang="ru-RU" sz="6800" b="1" dirty="0"/>
          </a:p>
          <a:p>
            <a:pPr algn="just">
              <a:spcBef>
                <a:spcPts val="0"/>
              </a:spcBef>
            </a:pPr>
            <a:r>
              <a:rPr lang="ru-RU" sz="6800" b="1" dirty="0" err="1"/>
              <a:t>Монографічний</a:t>
            </a:r>
            <a:r>
              <a:rPr lang="ru-RU" sz="6800" b="1" dirty="0"/>
              <a:t> </a:t>
            </a:r>
            <a:r>
              <a:rPr lang="ru-RU" sz="6800" dirty="0"/>
              <a:t>– метод </a:t>
            </a:r>
            <a:r>
              <a:rPr lang="ru-RU" sz="6800" dirty="0" err="1"/>
              <a:t>вивчення</a:t>
            </a:r>
            <a:r>
              <a:rPr lang="ru-RU" sz="6800" dirty="0"/>
              <a:t> </a:t>
            </a:r>
            <a:r>
              <a:rPr lang="ru-RU" sz="6800" dirty="0" err="1"/>
              <a:t>окремих</a:t>
            </a:r>
            <a:r>
              <a:rPr lang="ru-RU" sz="6800" dirty="0"/>
              <a:t> </a:t>
            </a:r>
            <a:r>
              <a:rPr lang="ru-RU" sz="6800" dirty="0" err="1"/>
              <a:t>об’єктів</a:t>
            </a:r>
            <a:r>
              <a:rPr lang="ru-RU" sz="6800" dirty="0"/>
              <a:t>, </a:t>
            </a:r>
            <a:r>
              <a:rPr lang="ru-RU" sz="6800" dirty="0" err="1"/>
              <a:t>які</a:t>
            </a:r>
            <a:r>
              <a:rPr lang="ru-RU" sz="6800" dirty="0"/>
              <a:t> є </a:t>
            </a:r>
            <a:r>
              <a:rPr lang="ru-RU" sz="6800" dirty="0" err="1"/>
              <a:t>типовими</a:t>
            </a:r>
            <a:r>
              <a:rPr lang="ru-RU" sz="6800" dirty="0"/>
              <a:t> для </a:t>
            </a:r>
            <a:r>
              <a:rPr lang="ru-RU" sz="6800" dirty="0" err="1"/>
              <a:t>загальної</a:t>
            </a:r>
            <a:r>
              <a:rPr lang="ru-RU" sz="6800" dirty="0"/>
              <a:t> </a:t>
            </a:r>
            <a:r>
              <a:rPr lang="ru-RU" sz="6800" dirty="0" err="1"/>
              <a:t>сукупності</a:t>
            </a:r>
            <a:r>
              <a:rPr lang="ru-RU" sz="6800" dirty="0"/>
              <a:t> і </a:t>
            </a:r>
            <a:r>
              <a:rPr lang="ru-RU" sz="6800" dirty="0" err="1"/>
              <a:t>представляють</a:t>
            </a:r>
            <a:r>
              <a:rPr lang="ru-RU" sz="6800" dirty="0"/>
              <a:t> </a:t>
            </a:r>
            <a:r>
              <a:rPr lang="ru-RU" sz="6800" dirty="0" err="1"/>
              <a:t>передовий</a:t>
            </a:r>
            <a:r>
              <a:rPr lang="ru-RU" sz="6800" dirty="0"/>
              <a:t> </a:t>
            </a:r>
            <a:r>
              <a:rPr lang="ru-RU" sz="6800" dirty="0" err="1"/>
              <a:t>досвід</a:t>
            </a:r>
            <a:r>
              <a:rPr lang="ru-RU" sz="6800" dirty="0"/>
              <a:t>. </a:t>
            </a:r>
          </a:p>
          <a:p>
            <a:pPr algn="just">
              <a:spcBef>
                <a:spcPts val="0"/>
              </a:spcBef>
            </a:pPr>
            <a:r>
              <a:rPr lang="ru-RU" sz="6800" b="1" dirty="0" err="1"/>
              <a:t>Спостереження</a:t>
            </a:r>
            <a:r>
              <a:rPr lang="ru-RU" sz="6800" b="1" dirty="0"/>
              <a:t> </a:t>
            </a:r>
            <a:r>
              <a:rPr lang="ru-RU" sz="6800" dirty="0"/>
              <a:t>– метод, </a:t>
            </a:r>
            <a:r>
              <a:rPr lang="ru-RU" sz="6800" dirty="0" err="1"/>
              <a:t>що</a:t>
            </a:r>
            <a:r>
              <a:rPr lang="ru-RU" sz="6800" dirty="0"/>
              <a:t> </a:t>
            </a:r>
            <a:r>
              <a:rPr lang="ru-RU" sz="6800" dirty="0" err="1"/>
              <a:t>передбачає</a:t>
            </a:r>
            <a:r>
              <a:rPr lang="ru-RU" sz="6800" dirty="0"/>
              <a:t> </a:t>
            </a:r>
            <a:r>
              <a:rPr lang="ru-RU" sz="6800" dirty="0" err="1"/>
              <a:t>систематичне</a:t>
            </a:r>
            <a:r>
              <a:rPr lang="ru-RU" sz="6800" dirty="0"/>
              <a:t>, </a:t>
            </a:r>
            <a:r>
              <a:rPr lang="ru-RU" sz="6800" dirty="0" err="1"/>
              <a:t>цілеспрямоване</a:t>
            </a:r>
            <a:r>
              <a:rPr lang="ru-RU" sz="6800" dirty="0"/>
              <a:t> </a:t>
            </a:r>
            <a:r>
              <a:rPr lang="ru-RU" sz="6800" dirty="0" err="1"/>
              <a:t>вивчення</a:t>
            </a:r>
            <a:r>
              <a:rPr lang="ru-RU" sz="6800" dirty="0"/>
              <a:t> </a:t>
            </a:r>
            <a:r>
              <a:rPr lang="ru-RU" sz="6800" dirty="0" err="1"/>
              <a:t>об’єкта</a:t>
            </a:r>
            <a:r>
              <a:rPr lang="ru-RU" sz="6800" dirty="0"/>
              <a:t>, </a:t>
            </a:r>
            <a:r>
              <a:rPr lang="ru-RU" sz="6800" dirty="0" err="1"/>
              <a:t>який</a:t>
            </a:r>
            <a:r>
              <a:rPr lang="ru-RU" sz="6800" dirty="0"/>
              <a:t> </a:t>
            </a:r>
            <a:r>
              <a:rPr lang="ru-RU" sz="6800" dirty="0" err="1"/>
              <a:t>має</a:t>
            </a:r>
            <a:r>
              <a:rPr lang="ru-RU" sz="6800" dirty="0"/>
              <a:t> </a:t>
            </a:r>
            <a:r>
              <a:rPr lang="ru-RU" sz="6800" dirty="0" err="1"/>
              <a:t>відповідати</a:t>
            </a:r>
            <a:r>
              <a:rPr lang="ru-RU" sz="6800" dirty="0"/>
              <a:t> таким </a:t>
            </a:r>
            <a:r>
              <a:rPr lang="ru-RU" sz="6800" dirty="0" err="1"/>
              <a:t>вимогам</a:t>
            </a:r>
            <a:r>
              <a:rPr lang="ru-RU" sz="6800" dirty="0"/>
              <a:t>, як </a:t>
            </a:r>
            <a:r>
              <a:rPr lang="ru-RU" sz="6800" dirty="0" err="1"/>
              <a:t>передбачуваність</a:t>
            </a:r>
            <a:r>
              <a:rPr lang="ru-RU" sz="6800" dirty="0"/>
              <a:t>, </a:t>
            </a:r>
            <a:r>
              <a:rPr lang="ru-RU" sz="6800" dirty="0" err="1"/>
              <a:t>планомірність</a:t>
            </a:r>
            <a:r>
              <a:rPr lang="ru-RU" sz="6800" dirty="0"/>
              <a:t>, </a:t>
            </a:r>
            <a:r>
              <a:rPr lang="ru-RU" sz="6800" dirty="0" err="1"/>
              <a:t>цілеспрямованість</a:t>
            </a:r>
            <a:r>
              <a:rPr lang="ru-RU" sz="6800" dirty="0"/>
              <a:t>, </a:t>
            </a:r>
            <a:r>
              <a:rPr lang="ru-RU" sz="6800" dirty="0" err="1"/>
              <a:t>активність</a:t>
            </a:r>
            <a:r>
              <a:rPr lang="ru-RU" sz="6800" dirty="0"/>
              <a:t>, </a:t>
            </a:r>
            <a:r>
              <a:rPr lang="ru-RU" sz="6800" dirty="0" err="1"/>
              <a:t>систематичність</a:t>
            </a:r>
            <a:r>
              <a:rPr lang="ru-RU" sz="6800" dirty="0"/>
              <a:t>. </a:t>
            </a:r>
          </a:p>
          <a:p>
            <a:pPr algn="just">
              <a:spcBef>
                <a:spcPts val="0"/>
              </a:spcBef>
            </a:pPr>
            <a:r>
              <a:rPr lang="ru-RU" sz="6800" b="1" dirty="0" err="1"/>
              <a:t>Експеримент</a:t>
            </a:r>
            <a:r>
              <a:rPr lang="ru-RU" sz="6800" b="1" dirty="0"/>
              <a:t> </a:t>
            </a:r>
            <a:r>
              <a:rPr lang="ru-RU" sz="6800" dirty="0"/>
              <a:t>– метод, за </a:t>
            </a:r>
            <a:r>
              <a:rPr lang="ru-RU" sz="6800" dirty="0" err="1"/>
              <a:t>допомогою</a:t>
            </a:r>
            <a:r>
              <a:rPr lang="ru-RU" sz="6800" dirty="0"/>
              <a:t> </a:t>
            </a:r>
            <a:r>
              <a:rPr lang="ru-RU" sz="6800" dirty="0" err="1"/>
              <a:t>якого</a:t>
            </a:r>
            <a:r>
              <a:rPr lang="ru-RU" sz="6800" dirty="0"/>
              <a:t> </a:t>
            </a:r>
            <a:r>
              <a:rPr lang="ru-RU" sz="6800" dirty="0" err="1"/>
              <a:t>науково</a:t>
            </a:r>
            <a:r>
              <a:rPr lang="ru-RU" sz="6800" dirty="0"/>
              <a:t> представлений </a:t>
            </a:r>
            <a:r>
              <a:rPr lang="ru-RU" sz="6800" dirty="0" err="1"/>
              <a:t>досвід</a:t>
            </a:r>
            <a:r>
              <a:rPr lang="ru-RU" sz="6800" dirty="0"/>
              <a:t> </a:t>
            </a:r>
            <a:r>
              <a:rPr lang="ru-RU" sz="6800" dirty="0" err="1"/>
              <a:t>відповідно</a:t>
            </a:r>
            <a:r>
              <a:rPr lang="ru-RU" sz="6800" dirty="0"/>
              <a:t> до мети </a:t>
            </a:r>
            <a:r>
              <a:rPr lang="ru-RU" sz="6800" dirty="0" err="1"/>
              <a:t>дослідження</a:t>
            </a:r>
            <a:r>
              <a:rPr lang="ru-RU" sz="6800" dirty="0"/>
              <a:t> для </a:t>
            </a:r>
            <a:r>
              <a:rPr lang="ru-RU" sz="6800" dirty="0" err="1"/>
              <a:t>перевірки</a:t>
            </a:r>
            <a:r>
              <a:rPr lang="ru-RU" sz="6800" dirty="0"/>
              <a:t> </a:t>
            </a:r>
            <a:r>
              <a:rPr lang="ru-RU" sz="6800" dirty="0" err="1"/>
              <a:t>теоретичних</a:t>
            </a:r>
            <a:r>
              <a:rPr lang="ru-RU" sz="6800" dirty="0"/>
              <a:t> </a:t>
            </a:r>
            <a:r>
              <a:rPr lang="ru-RU" sz="6800" dirty="0" err="1"/>
              <a:t>результатів</a:t>
            </a:r>
            <a:r>
              <a:rPr lang="ru-RU" sz="6800" dirty="0"/>
              <a:t>. </a:t>
            </a:r>
          </a:p>
          <a:p>
            <a:pPr algn="just">
              <a:spcBef>
                <a:spcPts val="0"/>
              </a:spcBef>
            </a:pPr>
            <a:r>
              <a:rPr lang="ru-RU" sz="6800" b="1" dirty="0" err="1"/>
              <a:t>Балансові</a:t>
            </a:r>
            <a:r>
              <a:rPr lang="ru-RU" sz="6800" b="1" dirty="0"/>
              <a:t> </a:t>
            </a:r>
            <a:r>
              <a:rPr lang="ru-RU" sz="6800" dirty="0"/>
              <a:t>– </a:t>
            </a:r>
            <a:r>
              <a:rPr lang="ru-RU" sz="6800" dirty="0" err="1"/>
              <a:t>методи</a:t>
            </a:r>
            <a:r>
              <a:rPr lang="ru-RU" sz="6800" dirty="0"/>
              <a:t>, </a:t>
            </a:r>
            <a:r>
              <a:rPr lang="ru-RU" sz="6800" dirty="0" err="1"/>
              <a:t>що</a:t>
            </a:r>
            <a:r>
              <a:rPr lang="ru-RU" sz="6800" dirty="0"/>
              <a:t> </a:t>
            </a:r>
            <a:r>
              <a:rPr lang="ru-RU" sz="6800" dirty="0" err="1"/>
              <a:t>забезпечують</a:t>
            </a:r>
            <a:r>
              <a:rPr lang="ru-RU" sz="6800" dirty="0"/>
              <a:t> </a:t>
            </a:r>
            <a:r>
              <a:rPr lang="ru-RU" sz="6800" dirty="0" err="1"/>
              <a:t>пропорційність</a:t>
            </a:r>
            <a:r>
              <a:rPr lang="ru-RU" sz="6800" dirty="0"/>
              <a:t> </a:t>
            </a:r>
            <a:r>
              <a:rPr lang="ru-RU" sz="6800" dirty="0" err="1"/>
              <a:t>між</a:t>
            </a:r>
            <a:r>
              <a:rPr lang="ru-RU" sz="6800" dirty="0"/>
              <a:t> </a:t>
            </a:r>
            <a:r>
              <a:rPr lang="ru-RU" sz="6800" dirty="0" err="1"/>
              <a:t>різними</a:t>
            </a:r>
            <a:r>
              <a:rPr lang="ru-RU" sz="6800" dirty="0"/>
              <a:t> </a:t>
            </a:r>
            <a:r>
              <a:rPr lang="ru-RU" sz="6800" dirty="0" err="1"/>
              <a:t>явищами</a:t>
            </a:r>
            <a:r>
              <a:rPr lang="ru-RU" sz="6800" dirty="0"/>
              <a:t> і </a:t>
            </a:r>
            <a:r>
              <a:rPr lang="ru-RU" sz="6800" dirty="0" err="1"/>
              <a:t>процесами</a:t>
            </a:r>
            <a:r>
              <a:rPr lang="ru-RU" sz="6800" dirty="0"/>
              <a:t>, </a:t>
            </a:r>
            <a:r>
              <a:rPr lang="ru-RU" sz="6800" dirty="0" err="1"/>
              <a:t>виявляють</a:t>
            </a:r>
            <a:r>
              <a:rPr lang="ru-RU" sz="6800" dirty="0"/>
              <a:t> </a:t>
            </a:r>
            <a:r>
              <a:rPr lang="ru-RU" sz="6800" dirty="0" err="1"/>
              <a:t>наявні</a:t>
            </a:r>
            <a:r>
              <a:rPr lang="ru-RU" sz="6800" dirty="0"/>
              <a:t> </a:t>
            </a:r>
            <a:r>
              <a:rPr lang="ru-RU" sz="6800" dirty="0" err="1"/>
              <a:t>взаємозв’язки</a:t>
            </a:r>
            <a:r>
              <a:rPr lang="ru-RU" sz="6800" dirty="0"/>
              <a:t>. </a:t>
            </a:r>
          </a:p>
          <a:p>
            <a:pPr algn="just">
              <a:spcBef>
                <a:spcPts val="0"/>
              </a:spcBef>
            </a:pPr>
            <a:r>
              <a:rPr lang="ru-RU" sz="6800" b="1" dirty="0" err="1"/>
              <a:t>Соціологічні</a:t>
            </a:r>
            <a:r>
              <a:rPr lang="ru-RU" sz="6800" b="1" dirty="0"/>
              <a:t> </a:t>
            </a:r>
            <a:r>
              <a:rPr lang="ru-RU" sz="6800" dirty="0"/>
              <a:t>– </a:t>
            </a:r>
            <a:r>
              <a:rPr lang="ru-RU" sz="6800" dirty="0" err="1"/>
              <a:t>методи</a:t>
            </a:r>
            <a:r>
              <a:rPr lang="ru-RU" sz="6800" dirty="0"/>
              <a:t>, </a:t>
            </a:r>
            <a:r>
              <a:rPr lang="ru-RU" sz="6800" dirty="0" err="1"/>
              <a:t>які</a:t>
            </a:r>
            <a:r>
              <a:rPr lang="ru-RU" sz="6800" dirty="0"/>
              <a:t> </a:t>
            </a:r>
            <a:r>
              <a:rPr lang="ru-RU" sz="6800" dirty="0" err="1"/>
              <a:t>охоплюють</a:t>
            </a:r>
            <a:r>
              <a:rPr lang="ru-RU" sz="6800" dirty="0"/>
              <a:t> </a:t>
            </a:r>
            <a:r>
              <a:rPr lang="ru-RU" sz="6800" dirty="0" err="1"/>
              <a:t>анкетування</a:t>
            </a:r>
            <a:r>
              <a:rPr lang="ru-RU" sz="6800" dirty="0"/>
              <a:t>, </a:t>
            </a:r>
            <a:r>
              <a:rPr lang="ru-RU" sz="6800" dirty="0" err="1"/>
              <a:t>інтерв’ювання</a:t>
            </a:r>
            <a:r>
              <a:rPr lang="ru-RU" sz="6800" dirty="0"/>
              <a:t>, </a:t>
            </a:r>
            <a:r>
              <a:rPr lang="ru-RU" sz="6800" dirty="0" err="1"/>
              <a:t>соціометричне</a:t>
            </a:r>
            <a:r>
              <a:rPr lang="ru-RU" sz="6800" dirty="0"/>
              <a:t> </a:t>
            </a:r>
            <a:r>
              <a:rPr lang="ru-RU" sz="6800" dirty="0" err="1"/>
              <a:t>опитування</a:t>
            </a:r>
            <a:r>
              <a:rPr lang="ru-RU" sz="6800" dirty="0"/>
              <a:t>, </a:t>
            </a:r>
            <a:r>
              <a:rPr lang="ru-RU" sz="6800" dirty="0" err="1"/>
              <a:t>соціологічний</a:t>
            </a:r>
            <a:r>
              <a:rPr lang="ru-RU" sz="6800" dirty="0"/>
              <a:t> </a:t>
            </a:r>
            <a:r>
              <a:rPr lang="ru-RU" sz="6800" dirty="0" err="1"/>
              <a:t>експеримент</a:t>
            </a:r>
            <a:r>
              <a:rPr lang="ru-RU" sz="6800" dirty="0"/>
              <a:t>. </a:t>
            </a:r>
          </a:p>
          <a:p>
            <a:endParaRPr lang="ru-RU" dirty="0"/>
          </a:p>
        </p:txBody>
      </p:sp>
    </p:spTree>
    <p:extLst>
      <p:ext uri="{BB962C8B-B14F-4D97-AF65-F5344CB8AC3E}">
        <p14:creationId xmlns:p14="http://schemas.microsoft.com/office/powerpoint/2010/main" val="8146998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49022984-51FB-440E-A547-3DD13E88C1B6}"/>
              </a:ext>
            </a:extLst>
          </p:cNvPr>
          <p:cNvSpPr>
            <a:spLocks noGrp="1"/>
          </p:cNvSpPr>
          <p:nvPr>
            <p:ph idx="1"/>
          </p:nvPr>
        </p:nvSpPr>
        <p:spPr>
          <a:xfrm>
            <a:off x="219075" y="142875"/>
            <a:ext cx="11877675" cy="6591300"/>
          </a:xfrm>
        </p:spPr>
        <p:txBody>
          <a:bodyPr>
            <a:normAutofit/>
          </a:bodyPr>
          <a:lstStyle/>
          <a:p>
            <a:pPr marL="0" indent="0" algn="ctr">
              <a:buNone/>
            </a:pPr>
            <a:r>
              <a:rPr lang="ru-RU" b="1" dirty="0" err="1"/>
              <a:t>Економічні</a:t>
            </a:r>
            <a:r>
              <a:rPr lang="ru-RU" b="1" dirty="0"/>
              <a:t> </a:t>
            </a:r>
            <a:r>
              <a:rPr lang="ru-RU" dirty="0" err="1"/>
              <a:t>методи</a:t>
            </a:r>
            <a:r>
              <a:rPr lang="ru-RU" dirty="0"/>
              <a:t> </a:t>
            </a:r>
            <a:r>
              <a:rPr lang="ru-RU" dirty="0" err="1"/>
              <a:t>дослідження</a:t>
            </a:r>
            <a:r>
              <a:rPr lang="ru-RU" dirty="0"/>
              <a:t>: </a:t>
            </a:r>
          </a:p>
          <a:p>
            <a:r>
              <a:rPr lang="ru-RU" sz="2200" dirty="0" err="1"/>
              <a:t>статистичні</a:t>
            </a:r>
            <a:r>
              <a:rPr lang="ru-RU" sz="2200" dirty="0"/>
              <a:t> (</a:t>
            </a:r>
            <a:r>
              <a:rPr lang="ru-RU" sz="2200" dirty="0" err="1"/>
              <a:t>індексний</a:t>
            </a:r>
            <a:r>
              <a:rPr lang="ru-RU" sz="2200" dirty="0"/>
              <a:t>, </a:t>
            </a:r>
            <a:r>
              <a:rPr lang="ru-RU" sz="2200" dirty="0" err="1"/>
              <a:t>кореляційний</a:t>
            </a:r>
            <a:r>
              <a:rPr lang="ru-RU" sz="2200" dirty="0"/>
              <a:t>, </a:t>
            </a:r>
            <a:r>
              <a:rPr lang="ru-RU" sz="2200" dirty="0" err="1"/>
              <a:t>регресійний</a:t>
            </a:r>
            <a:r>
              <a:rPr lang="ru-RU" sz="2200" dirty="0"/>
              <a:t>, метод </a:t>
            </a:r>
            <a:r>
              <a:rPr lang="ru-RU" sz="2200" dirty="0" err="1"/>
              <a:t>ланцюгових</a:t>
            </a:r>
            <a:r>
              <a:rPr lang="ru-RU" sz="2200" dirty="0"/>
              <a:t> </a:t>
            </a:r>
            <a:r>
              <a:rPr lang="ru-RU" sz="2200" dirty="0" err="1"/>
              <a:t>підстановок</a:t>
            </a:r>
            <a:r>
              <a:rPr lang="ru-RU" sz="2200" dirty="0"/>
              <a:t> і </a:t>
            </a:r>
            <a:r>
              <a:rPr lang="ru-RU" sz="2200" dirty="0" err="1"/>
              <a:t>різниць</a:t>
            </a:r>
            <a:r>
              <a:rPr lang="ru-RU" sz="2200" dirty="0"/>
              <a:t>, метод </a:t>
            </a:r>
            <a:r>
              <a:rPr lang="ru-RU" sz="2200" dirty="0" err="1"/>
              <a:t>групувань</a:t>
            </a:r>
            <a:r>
              <a:rPr lang="ru-RU" sz="2200" dirty="0"/>
              <a:t>, </a:t>
            </a:r>
            <a:r>
              <a:rPr lang="ru-RU" sz="2200" dirty="0" err="1"/>
              <a:t>порівнянь</a:t>
            </a:r>
            <a:r>
              <a:rPr lang="ru-RU" sz="2200" dirty="0"/>
              <a:t>, </a:t>
            </a:r>
            <a:r>
              <a:rPr lang="ru-RU" sz="2200" dirty="0" err="1"/>
              <a:t>середніх</a:t>
            </a:r>
            <a:r>
              <a:rPr lang="ru-RU" sz="2200" dirty="0"/>
              <a:t> </a:t>
            </a:r>
            <a:r>
              <a:rPr lang="ru-RU" sz="2200" dirty="0" err="1"/>
              <a:t>абсолютних</a:t>
            </a:r>
            <a:r>
              <a:rPr lang="ru-RU" sz="2200" dirty="0"/>
              <a:t> і </a:t>
            </a:r>
            <a:r>
              <a:rPr lang="ru-RU" sz="2200" dirty="0" err="1"/>
              <a:t>відносних</a:t>
            </a:r>
            <a:r>
              <a:rPr lang="ru-RU" sz="2200" dirty="0"/>
              <a:t> величин, метод </a:t>
            </a:r>
            <a:r>
              <a:rPr lang="ru-RU" sz="2200" dirty="0" err="1"/>
              <a:t>підрахунку</a:t>
            </a:r>
            <a:r>
              <a:rPr lang="ru-RU" sz="2200" dirty="0"/>
              <a:t> </a:t>
            </a:r>
            <a:r>
              <a:rPr lang="ru-RU" sz="2200" dirty="0" err="1"/>
              <a:t>резервів</a:t>
            </a:r>
            <a:r>
              <a:rPr lang="ru-RU" sz="2200" dirty="0"/>
              <a:t> за </a:t>
            </a:r>
            <a:r>
              <a:rPr lang="ru-RU" sz="2200" dirty="0" err="1"/>
              <a:t>факторними</a:t>
            </a:r>
            <a:r>
              <a:rPr lang="ru-RU" sz="2200" dirty="0"/>
              <a:t> </a:t>
            </a:r>
            <a:r>
              <a:rPr lang="ru-RU" sz="2200" dirty="0" err="1"/>
              <a:t>відхиленнями</a:t>
            </a:r>
            <a:r>
              <a:rPr lang="ru-RU" sz="2200" dirty="0"/>
              <a:t>, метод </a:t>
            </a:r>
            <a:r>
              <a:rPr lang="ru-RU" sz="2200" dirty="0" err="1"/>
              <a:t>відхилень</a:t>
            </a:r>
            <a:r>
              <a:rPr lang="ru-RU" sz="2200" dirty="0"/>
              <a:t>, метод </a:t>
            </a:r>
            <a:r>
              <a:rPr lang="ru-RU" sz="2200" dirty="0" err="1"/>
              <a:t>матриць</a:t>
            </a:r>
            <a:r>
              <a:rPr lang="ru-RU" sz="2200" dirty="0"/>
              <a:t> координат, </a:t>
            </a:r>
            <a:r>
              <a:rPr lang="ru-RU" sz="2200" dirty="0" err="1"/>
              <a:t>графічний</a:t>
            </a:r>
            <a:r>
              <a:rPr lang="ru-RU" sz="2200" dirty="0"/>
              <a:t> метод). За </a:t>
            </a:r>
            <a:r>
              <a:rPr lang="ru-RU" sz="2200" dirty="0" err="1"/>
              <a:t>допомогою</a:t>
            </a:r>
            <a:r>
              <a:rPr lang="ru-RU" sz="2200" dirty="0"/>
              <a:t> </a:t>
            </a:r>
            <a:r>
              <a:rPr lang="ru-RU" sz="2200" dirty="0" err="1"/>
              <a:t>цих</a:t>
            </a:r>
            <a:r>
              <a:rPr lang="ru-RU" sz="2200" dirty="0"/>
              <a:t> </a:t>
            </a:r>
            <a:r>
              <a:rPr lang="ru-RU" sz="2200" dirty="0" err="1"/>
              <a:t>методів</a:t>
            </a:r>
            <a:r>
              <a:rPr lang="ru-RU" sz="2200" dirty="0"/>
              <a:t> </a:t>
            </a:r>
            <a:r>
              <a:rPr lang="ru-RU" sz="2200" dirty="0" err="1"/>
              <a:t>формується</a:t>
            </a:r>
            <a:r>
              <a:rPr lang="ru-RU" sz="2200" dirty="0"/>
              <a:t> </a:t>
            </a:r>
            <a:r>
              <a:rPr lang="ru-RU" sz="2200" dirty="0" err="1"/>
              <a:t>місцевий</a:t>
            </a:r>
            <a:r>
              <a:rPr lang="ru-RU" sz="2200" dirty="0"/>
              <a:t> бюджет, </a:t>
            </a:r>
            <a:r>
              <a:rPr lang="ru-RU" sz="2200" dirty="0" err="1"/>
              <a:t>визначається</a:t>
            </a:r>
            <a:r>
              <a:rPr lang="ru-RU" sz="2200" dirty="0"/>
              <a:t> </a:t>
            </a:r>
            <a:r>
              <a:rPr lang="ru-RU" sz="2200" dirty="0" err="1"/>
              <a:t>оптимальний</a:t>
            </a:r>
            <a:r>
              <a:rPr lang="ru-RU" sz="2200" dirty="0"/>
              <a:t> </a:t>
            </a:r>
            <a:r>
              <a:rPr lang="ru-RU" sz="2200" dirty="0" err="1"/>
              <a:t>варіант</a:t>
            </a:r>
            <a:r>
              <a:rPr lang="ru-RU" sz="2200" dirty="0"/>
              <a:t> </a:t>
            </a:r>
            <a:r>
              <a:rPr lang="ru-RU" sz="2200" dirty="0" err="1"/>
              <a:t>системи</a:t>
            </a:r>
            <a:r>
              <a:rPr lang="ru-RU" sz="2200" dirty="0"/>
              <a:t> </a:t>
            </a:r>
            <a:r>
              <a:rPr lang="ru-RU" sz="2200" dirty="0" err="1"/>
              <a:t>місцевих</a:t>
            </a:r>
            <a:r>
              <a:rPr lang="ru-RU" sz="2200" dirty="0"/>
              <a:t> </a:t>
            </a:r>
            <a:r>
              <a:rPr lang="ru-RU" sz="2200" dirty="0" err="1"/>
              <a:t>фінансів</a:t>
            </a:r>
            <a:r>
              <a:rPr lang="ru-RU" sz="2200" dirty="0"/>
              <a:t>, </a:t>
            </a:r>
            <a:r>
              <a:rPr lang="ru-RU" sz="2200" dirty="0" err="1"/>
              <a:t>оцінюються</a:t>
            </a:r>
            <a:r>
              <a:rPr lang="ru-RU" sz="2200" dirty="0"/>
              <a:t> </a:t>
            </a:r>
            <a:r>
              <a:rPr lang="ru-RU" sz="2200" dirty="0" err="1"/>
              <a:t>стратегічні</a:t>
            </a:r>
            <a:r>
              <a:rPr lang="ru-RU" sz="2200" dirty="0"/>
              <a:t> </a:t>
            </a:r>
            <a:r>
              <a:rPr lang="ru-RU" sz="2200" dirty="0" err="1"/>
              <a:t>рішення</a:t>
            </a:r>
            <a:r>
              <a:rPr lang="ru-RU" sz="2200" dirty="0"/>
              <a:t> </a:t>
            </a:r>
            <a:r>
              <a:rPr lang="ru-RU" sz="2200" dirty="0" err="1"/>
              <a:t>щодо</a:t>
            </a:r>
            <a:r>
              <a:rPr lang="ru-RU" sz="2200" dirty="0"/>
              <a:t> </a:t>
            </a:r>
            <a:r>
              <a:rPr lang="ru-RU" sz="2200" dirty="0" err="1"/>
              <a:t>розвитку</a:t>
            </a:r>
            <a:r>
              <a:rPr lang="ru-RU" sz="2200" dirty="0"/>
              <a:t> </a:t>
            </a:r>
            <a:r>
              <a:rPr lang="ru-RU" sz="2200" dirty="0" err="1"/>
              <a:t>галузей</a:t>
            </a:r>
            <a:r>
              <a:rPr lang="ru-RU" sz="2200" dirty="0"/>
              <a:t> </a:t>
            </a:r>
            <a:r>
              <a:rPr lang="ru-RU" sz="2200" dirty="0" err="1"/>
              <a:t>соціально</a:t>
            </a:r>
            <a:r>
              <a:rPr lang="ru-RU" sz="2200" dirty="0"/>
              <a:t>-культурного та </a:t>
            </a:r>
            <a:r>
              <a:rPr lang="ru-RU" sz="2200" dirty="0" err="1"/>
              <a:t>соціально-побутового</a:t>
            </a:r>
            <a:r>
              <a:rPr lang="ru-RU" sz="2200" dirty="0"/>
              <a:t> </a:t>
            </a:r>
            <a:r>
              <a:rPr lang="ru-RU" sz="2200" dirty="0" err="1"/>
              <a:t>призначення</a:t>
            </a:r>
            <a:r>
              <a:rPr lang="ru-RU" sz="2200" dirty="0"/>
              <a:t>, </a:t>
            </a:r>
            <a:r>
              <a:rPr lang="ru-RU" sz="2200" dirty="0" err="1"/>
              <a:t>транспортної</a:t>
            </a:r>
            <a:r>
              <a:rPr lang="ru-RU" sz="2200" dirty="0"/>
              <a:t> </a:t>
            </a:r>
            <a:r>
              <a:rPr lang="ru-RU" sz="2200" dirty="0" err="1"/>
              <a:t>системи</a:t>
            </a:r>
            <a:r>
              <a:rPr lang="ru-RU" sz="2200" dirty="0"/>
              <a:t> </a:t>
            </a:r>
            <a:r>
              <a:rPr lang="ru-RU" sz="2200" dirty="0" err="1"/>
              <a:t>тощо</a:t>
            </a:r>
            <a:r>
              <a:rPr lang="ru-RU" sz="2200" dirty="0"/>
              <a:t>; </a:t>
            </a:r>
          </a:p>
          <a:p>
            <a:r>
              <a:rPr lang="ru-RU" sz="2200" dirty="0" err="1"/>
              <a:t>економіко-математичні</a:t>
            </a:r>
            <a:r>
              <a:rPr lang="ru-RU" sz="2200" dirty="0"/>
              <a:t> (</a:t>
            </a:r>
            <a:r>
              <a:rPr lang="ru-RU" sz="2200" dirty="0" err="1"/>
              <a:t>методи</a:t>
            </a:r>
            <a:r>
              <a:rPr lang="ru-RU" sz="2200" dirty="0"/>
              <a:t> </a:t>
            </a:r>
            <a:r>
              <a:rPr lang="ru-RU" sz="2200" dirty="0" err="1"/>
              <a:t>формулювання</a:t>
            </a:r>
            <a:r>
              <a:rPr lang="ru-RU" sz="2200" dirty="0"/>
              <a:t> </a:t>
            </a:r>
            <a:r>
              <a:rPr lang="ru-RU" sz="2200" dirty="0" err="1"/>
              <a:t>економічних</a:t>
            </a:r>
            <a:r>
              <a:rPr lang="ru-RU" sz="2200" dirty="0"/>
              <a:t> умов, </a:t>
            </a:r>
            <a:r>
              <a:rPr lang="ru-RU" sz="2200" dirty="0" err="1"/>
              <a:t>методи</a:t>
            </a:r>
            <a:r>
              <a:rPr lang="ru-RU" sz="2200" dirty="0"/>
              <a:t> </a:t>
            </a:r>
            <a:r>
              <a:rPr lang="ru-RU" sz="2200" dirty="0" err="1"/>
              <a:t>економічного</a:t>
            </a:r>
            <a:r>
              <a:rPr lang="ru-RU" sz="2200" dirty="0"/>
              <a:t> </a:t>
            </a:r>
            <a:r>
              <a:rPr lang="ru-RU" sz="2200" dirty="0" err="1"/>
              <a:t>моделювання</a:t>
            </a:r>
            <a:r>
              <a:rPr lang="ru-RU" sz="2200" dirty="0"/>
              <a:t>, </a:t>
            </a:r>
            <a:r>
              <a:rPr lang="ru-RU" sz="2200" dirty="0" err="1"/>
              <a:t>методи</a:t>
            </a:r>
            <a:r>
              <a:rPr lang="ru-RU" sz="2200" dirty="0"/>
              <a:t> </a:t>
            </a:r>
            <a:r>
              <a:rPr lang="ru-RU" sz="2200" dirty="0" err="1"/>
              <a:t>кількісної</a:t>
            </a:r>
            <a:r>
              <a:rPr lang="ru-RU" sz="2200" dirty="0"/>
              <a:t> </a:t>
            </a:r>
            <a:r>
              <a:rPr lang="ru-RU" sz="2200" dirty="0" err="1"/>
              <a:t>оцінки</a:t>
            </a:r>
            <a:r>
              <a:rPr lang="ru-RU" sz="2200" dirty="0"/>
              <a:t> </a:t>
            </a:r>
            <a:r>
              <a:rPr lang="ru-RU" sz="2200" dirty="0" err="1"/>
              <a:t>економічних</a:t>
            </a:r>
            <a:r>
              <a:rPr lang="ru-RU" sz="2200" dirty="0"/>
              <a:t> </a:t>
            </a:r>
            <a:r>
              <a:rPr lang="ru-RU" sz="2200" dirty="0" err="1"/>
              <a:t>ризиків</a:t>
            </a:r>
            <a:r>
              <a:rPr lang="ru-RU" sz="2200" dirty="0"/>
              <a:t>, </a:t>
            </a:r>
            <a:r>
              <a:rPr lang="ru-RU" sz="2200" dirty="0" err="1"/>
              <a:t>функціонально-вартісний</a:t>
            </a:r>
            <a:r>
              <a:rPr lang="ru-RU" sz="2200" dirty="0"/>
              <a:t> </a:t>
            </a:r>
            <a:r>
              <a:rPr lang="ru-RU" sz="2200" dirty="0" err="1"/>
              <a:t>аналіз</a:t>
            </a:r>
            <a:r>
              <a:rPr lang="ru-RU" sz="2200" dirty="0"/>
              <a:t>). </a:t>
            </a:r>
            <a:r>
              <a:rPr lang="ru-RU" sz="2200" dirty="0" err="1"/>
              <a:t>Застосовано</a:t>
            </a:r>
            <a:r>
              <a:rPr lang="ru-RU" sz="2200" dirty="0"/>
              <a:t>, </a:t>
            </a:r>
            <a:r>
              <a:rPr lang="ru-RU" sz="2200" dirty="0" err="1"/>
              <a:t>зокрема</a:t>
            </a:r>
            <a:r>
              <a:rPr lang="ru-RU" sz="2200" dirty="0"/>
              <a:t>, при </a:t>
            </a:r>
            <a:r>
              <a:rPr lang="ru-RU" sz="2200" dirty="0" err="1"/>
              <a:t>оцінці</a:t>
            </a:r>
            <a:r>
              <a:rPr lang="ru-RU" sz="2200" dirty="0"/>
              <a:t> </a:t>
            </a:r>
            <a:r>
              <a:rPr lang="ru-RU" sz="2200" dirty="0" err="1"/>
              <a:t>переваг</a:t>
            </a:r>
            <a:r>
              <a:rPr lang="ru-RU" sz="2200" dirty="0"/>
              <a:t> </a:t>
            </a:r>
            <a:r>
              <a:rPr lang="ru-RU" sz="2200" dirty="0" err="1"/>
              <a:t>програмно-цільового</a:t>
            </a:r>
            <a:r>
              <a:rPr lang="ru-RU" sz="2200" dirty="0"/>
              <a:t> </a:t>
            </a:r>
            <a:r>
              <a:rPr lang="ru-RU" sz="2200" dirty="0" err="1"/>
              <a:t>управління</a:t>
            </a:r>
            <a:r>
              <a:rPr lang="ru-RU" sz="2200" dirty="0"/>
              <a:t> </a:t>
            </a:r>
            <a:r>
              <a:rPr lang="ru-RU" sz="2200" dirty="0" err="1"/>
              <a:t>соціальною</a:t>
            </a:r>
            <a:r>
              <a:rPr lang="ru-RU" sz="2200" dirty="0"/>
              <a:t> структурою та </a:t>
            </a:r>
            <a:r>
              <a:rPr lang="ru-RU" sz="2200" dirty="0" err="1"/>
              <a:t>оптимізації</a:t>
            </a:r>
            <a:r>
              <a:rPr lang="ru-RU" sz="2200" dirty="0"/>
              <a:t> </a:t>
            </a:r>
            <a:r>
              <a:rPr lang="ru-RU" sz="2200" dirty="0" err="1"/>
              <a:t>управління</a:t>
            </a:r>
            <a:r>
              <a:rPr lang="ru-RU" sz="2200" dirty="0"/>
              <a:t> нею в </a:t>
            </a:r>
            <a:r>
              <a:rPr lang="ru-RU" sz="2200" dirty="0" err="1"/>
              <a:t>умовах</a:t>
            </a:r>
            <a:r>
              <a:rPr lang="ru-RU" sz="2200" dirty="0"/>
              <a:t> </a:t>
            </a:r>
            <a:r>
              <a:rPr lang="ru-RU" sz="2200" dirty="0" err="1"/>
              <a:t>адміністративної</a:t>
            </a:r>
            <a:r>
              <a:rPr lang="ru-RU" sz="2200" dirty="0"/>
              <a:t> </a:t>
            </a:r>
            <a:r>
              <a:rPr lang="ru-RU" sz="2200" dirty="0" err="1"/>
              <a:t>реформи</a:t>
            </a:r>
            <a:r>
              <a:rPr lang="ru-RU" sz="2200" dirty="0"/>
              <a:t> в </a:t>
            </a:r>
            <a:r>
              <a:rPr lang="ru-RU" sz="2200" dirty="0" err="1"/>
              <a:t>Україні</a:t>
            </a:r>
            <a:r>
              <a:rPr lang="ru-RU" sz="2200" dirty="0"/>
              <a:t>; </a:t>
            </a:r>
          </a:p>
          <a:p>
            <a:r>
              <a:rPr lang="ru-RU" sz="2200" dirty="0" err="1"/>
              <a:t>абдуктивний</a:t>
            </a:r>
            <a:r>
              <a:rPr lang="ru-RU" sz="2200" dirty="0"/>
              <a:t> метод </a:t>
            </a:r>
            <a:r>
              <a:rPr lang="ru-RU" sz="2200" dirty="0" err="1"/>
              <a:t>збирання</a:t>
            </a:r>
            <a:r>
              <a:rPr lang="ru-RU" sz="2200" dirty="0"/>
              <a:t> </a:t>
            </a:r>
            <a:r>
              <a:rPr lang="ru-RU" sz="2200" dirty="0" err="1"/>
              <a:t>політичної</a:t>
            </a:r>
            <a:r>
              <a:rPr lang="ru-RU" sz="2200" dirty="0"/>
              <a:t> </a:t>
            </a:r>
            <a:r>
              <a:rPr lang="ru-RU" sz="2200" dirty="0" err="1"/>
              <a:t>інформації</a:t>
            </a:r>
            <a:r>
              <a:rPr lang="ru-RU" sz="2200" dirty="0"/>
              <a:t>, за </a:t>
            </a:r>
            <a:r>
              <a:rPr lang="ru-RU" sz="2200" dirty="0" err="1"/>
              <a:t>допомогою</a:t>
            </a:r>
            <a:r>
              <a:rPr lang="ru-RU" sz="2200" dirty="0"/>
              <a:t> </a:t>
            </a:r>
            <a:r>
              <a:rPr lang="ru-RU" sz="2200" dirty="0" err="1"/>
              <a:t>якого</a:t>
            </a:r>
            <a:r>
              <a:rPr lang="ru-RU" sz="2200" dirty="0"/>
              <a:t> </a:t>
            </a:r>
            <a:r>
              <a:rPr lang="ru-RU" sz="2200" dirty="0" err="1"/>
              <a:t>досліджуються</a:t>
            </a:r>
            <a:r>
              <a:rPr lang="ru-RU" sz="2200" dirty="0"/>
              <a:t> </a:t>
            </a:r>
            <a:r>
              <a:rPr lang="ru-RU" sz="2200" dirty="0" err="1"/>
              <a:t>процеси</a:t>
            </a:r>
            <a:r>
              <a:rPr lang="ru-RU" sz="2200" dirty="0"/>
              <a:t> та </a:t>
            </a:r>
            <a:r>
              <a:rPr lang="ru-RU" sz="2200" dirty="0" err="1"/>
              <a:t>явища</a:t>
            </a:r>
            <a:r>
              <a:rPr lang="ru-RU" sz="2200" dirty="0"/>
              <a:t> </a:t>
            </a:r>
            <a:r>
              <a:rPr lang="ru-RU" sz="2200" dirty="0" err="1"/>
              <a:t>суспільного</a:t>
            </a:r>
            <a:r>
              <a:rPr lang="ru-RU" sz="2200" dirty="0"/>
              <a:t> </a:t>
            </a:r>
            <a:r>
              <a:rPr lang="ru-RU" sz="2200" dirty="0" err="1"/>
              <a:t>життя</a:t>
            </a:r>
            <a:r>
              <a:rPr lang="ru-RU" sz="2200" dirty="0"/>
              <a:t>. Суть методу </a:t>
            </a:r>
            <a:r>
              <a:rPr lang="ru-RU" sz="2200" dirty="0" err="1"/>
              <a:t>полягає</a:t>
            </a:r>
            <a:r>
              <a:rPr lang="ru-RU" sz="2200" dirty="0"/>
              <a:t> в тому, </a:t>
            </a:r>
            <a:r>
              <a:rPr lang="ru-RU" sz="2200" dirty="0" err="1"/>
              <a:t>що</a:t>
            </a:r>
            <a:r>
              <a:rPr lang="ru-RU" sz="2200" dirty="0"/>
              <a:t> </a:t>
            </a:r>
            <a:r>
              <a:rPr lang="ru-RU" sz="2200" dirty="0" err="1"/>
              <a:t>дослідник</a:t>
            </a:r>
            <a:r>
              <a:rPr lang="ru-RU" sz="2200" dirty="0"/>
              <a:t> сам активно </a:t>
            </a:r>
            <a:r>
              <a:rPr lang="ru-RU" sz="2200" dirty="0" err="1"/>
              <a:t>включається</a:t>
            </a:r>
            <a:r>
              <a:rPr lang="ru-RU" sz="2200" dirty="0"/>
              <a:t> в </a:t>
            </a:r>
            <a:r>
              <a:rPr lang="ru-RU" sz="2200" dirty="0" err="1"/>
              <a:t>досліджуваний</a:t>
            </a:r>
            <a:r>
              <a:rPr lang="ru-RU" sz="2200" dirty="0"/>
              <a:t> </a:t>
            </a:r>
            <a:r>
              <a:rPr lang="ru-RU" sz="2200" dirty="0" err="1"/>
              <a:t>процес</a:t>
            </a:r>
            <a:r>
              <a:rPr lang="ru-RU" sz="2200" dirty="0"/>
              <a:t>. </a:t>
            </a:r>
            <a:r>
              <a:rPr lang="ru-RU" sz="2200" dirty="0" err="1"/>
              <a:t>Застосовуючи</a:t>
            </a:r>
            <a:r>
              <a:rPr lang="ru-RU" sz="2200" dirty="0"/>
              <a:t> </a:t>
            </a:r>
            <a:r>
              <a:rPr lang="ru-RU" sz="2200" dirty="0" err="1"/>
              <a:t>абдуктивний</a:t>
            </a:r>
            <a:r>
              <a:rPr lang="ru-RU" sz="2200" dirty="0"/>
              <a:t> метод, </a:t>
            </a:r>
            <a:r>
              <a:rPr lang="ru-RU" sz="2200" dirty="0" err="1"/>
              <a:t>керівник</a:t>
            </a:r>
            <a:r>
              <a:rPr lang="ru-RU" sz="2200" dirty="0"/>
              <a:t> органу МС </a:t>
            </a:r>
            <a:r>
              <a:rPr lang="ru-RU" sz="2200" dirty="0" err="1"/>
              <a:t>насамперед</a:t>
            </a:r>
            <a:r>
              <a:rPr lang="ru-RU" sz="2200" dirty="0"/>
              <a:t> у </a:t>
            </a:r>
            <a:r>
              <a:rPr lang="ru-RU" sz="2200" dirty="0" err="1"/>
              <a:t>неформальній</a:t>
            </a:r>
            <a:r>
              <a:rPr lang="ru-RU" sz="2200" dirty="0"/>
              <a:t> </a:t>
            </a:r>
            <a:r>
              <a:rPr lang="ru-RU" sz="2200" dirty="0" err="1"/>
              <a:t>обстановці</a:t>
            </a:r>
            <a:r>
              <a:rPr lang="ru-RU" sz="2200" dirty="0"/>
              <a:t> </a:t>
            </a:r>
            <a:r>
              <a:rPr lang="ru-RU" sz="2200" dirty="0" err="1"/>
              <a:t>спілкується</a:t>
            </a:r>
            <a:r>
              <a:rPr lang="ru-RU" sz="2200" dirty="0"/>
              <a:t> </a:t>
            </a:r>
            <a:r>
              <a:rPr lang="ru-RU" sz="2200" dirty="0" err="1"/>
              <a:t>зі</a:t>
            </a:r>
            <a:r>
              <a:rPr lang="ru-RU" sz="2200" dirty="0"/>
              <a:t> </a:t>
            </a:r>
            <a:r>
              <a:rPr lang="ru-RU" sz="2200" dirty="0" err="1"/>
              <a:t>своїми</a:t>
            </a:r>
            <a:r>
              <a:rPr lang="ru-RU" sz="2200" dirty="0"/>
              <a:t> </a:t>
            </a:r>
            <a:r>
              <a:rPr lang="ru-RU" sz="2200" dirty="0" err="1"/>
              <a:t>односельцями</a:t>
            </a:r>
            <a:r>
              <a:rPr lang="ru-RU" sz="2200" dirty="0"/>
              <a:t>. Мета </a:t>
            </a:r>
            <a:r>
              <a:rPr lang="ru-RU" sz="2200" dirty="0" err="1"/>
              <a:t>спілкування</a:t>
            </a:r>
            <a:r>
              <a:rPr lang="ru-RU" sz="2200" dirty="0"/>
              <a:t> – не </a:t>
            </a:r>
            <a:r>
              <a:rPr lang="ru-RU" sz="2200" dirty="0" err="1"/>
              <a:t>стільки</a:t>
            </a:r>
            <a:r>
              <a:rPr lang="ru-RU" sz="2200" dirty="0"/>
              <a:t> </a:t>
            </a:r>
            <a:r>
              <a:rPr lang="ru-RU" sz="2200" dirty="0" err="1"/>
              <a:t>підвищення</a:t>
            </a:r>
            <a:r>
              <a:rPr lang="ru-RU" sz="2200" dirty="0"/>
              <a:t> авторитету, </a:t>
            </a:r>
            <a:r>
              <a:rPr lang="ru-RU" sz="2200" dirty="0" err="1"/>
              <a:t>створення</a:t>
            </a:r>
            <a:r>
              <a:rPr lang="ru-RU" sz="2200" dirty="0"/>
              <a:t> </a:t>
            </a:r>
            <a:r>
              <a:rPr lang="ru-RU" sz="2200" dirty="0" err="1"/>
              <a:t>іміджу</a:t>
            </a:r>
            <a:r>
              <a:rPr lang="ru-RU" sz="2200" dirty="0"/>
              <a:t> “простого і доступного” </a:t>
            </a:r>
            <a:r>
              <a:rPr lang="ru-RU" sz="2200" dirty="0" err="1"/>
              <a:t>керівника</a:t>
            </a:r>
            <a:r>
              <a:rPr lang="ru-RU" sz="2200" dirty="0"/>
              <a:t>, </a:t>
            </a:r>
            <a:r>
              <a:rPr lang="ru-RU" sz="2200" dirty="0" err="1"/>
              <a:t>скільки</a:t>
            </a:r>
            <a:r>
              <a:rPr lang="ru-RU" sz="2200" dirty="0"/>
              <a:t> </a:t>
            </a:r>
            <a:r>
              <a:rPr lang="ru-RU" sz="2200" dirty="0" err="1"/>
              <a:t>отримання</a:t>
            </a:r>
            <a:r>
              <a:rPr lang="ru-RU" sz="2200" dirty="0"/>
              <a:t> </a:t>
            </a:r>
            <a:r>
              <a:rPr lang="ru-RU" sz="2200" dirty="0" err="1"/>
              <a:t>інформації</a:t>
            </a:r>
            <a:r>
              <a:rPr lang="ru-RU" sz="2200" dirty="0"/>
              <a:t> про </a:t>
            </a:r>
            <a:r>
              <a:rPr lang="ru-RU" sz="2200" dirty="0" err="1"/>
              <a:t>актуальні</a:t>
            </a:r>
            <a:r>
              <a:rPr lang="ru-RU" sz="2200" dirty="0"/>
              <a:t> </a:t>
            </a:r>
            <a:r>
              <a:rPr lang="ru-RU" sz="2200" dirty="0" err="1"/>
              <a:t>проблеми</a:t>
            </a:r>
            <a:r>
              <a:rPr lang="ru-RU" sz="2200" dirty="0"/>
              <a:t>, </a:t>
            </a:r>
            <a:r>
              <a:rPr lang="ru-RU" sz="2200" dirty="0" err="1"/>
              <a:t>пов’язані</a:t>
            </a:r>
            <a:r>
              <a:rPr lang="ru-RU" sz="2200" dirty="0"/>
              <a:t> з </a:t>
            </a:r>
            <a:r>
              <a:rPr lang="ru-RU" sz="2200" dirty="0" err="1"/>
              <a:t>життям</a:t>
            </a:r>
            <a:r>
              <a:rPr lang="ru-RU" sz="2200" dirty="0"/>
              <a:t> </a:t>
            </a:r>
            <a:r>
              <a:rPr lang="ru-RU" sz="2200" dirty="0" err="1"/>
              <a:t>територіальної</a:t>
            </a:r>
            <a:r>
              <a:rPr lang="ru-RU" sz="2200" dirty="0"/>
              <a:t> </a:t>
            </a:r>
            <a:r>
              <a:rPr lang="ru-RU" sz="2200" dirty="0" err="1"/>
              <a:t>громади</a:t>
            </a:r>
            <a:r>
              <a:rPr lang="ru-RU" sz="2200" dirty="0"/>
              <a:t>. </a:t>
            </a:r>
          </a:p>
          <a:p>
            <a:endParaRPr lang="ru-RU" dirty="0"/>
          </a:p>
        </p:txBody>
      </p:sp>
    </p:spTree>
    <p:extLst>
      <p:ext uri="{BB962C8B-B14F-4D97-AF65-F5344CB8AC3E}">
        <p14:creationId xmlns:p14="http://schemas.microsoft.com/office/powerpoint/2010/main" val="18531775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67AF675-3D8A-46DA-A63E-5F249CAEF0A9}"/>
              </a:ext>
            </a:extLst>
          </p:cNvPr>
          <p:cNvSpPr>
            <a:spLocks noGrp="1"/>
          </p:cNvSpPr>
          <p:nvPr>
            <p:ph idx="1"/>
          </p:nvPr>
        </p:nvSpPr>
        <p:spPr>
          <a:xfrm>
            <a:off x="762000" y="482600"/>
            <a:ext cx="10515600" cy="3898900"/>
          </a:xfrm>
        </p:spPr>
        <p:txBody>
          <a:bodyPr>
            <a:normAutofit/>
          </a:bodyPr>
          <a:lstStyle/>
          <a:p>
            <a:pPr marL="0" indent="0">
              <a:buNone/>
            </a:pPr>
            <a:r>
              <a:rPr lang="ru-RU" sz="2400" dirty="0" err="1"/>
              <a:t>Важливим</a:t>
            </a:r>
            <a:r>
              <a:rPr lang="ru-RU" sz="2400" dirty="0"/>
              <a:t> </a:t>
            </a:r>
            <a:r>
              <a:rPr lang="ru-RU" sz="2400" dirty="0" err="1"/>
              <a:t>методологічним</a:t>
            </a:r>
            <a:r>
              <a:rPr lang="ru-RU" sz="2400" dirty="0"/>
              <a:t> постулатом </a:t>
            </a:r>
            <a:r>
              <a:rPr lang="ru-RU" sz="2400" dirty="0" err="1"/>
              <a:t>аналізу</a:t>
            </a:r>
            <a:r>
              <a:rPr lang="ru-RU" sz="2400" dirty="0"/>
              <a:t> </a:t>
            </a:r>
            <a:r>
              <a:rPr lang="ru-RU" sz="2400" dirty="0" err="1"/>
              <a:t>регіонального</a:t>
            </a:r>
            <a:r>
              <a:rPr lang="ru-RU" sz="2400" dirty="0"/>
              <a:t> </a:t>
            </a:r>
            <a:r>
              <a:rPr lang="ru-RU" sz="2400" dirty="0" err="1"/>
              <a:t>розвитку</a:t>
            </a:r>
            <a:r>
              <a:rPr lang="ru-RU" sz="2400" dirty="0"/>
              <a:t>, </a:t>
            </a:r>
            <a:r>
              <a:rPr lang="ru-RU" sz="2400" dirty="0" err="1"/>
              <a:t>розробки</a:t>
            </a:r>
            <a:r>
              <a:rPr lang="ru-RU" sz="2400" dirty="0"/>
              <a:t> і </a:t>
            </a:r>
            <a:r>
              <a:rPr lang="ru-RU" sz="2400" dirty="0" err="1"/>
              <a:t>реалізації</a:t>
            </a:r>
            <a:r>
              <a:rPr lang="ru-RU" sz="2400" dirty="0"/>
              <a:t> </a:t>
            </a:r>
            <a:r>
              <a:rPr lang="ru-RU" sz="2400" dirty="0" err="1"/>
              <a:t>відповідних</a:t>
            </a:r>
            <a:r>
              <a:rPr lang="ru-RU" sz="2400" dirty="0"/>
              <a:t> </a:t>
            </a:r>
            <a:r>
              <a:rPr lang="ru-RU" sz="2400" dirty="0" err="1"/>
              <a:t>політик</a:t>
            </a:r>
            <a:r>
              <a:rPr lang="ru-RU" sz="2400" dirty="0"/>
              <a:t> є </a:t>
            </a:r>
            <a:r>
              <a:rPr lang="ru-RU" sz="2400" dirty="0" err="1"/>
              <a:t>адміністративно-територіальний</a:t>
            </a:r>
            <a:r>
              <a:rPr lang="ru-RU" sz="2400" dirty="0"/>
              <a:t> </a:t>
            </a:r>
            <a:r>
              <a:rPr lang="ru-RU" sz="2400" dirty="0" err="1"/>
              <a:t>устрій</a:t>
            </a:r>
            <a:r>
              <a:rPr lang="ru-RU" sz="2400" dirty="0"/>
              <a:t>, </a:t>
            </a:r>
            <a:r>
              <a:rPr lang="ru-RU" sz="2400" dirty="0" err="1"/>
              <a:t>що</a:t>
            </a:r>
            <a:r>
              <a:rPr lang="ru-RU" sz="2400" dirty="0"/>
              <a:t> </a:t>
            </a:r>
            <a:r>
              <a:rPr lang="ru-RU" sz="2400" dirty="0" err="1"/>
              <a:t>забезпечує</a:t>
            </a:r>
            <a:r>
              <a:rPr lang="ru-RU" sz="2400" dirty="0"/>
              <a:t> </a:t>
            </a:r>
            <a:r>
              <a:rPr lang="ru-RU" sz="2400" dirty="0" err="1"/>
              <a:t>ієрархію</a:t>
            </a:r>
            <a:r>
              <a:rPr lang="ru-RU" sz="2400" dirty="0"/>
              <a:t> </a:t>
            </a:r>
            <a:r>
              <a:rPr lang="ru-RU" sz="2400" dirty="0" err="1"/>
              <a:t>управління</a:t>
            </a:r>
            <a:r>
              <a:rPr lang="ru-RU" sz="2400" dirty="0"/>
              <a:t> </a:t>
            </a:r>
            <a:r>
              <a:rPr lang="ru-RU" sz="2400" dirty="0" err="1"/>
              <a:t>регіонами</a:t>
            </a:r>
            <a:r>
              <a:rPr lang="ru-RU" sz="2400" dirty="0"/>
              <a:t> та </a:t>
            </a:r>
            <a:r>
              <a:rPr lang="ru-RU" sz="2400" dirty="0" err="1"/>
              <a:t>реалізацію</a:t>
            </a:r>
            <a:r>
              <a:rPr lang="ru-RU" sz="2400" dirty="0"/>
              <a:t> </a:t>
            </a:r>
            <a:r>
              <a:rPr lang="ru-RU" sz="2400" dirty="0" err="1"/>
              <a:t>державних</a:t>
            </a:r>
            <a:r>
              <a:rPr lang="ru-RU" sz="2400" dirty="0"/>
              <a:t> </a:t>
            </a:r>
            <a:r>
              <a:rPr lang="ru-RU" sz="2400" dirty="0" err="1"/>
              <a:t>політик</a:t>
            </a:r>
            <a:r>
              <a:rPr lang="ru-RU" sz="2400" dirty="0"/>
              <a:t>. Тому в </a:t>
            </a:r>
            <a:r>
              <a:rPr lang="ru-RU" sz="2400" dirty="0" err="1"/>
              <a:t>регіоналістиці</a:t>
            </a:r>
            <a:r>
              <a:rPr lang="ru-RU" sz="2400" dirty="0"/>
              <a:t> широко </a:t>
            </a:r>
            <a:r>
              <a:rPr lang="ru-RU" sz="2400" dirty="0" err="1"/>
              <a:t>використовується</a:t>
            </a:r>
            <a:r>
              <a:rPr lang="ru-RU" sz="2400" dirty="0"/>
              <a:t> </a:t>
            </a:r>
            <a:r>
              <a:rPr lang="ru-RU" sz="2400" b="1" dirty="0"/>
              <a:t>метод </a:t>
            </a:r>
            <a:r>
              <a:rPr lang="ru-RU" sz="2400" b="1" dirty="0" err="1"/>
              <a:t>таксонування</a:t>
            </a:r>
            <a:r>
              <a:rPr lang="ru-RU" sz="2400" b="1" dirty="0"/>
              <a:t> (</a:t>
            </a:r>
            <a:r>
              <a:rPr lang="ru-RU" sz="2400" b="1" dirty="0" err="1"/>
              <a:t>або</a:t>
            </a:r>
            <a:r>
              <a:rPr lang="ru-RU" sz="2400" b="1" dirty="0"/>
              <a:t> </a:t>
            </a:r>
            <a:r>
              <a:rPr lang="ru-RU" sz="2400" b="1" dirty="0" err="1"/>
              <a:t>районування</a:t>
            </a:r>
            <a:r>
              <a:rPr lang="ru-RU" sz="2400" b="1" dirty="0"/>
              <a:t>)</a:t>
            </a:r>
            <a:r>
              <a:rPr lang="ru-RU" sz="2400" dirty="0"/>
              <a:t>, </a:t>
            </a:r>
            <a:r>
              <a:rPr lang="ru-RU" sz="2400" dirty="0" err="1"/>
              <a:t>який</a:t>
            </a:r>
            <a:r>
              <a:rPr lang="ru-RU" sz="2400" dirty="0"/>
              <a:t> </a:t>
            </a:r>
            <a:r>
              <a:rPr lang="ru-RU" sz="2400" dirty="0" err="1"/>
              <a:t>передбачає</a:t>
            </a:r>
            <a:r>
              <a:rPr lang="ru-RU" sz="2400" dirty="0"/>
              <a:t> </a:t>
            </a:r>
            <a:r>
              <a:rPr lang="ru-RU" sz="2400" dirty="0" err="1"/>
              <a:t>поділ</a:t>
            </a:r>
            <a:r>
              <a:rPr lang="ru-RU" sz="2400" dirty="0"/>
              <a:t> </a:t>
            </a:r>
            <a:r>
              <a:rPr lang="ru-RU" sz="2400" dirty="0" err="1"/>
              <a:t>територій</a:t>
            </a:r>
            <a:r>
              <a:rPr lang="ru-RU" sz="2400" dirty="0"/>
              <a:t> на </a:t>
            </a:r>
            <a:r>
              <a:rPr lang="ru-RU" sz="2400" dirty="0" err="1"/>
              <a:t>зіставні</a:t>
            </a:r>
            <a:r>
              <a:rPr lang="ru-RU" sz="2400" dirty="0"/>
              <a:t> </a:t>
            </a:r>
            <a:r>
              <a:rPr lang="ru-RU" sz="2400" dirty="0" err="1"/>
              <a:t>території</a:t>
            </a:r>
            <a:r>
              <a:rPr lang="ru-RU" sz="2400" dirty="0"/>
              <a:t> </a:t>
            </a:r>
            <a:r>
              <a:rPr lang="ru-RU" sz="2400" dirty="0" err="1"/>
              <a:t>чи</a:t>
            </a:r>
            <a:r>
              <a:rPr lang="ru-RU" sz="2400" dirty="0"/>
              <a:t> </a:t>
            </a:r>
            <a:r>
              <a:rPr lang="ru-RU" sz="2400" dirty="0" err="1"/>
              <a:t>ієрархічно</a:t>
            </a:r>
            <a:r>
              <a:rPr lang="ru-RU" sz="2400" dirty="0"/>
              <a:t> </a:t>
            </a:r>
            <a:r>
              <a:rPr lang="ru-RU" sz="2400" dirty="0" err="1"/>
              <a:t>підпорядковані</a:t>
            </a:r>
            <a:r>
              <a:rPr lang="ru-RU" sz="2400" dirty="0"/>
              <a:t> </a:t>
            </a:r>
            <a:r>
              <a:rPr lang="ru-RU" sz="2400" dirty="0" err="1"/>
              <a:t>таксони</a:t>
            </a:r>
            <a:r>
              <a:rPr lang="ru-RU" sz="2400" dirty="0"/>
              <a:t>. У </a:t>
            </a:r>
            <a:r>
              <a:rPr lang="ru-RU" sz="2400" dirty="0" err="1"/>
              <a:t>регіоналістиці</a:t>
            </a:r>
            <a:r>
              <a:rPr lang="ru-RU" sz="2400" dirty="0"/>
              <a:t> </a:t>
            </a:r>
            <a:r>
              <a:rPr lang="ru-RU" sz="2400" dirty="0" err="1"/>
              <a:t>найчастіше</a:t>
            </a:r>
            <a:r>
              <a:rPr lang="ru-RU" sz="2400" dirty="0"/>
              <a:t> </a:t>
            </a:r>
            <a:r>
              <a:rPr lang="ru-RU" sz="2400" dirty="0" err="1"/>
              <a:t>використовують</a:t>
            </a:r>
            <a:r>
              <a:rPr lang="ru-RU" sz="2400" dirty="0"/>
              <a:t> </a:t>
            </a:r>
            <a:r>
              <a:rPr lang="ru-RU" sz="2400" dirty="0" err="1"/>
              <a:t>математичні</a:t>
            </a:r>
            <a:r>
              <a:rPr lang="ru-RU" sz="2400" dirty="0"/>
              <a:t> </a:t>
            </a:r>
            <a:r>
              <a:rPr lang="ru-RU" sz="2400" dirty="0" err="1"/>
              <a:t>моделі</a:t>
            </a:r>
            <a:r>
              <a:rPr lang="ru-RU" sz="2400" dirty="0"/>
              <a:t> (</a:t>
            </a:r>
            <a:r>
              <a:rPr lang="ru-RU" sz="2400" dirty="0" err="1"/>
              <a:t>моделі</a:t>
            </a:r>
            <a:r>
              <a:rPr lang="ru-RU" sz="2400" dirty="0"/>
              <a:t> </a:t>
            </a:r>
            <a:r>
              <a:rPr lang="ru-RU" sz="2400" dirty="0" err="1"/>
              <a:t>регіонального</a:t>
            </a:r>
            <a:r>
              <a:rPr lang="ru-RU" sz="2400" dirty="0"/>
              <a:t> </a:t>
            </a:r>
            <a:r>
              <a:rPr lang="ru-RU" sz="2400" dirty="0" err="1"/>
              <a:t>аналізу</a:t>
            </a:r>
            <a:r>
              <a:rPr lang="ru-RU" sz="2400" dirty="0"/>
              <a:t>), </a:t>
            </a:r>
            <a:r>
              <a:rPr lang="ru-RU" sz="2400" dirty="0" err="1"/>
              <a:t>які</a:t>
            </a:r>
            <a:r>
              <a:rPr lang="ru-RU" sz="2400" dirty="0"/>
              <a:t> </a:t>
            </a:r>
            <a:r>
              <a:rPr lang="ru-RU" sz="2400" dirty="0" err="1"/>
              <a:t>поділяють</a:t>
            </a:r>
            <a:r>
              <a:rPr lang="ru-RU" sz="2400" dirty="0"/>
              <a:t> на </a:t>
            </a:r>
            <a:r>
              <a:rPr lang="ru-RU" sz="2400" dirty="0" err="1"/>
              <a:t>такі</a:t>
            </a:r>
            <a:r>
              <a:rPr lang="ru-RU" sz="2400" dirty="0"/>
              <a:t> </a:t>
            </a:r>
            <a:r>
              <a:rPr lang="ru-RU" sz="2400" dirty="0" err="1"/>
              <a:t>групи</a:t>
            </a:r>
            <a:r>
              <a:rPr lang="ru-RU" sz="2400" dirty="0"/>
              <a:t> як </a:t>
            </a:r>
            <a:r>
              <a:rPr lang="ru-RU" sz="2400" dirty="0" err="1"/>
              <a:t>моделі</a:t>
            </a:r>
            <a:r>
              <a:rPr lang="ru-RU" sz="2400" dirty="0"/>
              <a:t> </a:t>
            </a:r>
            <a:r>
              <a:rPr lang="ru-RU" sz="2400" dirty="0" err="1"/>
              <a:t>економічної</a:t>
            </a:r>
            <a:r>
              <a:rPr lang="ru-RU" sz="2400" dirty="0"/>
              <a:t> </a:t>
            </a:r>
            <a:r>
              <a:rPr lang="ru-RU" sz="2400" dirty="0" err="1"/>
              <a:t>бази</a:t>
            </a:r>
            <a:r>
              <a:rPr lang="ru-RU" sz="2400" dirty="0"/>
              <a:t>, </a:t>
            </a:r>
            <a:r>
              <a:rPr lang="ru-RU" sz="2400" dirty="0" err="1"/>
              <a:t>моделі</a:t>
            </a:r>
            <a:r>
              <a:rPr lang="ru-RU" sz="2400" dirty="0"/>
              <a:t> «</a:t>
            </a:r>
            <a:r>
              <a:rPr lang="ru-RU" sz="2400" dirty="0" err="1"/>
              <a:t>витрати</a:t>
            </a:r>
            <a:r>
              <a:rPr lang="ru-RU" sz="2400" dirty="0"/>
              <a:t> — </a:t>
            </a:r>
            <a:r>
              <a:rPr lang="ru-RU" sz="2400" dirty="0" err="1"/>
              <a:t>випуск</a:t>
            </a:r>
            <a:r>
              <a:rPr lang="ru-RU" sz="2400" dirty="0"/>
              <a:t>», </a:t>
            </a:r>
            <a:r>
              <a:rPr lang="ru-RU" sz="2400" dirty="0" err="1"/>
              <a:t>економічні</a:t>
            </a:r>
            <a:r>
              <a:rPr lang="ru-RU" sz="2400" dirty="0"/>
              <a:t> </a:t>
            </a:r>
            <a:r>
              <a:rPr lang="ru-RU" sz="2400" dirty="0" err="1"/>
              <a:t>моделі</a:t>
            </a:r>
            <a:r>
              <a:rPr lang="ru-RU" sz="2400" dirty="0"/>
              <a:t>. З </a:t>
            </a:r>
            <a:r>
              <a:rPr lang="ru-RU" sz="2400" dirty="0" err="1"/>
              <a:t>усього</a:t>
            </a:r>
            <a:r>
              <a:rPr lang="ru-RU" sz="2400" dirty="0"/>
              <a:t> </a:t>
            </a:r>
            <a:r>
              <a:rPr lang="ru-RU" sz="2400" dirty="0" err="1"/>
              <a:t>різноманіття</a:t>
            </a:r>
            <a:r>
              <a:rPr lang="ru-RU" sz="2400" dirty="0"/>
              <a:t> методик і моделей на </a:t>
            </a:r>
            <a:r>
              <a:rPr lang="ru-RU" sz="2400" dirty="0" err="1"/>
              <a:t>національному</a:t>
            </a:r>
            <a:r>
              <a:rPr lang="ru-RU" sz="2400" dirty="0"/>
              <a:t> </a:t>
            </a:r>
            <a:r>
              <a:rPr lang="ru-RU" sz="2400" dirty="0" err="1"/>
              <a:t>рівні</a:t>
            </a:r>
            <a:r>
              <a:rPr lang="ru-RU" sz="2400" dirty="0"/>
              <a:t> </a:t>
            </a:r>
            <a:r>
              <a:rPr lang="ru-RU" sz="2400" dirty="0" err="1"/>
              <a:t>застосування</a:t>
            </a:r>
            <a:r>
              <a:rPr lang="ru-RU" sz="2400" dirty="0"/>
              <a:t> </a:t>
            </a:r>
            <a:r>
              <a:rPr lang="ru-RU" sz="2400" dirty="0" err="1"/>
              <a:t>знаходять</a:t>
            </a:r>
            <a:r>
              <a:rPr lang="ru-RU" sz="2400" dirty="0"/>
              <a:t> </a:t>
            </a:r>
            <a:r>
              <a:rPr lang="ru-RU" sz="2400" dirty="0" err="1"/>
              <a:t>ті</a:t>
            </a:r>
            <a:r>
              <a:rPr lang="ru-RU" sz="2400" dirty="0"/>
              <a:t>, </a:t>
            </a:r>
            <a:r>
              <a:rPr lang="ru-RU" sz="2400" dirty="0" err="1"/>
              <a:t>які</a:t>
            </a:r>
            <a:r>
              <a:rPr lang="ru-RU" sz="2400" dirty="0"/>
              <a:t> </a:t>
            </a:r>
            <a:r>
              <a:rPr lang="ru-RU" sz="2400" dirty="0" err="1"/>
              <a:t>країни</a:t>
            </a:r>
            <a:r>
              <a:rPr lang="ru-RU" sz="2400" dirty="0"/>
              <a:t> </a:t>
            </a:r>
            <a:r>
              <a:rPr lang="ru-RU" sz="2400" dirty="0" err="1"/>
              <a:t>вважають</a:t>
            </a:r>
            <a:r>
              <a:rPr lang="ru-RU" sz="2400" dirty="0"/>
              <a:t> за </a:t>
            </a:r>
            <a:r>
              <a:rPr lang="ru-RU" sz="2400" dirty="0" err="1"/>
              <a:t>доцільне</a:t>
            </a:r>
            <a:r>
              <a:rPr lang="ru-RU" sz="2400" dirty="0"/>
              <a:t> </a:t>
            </a:r>
            <a:r>
              <a:rPr lang="ru-RU" sz="2400" dirty="0" err="1"/>
              <a:t>використовувати</a:t>
            </a:r>
            <a:r>
              <a:rPr lang="ru-RU" sz="2400" dirty="0"/>
              <a:t>.</a:t>
            </a:r>
          </a:p>
          <a:p>
            <a:endParaRPr lang="ru-RU" dirty="0"/>
          </a:p>
        </p:txBody>
      </p:sp>
    </p:spTree>
    <p:extLst>
      <p:ext uri="{BB962C8B-B14F-4D97-AF65-F5344CB8AC3E}">
        <p14:creationId xmlns:p14="http://schemas.microsoft.com/office/powerpoint/2010/main" val="101850718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2122</TotalTime>
  <Words>3018</Words>
  <Application>Microsoft Office PowerPoint</Application>
  <PresentationFormat>Широкоэкранный</PresentationFormat>
  <Paragraphs>165</Paragraphs>
  <Slides>23</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23</vt:i4>
      </vt:variant>
    </vt:vector>
  </HeadingPairs>
  <TitlesOfParts>
    <vt:vector size="28" baseType="lpstr">
      <vt:lpstr>Arial</vt:lpstr>
      <vt:lpstr>Calibri</vt:lpstr>
      <vt:lpstr>Calibri Light</vt:lpstr>
      <vt:lpstr>Roboto</vt:lpstr>
      <vt:lpstr>Тема Office</vt:lpstr>
      <vt:lpstr>МІСЬКЕ ТА РЕГІОНАЛЬНЕ УПРАВЛІННЯ</vt:lpstr>
      <vt:lpstr>Презентация PowerPoint</vt:lpstr>
      <vt:lpstr>Теорії просторового розвитку суспільства</vt:lpstr>
      <vt:lpstr>Презентация PowerPoint</vt:lpstr>
      <vt:lpstr>Українські дослідники регіонального розвитку</vt:lpstr>
      <vt:lpstr>Методи дослідження</vt:lpstr>
      <vt:lpstr>Презентация PowerPoint</vt:lpstr>
      <vt:lpstr>Презентация PowerPoint</vt:lpstr>
      <vt:lpstr>Презентация PowerPoint</vt:lpstr>
      <vt:lpstr>3. Понятійний апарат суспільно-політичної регіоналістики.  Поняття регіону</vt:lpstr>
      <vt:lpstr>Презентация PowerPoint</vt:lpstr>
      <vt:lpstr>Поняття регіону</vt:lpstr>
      <vt:lpstr>Типологія регіонів</vt:lpstr>
      <vt:lpstr>Основні критерії депресивних територій  (Закон «Про стимулювання розвитку регіонів»)</vt:lpstr>
      <vt:lpstr>Презентация PowerPoint</vt:lpstr>
      <vt:lpstr>Презентация PowerPoint</vt:lpstr>
      <vt:lpstr>Презентация PowerPoint</vt:lpstr>
      <vt:lpstr>Регіоналізація</vt:lpstr>
      <vt:lpstr>Типологія регіоналізації</vt:lpstr>
      <vt:lpstr>Моделі формальної регіоналізації (Вакуленко, Орлатий)</vt:lpstr>
      <vt:lpstr>Презентация PowerPoint</vt:lpstr>
      <vt:lpstr>Ризики регіоналізації:</vt:lpstr>
      <vt:lpstr>Регіоналізм</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PEREHUDA Yevhen</dc:creator>
  <cp:lastModifiedBy>PEREHUDA Yevhen</cp:lastModifiedBy>
  <cp:revision>58</cp:revision>
  <dcterms:created xsi:type="dcterms:W3CDTF">2021-09-10T06:59:35Z</dcterms:created>
  <dcterms:modified xsi:type="dcterms:W3CDTF">2022-10-27T11:25:39Z</dcterms:modified>
</cp:coreProperties>
</file>