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55165F-A8FA-400A-A66C-71489322FE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722FF09-FB61-497C-BB5E-16A89F4C6C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F65E00-D2D7-4559-B9FC-07B10D69A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65B5-FE4F-4DC5-8B38-E7A5F002614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34BB0B-B739-4135-A842-51A7DABDA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73A6B9-106C-4B38-B410-4F6B29AB6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CEBD-7BBC-410B-BC6C-D0DDE3A2A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761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706D7D-2BDB-4F09-B010-57CD6F93B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3A95E7B-B815-4664-AA2A-E5ABD3BACE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9E4A52-C27C-4F7E-B9CA-7E5022226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65B5-FE4F-4DC5-8B38-E7A5F002614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61763E-8933-4817-A1E4-9C821CA05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FA0680-67C6-4BB5-9BA3-F4AC0BE7C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CEBD-7BBC-410B-BC6C-D0DDE3A2A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334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AAE2726-839F-4AAF-98DF-0FB2A47852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93AC6D8-C3C9-4F8B-AAB6-6E4209E2C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2BCF0D-53D5-42C0-A74B-4D8CE2446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65B5-FE4F-4DC5-8B38-E7A5F002614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E5B6FF-FDAA-44E9-9B3D-1C66625FC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0EC157-209E-4065-935D-9428645A5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CEBD-7BBC-410B-BC6C-D0DDE3A2A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106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EFE135-A1B2-4825-BEBF-190411115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2CB384-F836-40E5-A9FA-D49BEEEDE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6610A4-3DA1-49FB-986F-3B262A616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65B5-FE4F-4DC5-8B38-E7A5F002614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93FF8B-B8A7-4CB1-95FC-9764BFF03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02B2B8-7BCD-4E27-8276-5DF92BE67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CEBD-7BBC-410B-BC6C-D0DDE3A2A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12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41EDED-CB7E-4D7E-8202-931DC2AB2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1AEFBC-A3B6-4496-BD39-FBE270C58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C25797-6AB6-4399-A478-0B8F1F33E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65B5-FE4F-4DC5-8B38-E7A5F002614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A3C056-37A7-45CD-B980-1AFF7E7A5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B4C52C-3F49-4799-9A5D-545BC24F9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CEBD-7BBC-410B-BC6C-D0DDE3A2A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531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2559A2-3391-4CBF-B203-039CC51F2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E0AA20-61AB-4D44-8799-39CD529362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E72F4BB-3651-4DF2-9086-A0B54E85DE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353D04-1489-426E-9499-0B1DC10D4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65B5-FE4F-4DC5-8B38-E7A5F002614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EFAD9A-1D87-4370-BFF1-3036065F5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8C02186-CE5A-47F6-B8FF-BDE13F91E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CEBD-7BBC-410B-BC6C-D0DDE3A2A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436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9F437F-AF38-4ACD-BC5A-E257CA871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43F077-7048-4841-B761-D9A17B9EC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7277706-1C95-43E7-BAD3-B5C05990D7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22C9968-EC3A-4F94-A753-70BA3899B8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B8CF272-0762-4AEB-AB8E-F909EFF165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4518602-719C-4F15-BBBD-71CBF2208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65B5-FE4F-4DC5-8B38-E7A5F002614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2BCA5F8-F9A2-46CE-ABE1-657EB50F9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1373E1F-41CF-44D1-85D5-0FD0DB57E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CEBD-7BBC-410B-BC6C-D0DDE3A2A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079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18464-9226-4F3C-966D-E57DED998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00B0ECC-17BC-4704-9125-D54629CBE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65B5-FE4F-4DC5-8B38-E7A5F002614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0AC960C-C1CD-4E87-AE65-70716B577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7AEE745-FB1E-4515-B22B-0497D0D7A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CEBD-7BBC-410B-BC6C-D0DDE3A2A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57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3D2B5FC-503E-47DE-8A04-97CED71DE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65B5-FE4F-4DC5-8B38-E7A5F002614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6B28F0A-40A3-44A8-A1DA-3726DC210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C3AF23A-74CE-42B3-9159-BD3D68FB4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CEBD-7BBC-410B-BC6C-D0DDE3A2A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52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43A62E-6424-4B47-8833-1189843CC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D537B4-7223-49D3-91C1-D628E6025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4379706-9EF5-4BA5-BFAC-5604DAC07C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AB01CAB-AC0B-46A5-BC44-B1D90B84F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65B5-FE4F-4DC5-8B38-E7A5F002614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53A416-3CDD-4C46-9EB4-6671FEA1B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D88D301-9256-4AD8-8533-FD7C99BF0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CEBD-7BBC-410B-BC6C-D0DDE3A2A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433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3B8C61-32C3-4F60-A6E1-97E7F4747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AC72489-9C38-4AE8-AB8D-4E19CAE301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7767C1A-1452-472E-B97C-621D68FE7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4CF5B6-08F9-438B-A894-BC20A38E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65B5-FE4F-4DC5-8B38-E7A5F002614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515816F-05BC-46D7-9769-C27CE568E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BB411F8-5909-4498-A16C-CE86F2141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FCEBD-7BBC-410B-BC6C-D0DDE3A2A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71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69C767-33CE-4CB6-9A6E-100388443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B369D4D-7EEA-44EE-9142-B522FAABA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DA9ED6-4640-4321-B3FD-2529417B01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865B5-FE4F-4DC5-8B38-E7A5F002614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BA2D99-8ED2-44BE-A4F1-F326C12B5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C56CB6-174B-4DD4-B616-605CF1B36E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FCEBD-7BBC-410B-BC6C-D0DDE3A2A4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05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63E8E3-4875-4819-94B3-AAF5D9D127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Лекція 1. НАЦІОНАЛЬНА ПАМ</a:t>
            </a:r>
            <a:r>
              <a:rPr lang="en-US" b="1" dirty="0"/>
              <a:t>’</a:t>
            </a:r>
            <a:r>
              <a:rPr lang="uk-UA" b="1" dirty="0"/>
              <a:t>ЯТЬ</a:t>
            </a:r>
            <a:endParaRPr lang="ru-RU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BAE2550-38C6-4277-9AEA-C65AC9EB59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68325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uk-UA" sz="36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Буми </a:t>
            </a:r>
            <a:r>
              <a:rPr lang="uk-UA" sz="36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</a:t>
            </a:r>
            <a:r>
              <a:rPr lang="ru-RU" sz="36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36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яті ХХ ст.</a:t>
            </a:r>
            <a:endParaRPr lang="ru-RU" sz="3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uk-UA" sz="36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2. Поняття колективної </a:t>
            </a:r>
            <a:r>
              <a:rPr lang="uk-UA" sz="36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</a:t>
            </a:r>
            <a:r>
              <a:rPr lang="ru-RU" sz="36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36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яті</a:t>
            </a:r>
            <a:endParaRPr lang="ru-RU" sz="3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uk-UA" sz="36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3. Історична </a:t>
            </a:r>
            <a:r>
              <a:rPr lang="uk-UA" sz="36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</a:t>
            </a:r>
            <a:r>
              <a:rPr lang="ru-RU" sz="36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36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ять</a:t>
            </a:r>
            <a:endParaRPr lang="ru-RU" sz="3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uk-UA" sz="36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4. Національна </a:t>
            </a:r>
            <a:r>
              <a:rPr lang="uk-UA" sz="36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</a:t>
            </a:r>
            <a:r>
              <a:rPr lang="ru-RU" sz="36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36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ять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uk-UA" sz="3600" b="1" kern="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5. Психологічні та технологічні аспекти</a:t>
            </a:r>
            <a:endParaRPr lang="ru-RU" sz="3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62336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8305463-0AA2-4910-8027-583D13BAD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1263"/>
            <a:ext cx="10515600" cy="56957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О.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Кісь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порушує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проблему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колективної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травми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завданої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українській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пам’яті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 через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осмислення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соціальних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і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психологічних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наслідків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 Голодомору.  О.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Кісь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наголошує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що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“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лише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за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умови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створення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суспільних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інституцій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(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громадських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об’єднань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дослідницьких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установ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, 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слідчих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комісій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тощо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)  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для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вивчення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обставин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 тих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чи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інших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травматичних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подій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чи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явищ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формується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необхідний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соціокультурний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контекст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публічний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простір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– в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якому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можуть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пролунати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і бути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почутими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голоси та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історії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жертв”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7641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B8AF0-67E6-41F1-9FFA-B1022ACE2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7319"/>
            <a:ext cx="10515600" cy="751406"/>
          </a:xfrm>
        </p:spPr>
        <p:txBody>
          <a:bodyPr/>
          <a:lstStyle/>
          <a:p>
            <a:pPr algn="ctr"/>
            <a:r>
              <a:rPr lang="uk-UA" b="1" dirty="0">
                <a:latin typeface="+mn-lt"/>
              </a:rPr>
              <a:t>ІСТОРИЧНА ПАМ</a:t>
            </a:r>
            <a:r>
              <a:rPr lang="en-US" b="1" dirty="0">
                <a:latin typeface="+mn-lt"/>
              </a:rPr>
              <a:t>’</a:t>
            </a:r>
            <a:r>
              <a:rPr lang="uk-UA" b="1" dirty="0">
                <a:latin typeface="+mn-lt"/>
              </a:rPr>
              <a:t>ЯТЬ</a:t>
            </a:r>
            <a:endParaRPr lang="ru-RU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675BE9-482F-4C61-B87F-3A4A694DC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631" y="948726"/>
            <a:ext cx="11713945" cy="5711956"/>
          </a:xfrm>
        </p:spPr>
        <p:txBody>
          <a:bodyPr>
            <a:normAutofit fontScale="92500" lnSpcReduction="10000"/>
          </a:bodyPr>
          <a:lstStyle/>
          <a:p>
            <a:pPr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ІСТОРИЧНА ПАМ’ЯТЬ – одна з форм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колективної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пам’яті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і результат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забування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соціокультурними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групами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культурно-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історичного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тотожною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історичній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міфології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є в першу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формами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дійсності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історичної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пам’яті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зберігається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виражається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наративній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історичні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міфи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символи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архетипи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суспільні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стереотипні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), а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ретранслюється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перформативній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комеморативні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церемонії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пам’яті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традиції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звичаї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Суспільними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сферами,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взаємодоповнюючи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одна одну, є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меморіальна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культура,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медійний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дискурс.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науковому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дискурсі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колективна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вживаються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часто.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Вітчизняна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гуманітаристика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вживає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«жива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розуміється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передача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поколіннями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безпосередній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простягається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в часовому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розрізі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глибину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3–4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поколінь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3597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236B1E3-0716-4B00-8887-94BDF07B8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005" y="231006"/>
            <a:ext cx="11675445" cy="6448927"/>
          </a:xfrm>
        </p:spPr>
        <p:txBody>
          <a:bodyPr>
            <a:no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Г. Касьянов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історичну</a:t>
            </a:r>
            <a:r>
              <a:rPr lang="ru-RU" sz="2400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ru-RU" sz="2400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ять</a:t>
            </a:r>
            <a:r>
              <a:rPr lang="ru-RU" sz="2400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як форму «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колективної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культурної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різновид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претендує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на статус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традиції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зрозуміло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винайденої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сконструйованої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міфологізована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групових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уявлень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минуле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як правило, у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набору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стереотипних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дискурсів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симулякрів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символів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і «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місць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uk-UA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Історична пам’ять – це цілеспрямовано сконструйований засобами ІСТОРИЧНОЇ ПОЛІТИКИ відносно стійкий набір взаємопов’язаних колективних уявлень про минуле певної групи, кодифікований і стандартизований у громадських, культурних, політичних дискурсах, міфах, символах, мнемонічних і </a:t>
            </a:r>
            <a:r>
              <a:rPr lang="uk-UA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комеморативних</a:t>
            </a:r>
            <a:r>
              <a:rPr lang="uk-UA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практиках. Історична пам’ять, з одного боку, є результатом культурного, соціального, політичного конструювання, але також, у свою чергу, сама постає засобом конструювання культурної, соціальної, політичної, релігійної </a:t>
            </a:r>
            <a:r>
              <a:rPr lang="uk-UA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ідентичностей</a:t>
            </a:r>
            <a:r>
              <a:rPr lang="uk-UA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котрі в епоху націоналізму синтезуються в ідентичність національну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 [6, 135].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Окрім ідентифікуючої, історична пам’ять виконує ряд похідних від неї, але цілком самостійних, функцій: мобілізації, легітимації, соціалізації, солідаризації, національної безпеки.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942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A49DA-C2C8-4B65-8310-422B1B859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1122"/>
            <a:ext cx="10515600" cy="722530"/>
          </a:xfrm>
        </p:spPr>
        <p:txBody>
          <a:bodyPr/>
          <a:lstStyle/>
          <a:p>
            <a:pPr algn="ctr"/>
            <a:r>
              <a:rPr lang="uk-UA" b="1" dirty="0">
                <a:latin typeface="+mn-lt"/>
              </a:rPr>
              <a:t>НАЦІОНАЛЬНА ПАМ</a:t>
            </a:r>
            <a:r>
              <a:rPr lang="en-US" b="1" dirty="0">
                <a:latin typeface="+mn-lt"/>
              </a:rPr>
              <a:t>’</a:t>
            </a:r>
            <a:r>
              <a:rPr lang="uk-UA" b="1" dirty="0">
                <a:latin typeface="+mn-lt"/>
              </a:rPr>
              <a:t>ЯТЬ</a:t>
            </a:r>
            <a:endParaRPr lang="ru-RU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A7A440-7482-4F33-905A-784420354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507" y="847024"/>
            <a:ext cx="11713946" cy="5799854"/>
          </a:xfrm>
        </p:spPr>
        <p:txBody>
          <a:bodyPr>
            <a:noAutofit/>
          </a:bodyPr>
          <a:lstStyle/>
          <a:p>
            <a:pPr indent="450215" algn="just">
              <a:lnSpc>
                <a:spcPct val="100000"/>
              </a:lnSpc>
              <a:spcAft>
                <a:spcPts val="800"/>
              </a:spcAft>
            </a:pPr>
            <a:r>
              <a:rPr lang="uk-UA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Тісний взаємозв’язок між історичною пам’яттю та національною ідентичністю.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Aft>
                <a:spcPts val="800"/>
              </a:spcAft>
            </a:pPr>
            <a:r>
              <a:rPr lang="uk-UA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Т. </a:t>
            </a:r>
            <a:r>
              <a:rPr lang="uk-UA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Кузьо</a:t>
            </a:r>
            <a:r>
              <a:rPr lang="uk-UA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„Немає пам'яті – немає ідентичності, немає ідентичності – немає нації”.</a:t>
            </a:r>
            <a:r>
              <a:rPr lang="uk-UA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Aft>
                <a:spcPts val="800"/>
              </a:spcAft>
            </a:pPr>
            <a:r>
              <a:rPr lang="uk-UA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Історична пам’ять</a:t>
            </a:r>
            <a:r>
              <a:rPr lang="uk-UA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виконуючи роль каталізатора національного становлення, </a:t>
            </a:r>
            <a:r>
              <a:rPr lang="uk-UA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справляє потужний вплив на</a:t>
            </a:r>
            <a:r>
              <a:rPr lang="uk-UA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інші маркери національної ідентичності</a:t>
            </a:r>
            <a:r>
              <a:rPr lang="uk-UA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громадянську лояльність, культурну приналежність, ціннісні орієнтації тощо.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Aft>
                <a:spcPts val="800"/>
              </a:spcAft>
            </a:pP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Конструктивістські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підходи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національної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ідентичності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демонструють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Е.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Гобсбаум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і Т. Рейнджер.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Їм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належить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оригінальна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теорія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„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винайдення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традицій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”, яку вони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розуміють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як „низку практик ритуального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символічного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характеру,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зазвичай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обумовлених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прямо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опосередковано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прийнятими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правилами,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прагнуть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прищепити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певні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цінності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й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норми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поведінки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через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повторюваності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автоматично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передбачає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зв’язок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минулим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”. В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контексті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цієї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теорії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історичній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пам’яті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відводиться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суттєва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роль у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легітимації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держави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національної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єдності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проте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вона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трактується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скоріше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як продукт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соціальної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інженерії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6091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2FDDDE3-873A-4929-A866-8FED30380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53" y="211756"/>
            <a:ext cx="11887200" cy="6487427"/>
          </a:xfrm>
        </p:spPr>
        <p:txBody>
          <a:bodyPr>
            <a:noAutofit/>
          </a:bodyPr>
          <a:lstStyle/>
          <a:p>
            <a:pPr indent="0" algn="ctr">
              <a:lnSpc>
                <a:spcPct val="80000"/>
              </a:lnSpc>
              <a:spcAft>
                <a:spcPts val="800"/>
              </a:spcAft>
              <a:buNone/>
            </a:pPr>
            <a:r>
              <a:rPr lang="uk-UA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НАЦІОНАЛЬНА ПАМ’ЯТЬ – форма історичної пам’яті, що зберігає сукупність образів, символів, ціннісних орієнтацій, </a:t>
            </a:r>
            <a:r>
              <a:rPr lang="uk-UA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наративів</a:t>
            </a:r>
            <a:r>
              <a:rPr lang="uk-UA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національної історії, які є найбільш значимими для самоідентифікації, самозбереження та консолідації національної спільноти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80000"/>
              </a:lnSpc>
              <a:spcAft>
                <a:spcPts val="800"/>
              </a:spcAft>
            </a:pP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Національна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модель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історичного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минулого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не є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фіксованою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в межах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певних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дискурсивних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меж вона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постійно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реконструюється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відповідь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нові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потреби,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інтереси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способи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сприйняття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80000"/>
              </a:lnSpc>
              <a:spcAft>
                <a:spcPts val="800"/>
              </a:spcAft>
            </a:pPr>
            <a:r>
              <a:rPr lang="ru-RU" sz="2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опри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різницю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між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примордіалістськими</a:t>
            </a:r>
            <a:r>
              <a:rPr lang="ru-RU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конструктивістськими</a:t>
            </a:r>
            <a:r>
              <a:rPr lang="ru-RU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підходами</a:t>
            </a:r>
            <a:r>
              <a:rPr lang="ru-RU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вони </a:t>
            </a:r>
            <a:r>
              <a:rPr lang="ru-RU" sz="24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доповнюють</a:t>
            </a:r>
            <a:r>
              <a:rPr lang="ru-RU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одне</a:t>
            </a:r>
            <a:r>
              <a:rPr lang="ru-RU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одного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Обидва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різних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комбінаціях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застосовуються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реальних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практиках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національного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будівництва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Напр., на думку К.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Калхуна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різні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різновиди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націоналізму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по-різному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обходяться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з культурно-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історичною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спадщиною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одні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прагнуть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замінити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традиційні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ідентичності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виковуючи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сучасні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нації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інші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претендують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національну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ідентичність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суверенітет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основі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давніх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етнічностей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450215" algn="just">
              <a:lnSpc>
                <a:spcPct val="80000"/>
              </a:lnSpc>
              <a:spcAft>
                <a:spcPts val="800"/>
              </a:spcAft>
            </a:pP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Для прикладу автор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пропонує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порівняти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досвід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Франції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Німеччини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Він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зазначає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і в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першому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і в другому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випадку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підтримку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націоналістичних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міфів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були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мобілізовані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історичні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наративи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однак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французький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наратив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виводить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націю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сучасного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акту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її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заснування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підкреслює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роль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республіки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ідею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громадянства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тоді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як 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Німеччині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націоналістична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історіографія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звертається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товщу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віків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пошуках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„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натуралістичних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” основ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німецької</a:t>
            </a:r>
            <a:r>
              <a:rPr lang="ru-RU" sz="2400" b="1" i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етнічності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2252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380367-963A-478C-AFB9-60C7F6EB5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245"/>
            <a:ext cx="10515600" cy="607027"/>
          </a:xfrm>
        </p:spPr>
        <p:txBody>
          <a:bodyPr>
            <a:normAutofit/>
          </a:bodyPr>
          <a:lstStyle/>
          <a:p>
            <a:pPr algn="ctr"/>
            <a:r>
              <a:rPr lang="uk-UA" sz="3600" b="1" kern="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Психологічні та технологічні аспекти</a:t>
            </a:r>
            <a:endParaRPr lang="ru-RU" sz="3600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D966A9-C4C6-4DB2-A583-934650927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5" y="924025"/>
            <a:ext cx="11790948" cy="5751730"/>
          </a:xfrm>
        </p:spPr>
        <p:txBody>
          <a:bodyPr>
            <a:noAutofit/>
          </a:bodyPr>
          <a:lstStyle/>
          <a:p>
            <a:pPr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ПРИНЦИПИ, ЩО ВИЗНАЧАЮТЬ ОСОБЛИВОСТІ ПРОЦЕСУ ЗАПАМ’ЯТОВУВАННЯ ІНФОРМАЦІЇ</a:t>
            </a:r>
            <a:endParaRPr lang="ru-RU" sz="2400" kern="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базуються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суб’єктивних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характеристиках особи: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значимості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актуальною, значимою є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життєдіяльності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запам’ятовується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та зберігається;40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співвіднесення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собою.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асоціюється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з самим собою,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запам’ятовується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відтворюється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Причиною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є те,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себе є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потужним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кодування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[249, с. 283–284];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інтересу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більший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інтерес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цікавість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викликає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в особи,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запам’ятовується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теми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простіше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запам’ятовується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нова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теми.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асоціативних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попередньо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збереженою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кращому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запам’ятовуванню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890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8C909D9-4C7E-45B9-BB14-8BCBCFD19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003" y="221380"/>
            <a:ext cx="11819823" cy="6468177"/>
          </a:xfrm>
        </p:spPr>
        <p:txBody>
          <a:bodyPr>
            <a:noAutofit/>
          </a:bodyPr>
          <a:lstStyle/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характером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мнемічної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установки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закріплюється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утримується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дана установка на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запам’ятовування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тривале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полегшує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запам’ятовування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осмислення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глибше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осмислюється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запам’ятовується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повторення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запам’ятовується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періодично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повторюється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частота і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повторень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ефективним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часте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повторення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первинного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сильнішим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є перше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про предмет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запам’ятовування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міцніше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закріплюється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залученні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чуття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посилення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одночасних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вражень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пригадування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викликають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одного.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збереженні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асоціацій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за одним, в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пригадування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викликають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але не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попередні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365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256CFB-15F7-46EE-89F3-0D35CB79E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754" y="182880"/>
            <a:ext cx="11964202" cy="6497053"/>
          </a:xfrm>
        </p:spPr>
        <p:txBody>
          <a:bodyPr>
            <a:noAutofit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особливостями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образності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запам’ятовується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яскраві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образи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метафори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аналогії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емоційності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емоційно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забарвлені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запам’ятовуються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одних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зберігаються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приємні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неприємні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спогади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з часом та простором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прив’язка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часових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просторових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характеристик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послідовному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повному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відтворенню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інформаційного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ряду;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генерації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кращому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закріпленню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Психолог П.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Зінченко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пояснює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так: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самостійності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виявляє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якої-небудь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сприятливі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створюються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мимовільного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запам’ятовування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унікальності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запам’ятовується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нова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суттєво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різниться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наявної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доступ до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обмеженим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авторитетності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вказівка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авторитетне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загострює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переконливості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та в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кращому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запам’ятовуванню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9984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6F88168-4522-468D-BD4A-40C949432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004" y="221380"/>
            <a:ext cx="11916076" cy="6487427"/>
          </a:xfrm>
        </p:spPr>
        <p:txBody>
          <a:bodyPr>
            <a:normAutofit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послідовністю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подачі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оптимальної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довжини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ряду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вивчати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об’ємний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частинами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весь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в ряду не повинна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перевищувати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короткочасної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числом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Міллера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(7±2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країв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позиційний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запам’ятовується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представлена в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й на початку.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Найгірше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запам’ятовуються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середні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ряду;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ізоляції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легше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запам’ятовуються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рідкісні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зустрічаються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переліку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типовими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принцип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незавершеності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Зейгарник)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запам’ятовуються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незавершені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перервані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фрази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0656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F58D9E-FFA0-4C53-953B-F8CB611C5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4029"/>
          </a:xfrm>
        </p:spPr>
        <p:txBody>
          <a:bodyPr>
            <a:normAutofit/>
          </a:bodyPr>
          <a:lstStyle/>
          <a:p>
            <a:pPr algn="ctr"/>
            <a:r>
              <a:rPr lang="ru-RU" sz="3200" b="1" kern="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Особливості</a:t>
            </a:r>
            <a:r>
              <a:rPr lang="ru-RU" sz="3200" b="1" kern="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ru-RU" sz="3200" b="1" kern="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процесу</a:t>
            </a:r>
            <a:r>
              <a:rPr lang="ru-RU" sz="3200" kern="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ru-RU" sz="3200" b="1" u="sng" kern="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забування</a:t>
            </a:r>
            <a:endParaRPr lang="ru-RU" sz="3200" u="sng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766B23-5457-4C61-AE87-F9A6D5682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257" y="1049154"/>
            <a:ext cx="11771697" cy="5601903"/>
          </a:xfrm>
        </p:spPr>
        <p:txBody>
          <a:bodyPr>
            <a:noAutofit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П.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Коннертон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виокремив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сім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забування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репресивне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стирання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притаманне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тоталітарним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режимам;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розпорядче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забуття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проявом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забування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ідентичності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структурна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амнезія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схильність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пам’ятати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значущими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анулювання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забування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надлишку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забування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заплановане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старіння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при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інтенсивній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циркуляції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постійне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оновлення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значимість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тому й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зберігаються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0000"/>
              </a:lnSpc>
              <a:spcBef>
                <a:spcPts val="0"/>
              </a:spcBef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забування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принижене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мовчання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спогади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суперечать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цінностям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та моделям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загальноприйнятими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спогади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стати причинною культурного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приниження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Тому часто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легше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забути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терпіти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моральний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біль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приниження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41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0EA0ED-E3C0-47DB-A30C-8406D6EC6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279"/>
          </a:xfrm>
        </p:spPr>
        <p:txBody>
          <a:bodyPr>
            <a:normAutofit/>
          </a:bodyPr>
          <a:lstStyle/>
          <a:p>
            <a:pPr algn="ctr"/>
            <a:r>
              <a:rPr lang="ru-RU" sz="3600" b="1" kern="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«</a:t>
            </a:r>
            <a:r>
              <a:rPr lang="ru-RU" sz="3600" b="1" kern="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Буми</a:t>
            </a:r>
            <a:r>
              <a:rPr lang="ru-RU" sz="3600" b="1" kern="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пам</a:t>
            </a:r>
            <a:r>
              <a:rPr lang="en-US" sz="3600" b="1" kern="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’</a:t>
            </a:r>
            <a:r>
              <a:rPr lang="ru-RU" sz="3600" b="1" kern="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яті</a:t>
            </a:r>
            <a:r>
              <a:rPr lang="ru-RU" sz="3600" b="1" kern="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»</a:t>
            </a:r>
            <a:endParaRPr lang="ru-RU" sz="3600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056E51-5D5F-4A44-A241-3347D39CF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5" y="1068404"/>
            <a:ext cx="11819823" cy="566928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- критика </a:t>
            </a:r>
            <a:r>
              <a:rPr lang="ru-RU" dirty="0" err="1"/>
              <a:t>офіційних</a:t>
            </a:r>
            <a:r>
              <a:rPr lang="ru-RU" dirty="0"/>
              <a:t> </a:t>
            </a:r>
            <a:r>
              <a:rPr lang="ru-RU" dirty="0" err="1"/>
              <a:t>версій</a:t>
            </a:r>
            <a:r>
              <a:rPr lang="ru-RU" dirty="0"/>
              <a:t> </a:t>
            </a:r>
            <a:r>
              <a:rPr lang="ru-RU" dirty="0" err="1"/>
              <a:t>історії</a:t>
            </a:r>
            <a:r>
              <a:rPr lang="ru-RU" dirty="0"/>
              <a:t> та </a:t>
            </a:r>
            <a:r>
              <a:rPr lang="ru-RU" dirty="0" err="1"/>
              <a:t>повернення</a:t>
            </a:r>
            <a:r>
              <a:rPr lang="ru-RU" dirty="0"/>
              <a:t> на </a:t>
            </a:r>
            <a:r>
              <a:rPr lang="ru-RU" dirty="0" err="1"/>
              <a:t>поверхню</a:t>
            </a:r>
            <a:r>
              <a:rPr lang="ru-RU" dirty="0"/>
              <a:t> </a:t>
            </a:r>
            <a:r>
              <a:rPr lang="ru-RU" dirty="0" err="1"/>
              <a:t>витіснених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 </a:t>
            </a:r>
            <a:r>
              <a:rPr lang="ru-RU" dirty="0" err="1"/>
              <a:t>історичного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;</a:t>
            </a:r>
            <a:endParaRPr lang="en-US" dirty="0"/>
          </a:p>
          <a:p>
            <a:r>
              <a:rPr lang="ru-RU" dirty="0"/>
              <a:t>-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репресованої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 </a:t>
            </a:r>
            <a:r>
              <a:rPr lang="ru-RU" dirty="0" err="1"/>
              <a:t>спільнот</a:t>
            </a:r>
            <a:r>
              <a:rPr lang="ru-RU" dirty="0"/>
              <a:t>, </a:t>
            </a:r>
            <a:r>
              <a:rPr lang="ru-RU" dirty="0" err="1"/>
              <a:t>народів</a:t>
            </a:r>
            <a:r>
              <a:rPr lang="ru-RU" dirty="0"/>
              <a:t> та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індивідів</a:t>
            </a:r>
            <a:r>
              <a:rPr lang="ru-RU" dirty="0"/>
              <a:t>, чия </a:t>
            </a:r>
            <a:r>
              <a:rPr lang="ru-RU" dirty="0" err="1"/>
              <a:t>історія</a:t>
            </a:r>
            <a:r>
              <a:rPr lang="ru-RU" dirty="0"/>
              <a:t> </a:t>
            </a:r>
            <a:r>
              <a:rPr lang="ru-RU" dirty="0" err="1"/>
              <a:t>ігнорувалась</a:t>
            </a:r>
            <a:r>
              <a:rPr lang="ru-RU" dirty="0"/>
              <a:t>, </a:t>
            </a:r>
            <a:r>
              <a:rPr lang="ru-RU" dirty="0" err="1"/>
              <a:t>ховалась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знищувалася</a:t>
            </a:r>
            <a:r>
              <a:rPr lang="ru-RU" dirty="0"/>
              <a:t>;</a:t>
            </a:r>
            <a:endParaRPr lang="en-US" dirty="0"/>
          </a:p>
          <a:p>
            <a:r>
              <a:rPr lang="ru-RU" dirty="0"/>
              <a:t>-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генеалогічних</a:t>
            </a:r>
            <a:r>
              <a:rPr lang="ru-RU" dirty="0"/>
              <a:t> </a:t>
            </a:r>
            <a:r>
              <a:rPr lang="ru-RU" dirty="0" err="1"/>
              <a:t>розвідок</a:t>
            </a:r>
            <a:r>
              <a:rPr lang="ru-RU" dirty="0"/>
              <a:t> та </a:t>
            </a:r>
            <a:r>
              <a:rPr lang="ru-RU" dirty="0" err="1"/>
              <a:t>сімейних</a:t>
            </a:r>
            <a:r>
              <a:rPr lang="ru-RU" dirty="0"/>
              <a:t> </a:t>
            </a:r>
            <a:r>
              <a:rPr lang="ru-RU" dirty="0" err="1"/>
              <a:t>історій</a:t>
            </a:r>
            <a:r>
              <a:rPr lang="ru-RU" dirty="0"/>
              <a:t>;</a:t>
            </a:r>
            <a:endParaRPr lang="en-US" dirty="0"/>
          </a:p>
          <a:p>
            <a:r>
              <a:rPr lang="ru-RU" dirty="0"/>
              <a:t>- активна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усіляких</a:t>
            </a:r>
            <a:r>
              <a:rPr lang="ru-RU" dirty="0"/>
              <a:t> </a:t>
            </a:r>
            <a:r>
              <a:rPr lang="ru-RU" dirty="0" err="1"/>
              <a:t>меморіальних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;</a:t>
            </a:r>
            <a:endParaRPr lang="en-US" dirty="0"/>
          </a:p>
          <a:p>
            <a:r>
              <a:rPr lang="ru-RU" dirty="0"/>
              <a:t>- </a:t>
            </a:r>
            <a:r>
              <a:rPr lang="ru-RU" dirty="0" err="1"/>
              <a:t>юридичне</a:t>
            </a:r>
            <a:r>
              <a:rPr lang="ru-RU" dirty="0"/>
              <a:t> </a:t>
            </a:r>
            <a:r>
              <a:rPr lang="ru-RU" dirty="0" err="1"/>
              <a:t>зведення</a:t>
            </a:r>
            <a:r>
              <a:rPr lang="ru-RU" dirty="0"/>
              <a:t> </a:t>
            </a:r>
            <a:r>
              <a:rPr lang="ru-RU" dirty="0" err="1"/>
              <a:t>рахунків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минулим</a:t>
            </a:r>
            <a:r>
              <a:rPr lang="ru-RU" dirty="0"/>
              <a:t>;</a:t>
            </a:r>
            <a:endParaRPr lang="en-US" dirty="0"/>
          </a:p>
          <a:p>
            <a:r>
              <a:rPr lang="ru-RU" dirty="0"/>
              <a:t>-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найрізноманітніших</a:t>
            </a:r>
            <a:r>
              <a:rPr lang="ru-RU" dirty="0"/>
              <a:t> </a:t>
            </a:r>
            <a:r>
              <a:rPr lang="ru-RU" dirty="0" err="1"/>
              <a:t>музеїв</a:t>
            </a:r>
            <a:r>
              <a:rPr lang="ru-RU" dirty="0"/>
              <a:t>;</a:t>
            </a:r>
            <a:endParaRPr lang="en-US" dirty="0"/>
          </a:p>
          <a:p>
            <a:r>
              <a:rPr lang="ru-RU" dirty="0"/>
              <a:t>- </a:t>
            </a:r>
            <a:r>
              <a:rPr lang="ru-RU" dirty="0" err="1"/>
              <a:t>бурхливий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«</a:t>
            </a:r>
            <a:r>
              <a:rPr lang="ru-RU" dirty="0" err="1"/>
              <a:t>індустрії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»;</a:t>
            </a:r>
            <a:endParaRPr lang="en-US" dirty="0"/>
          </a:p>
          <a:p>
            <a:r>
              <a:rPr lang="ru-RU" dirty="0"/>
              <a:t>- </a:t>
            </a:r>
            <a:r>
              <a:rPr lang="ru-RU" dirty="0" err="1"/>
              <a:t>підвищена</a:t>
            </a:r>
            <a:r>
              <a:rPr lang="ru-RU" dirty="0"/>
              <a:t> </a:t>
            </a:r>
            <a:r>
              <a:rPr lang="ru-RU" dirty="0" err="1"/>
              <a:t>чутливість</a:t>
            </a:r>
            <a:r>
              <a:rPr lang="ru-RU" dirty="0"/>
              <a:t> до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архівів</a:t>
            </a:r>
            <a:r>
              <a:rPr lang="ru-RU" dirty="0"/>
              <a:t> та </a:t>
            </a:r>
            <a:r>
              <a:rPr lang="ru-RU" dirty="0" err="1"/>
              <a:t>відкриття</a:t>
            </a:r>
            <a:r>
              <a:rPr lang="ru-RU" dirty="0"/>
              <a:t> доступу до </a:t>
            </a:r>
            <a:r>
              <a:rPr lang="ru-RU" dirty="0" err="1"/>
              <a:t>документів</a:t>
            </a:r>
            <a:r>
              <a:rPr lang="ru-RU" dirty="0"/>
              <a:t>;</a:t>
            </a:r>
            <a:endParaRPr lang="en-US" dirty="0"/>
          </a:p>
          <a:p>
            <a:r>
              <a:rPr lang="ru-RU" dirty="0"/>
              <a:t>- </a:t>
            </a:r>
            <a:r>
              <a:rPr lang="ru-RU" dirty="0" err="1"/>
              <a:t>підвищена</a:t>
            </a:r>
            <a:r>
              <a:rPr lang="ru-RU" dirty="0"/>
              <a:t> </a:t>
            </a:r>
            <a:r>
              <a:rPr lang="ru-RU" dirty="0" err="1"/>
              <a:t>увага</a:t>
            </a:r>
            <a:r>
              <a:rPr lang="ru-RU" dirty="0"/>
              <a:t> до тем </a:t>
            </a:r>
            <a:r>
              <a:rPr lang="ru-RU" dirty="0" err="1"/>
              <a:t>травми</a:t>
            </a:r>
            <a:r>
              <a:rPr lang="ru-RU" dirty="0"/>
              <a:t>, горя, </a:t>
            </a:r>
            <a:r>
              <a:rPr lang="ru-RU" dirty="0" err="1"/>
              <a:t>емоцій</a:t>
            </a:r>
            <a:r>
              <a:rPr lang="ru-RU" dirty="0"/>
              <a:t>, </a:t>
            </a:r>
            <a:r>
              <a:rPr lang="ru-RU" dirty="0" err="1"/>
              <a:t>афектів</a:t>
            </a:r>
            <a:r>
              <a:rPr lang="ru-RU" dirty="0"/>
              <a:t>, </a:t>
            </a:r>
            <a:r>
              <a:rPr lang="ru-RU" dirty="0" err="1"/>
              <a:t>терапії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ru-RU" dirty="0" err="1"/>
              <a:t>Деколонізація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виявилася</a:t>
            </a:r>
            <a:r>
              <a:rPr lang="ru-RU" dirty="0"/>
              <a:t> у </a:t>
            </a:r>
            <a:r>
              <a:rPr lang="ru-RU" dirty="0" err="1"/>
              <a:t>звільненні</a:t>
            </a:r>
            <a:r>
              <a:rPr lang="ru-RU" dirty="0"/>
              <a:t> </a:t>
            </a:r>
            <a:r>
              <a:rPr lang="ru-RU" dirty="0" err="1"/>
              <a:t>народів</a:t>
            </a:r>
            <a:r>
              <a:rPr lang="ru-RU" dirty="0"/>
              <a:t>, </a:t>
            </a:r>
            <a:r>
              <a:rPr lang="ru-RU" dirty="0" err="1"/>
              <a:t>етносів</a:t>
            </a:r>
            <a:r>
              <a:rPr lang="ru-RU" dirty="0"/>
              <a:t>, </a:t>
            </a:r>
            <a:r>
              <a:rPr lang="ru-RU" dirty="0" err="1"/>
              <a:t>груп</a:t>
            </a:r>
            <a:r>
              <a:rPr lang="ru-RU" dirty="0"/>
              <a:t> та </a:t>
            </a:r>
            <a:r>
              <a:rPr lang="ru-RU" dirty="0" err="1"/>
              <a:t>окремої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викликала</a:t>
            </a:r>
            <a:r>
              <a:rPr lang="ru-RU" dirty="0"/>
              <a:t> до </a:t>
            </a:r>
            <a:r>
              <a:rPr lang="ru-RU" dirty="0" err="1"/>
              <a:t>життя</a:t>
            </a:r>
            <a:r>
              <a:rPr lang="ru-RU" dirty="0"/>
              <a:t> потребу </a:t>
            </a:r>
            <a:r>
              <a:rPr lang="ru-RU" dirty="0" err="1"/>
              <a:t>утвердити</a:t>
            </a:r>
            <a:r>
              <a:rPr lang="ru-RU" dirty="0"/>
              <a:t> </a:t>
            </a:r>
            <a:r>
              <a:rPr lang="ru-RU" dirty="0" err="1"/>
              <a:t>власну</a:t>
            </a:r>
            <a:r>
              <a:rPr lang="ru-RU" dirty="0"/>
              <a:t> </a:t>
            </a:r>
            <a:r>
              <a:rPr lang="ru-RU" dirty="0" err="1"/>
              <a:t>ідентичність</a:t>
            </a:r>
            <a:r>
              <a:rPr lang="ru-RU" dirty="0"/>
              <a:t> через </a:t>
            </a:r>
            <a:r>
              <a:rPr lang="ru-RU" dirty="0" err="1"/>
              <a:t>звернення</a:t>
            </a:r>
            <a:r>
              <a:rPr lang="ru-RU" dirty="0"/>
              <a:t> до </a:t>
            </a:r>
            <a:r>
              <a:rPr lang="ru-RU" dirty="0" err="1"/>
              <a:t>минулого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6924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0CA88E-CC21-4F32-B72B-B8298506A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latin typeface="+mn-lt"/>
              </a:rPr>
              <a:t>Поняття колективної </a:t>
            </a:r>
            <a:r>
              <a:rPr lang="uk-UA" sz="3600" b="1" dirty="0" err="1">
                <a:latin typeface="+mn-lt"/>
              </a:rPr>
              <a:t>пам</a:t>
            </a:r>
            <a:r>
              <a:rPr lang="en-US" sz="3600" b="1" dirty="0">
                <a:latin typeface="+mn-lt"/>
              </a:rPr>
              <a:t>’</a:t>
            </a:r>
            <a:r>
              <a:rPr lang="uk-UA" sz="3600" b="1" dirty="0">
                <a:latin typeface="+mn-lt"/>
              </a:rPr>
              <a:t>яті</a:t>
            </a:r>
            <a:endParaRPr lang="ru-RU" sz="36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F26089-75DB-4385-9C17-57F73207A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131" y="1232034"/>
            <a:ext cx="11704320" cy="5370897"/>
          </a:xfrm>
        </p:spPr>
        <p:txBody>
          <a:bodyPr>
            <a:normAutofit fontScale="92500"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Пам’ять</a:t>
            </a:r>
            <a:r>
              <a:rPr lang="ru-RU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це засіб </a:t>
            </a:r>
            <a:r>
              <a:rPr lang="ru-RU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констру</a:t>
            </a:r>
            <a:r>
              <a:rPr lang="uk-UA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ювання</a:t>
            </a:r>
            <a:r>
              <a:rPr lang="uk-UA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людьми </a:t>
            </a:r>
            <a:r>
              <a:rPr lang="ru-RU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мину</a:t>
            </a:r>
            <a:r>
              <a:rPr lang="ru-RU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лого.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зламі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ХІХ-ХХ ст.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соціолог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Е. Дюркгейм 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колективної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колективних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уявлень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колективної </a:t>
            </a:r>
            <a:r>
              <a:rPr lang="uk-UA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памяті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ми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знайдемо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творчості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українського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філософа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ХІХ ст. О.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Потебні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філософської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герменевтики (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М.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Гайдеґера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Моріс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Хальбвакс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рамки 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” (1925). 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Соціальними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рамками”  автор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називає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систему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традицій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ідеалів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окреслюють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світогляду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вона себе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ідентифікує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 “Наше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індивідуальне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є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здатним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пам’ятати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тому,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рамках і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колективній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”. До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категоріальний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апарат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вироблений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конкретною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народу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світогляд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489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35617C4-A151-4C3D-94FA-71BF8A686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005" y="336884"/>
            <a:ext cx="11646569" cy="62660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Три основні тези </a:t>
            </a:r>
            <a:r>
              <a:rPr lang="uk-UA" dirty="0" err="1"/>
              <a:t>Хальбвакса</a:t>
            </a:r>
            <a:r>
              <a:rPr lang="uk-UA" dirty="0"/>
              <a:t>: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індивідуальна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пам'ять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соціально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сконструйована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колективної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пам'яті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опосередковане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групами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сім'єю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соціальними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класами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великої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колективної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пам'яті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простежується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суспільств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цивілізацій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i="1" dirty="0" err="1"/>
              <a:t>Спогади</a:t>
            </a:r>
            <a:r>
              <a:rPr lang="ru-RU" sz="2400" i="1" dirty="0"/>
              <a:t> </a:t>
            </a:r>
            <a:r>
              <a:rPr lang="ru-RU" sz="2400" i="1" dirty="0" err="1"/>
              <a:t>обумовлені</a:t>
            </a:r>
            <a:r>
              <a:rPr lang="ru-RU" sz="2400" i="1" dirty="0"/>
              <a:t> </a:t>
            </a:r>
            <a:r>
              <a:rPr lang="ru-RU" sz="2400" i="1" dirty="0" err="1"/>
              <a:t>комунікацією</a:t>
            </a:r>
            <a:r>
              <a:rPr lang="ru-RU" sz="2400" i="1" dirty="0"/>
              <a:t>, т. е. </a:t>
            </a:r>
            <a:r>
              <a:rPr lang="ru-RU" sz="2400" i="1" dirty="0" err="1"/>
              <a:t>можуть</a:t>
            </a:r>
            <a:r>
              <a:rPr lang="ru-RU" sz="2400" i="1" dirty="0"/>
              <a:t> </a:t>
            </a:r>
            <a:r>
              <a:rPr lang="ru-RU" sz="2400" i="1" dirty="0" err="1"/>
              <a:t>формуватися</a:t>
            </a:r>
            <a:r>
              <a:rPr lang="ru-RU" sz="2400" i="1" dirty="0"/>
              <a:t> і </a:t>
            </a:r>
            <a:r>
              <a:rPr lang="ru-RU" sz="2400" i="1" dirty="0" err="1"/>
              <a:t>закріплюватися</a:t>
            </a:r>
            <a:r>
              <a:rPr lang="ru-RU" sz="2400" i="1" dirty="0"/>
              <a:t> через </a:t>
            </a:r>
            <a:r>
              <a:rPr lang="ru-RU" sz="2400" i="1" dirty="0" err="1"/>
              <a:t>спілкування</a:t>
            </a:r>
            <a:r>
              <a:rPr lang="ru-RU" sz="2400" i="1" dirty="0"/>
              <a:t> з </a:t>
            </a:r>
            <a:r>
              <a:rPr lang="ru-RU" sz="2400" i="1" dirty="0" err="1"/>
              <a:t>іншими</a:t>
            </a:r>
            <a:r>
              <a:rPr lang="ru-RU" sz="2400" i="1" dirty="0"/>
              <a:t> людьми. Б</a:t>
            </a:r>
            <a:r>
              <a:rPr lang="uk-UA" sz="2400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ез</a:t>
            </a:r>
            <a:r>
              <a:rPr lang="uk-UA" sz="2400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систематичної підтримки з боку колективу індивідуальні спогади зникають. носієм колективної пам’яті є група, обмежена в просторі й часі. Прикладами таких груп є сім’я, церква, суспільство загалом. НАЦІЯ. </a:t>
            </a:r>
            <a:r>
              <a:rPr lang="ru-RU" sz="2400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Таким чином, </a:t>
            </a:r>
            <a:r>
              <a:rPr lang="ru-RU" sz="2400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колективна</a:t>
            </a:r>
            <a:r>
              <a:rPr lang="ru-RU" sz="2400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пам’ять</a:t>
            </a:r>
            <a:r>
              <a:rPr lang="ru-RU" sz="2400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– </a:t>
            </a:r>
            <a:r>
              <a:rPr lang="ru-RU" sz="2400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це</a:t>
            </a:r>
            <a:r>
              <a:rPr lang="ru-RU" sz="2400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конструкт </a:t>
            </a:r>
            <a:r>
              <a:rPr lang="ru-RU" sz="2400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колективної</a:t>
            </a:r>
            <a:r>
              <a:rPr lang="ru-RU" sz="2400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творчості</a:t>
            </a:r>
            <a:r>
              <a:rPr lang="ru-RU" sz="2400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 </a:t>
            </a:r>
            <a:r>
              <a:rPr lang="ru-RU" sz="2400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К</a:t>
            </a:r>
            <a:r>
              <a:rPr lang="ru-RU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ожна</a:t>
            </a:r>
            <a:r>
              <a:rPr lang="ru-RU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соціальна</a:t>
            </a:r>
            <a:r>
              <a:rPr lang="ru-RU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група</a:t>
            </a:r>
            <a:r>
              <a:rPr lang="ru-RU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кожна</a:t>
            </a:r>
            <a:r>
              <a:rPr lang="ru-RU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нація</a:t>
            </a:r>
            <a:r>
              <a:rPr lang="ru-RU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створює</a:t>
            </a:r>
            <a:r>
              <a:rPr lang="ru-RU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пам’ять</a:t>
            </a:r>
            <a:r>
              <a:rPr lang="ru-RU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про </a:t>
            </a:r>
            <a:r>
              <a:rPr lang="ru-RU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своє</a:t>
            </a:r>
            <a:r>
              <a:rPr lang="ru-RU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минуле</a:t>
            </a:r>
            <a:r>
              <a:rPr lang="ru-RU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що</a:t>
            </a:r>
            <a:r>
              <a:rPr lang="ru-RU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своєю</a:t>
            </a:r>
            <a:r>
              <a:rPr lang="ru-RU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чергою</a:t>
            </a:r>
            <a:r>
              <a:rPr lang="ru-RU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формує</a:t>
            </a:r>
            <a:r>
              <a:rPr lang="ru-RU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ідентичність</a:t>
            </a:r>
            <a:r>
              <a:rPr lang="ru-RU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цієї</a:t>
            </a:r>
            <a:r>
              <a:rPr lang="ru-RU" sz="2400" b="1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групи</a:t>
            </a:r>
            <a:r>
              <a:rPr lang="ru-RU" sz="2400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(</a:t>
            </a:r>
            <a:r>
              <a:rPr lang="ru-RU" sz="2400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національно-культурну</a:t>
            </a:r>
            <a:r>
              <a:rPr lang="ru-RU" sz="2400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ідентичність</a:t>
            </a:r>
            <a:r>
              <a:rPr lang="ru-RU" sz="2400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) </a:t>
            </a:r>
            <a:r>
              <a:rPr lang="ru-RU" sz="2400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щодо</a:t>
            </a:r>
            <a:r>
              <a:rPr lang="ru-RU" sz="2400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інших</a:t>
            </a:r>
            <a:r>
              <a:rPr lang="ru-RU" sz="2400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соціальних</a:t>
            </a:r>
            <a:r>
              <a:rPr lang="ru-RU" sz="2400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груп</a:t>
            </a:r>
            <a:r>
              <a:rPr lang="ru-RU" sz="2400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400" i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націй</a:t>
            </a:r>
            <a:r>
              <a:rPr lang="ru-RU" sz="2400" i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та народностей. 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978502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D78E614-AF3A-4EF7-AC86-8669B2AAD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636" y="423512"/>
            <a:ext cx="11540690" cy="621792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b="1" dirty="0" err="1"/>
              <a:t>Зміни</a:t>
            </a:r>
            <a:r>
              <a:rPr lang="ru-RU" sz="3200" b="1" dirty="0"/>
              <a:t> в </a:t>
            </a:r>
            <a:r>
              <a:rPr lang="ru-RU" sz="3200" b="1" dirty="0" err="1"/>
              <a:t>колективній</a:t>
            </a:r>
            <a:r>
              <a:rPr lang="ru-RU" sz="3200" b="1" dirty="0"/>
              <a:t> пам</a:t>
            </a:r>
            <a:r>
              <a:rPr lang="en-US" sz="3200" b="1" dirty="0"/>
              <a:t>’</a:t>
            </a:r>
            <a:r>
              <a:rPr lang="uk-UA" sz="3200" b="1" dirty="0"/>
              <a:t>яті</a:t>
            </a:r>
            <a:endParaRPr lang="ru-RU" sz="3200" b="1" dirty="0"/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r>
              <a:rPr lang="ru-RU" sz="2400" dirty="0" err="1"/>
              <a:t>Колективна</a:t>
            </a:r>
            <a:r>
              <a:rPr lang="ru-RU" sz="2400" dirty="0"/>
              <a:t> </a:t>
            </a:r>
            <a:r>
              <a:rPr lang="ru-RU" sz="2400" dirty="0" err="1"/>
              <a:t>пам'ять</a:t>
            </a:r>
            <a:r>
              <a:rPr lang="ru-RU" sz="2400" dirty="0"/>
              <a:t> </a:t>
            </a:r>
            <a:r>
              <a:rPr lang="ru-RU" sz="2400" dirty="0" err="1"/>
              <a:t>зберігає</a:t>
            </a:r>
            <a:r>
              <a:rPr lang="ru-RU" sz="2400" dirty="0"/>
              <a:t> не </a:t>
            </a:r>
            <a:r>
              <a:rPr lang="ru-RU" sz="2400" dirty="0" err="1"/>
              <a:t>автентичне</a:t>
            </a:r>
            <a:r>
              <a:rPr lang="ru-RU" sz="2400" dirty="0"/>
              <a:t> </a:t>
            </a:r>
            <a:r>
              <a:rPr lang="ru-RU" sz="2400" dirty="0" err="1"/>
              <a:t>минуле</a:t>
            </a:r>
            <a:r>
              <a:rPr lang="ru-RU" sz="2400" dirty="0"/>
              <a:t>, а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версію</a:t>
            </a:r>
            <a:r>
              <a:rPr lang="ru-RU" sz="2400" dirty="0"/>
              <a:t>, </a:t>
            </a:r>
            <a:r>
              <a:rPr lang="ru-RU" sz="2400" dirty="0" err="1"/>
              <a:t>прийняту</a:t>
            </a:r>
            <a:r>
              <a:rPr lang="ru-RU" sz="2400" dirty="0"/>
              <a:t> </a:t>
            </a:r>
            <a:r>
              <a:rPr lang="ru-RU" sz="2400" dirty="0" err="1"/>
              <a:t>співтовариством</a:t>
            </a:r>
            <a:r>
              <a:rPr lang="ru-RU" sz="2400" dirty="0"/>
              <a:t> і </a:t>
            </a:r>
            <a:r>
              <a:rPr lang="ru-RU" sz="2400" dirty="0" err="1"/>
              <a:t>що</a:t>
            </a:r>
            <a:r>
              <a:rPr lang="ru-RU" sz="2400" dirty="0"/>
              <a:t> служить </a:t>
            </a:r>
            <a:r>
              <a:rPr lang="ru-RU" sz="2400" dirty="0" err="1"/>
              <a:t>засобом</a:t>
            </a:r>
            <a:r>
              <a:rPr lang="ru-RU" sz="2400" dirty="0"/>
              <a:t> </a:t>
            </a:r>
            <a:r>
              <a:rPr lang="ru-RU" sz="2400" dirty="0" err="1"/>
              <a:t>досягнення</a:t>
            </a:r>
            <a:r>
              <a:rPr lang="ru-RU" sz="2400" dirty="0"/>
              <a:t> </a:t>
            </a:r>
            <a:r>
              <a:rPr lang="ru-RU" sz="2400" dirty="0" err="1"/>
              <a:t>певних</a:t>
            </a:r>
            <a:r>
              <a:rPr lang="ru-RU" sz="2400" dirty="0"/>
              <a:t> </a:t>
            </a:r>
            <a:r>
              <a:rPr lang="ru-RU" sz="2400" dirty="0" err="1"/>
              <a:t>цілей</a:t>
            </a:r>
            <a:r>
              <a:rPr lang="ru-RU" sz="2400" dirty="0"/>
              <a:t>, </a:t>
            </a:r>
            <a:r>
              <a:rPr lang="ru-RU" sz="2400" dirty="0" err="1"/>
              <a:t>наприклад</a:t>
            </a:r>
            <a:r>
              <a:rPr lang="ru-RU" sz="2400" dirty="0"/>
              <a:t> </a:t>
            </a:r>
            <a:r>
              <a:rPr lang="ru-RU" sz="2400" dirty="0" err="1"/>
              <a:t>створення</a:t>
            </a:r>
            <a:r>
              <a:rPr lang="ru-RU" sz="2400" dirty="0"/>
              <a:t> </a:t>
            </a:r>
            <a:r>
              <a:rPr lang="ru-RU" sz="2400" dirty="0" err="1"/>
              <a:t>ідентичності</a:t>
            </a:r>
            <a:r>
              <a:rPr lang="ru-RU" sz="2400" dirty="0"/>
              <a:t>. </a:t>
            </a:r>
            <a:r>
              <a:rPr lang="ru-RU" sz="2400" dirty="0" err="1"/>
              <a:t>Соціальні</a:t>
            </a:r>
            <a:r>
              <a:rPr lang="ru-RU" sz="2400" dirty="0"/>
              <a:t> </a:t>
            </a:r>
            <a:r>
              <a:rPr lang="ru-RU" sz="2400" dirty="0" err="1"/>
              <a:t>групи</a:t>
            </a:r>
            <a:r>
              <a:rPr lang="ru-RU" sz="2400" dirty="0"/>
              <a:t> </a:t>
            </a:r>
            <a:r>
              <a:rPr lang="ru-RU" sz="2400" dirty="0" err="1"/>
              <a:t>зберігають</a:t>
            </a:r>
            <a:r>
              <a:rPr lang="ru-RU" sz="2400" dirty="0"/>
              <a:t> </a:t>
            </a:r>
            <a:r>
              <a:rPr lang="ru-RU" sz="2400" dirty="0" err="1"/>
              <a:t>пам'ять</a:t>
            </a:r>
            <a:r>
              <a:rPr lang="ru-RU" sz="2400" dirty="0"/>
              <a:t> про </a:t>
            </a:r>
            <a:r>
              <a:rPr lang="ru-RU" sz="2400" dirty="0" err="1"/>
              <a:t>минуле</a:t>
            </a:r>
            <a:r>
              <a:rPr lang="ru-RU" sz="2400" dirty="0"/>
              <a:t>, </a:t>
            </a:r>
            <a:r>
              <a:rPr lang="ru-RU" sz="2400" dirty="0" err="1"/>
              <a:t>переслідуючи</a:t>
            </a:r>
            <a:r>
              <a:rPr lang="ru-RU" sz="2400" dirty="0"/>
              <a:t> </a:t>
            </a:r>
            <a:r>
              <a:rPr lang="ru-RU" sz="2400" dirty="0" err="1"/>
              <a:t>різні</a:t>
            </a:r>
            <a:r>
              <a:rPr lang="ru-RU" sz="2400" dirty="0"/>
              <a:t> </a:t>
            </a:r>
            <a:r>
              <a:rPr lang="ru-RU" sz="2400" dirty="0" err="1"/>
              <a:t>цілі</a:t>
            </a:r>
            <a:r>
              <a:rPr lang="ru-RU" sz="2400" dirty="0"/>
              <a:t>.</a:t>
            </a:r>
          </a:p>
          <a:p>
            <a:pPr marL="0" indent="0" algn="just">
              <a:buNone/>
            </a:pP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Пам’ять постійно актуалізується, орієнтуючись на інтереси соціальних спільнот, тому зміст спогадів про минуле постійно переглядається. Соціальна група змінює цей феномен, відповідно до вимог часу, і відповідно кожне нове покоління в такий спосіб демонструє власне уявлення про те, яким було його минуле. Таким чином, соціальні рамки колективної пам’яті є гнучкі і динамічні, вони можуть змінюватися. Тому в контексті цих процесів дещо забувається, а дещо створюється заново. 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Очевидно,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 таких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творчих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процесах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політична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еліта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інституції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особливо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помітним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періоди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кардинальної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919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99C1F24-982B-445A-B256-64F8DC105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629" y="336883"/>
            <a:ext cx="12028371" cy="6420051"/>
          </a:xfrm>
        </p:spPr>
        <p:txBody>
          <a:bodyPr>
            <a:normAutofit fontScale="92500"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Хальбвакс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розрізняв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автобіографічну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історичну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та 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колективну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Історична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пам’ять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базі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праць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офіційної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І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вид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конструюється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соціальними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державними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інституціями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До  того ж,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витримати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випробування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часом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за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міцної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опори на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соціальний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контекст. Тому так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державним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інституціям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приділяти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належну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питанням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рівню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патріотичного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Автобіографічна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пам’ять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на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безпосередньому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життєвому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досвіді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Колективна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пам’ять</a:t>
            </a:r>
            <a:r>
              <a:rPr lang="ru-RU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активне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минуле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нашу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ідентичність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спогади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інтегруються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у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колективну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пам’ять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дослідник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пов’язує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традицією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зберігає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закріплює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модифікує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Звідси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випливає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закріплення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ритуальних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дійств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традиційних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святкувань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надзвичайно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важливими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компонентами  у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національно-культурної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ідентичності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доволі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консервативними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традицій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нагальною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вимогою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епохи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ініціюванні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психологічні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установок у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суспільній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604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2C8CD74-9E20-404E-AD21-37AEFB698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01" y="154004"/>
            <a:ext cx="12012329" cy="6631807"/>
          </a:xfrm>
        </p:spPr>
        <p:txBody>
          <a:bodyPr>
            <a:noAutofit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Німецький дослідник </a:t>
            </a:r>
            <a:r>
              <a:rPr lang="uk-UA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Ян </a:t>
            </a:r>
            <a:r>
              <a:rPr lang="uk-UA" sz="2400" b="1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Ассман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диференціював поняття колективної пам’яті, виділивши “комунікативну” та “культурну” пам’яті.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Так, поняття </a:t>
            </a:r>
            <a:r>
              <a:rPr lang="uk-UA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“культурна пам’ять” 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стосується суспільних і культурних умов, які впливають на  особливості  сприймання,  утримання  інформації,  її  сили  й потужності. Культурна пам’ять має “точки фіксації”, тобто важливі, вирішальні й доленосні події минулого (інтерпретація “соціальних рамок” М. </a:t>
            </a:r>
            <a:r>
              <a:rPr lang="uk-UA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Гальбвакса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); підтримуються ці “точки фіксації” за посередництвом культурних артефактів, ритуалів, текстів шляхом інституціональних  комунікацій  (громадські  заходи, святкування). Тобто </a:t>
            </a:r>
            <a:r>
              <a:rPr lang="uk-UA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концепт культурної пам’яті охоплює собою комплекс текстів, ритуалів, символів, образів, різноманітних артефактів, традицій і святкувань, який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формування певного колективного знання,  тобто  </a:t>
            </a:r>
            <a:r>
              <a:rPr lang="uk-UA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усвідомлення кожним представником своєї приналежності до групи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бо саме це спільне минуле і єднає цю групу, </a:t>
            </a:r>
            <a:r>
              <a:rPr lang="uk-UA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сприяє формуванню національно-культурної ідентичності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Тобто, Я. </a:t>
            </a:r>
            <a:r>
              <a:rPr lang="uk-UA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Ассман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розглядає культурну пам’яті як </a:t>
            </a:r>
            <a:r>
              <a:rPr lang="uk-UA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символічну форму передачі та актуалізації культурних смислів, що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формалізується у меморіальних знаках – пам’ятних місцях, датах, церемоніях, пам’ятниках тощо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678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E57BD9B-23EB-4676-BD73-99365426C5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8758"/>
            <a:ext cx="10515600" cy="58882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Під </a:t>
            </a:r>
            <a:r>
              <a:rPr lang="uk-UA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комунікативною пам’яттю</a:t>
            </a:r>
            <a:r>
              <a:rPr lang="uk-UA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дослідник розуміє спогади сучасників подій про минуле, безпосередніми свідками якого вони були, пережили їх безпосередньо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Ці спогади можуть передаватися в межах декількох поколінь (не більше двох-трьох, максимум  чотирьох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 і підсилюватися повсякденними дискурсами, в умовах безпосередньої комунікації, живого спілкування між людьми. </a:t>
            </a:r>
            <a:r>
              <a:rPr lang="uk-UA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Це жива пам’ять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критерії істинності якої безпосередньо випливають з індивідуальної та групової потреби в ідентифікації.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Минуле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не  просто 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досліджується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та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інтерпретується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сучасним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кожного разу </a:t>
            </a:r>
            <a:r>
              <a:rPr lang="ru-RU" sz="2400" b="1" i="1" u="sng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моделюється</a:t>
            </a:r>
            <a:r>
              <a:rPr lang="ru-RU" sz="2400" b="1" i="1" u="sng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заново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теперішнього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…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кожне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нове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покоління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досліджуючи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минуле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повинно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виносити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уроки,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зараз у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0589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68A3F61-F9E9-4409-AAC8-6A5AEEA63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507" y="240632"/>
            <a:ext cx="11084293" cy="6458551"/>
          </a:xfrm>
        </p:spPr>
        <p:txBody>
          <a:bodyPr>
            <a:normAutofit lnSpcReduction="10000"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Зазвичай,  ми  спостерігаємо  дві  протилежні тенденції  у  ставленні  до  проблем  національної  пам’яті,  зокрема  в  українському суспільстві: 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1) тенденція надмірності 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(коли сформована чітка цілеспрямована політика, яка базується на виробленні механізму забезпечення міцної і сталої ідентичності через утримування минулого); 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4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2) тенденція нестачі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своєрідного “колективного забування”, за визначенням американського дослідника П. </a:t>
            </a:r>
            <a:r>
              <a:rPr lang="uk-UA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Коннертона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(ця тенденція зазвичай пов’язана із проблемою травматичної чи </a:t>
            </a:r>
            <a:r>
              <a:rPr lang="uk-UA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віктимної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пам’яті). У першому випадку маємо справу із загрозою формування єдиної ідеології та маніпулювання суспільною свідомістю, у другому випадку найчастіше стикаємося із наслідками моделі, що яскраво прослідковується у феномені пострадянської амнезії. Обидві тенденції тяжіють до </a:t>
            </a:r>
            <a:r>
              <a:rPr lang="uk-UA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крайностей</a:t>
            </a:r>
            <a:r>
              <a:rPr lang="uk-UA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Мовчання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становить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небезпеку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колективна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амнезія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глибинних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психологічних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комплексів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нації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kern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84725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2685</Words>
  <Application>Microsoft Office PowerPoint</Application>
  <PresentationFormat>Широкоэкранный</PresentationFormat>
  <Paragraphs>95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Тема Office</vt:lpstr>
      <vt:lpstr>Лекція 1. НАЦІОНАЛЬНА ПАМ’ЯТЬ</vt:lpstr>
      <vt:lpstr>«Буми пам’яті»</vt:lpstr>
      <vt:lpstr>Поняття колективної пам’яті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ІСТОРИЧНА ПАМ’ЯТЬ</vt:lpstr>
      <vt:lpstr>Презентация PowerPoint</vt:lpstr>
      <vt:lpstr>НАЦІОНАЛЬНА ПАМ’ЯТЬ</vt:lpstr>
      <vt:lpstr>Презентация PowerPoint</vt:lpstr>
      <vt:lpstr>Психологічні та технологічні аспекти</vt:lpstr>
      <vt:lpstr>Презентация PowerPoint</vt:lpstr>
      <vt:lpstr>Презентация PowerPoint</vt:lpstr>
      <vt:lpstr>Презентация PowerPoint</vt:lpstr>
      <vt:lpstr>Особливості процесу забування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Перегуда Євген Вікторович</dc:creator>
  <cp:lastModifiedBy>Перегуда Євген Вікторович</cp:lastModifiedBy>
  <cp:revision>13</cp:revision>
  <dcterms:created xsi:type="dcterms:W3CDTF">2026-03-05T10:19:01Z</dcterms:created>
  <dcterms:modified xsi:type="dcterms:W3CDTF">2026-03-05T11:39:03Z</dcterms:modified>
</cp:coreProperties>
</file>